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5" y="102870"/>
            <a:ext cx="5968365" cy="66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15" y="1665605"/>
            <a:ext cx="10465435" cy="200914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7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THANK YOU</a:t>
            </a:r>
            <a:r>
              <a:rPr lang="en-US" sz="16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endParaRPr lang="en-US" sz="166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y I just published my POC for OPEN REDIRECTION in NCIIPC ( Government of  India... - Bug Bounty T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4" t="21101" r="28506" b="11644"/>
          <a:stretch>
            <a:fillRect/>
          </a:stretch>
        </p:blipFill>
        <p:spPr bwMode="auto">
          <a:xfrm>
            <a:off x="7804337" y="200469"/>
            <a:ext cx="3508097" cy="2952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257357"/>
            <a:ext cx="5785496" cy="3037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8280" y="3753368"/>
            <a:ext cx="105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1. What is open redirection 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8280" y="4507984"/>
            <a:ext cx="923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2. Impact of open redirection 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6848" y="5178349"/>
            <a:ext cx="9474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3. How to find open redirection 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endParaRPr lang="en-IN" sz="3600" dirty="0">
              <a:solidFill>
                <a:schemeClr val="tx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0248" y="5847973"/>
            <a:ext cx="3090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4. Live Demo 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endParaRPr lang="en-IN" sz="3600" dirty="0">
              <a:solidFill>
                <a:schemeClr val="tx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652" y="268645"/>
            <a:ext cx="9790764" cy="1089892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tx1"/>
                </a:solidFill>
                <a:latin typeface="Algerian" panose="04020705040A02060702" pitchFamily="82" charset="0"/>
              </a:rPr>
              <a:t>What is open redirection </a:t>
            </a:r>
            <a:endParaRPr lang="en-IN" sz="5400" dirty="0"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617" y="1431334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Open redirection vulnerabilities arise when an application incorporates user-controllable data into the target of a redirection in an unsafe way. An attacker can construct a URL within the application that causes a redirection to an arbitrary external domain.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behavior can be leveraged to facilitate phishing attacks against users of the application.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13" y="3990557"/>
            <a:ext cx="5182690" cy="2764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45" y="360749"/>
            <a:ext cx="8429307" cy="1118896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  <a:t>Impact of open redirection</a:t>
            </a:r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62" y="1479645"/>
            <a:ext cx="11172509" cy="3541714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Phishing: </a:t>
            </a:r>
            <a:r>
              <a:rPr lang="en-US" sz="2000" dirty="0">
                <a:solidFill>
                  <a:schemeClr val="tx1"/>
                </a:solidFill>
              </a:rPr>
              <a:t>The most obvious way to use an open redirect is to steer the victim away from the original site to a site that looks the same, steal user credentials, and then return to the vulnerable website as if nothing happened.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u="sng" dirty="0">
                <a:solidFill>
                  <a:schemeClr val="tx1"/>
                </a:solidFill>
              </a:rPr>
              <a:t>Cross-site Scripting (XSS): </a:t>
            </a:r>
            <a:r>
              <a:rPr lang="en-US" sz="2000" dirty="0">
                <a:solidFill>
                  <a:schemeClr val="tx1"/>
                </a:solidFill>
              </a:rPr>
              <a:t>If the redirect allows the use of </a:t>
            </a:r>
            <a:r>
              <a:rPr lang="en-US" sz="2000" i="1" dirty="0">
                <a:solidFill>
                  <a:schemeClr val="tx1"/>
                </a:solidFill>
              </a:rPr>
              <a:t>data: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i="1" dirty="0" err="1">
                <a:solidFill>
                  <a:schemeClr val="tx1"/>
                </a:solidFill>
              </a:rPr>
              <a:t>javascript</a:t>
            </a:r>
            <a:r>
              <a:rPr lang="en-US" sz="2000" i="1" dirty="0">
                <a:solidFill>
                  <a:schemeClr val="tx1"/>
                </a:solidFill>
              </a:rPr>
              <a:t>:</a:t>
            </a:r>
            <a:r>
              <a:rPr lang="en-US" sz="2000" dirty="0">
                <a:solidFill>
                  <a:schemeClr val="tx1"/>
                </a:solidFill>
              </a:rPr>
              <a:t> protocols and the client supports such protocols in redirects, it makes it possible for the attacker to perform an XSS attack.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u="sng" dirty="0">
                <a:solidFill>
                  <a:schemeClr val="tx1"/>
                </a:solidFill>
              </a:rPr>
              <a:t>Server-Side Request Forgery (SSRF): </a:t>
            </a:r>
            <a:r>
              <a:rPr lang="en-US" sz="2000" dirty="0">
                <a:solidFill>
                  <a:schemeClr val="tx1"/>
                </a:solidFill>
              </a:rPr>
              <a:t>Open redirects may be used to evade SSRF filters.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u="sng" dirty="0">
                <a:solidFill>
                  <a:schemeClr val="tx1"/>
                </a:solidFill>
              </a:rPr>
              <a:t>Content-Security-Policy bypassing</a:t>
            </a:r>
            <a:r>
              <a:rPr lang="en-US" sz="2000" u="sng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If you use CSP to protect against XSS and one of the whitelisted domains has an open redirect, this vulnerability may be used to bypass CSP.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u="sng" dirty="0">
                <a:solidFill>
                  <a:schemeClr val="tx1"/>
                </a:solidFill>
              </a:rPr>
              <a:t>CRLF Injection: </a:t>
            </a:r>
            <a:r>
              <a:rPr lang="en-US" sz="2000" dirty="0">
                <a:solidFill>
                  <a:schemeClr val="tx1"/>
                </a:solidFill>
              </a:rPr>
              <a:t>If the redirection parameter allows line breaks, the attacker may try to perform response header splitting.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74" y="0"/>
            <a:ext cx="2464526" cy="1387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39" y="191588"/>
            <a:ext cx="9494764" cy="635726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How to find open redirection </a:t>
            </a:r>
            <a:endParaRPr lang="en-IN" sz="4800" dirty="0">
              <a:solidFill>
                <a:schemeClr val="tx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742" y="922329"/>
            <a:ext cx="9613675" cy="169549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Search for URL redirection On GET Requests: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When searching for these types of vulnerabilities you're looking for a GET request sent to the site you're testing with a parameter specifying a URL to redirect.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66" y="0"/>
            <a:ext cx="2168434" cy="1221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7" y="2267909"/>
            <a:ext cx="5022179" cy="2149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71"/>
          <a:stretch>
            <a:fillRect/>
          </a:stretch>
        </p:blipFill>
        <p:spPr>
          <a:xfrm>
            <a:off x="6208591" y="2267909"/>
            <a:ext cx="5305599" cy="2149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6"/>
          <a:stretch>
            <a:fillRect/>
          </a:stretch>
        </p:blipFill>
        <p:spPr>
          <a:xfrm>
            <a:off x="4519747" y="4530523"/>
            <a:ext cx="3093219" cy="2232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80" y="148047"/>
            <a:ext cx="10954794" cy="92310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The parameters to check for in the URL: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1000760" y="1144270"/>
            <a:ext cx="1809750" cy="4939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100"/>
              <a:t>red=</a:t>
            </a:r>
            <a:endParaRPr lang="en-US" sz="2100"/>
          </a:p>
          <a:p>
            <a:pPr algn="l"/>
            <a:r>
              <a:rPr lang="en-US" sz="2100"/>
              <a:t>link=</a:t>
            </a:r>
            <a:endParaRPr lang="en-US" sz="2100"/>
          </a:p>
          <a:p>
            <a:pPr algn="l"/>
            <a:r>
              <a:rPr lang="en-US" sz="2100"/>
              <a:t>ret=</a:t>
            </a:r>
            <a:endParaRPr lang="en-US" sz="2100"/>
          </a:p>
          <a:p>
            <a:pPr algn="l"/>
            <a:r>
              <a:rPr lang="en-US" sz="2100"/>
              <a:t>page=</a:t>
            </a:r>
            <a:endParaRPr lang="en-US" sz="2100"/>
          </a:p>
          <a:p>
            <a:pPr algn="l"/>
            <a:r>
              <a:rPr lang="en-US" sz="2100"/>
              <a:t>r2=</a:t>
            </a:r>
            <a:endParaRPr lang="en-US" sz="2100"/>
          </a:p>
          <a:p>
            <a:pPr algn="l"/>
            <a:r>
              <a:rPr lang="en-US" sz="2100"/>
              <a:t>q=</a:t>
            </a:r>
            <a:endParaRPr lang="en-US" sz="2100"/>
          </a:p>
          <a:p>
            <a:pPr algn="l"/>
            <a:r>
              <a:rPr lang="en-US" sz="2100"/>
              <a:t>img=</a:t>
            </a:r>
            <a:endParaRPr lang="en-US" sz="2100"/>
          </a:p>
          <a:p>
            <a:pPr algn="l"/>
            <a:r>
              <a:rPr lang="en-US" sz="2100"/>
              <a:t>url=</a:t>
            </a:r>
            <a:endParaRPr lang="en-US" sz="2100"/>
          </a:p>
          <a:p>
            <a:pPr algn="l"/>
            <a:r>
              <a:rPr lang="en-US" sz="2100"/>
              <a:t>u=</a:t>
            </a:r>
            <a:endParaRPr lang="en-US" sz="2100"/>
          </a:p>
          <a:p>
            <a:pPr algn="l"/>
            <a:r>
              <a:rPr lang="en-US" sz="2100"/>
              <a:t>redirect=</a:t>
            </a:r>
            <a:endParaRPr lang="en-US" sz="2100"/>
          </a:p>
          <a:p>
            <a:pPr algn="l"/>
            <a:r>
              <a:rPr lang="en-US" sz="2100"/>
              <a:t>return=</a:t>
            </a:r>
            <a:endParaRPr lang="en-US" sz="2100"/>
          </a:p>
          <a:p>
            <a:pPr algn="l"/>
            <a:r>
              <a:rPr lang="en-US" sz="2100"/>
              <a:t>end_display=</a:t>
            </a:r>
            <a:endParaRPr lang="en-US" sz="2100"/>
          </a:p>
          <a:p>
            <a:pPr algn="l"/>
            <a:r>
              <a:rPr lang="en-US" sz="2100"/>
              <a:t>r=</a:t>
            </a:r>
            <a:endParaRPr lang="en-US" sz="2100"/>
          </a:p>
          <a:p>
            <a:pPr algn="l"/>
            <a:r>
              <a:rPr lang="en-US" sz="2100"/>
              <a:t>url=</a:t>
            </a:r>
            <a:endParaRPr lang="en-US" sz="2100"/>
          </a:p>
          <a:p>
            <a:pPr algn="l"/>
            <a:r>
              <a:rPr lang="en-US" sz="2100"/>
              <a:t>URL=</a:t>
            </a:r>
            <a:endParaRPr lang="en-US" sz="2100"/>
          </a:p>
        </p:txBody>
      </p:sp>
      <p:sp>
        <p:nvSpPr>
          <p:cNvPr id="4" name="Text Box 3"/>
          <p:cNvSpPr txBox="1"/>
          <p:nvPr/>
        </p:nvSpPr>
        <p:spPr>
          <a:xfrm>
            <a:off x="4658360" y="1144270"/>
            <a:ext cx="2067560" cy="4939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100">
                <a:sym typeface="+mn-ea"/>
              </a:rPr>
              <a:t>location=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Next=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toredirect=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ReturnUrl=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redirectBack=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page=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AuthState=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uri=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Referer=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path=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redir=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referrer=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l=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file=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aspxerrorpath=</a:t>
            </a:r>
            <a:endParaRPr lang="en-US" sz="2100"/>
          </a:p>
        </p:txBody>
      </p:sp>
      <p:sp>
        <p:nvSpPr>
          <p:cNvPr id="7" name="Text Box 6"/>
          <p:cNvSpPr txBox="1"/>
          <p:nvPr/>
        </p:nvSpPr>
        <p:spPr>
          <a:xfrm>
            <a:off x="8573135" y="1144270"/>
            <a:ext cx="2225675" cy="4939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100">
                <a:sym typeface="+mn-ea"/>
              </a:rPr>
              <a:t>returnUrl=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image_path=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redirect_url=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ActionCodeURL=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forward=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return_url=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open=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newurl=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file=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From=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langTo=</a:t>
            </a:r>
            <a:endParaRPr lang="en-US" sz="2100">
              <a:sym typeface="+mn-ea"/>
            </a:endParaRPr>
          </a:p>
          <a:p>
            <a:pPr algn="l"/>
            <a:r>
              <a:rPr lang="en-US" sz="2100">
                <a:sym typeface="+mn-ea"/>
              </a:rPr>
              <a:t>rb=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Goto=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old=</a:t>
            </a:r>
            <a:endParaRPr lang="en-US" sz="2100"/>
          </a:p>
          <a:p>
            <a:pPr algn="l"/>
            <a:r>
              <a:rPr lang="en-US" sz="2100">
                <a:sym typeface="+mn-ea"/>
              </a:rPr>
              <a:t>back=</a:t>
            </a:r>
            <a:endParaRPr 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02" y="1132114"/>
            <a:ext cx="9282748" cy="2325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Find out the above parameters by </a:t>
            </a:r>
            <a:r>
              <a:rPr lang="en-US" dirty="0" err="1">
                <a:solidFill>
                  <a:schemeClr val="tx1"/>
                </a:solidFill>
              </a:rPr>
              <a:t>spidering</a:t>
            </a:r>
            <a:r>
              <a:rPr lang="en-US" dirty="0">
                <a:solidFill>
                  <a:schemeClr val="tx1"/>
                </a:solidFill>
              </a:rPr>
              <a:t> the site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Change the parameter and forward the request.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you get redirected to the URL which you added it is a vulnerability.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8588" y="387923"/>
            <a:ext cx="1090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Examine if the URL is vulnerable to open redirect:</a:t>
            </a:r>
            <a:endParaRPr lang="en-US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63" y="3016426"/>
            <a:ext cx="7350492" cy="222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2" y="3016426"/>
            <a:ext cx="3717601" cy="2225722"/>
          </a:xfrm>
          <a:prstGeom prst="rect">
            <a:avLst/>
          </a:prstGeom>
        </p:spPr>
      </p:pic>
      <p:pic>
        <p:nvPicPr>
          <p:cNvPr id="6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6720" y="1345738"/>
            <a:ext cx="1138210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	Here the “</a:t>
            </a:r>
            <a:r>
              <a:rPr lang="en-US" sz="2400" dirty="0" err="1">
                <a:solidFill>
                  <a:schemeClr val="tx1"/>
                </a:solidFill>
              </a:rPr>
              <a:t>ReplyState</a:t>
            </a:r>
            <a:r>
              <a:rPr lang="en-US" sz="2400" dirty="0">
                <a:solidFill>
                  <a:schemeClr val="tx1"/>
                </a:solidFill>
              </a:rPr>
              <a:t>” parameter needs to be checked for open redirect.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u="sng" dirty="0">
                <a:solidFill>
                  <a:srgbClr val="FF0000"/>
                </a:solidFill>
              </a:rPr>
              <a:t>https://www.example.com/login.html?ReplayState=http%3A%2F%2Fexample.com%2Fnext</a:t>
            </a:r>
            <a:endParaRPr lang="en-IN" sz="2400" u="sn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245" y="238966"/>
            <a:ext cx="9540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Example URL which will be vulnerable for open redirect:</a:t>
            </a:r>
            <a:endParaRPr lang="en-US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34" y="-172982"/>
            <a:ext cx="1489166" cy="14891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245" y="2931577"/>
            <a:ext cx="7267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Google Dorking techniques:</a:t>
            </a:r>
            <a:endParaRPr lang="en-US" sz="3600" dirty="0"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1618" y="5176247"/>
            <a:ext cx="8430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>
                <a:solidFill>
                  <a:schemeClr val="tx1"/>
                </a:solidFill>
              </a:rPr>
              <a:t>Site: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dirty="0" err="1">
                <a:solidFill>
                  <a:schemeClr val="tx1"/>
                </a:solidFill>
              </a:rPr>
              <a:t>site:example.com</a:t>
            </a:r>
            <a:r>
              <a:rPr lang="en-US" sz="2400" dirty="0">
                <a:solidFill>
                  <a:schemeClr val="tx1"/>
                </a:solidFill>
              </a:rPr>
              <a:t> which searches for web pages from example.com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1618" y="3744545"/>
            <a:ext cx="10232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 err="1">
                <a:solidFill>
                  <a:schemeClr val="tx1"/>
                </a:solidFill>
              </a:rPr>
              <a:t>Allinurl</a:t>
            </a:r>
            <a:r>
              <a:rPr lang="en-IN" sz="2400" b="1" dirty="0">
                <a:solidFill>
                  <a:schemeClr val="tx1"/>
                </a:solidFill>
              </a:rPr>
              <a:t>:</a:t>
            </a:r>
            <a:endParaRPr lang="en-IN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dirty="0" err="1">
                <a:solidFill>
                  <a:schemeClr val="tx1"/>
                </a:solidFill>
              </a:rPr>
              <a:t>allinurl:ReturnUrl</a:t>
            </a:r>
            <a:r>
              <a:rPr lang="en-US" sz="2400" dirty="0">
                <a:solidFill>
                  <a:schemeClr val="tx1"/>
                </a:solidFill>
              </a:rPr>
              <a:t> which searches for web pages that have "</a:t>
            </a:r>
            <a:r>
              <a:rPr lang="en-US" sz="2400" dirty="0" err="1">
                <a:solidFill>
                  <a:schemeClr val="tx1"/>
                </a:solidFill>
              </a:rPr>
              <a:t>ReturnUrl</a:t>
            </a:r>
            <a:r>
              <a:rPr lang="en-US" sz="2400" dirty="0">
                <a:solidFill>
                  <a:schemeClr val="tx1"/>
                </a:solidFill>
              </a:rPr>
              <a:t>" as part of their URL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9893" y="1426979"/>
            <a:ext cx="110424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https://github.com/EdOverflow/bugbounty-cheatsheet/blob/master/cheatsheets/open-redirect.md</a:t>
            </a:r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https://www.openbugbounty.org/blog/devl00p/top-100-open-redirect-dorks/</a:t>
            </a:r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https://www.openbugbounty.org/blog/miguelsantareno/google-dorks-to-find-open-redirects/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9893" y="240716"/>
            <a:ext cx="76809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Open Redirect </a:t>
            </a:r>
            <a:r>
              <a:rPr lang="en-US" sz="4000" dirty="0" err="1">
                <a:solidFill>
                  <a:schemeClr val="tx1"/>
                </a:solidFill>
                <a:latin typeface="Algerian" panose="04020705040A02060702" pitchFamily="82" charset="0"/>
              </a:rPr>
              <a:t>Cheatsheets</a:t>
            </a: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: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2814</Words>
  <Application>WPS Presentation</Application>
  <PresentationFormat>宽屏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Algerian</vt:lpstr>
      <vt:lpstr>Amatic SC</vt:lpstr>
      <vt:lpstr>Calibri</vt:lpstr>
      <vt:lpstr>OpenSymbol</vt:lpstr>
      <vt:lpstr>Noto Sans Symbols2</vt:lpstr>
      <vt:lpstr>SimSun</vt:lpstr>
      <vt:lpstr>Office Theme</vt:lpstr>
      <vt:lpstr>PowerPoint 演示文稿</vt:lpstr>
      <vt:lpstr>PowerPoint 演示文稿</vt:lpstr>
      <vt:lpstr>What is open redirection </vt:lpstr>
      <vt:lpstr>Impact of open redirection</vt:lpstr>
      <vt:lpstr>How to find open redirection </vt:lpstr>
      <vt:lpstr>The parameters to check for in the URL:</vt:lpstr>
      <vt:lpstr>PowerPoint 演示文稿</vt:lpstr>
      <vt:lpstr>PowerPoint 演示文稿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arthur</cp:lastModifiedBy>
  <cp:revision>7</cp:revision>
  <dcterms:created xsi:type="dcterms:W3CDTF">2022-08-09T13:47:04Z</dcterms:created>
  <dcterms:modified xsi:type="dcterms:W3CDTF">2022-08-09T13:47:04Z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