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9" r:id="rId5"/>
    <p:sldId id="277" r:id="rId6"/>
    <p:sldId id="276" r:id="rId7"/>
    <p:sldId id="279" r:id="rId8"/>
    <p:sldId id="278" r:id="rId9"/>
    <p:sldId id="280" r:id="rId10"/>
    <p:sldId id="282" r:id="rId11"/>
    <p:sldId id="284" r:id="rId12"/>
    <p:sldId id="285" r:id="rId13"/>
    <p:sldId id="27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5" name="Rectangle 8"/>
            <p:cNvSpPr>
              <a:spLocks noChangeArrowheads="1"/>
            </p:cNvSpPr>
            <p:nvPr/>
          </p:nvSpPr>
          <p:spPr bwMode="auto">
            <a:xfrm>
              <a:off x="414338" y="9525"/>
              <a:ext cx="28575" cy="4481513"/>
            </a:xfrm>
            <a:prstGeom prst="rect">
              <a:avLst/>
            </a:prstGeom>
            <a:grpFill/>
            <a:ln>
              <a:noFill/>
            </a:ln>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0" name="Rectangle 33"/>
            <p:cNvSpPr>
              <a:spLocks noChangeArrowheads="1"/>
            </p:cNvSpPr>
            <p:nvPr/>
          </p:nvSpPr>
          <p:spPr bwMode="auto">
            <a:xfrm>
              <a:off x="642938" y="6610350"/>
              <a:ext cx="23813" cy="242888"/>
            </a:xfrm>
            <a:prstGeom prst="rect">
              <a:avLst/>
            </a:prstGeom>
            <a:grpFill/>
            <a:ln>
              <a:noFill/>
            </a:ln>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52" name="Rectangle 45"/>
            <p:cNvSpPr>
              <a:spLocks noChangeArrowheads="1"/>
            </p:cNvSpPr>
            <p:nvPr/>
          </p:nvSpPr>
          <p:spPr bwMode="auto">
            <a:xfrm>
              <a:off x="1228725" y="4662488"/>
              <a:ext cx="23813" cy="2181225"/>
            </a:xfrm>
            <a:prstGeom prst="rect">
              <a:avLst/>
            </a:prstGeom>
            <a:grpFill/>
            <a:ln>
              <a:noFill/>
            </a:ln>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showMasterSp="0">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image" Target="../media/image1.png"/><Relationship Id="rId18" Type="http://schemas.openxmlformats.org/officeDocument/2006/relationships/image" Target="../media/image2.jpe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8"/>
          <a:stretch>
            <a:fillRect/>
          </a:stretch>
        </a:blip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37" name="Rectangle 21"/>
              <p:cNvSpPr>
                <a:spLocks noChangeArrowheads="1"/>
              </p:cNvSpPr>
              <p:nvPr/>
            </p:nvSpPr>
            <p:spPr bwMode="auto">
              <a:xfrm>
                <a:off x="133350" y="4662488"/>
                <a:ext cx="23813" cy="2181225"/>
              </a:xfrm>
              <a:prstGeom prst="rect">
                <a:avLst/>
              </a:prstGeom>
              <a:grpFill/>
              <a:ln>
                <a:noFill/>
              </a:ln>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0" name="Rectangle 41"/>
              <p:cNvSpPr>
                <a:spLocks noChangeArrowheads="1"/>
              </p:cNvSpPr>
              <p:nvPr/>
            </p:nvSpPr>
            <p:spPr bwMode="auto">
              <a:xfrm>
                <a:off x="11939587" y="6596063"/>
                <a:ext cx="23813" cy="252413"/>
              </a:xfrm>
              <a:prstGeom prst="rect">
                <a:avLst/>
              </a:prstGeom>
              <a:grpFill/>
              <a:ln>
                <a:noFill/>
              </a:ln>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hyperlink" Target="https://testing.aaa.com/" TargetMode="External"/><Relationship Id="rId2" Type="http://schemas.openxmlformats.org/officeDocument/2006/relationships/image" Target="../media/image10.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hyperlink" Target="https://medium.com/@amangupta566/cors-misconfiguration-leads-to-steal-sensitive-information-disclosure-fdf050b68b66" TargetMode="External"/><Relationship Id="rId5" Type="http://schemas.openxmlformats.org/officeDocument/2006/relationships/hyperlink" Target="https://portswigger.net/web-security/cors" TargetMode="External"/><Relationship Id="rId4" Type="http://schemas.openxmlformats.org/officeDocument/2006/relationships/hyperlink" Target="https://www.packetlabs.net/cross-origin-resource-sharing-cors/" TargetMode="External"/><Relationship Id="rId3" Type="http://schemas.openxmlformats.org/officeDocument/2006/relationships/hyperlink" Target="https://www.kyylee.com/websec-101/cors" TargetMode="External"/><Relationship Id="rId2" Type="http://schemas.openxmlformats.org/officeDocument/2006/relationships/hyperlink" Target="https://github.com/EdOverflow/bugbounty-cheatsheet/blob/master/cheatsheets/cors.md" TargetMode="Externa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2" descr="TheHackersClub - CyberSapien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52361" y="0"/>
            <a:ext cx="6499869" cy="72445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2" descr="TheHackersClub - CyberSapiens"/>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836381" y="5347063"/>
            <a:ext cx="1355619" cy="1510937"/>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p:cNvSpPr txBox="1"/>
          <p:nvPr/>
        </p:nvSpPr>
        <p:spPr>
          <a:xfrm>
            <a:off x="1242204" y="143936"/>
            <a:ext cx="9707592" cy="834543"/>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9pPr>
          </a:lstStyle>
          <a:p>
            <a:r>
              <a:rPr lang="en-US" sz="3100" dirty="0" smtClean="0">
                <a:solidFill>
                  <a:schemeClr val="bg1"/>
                </a:solidFill>
              </a:rPr>
              <a:t>We can modify the REQUEST Origin from victim domain to attacker domain.</a:t>
            </a:r>
            <a:endParaRPr lang="en-US" sz="3100" dirty="0" smtClean="0">
              <a:solidFill>
                <a:schemeClr val="bg1"/>
              </a:solidFill>
            </a:endParaRPr>
          </a:p>
          <a:p>
            <a:endParaRPr lang="en-US" dirty="0" smtClean="0"/>
          </a:p>
          <a:p>
            <a:pPr marL="0" indent="0">
              <a:buFont typeface="Arial" panose="02080604020202020204" pitchFamily="34" charset="0"/>
              <a:buNone/>
            </a:pPr>
            <a:endParaRPr lang="en-US" dirty="0" smtClean="0"/>
          </a:p>
          <a:p>
            <a:pPr marL="0" indent="0">
              <a:buFont typeface="Arial" panose="02080604020202020204" pitchFamily="34" charset="0"/>
              <a:buNone/>
            </a:pPr>
            <a:endParaRPr lang="en-US" dirty="0" smtClean="0"/>
          </a:p>
          <a:p>
            <a:pPr marL="0" indent="0">
              <a:buFont typeface="Arial" panose="02080604020202020204" pitchFamily="34" charset="0"/>
              <a:buNone/>
            </a:pPr>
            <a:endParaRPr lang="en-US" dirty="0" smtClean="0"/>
          </a:p>
          <a:p>
            <a:pPr marL="0" indent="0">
              <a:buFont typeface="Arial" panose="02080604020202020204" pitchFamily="34" charset="0"/>
              <a:buNone/>
            </a:pPr>
            <a:endParaRPr lang="en-US" dirty="0" smtClean="0"/>
          </a:p>
          <a:p>
            <a:pPr marL="0" indent="0">
              <a:buFont typeface="Arial" panose="02080604020202020204" pitchFamily="34" charset="0"/>
              <a:buNone/>
            </a:pPr>
            <a:endParaRPr lang="en-US" dirty="0" smtClean="0"/>
          </a:p>
          <a:p>
            <a:pPr marL="0" indent="0">
              <a:buFont typeface="Arial" panose="02080604020202020204" pitchFamily="34" charse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2204" y="750301"/>
            <a:ext cx="5167388" cy="1184193"/>
          </a:xfrm>
          <a:prstGeom prst="rect">
            <a:avLst/>
          </a:prstGeom>
        </p:spPr>
      </p:pic>
      <p:sp>
        <p:nvSpPr>
          <p:cNvPr id="2" name="Rectangle 1"/>
          <p:cNvSpPr/>
          <p:nvPr/>
        </p:nvSpPr>
        <p:spPr>
          <a:xfrm>
            <a:off x="6893143" y="828303"/>
            <a:ext cx="4469615" cy="830997"/>
          </a:xfrm>
          <a:prstGeom prst="rect">
            <a:avLst/>
          </a:prstGeom>
        </p:spPr>
        <p:txBody>
          <a:bodyPr wrap="square">
            <a:spAutoFit/>
          </a:bodyPr>
          <a:lstStyle/>
          <a:p>
            <a:r>
              <a:rPr lang="en-US" sz="2400" dirty="0">
                <a:solidFill>
                  <a:schemeClr val="bg1"/>
                </a:solidFill>
              </a:rPr>
              <a:t> Here,  </a:t>
            </a:r>
            <a:r>
              <a:rPr lang="en-US" sz="2400" dirty="0">
                <a:solidFill>
                  <a:schemeClr val="bg1"/>
                </a:solidFill>
                <a:hlinkClick r:id="rId3"/>
              </a:rPr>
              <a:t>https://testing.aaa.com</a:t>
            </a:r>
            <a:r>
              <a:rPr lang="en-US" sz="2400" dirty="0">
                <a:solidFill>
                  <a:schemeClr val="bg1"/>
                </a:solidFill>
              </a:rPr>
              <a:t> is our attacker’s domain</a:t>
            </a:r>
            <a:endParaRPr lang="en-US" sz="2400" dirty="0">
              <a:solidFill>
                <a:schemeClr val="bg1"/>
              </a:solidFill>
            </a:endParaRPr>
          </a:p>
        </p:txBody>
      </p:sp>
      <p:sp>
        <p:nvSpPr>
          <p:cNvPr id="7" name="Content Placeholder 2"/>
          <p:cNvSpPr txBox="1"/>
          <p:nvPr/>
        </p:nvSpPr>
        <p:spPr>
          <a:xfrm>
            <a:off x="590578" y="2105326"/>
            <a:ext cx="11175521" cy="1521041"/>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9pPr>
          </a:lstStyle>
          <a:p>
            <a:r>
              <a:rPr lang="en-US" dirty="0" smtClean="0">
                <a:solidFill>
                  <a:schemeClr val="bg1"/>
                </a:solidFill>
              </a:rPr>
              <a:t>Below is the response we received. The wildcard is shown in the origin header response with </a:t>
            </a:r>
            <a:r>
              <a:rPr lang="en-US" b="1" dirty="0" smtClean="0">
                <a:solidFill>
                  <a:schemeClr val="bg1"/>
                </a:solidFill>
              </a:rPr>
              <a:t>Access-Control-Allow-Origin: *</a:t>
            </a:r>
            <a:r>
              <a:rPr lang="en-US" dirty="0" smtClean="0">
                <a:solidFill>
                  <a:schemeClr val="bg1"/>
                </a:solidFill>
              </a:rPr>
              <a:t>, which means victim domain allows access to resources from all sites. </a:t>
            </a:r>
            <a:r>
              <a:rPr lang="en-US" i="1" dirty="0" smtClean="0">
                <a:solidFill>
                  <a:schemeClr val="bg1"/>
                </a:solidFill>
              </a:rPr>
              <a:t>Testing.aaa.com</a:t>
            </a:r>
            <a:r>
              <a:rPr lang="en-US" dirty="0" smtClean="0">
                <a:solidFill>
                  <a:schemeClr val="bg1"/>
                </a:solidFill>
              </a:rPr>
              <a:t> site in our attack case.</a:t>
            </a:r>
            <a:endParaRPr lang="en-US" dirty="0" smtClean="0">
              <a:solidFill>
                <a:schemeClr val="bg1"/>
              </a:solidFill>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9397" y="3498488"/>
            <a:ext cx="5036603" cy="108314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87151" y="4716219"/>
            <a:ext cx="6782373" cy="2112542"/>
          </a:xfrm>
          <a:prstGeom prst="rect">
            <a:avLst/>
          </a:prstGeom>
        </p:spPr>
      </p:pic>
      <p:sp>
        <p:nvSpPr>
          <p:cNvPr id="10" name="Rectangle 9"/>
          <p:cNvSpPr/>
          <p:nvPr/>
        </p:nvSpPr>
        <p:spPr>
          <a:xfrm>
            <a:off x="6789417" y="3345752"/>
            <a:ext cx="4677066" cy="1107996"/>
          </a:xfrm>
          <a:prstGeom prst="rect">
            <a:avLst/>
          </a:prstGeom>
        </p:spPr>
        <p:txBody>
          <a:bodyPr wrap="square">
            <a:spAutoFit/>
          </a:bodyPr>
          <a:lstStyle/>
          <a:p>
            <a:endParaRPr lang="en-US" dirty="0"/>
          </a:p>
          <a:p>
            <a:r>
              <a:rPr lang="en-US" sz="2400" dirty="0">
                <a:solidFill>
                  <a:schemeClr val="bg1"/>
                </a:solidFill>
              </a:rPr>
              <a:t> This Kind of information you can gather with this attack</a:t>
            </a:r>
            <a:endParaRPr lang="en-US" sz="24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2" descr="TheHackersClub - CyberSapiens"/>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836381" y="5347063"/>
            <a:ext cx="1355619" cy="1510937"/>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a:spLocks noGrp="1"/>
          </p:cNvSpPr>
          <p:nvPr>
            <p:ph type="title"/>
          </p:nvPr>
        </p:nvSpPr>
        <p:spPr>
          <a:xfrm>
            <a:off x="1481990" y="161318"/>
            <a:ext cx="5250595" cy="814628"/>
          </a:xfrm>
        </p:spPr>
        <p:txBody>
          <a:bodyPr>
            <a:normAutofit/>
          </a:bodyPr>
          <a:lstStyle/>
          <a:p>
            <a:r>
              <a:rPr lang="en-US" sz="4400" dirty="0">
                <a:solidFill>
                  <a:schemeClr val="bg1"/>
                </a:solidFill>
                <a:latin typeface="Algerian" panose="04020705040A02060702" pitchFamily="82" charset="0"/>
              </a:rPr>
              <a:t>How to Prevent ?</a:t>
            </a:r>
            <a:endParaRPr lang="en-US" sz="4400" dirty="0">
              <a:solidFill>
                <a:schemeClr val="bg1"/>
              </a:solidFill>
              <a:latin typeface="Algerian" panose="04020705040A02060702" pitchFamily="82" charset="0"/>
            </a:endParaRPr>
          </a:p>
        </p:txBody>
      </p:sp>
      <p:sp>
        <p:nvSpPr>
          <p:cNvPr id="8" name="Content Placeholder 2"/>
          <p:cNvSpPr txBox="1"/>
          <p:nvPr/>
        </p:nvSpPr>
        <p:spPr>
          <a:xfrm>
            <a:off x="1230702" y="975946"/>
            <a:ext cx="3789872" cy="1663737"/>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9pPr>
          </a:lstStyle>
          <a:p>
            <a:r>
              <a:rPr lang="en-US" dirty="0" smtClean="0">
                <a:solidFill>
                  <a:schemeClr val="bg1"/>
                </a:solidFill>
              </a:rPr>
              <a:t>Specify the allowed origins</a:t>
            </a:r>
            <a:endParaRPr lang="en-US" dirty="0" smtClean="0">
              <a:solidFill>
                <a:schemeClr val="bg1"/>
              </a:solidFill>
            </a:endParaRPr>
          </a:p>
          <a:p>
            <a:r>
              <a:rPr lang="en-US" dirty="0" smtClean="0">
                <a:solidFill>
                  <a:schemeClr val="bg1"/>
                </a:solidFill>
              </a:rPr>
              <a:t>Only allow trusted sites</a:t>
            </a:r>
            <a:endParaRPr lang="en-US" dirty="0" smtClean="0">
              <a:solidFill>
                <a:schemeClr val="bg1"/>
              </a:solidFill>
            </a:endParaRPr>
          </a:p>
          <a:p>
            <a:r>
              <a:rPr lang="en-US" dirty="0" smtClean="0">
                <a:solidFill>
                  <a:schemeClr val="bg1"/>
                </a:solidFill>
              </a:rPr>
              <a:t>Don’t whitelist “null”</a:t>
            </a:r>
            <a:endParaRPr lang="en-US" dirty="0" smtClean="0">
              <a:solidFill>
                <a:schemeClr val="bg1"/>
              </a:solidFill>
            </a:endParaRPr>
          </a:p>
        </p:txBody>
      </p:sp>
      <p:sp>
        <p:nvSpPr>
          <p:cNvPr id="9" name="Rectangle 8"/>
          <p:cNvSpPr/>
          <p:nvPr/>
        </p:nvSpPr>
        <p:spPr>
          <a:xfrm>
            <a:off x="624384" y="2753878"/>
            <a:ext cx="7385355" cy="584775"/>
          </a:xfrm>
          <a:prstGeom prst="rect">
            <a:avLst/>
          </a:prstGeom>
        </p:spPr>
        <p:txBody>
          <a:bodyPr wrap="none">
            <a:spAutoFit/>
          </a:bodyPr>
          <a:lstStyle/>
          <a:p>
            <a:r>
              <a:rPr lang="en-US" sz="3200" dirty="0" err="1" smtClean="0">
                <a:solidFill>
                  <a:schemeClr val="bg1"/>
                </a:solidFill>
                <a:latin typeface="Algerian" panose="04020705040A02060702" pitchFamily="82" charset="0"/>
              </a:rPr>
              <a:t>Cors</a:t>
            </a:r>
            <a:r>
              <a:rPr lang="en-US" sz="3200" dirty="0" smtClean="0">
                <a:solidFill>
                  <a:schemeClr val="bg1"/>
                </a:solidFill>
                <a:latin typeface="Algerian" panose="04020705040A02060702" pitchFamily="82" charset="0"/>
              </a:rPr>
              <a:t> Resources and </a:t>
            </a:r>
            <a:r>
              <a:rPr lang="en-US" sz="3200" dirty="0" err="1">
                <a:solidFill>
                  <a:schemeClr val="bg1"/>
                </a:solidFill>
                <a:latin typeface="Algerian" panose="04020705040A02060702" pitchFamily="82" charset="0"/>
              </a:rPr>
              <a:t>cheatsheets</a:t>
            </a:r>
            <a:r>
              <a:rPr lang="en-US" sz="3200" b="1" dirty="0">
                <a:solidFill>
                  <a:schemeClr val="bg1"/>
                </a:solidFill>
                <a:latin typeface="Algerian" panose="04020705040A02060702" pitchFamily="82" charset="0"/>
              </a:rPr>
              <a:t>:</a:t>
            </a:r>
            <a:endParaRPr lang="en-US" sz="3200" b="1" dirty="0">
              <a:solidFill>
                <a:schemeClr val="bg1"/>
              </a:solidFill>
              <a:latin typeface="Algerian" panose="04020705040A02060702" pitchFamily="82" charset="0"/>
            </a:endParaRPr>
          </a:p>
        </p:txBody>
      </p:sp>
      <p:sp>
        <p:nvSpPr>
          <p:cNvPr id="10" name="Rectangle 9"/>
          <p:cNvSpPr/>
          <p:nvPr/>
        </p:nvSpPr>
        <p:spPr>
          <a:xfrm>
            <a:off x="5271862" y="885357"/>
            <a:ext cx="6363419" cy="1754326"/>
          </a:xfrm>
          <a:prstGeom prst="rect">
            <a:avLst/>
          </a:prstGeom>
        </p:spPr>
        <p:txBody>
          <a:bodyPr wrap="square">
            <a:spAutoFit/>
          </a:bodyPr>
          <a:lstStyle/>
          <a:p>
            <a:pPr marL="285750" indent="-285750">
              <a:lnSpc>
                <a:spcPct val="150000"/>
              </a:lnSpc>
              <a:buFont typeface="Arial" panose="02080604020202020204" pitchFamily="34" charset="0"/>
              <a:buChar char="•"/>
            </a:pPr>
            <a:r>
              <a:rPr lang="en-US" sz="2400" dirty="0">
                <a:solidFill>
                  <a:schemeClr val="bg1"/>
                </a:solidFill>
              </a:rPr>
              <a:t>Implement proper server-side security </a:t>
            </a:r>
            <a:r>
              <a:rPr lang="en-US" sz="2400" dirty="0" smtClean="0">
                <a:solidFill>
                  <a:schemeClr val="bg1"/>
                </a:solidFill>
              </a:rPr>
              <a:t>policies</a:t>
            </a:r>
            <a:endParaRPr lang="en-US" sz="2400" dirty="0" smtClean="0">
              <a:solidFill>
                <a:schemeClr val="bg1"/>
              </a:solidFill>
            </a:endParaRPr>
          </a:p>
          <a:p>
            <a:pPr marL="285750" indent="-285750">
              <a:lnSpc>
                <a:spcPct val="150000"/>
              </a:lnSpc>
              <a:buFont typeface="Arial" panose="02080604020202020204" pitchFamily="34" charset="0"/>
              <a:buChar char="•"/>
            </a:pPr>
            <a:r>
              <a:rPr lang="en-US" sz="2400" dirty="0" smtClean="0">
                <a:solidFill>
                  <a:schemeClr val="bg1"/>
                </a:solidFill>
              </a:rPr>
              <a:t>Enable SOP (Same origin policy) </a:t>
            </a:r>
            <a:endParaRPr lang="en-US" sz="2400" dirty="0">
              <a:solidFill>
                <a:schemeClr val="bg1"/>
              </a:solidFill>
            </a:endParaRPr>
          </a:p>
          <a:p>
            <a:pPr marL="285750" indent="-285750">
              <a:lnSpc>
                <a:spcPct val="150000"/>
              </a:lnSpc>
              <a:buFont typeface="Arial" panose="02080604020202020204" pitchFamily="34" charset="0"/>
              <a:buChar char="•"/>
            </a:pPr>
            <a:r>
              <a:rPr lang="en-US" sz="2400" dirty="0">
                <a:solidFill>
                  <a:schemeClr val="bg1"/>
                </a:solidFill>
              </a:rPr>
              <a:t>Using a firewall</a:t>
            </a:r>
            <a:endParaRPr lang="en-US" sz="2400" dirty="0">
              <a:solidFill>
                <a:schemeClr val="bg1"/>
              </a:solidFill>
            </a:endParaRPr>
          </a:p>
        </p:txBody>
      </p:sp>
      <p:sp>
        <p:nvSpPr>
          <p:cNvPr id="11" name="Rectangle 10"/>
          <p:cNvSpPr/>
          <p:nvPr/>
        </p:nvSpPr>
        <p:spPr>
          <a:xfrm>
            <a:off x="978064" y="3423225"/>
            <a:ext cx="10607209" cy="3046988"/>
          </a:xfrm>
          <a:prstGeom prst="rect">
            <a:avLst/>
          </a:prstGeom>
        </p:spPr>
        <p:txBody>
          <a:bodyPr wrap="square">
            <a:spAutoFit/>
          </a:bodyPr>
          <a:lstStyle/>
          <a:p>
            <a:pPr marL="285750" indent="-285750" algn="just">
              <a:buFont typeface="Arial" panose="02080604020202020204" pitchFamily="34" charset="0"/>
              <a:buChar char="•"/>
            </a:pPr>
            <a:r>
              <a:rPr lang="en-US" sz="2400" dirty="0">
                <a:hlinkClick r:id=""/>
              </a:rPr>
              <a:t>https://0xn3va.gitbook.io/cheat-sheets/web-application/cors-misconfiguration</a:t>
            </a:r>
            <a:endParaRPr lang="en-US" sz="2400" dirty="0"/>
          </a:p>
          <a:p>
            <a:pPr marL="285750" indent="-285750" algn="just">
              <a:buFont typeface="Arial" panose="02080604020202020204" pitchFamily="34" charset="0"/>
              <a:buChar char="•"/>
            </a:pPr>
            <a:r>
              <a:rPr lang="en-US" sz="2400" dirty="0">
                <a:hlinkClick r:id="rId2"/>
              </a:rPr>
              <a:t>https://github.com/EdOverflow/bugbounty-cheatsheet/blob/master/cheatsheets/cors.md</a:t>
            </a:r>
            <a:endParaRPr lang="en-US" sz="2400" dirty="0"/>
          </a:p>
          <a:p>
            <a:pPr marL="285750" indent="-285750" algn="just">
              <a:buFont typeface="Arial" panose="02080604020202020204" pitchFamily="34" charset="0"/>
              <a:buChar char="•"/>
            </a:pPr>
            <a:r>
              <a:rPr lang="en-US" sz="2400" dirty="0">
                <a:hlinkClick r:id="rId3"/>
              </a:rPr>
              <a:t>https://www.kyylee.com/websec-101/cors</a:t>
            </a:r>
            <a:endParaRPr lang="en-US" sz="2400" dirty="0"/>
          </a:p>
          <a:p>
            <a:pPr marL="285750" indent="-285750" algn="just">
              <a:buFont typeface="Arial" panose="02080604020202020204" pitchFamily="34" charset="0"/>
              <a:buChar char="•"/>
            </a:pPr>
            <a:r>
              <a:rPr lang="en-US" sz="2400" dirty="0">
                <a:hlinkClick r:id="rId4"/>
              </a:rPr>
              <a:t>https://www.packetlabs.net/cross-origin-resource-sharing-cors/</a:t>
            </a:r>
            <a:endParaRPr lang="en-US" sz="2400" dirty="0"/>
          </a:p>
          <a:p>
            <a:pPr marL="285750" indent="-285750" algn="just">
              <a:buFont typeface="Arial" panose="02080604020202020204" pitchFamily="34" charset="0"/>
              <a:buChar char="•"/>
            </a:pPr>
            <a:r>
              <a:rPr lang="en-US" sz="2400" dirty="0">
                <a:hlinkClick r:id="rId5"/>
              </a:rPr>
              <a:t>https://portswigger.net/web-security/cors</a:t>
            </a:r>
            <a:endParaRPr lang="en-US" sz="2400" dirty="0"/>
          </a:p>
          <a:p>
            <a:pPr marL="285750" indent="-285750" algn="just">
              <a:buFont typeface="Arial" panose="02080604020202020204" pitchFamily="34" charset="0"/>
              <a:buChar char="•"/>
            </a:pPr>
            <a:r>
              <a:rPr lang="en-US" sz="2400" dirty="0">
                <a:hlinkClick r:id="rId6"/>
              </a:rPr>
              <a:t>https://medium.com/@amangupta566/cors-misconfiguration-leads-to-steal-sensitive-information-disclosure-fdf050b68b66</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
                                            <p:txEl>
                                              <p:pRg st="2" end="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
                                            <p:txEl>
                                              <p:pRg st="3" end="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
                                            <p:txEl>
                                              <p:pRg st="4" end="4"/>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a:xfrm>
            <a:off x="1424832" y="3049889"/>
            <a:ext cx="9392691" cy="1143000"/>
          </a:xfrm>
        </p:spPr>
        <p:txBody>
          <a:bodyPr>
            <a:noAutofit/>
          </a:bodyPr>
          <a:lstStyle/>
          <a:p>
            <a:pPr algn="ctr"/>
            <a:r>
              <a:rPr lang="en-US" sz="16600" dirty="0">
                <a:solidFill>
                  <a:schemeClr val="bg1"/>
                </a:solidFill>
                <a:latin typeface="Algerian" panose="04020705040A02060702" pitchFamily="82" charset="0"/>
              </a:rPr>
              <a:t>Thank you</a:t>
            </a:r>
            <a:endParaRPr lang="en-US" sz="16600" dirty="0">
              <a:solidFill>
                <a:schemeClr val="bg1"/>
              </a:solidFill>
              <a:latin typeface="Algerian" panose="04020705040A02060702" pitchFamily="82" charset="0"/>
            </a:endParaRPr>
          </a:p>
        </p:txBody>
      </p:sp>
      <p:pic>
        <p:nvPicPr>
          <p:cNvPr id="6" name="Picture 2" descr="TheHackersClub - CyberSapiens"/>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836381" y="5347063"/>
            <a:ext cx="1355619" cy="15109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2" descr="TheHackersClub - CyberSapiens"/>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836381" y="5347063"/>
            <a:ext cx="1355619" cy="151093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5813" t="13427" r="7751" b="16603"/>
          <a:stretch>
            <a:fillRect/>
          </a:stretch>
        </p:blipFill>
        <p:spPr>
          <a:xfrm>
            <a:off x="3271900" y="210163"/>
            <a:ext cx="5506032" cy="2507157"/>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8" name="TextBox 5"/>
          <p:cNvSpPr txBox="1"/>
          <p:nvPr/>
        </p:nvSpPr>
        <p:spPr>
          <a:xfrm>
            <a:off x="1237930" y="2937683"/>
            <a:ext cx="4067939" cy="64633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3600" dirty="0">
                <a:solidFill>
                  <a:schemeClr val="bg1"/>
                </a:solidFill>
                <a:latin typeface="Algerian" panose="04020705040A02060702" pitchFamily="82" charset="0"/>
                <a:cs typeface="Calibri" panose="020F0502020204030204" pitchFamily="34" charset="0"/>
              </a:rPr>
              <a:t>1</a:t>
            </a:r>
            <a:r>
              <a:rPr lang="en-IN" sz="3600" dirty="0" smtClean="0">
                <a:solidFill>
                  <a:schemeClr val="bg1"/>
                </a:solidFill>
                <a:latin typeface="Algerian" panose="04020705040A02060702" pitchFamily="82" charset="0"/>
                <a:cs typeface="Calibri" panose="020F0502020204030204" pitchFamily="34" charset="0"/>
              </a:rPr>
              <a:t>. </a:t>
            </a:r>
            <a:r>
              <a:rPr lang="en-IN" sz="3600" dirty="0">
                <a:solidFill>
                  <a:schemeClr val="bg1"/>
                </a:solidFill>
                <a:latin typeface="Algerian" panose="04020705040A02060702" pitchFamily="82" charset="0"/>
                <a:cs typeface="Calibri" panose="020F0502020204030204" pitchFamily="34" charset="0"/>
              </a:rPr>
              <a:t>What is </a:t>
            </a:r>
            <a:r>
              <a:rPr lang="en-IN" sz="3600" dirty="0" smtClean="0">
                <a:solidFill>
                  <a:schemeClr val="bg1"/>
                </a:solidFill>
                <a:latin typeface="Algerian" panose="04020705040A02060702" pitchFamily="82" charset="0"/>
                <a:cs typeface="Calibri" panose="020F0502020204030204" pitchFamily="34" charset="0"/>
              </a:rPr>
              <a:t>CORS</a:t>
            </a:r>
            <a:endParaRPr lang="en-IN" sz="3600" dirty="0" smtClean="0">
              <a:solidFill>
                <a:schemeClr val="bg1"/>
              </a:solidFill>
              <a:latin typeface="Algerian" panose="04020705040A02060702" pitchFamily="82" charset="0"/>
              <a:cs typeface="Calibri" panose="020F0502020204030204" pitchFamily="34" charset="0"/>
            </a:endParaRPr>
          </a:p>
        </p:txBody>
      </p:sp>
      <p:sp>
        <p:nvSpPr>
          <p:cNvPr id="9" name="TextBox 10"/>
          <p:cNvSpPr txBox="1"/>
          <p:nvPr/>
        </p:nvSpPr>
        <p:spPr>
          <a:xfrm>
            <a:off x="1237930" y="4677455"/>
            <a:ext cx="10698203" cy="64633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3600" dirty="0" smtClean="0">
                <a:solidFill>
                  <a:schemeClr val="bg1"/>
                </a:solidFill>
                <a:latin typeface="Algerian" panose="04020705040A02060702" pitchFamily="82" charset="0"/>
                <a:cs typeface="Calibri" panose="020F0502020204030204" pitchFamily="34" charset="0"/>
              </a:rPr>
              <a:t>4. How to find </a:t>
            </a:r>
            <a:r>
              <a:rPr lang="en-IN" sz="3600" dirty="0" err="1" smtClean="0">
                <a:solidFill>
                  <a:schemeClr val="bg1"/>
                </a:solidFill>
                <a:latin typeface="Algerian" panose="04020705040A02060702" pitchFamily="82" charset="0"/>
                <a:cs typeface="Calibri" panose="020F0502020204030204" pitchFamily="34" charset="0"/>
              </a:rPr>
              <a:t>Cors</a:t>
            </a:r>
            <a:r>
              <a:rPr lang="en-IN" sz="3600" dirty="0" smtClean="0">
                <a:solidFill>
                  <a:schemeClr val="bg1"/>
                </a:solidFill>
                <a:latin typeface="Algerian" panose="04020705040A02060702" pitchFamily="82" charset="0"/>
                <a:cs typeface="Calibri" panose="020F0502020204030204" pitchFamily="34" charset="0"/>
              </a:rPr>
              <a:t> vulnerability</a:t>
            </a:r>
            <a:endParaRPr lang="en-IN" sz="3600" dirty="0" smtClean="0">
              <a:ln w="0"/>
              <a:solidFill>
                <a:schemeClr val="bg1"/>
              </a:solidFill>
              <a:latin typeface="Algerian" panose="04020705040A02060702" pitchFamily="82" charset="0"/>
              <a:cs typeface="Calibri" panose="020F0502020204030204" pitchFamily="34" charset="0"/>
            </a:endParaRPr>
          </a:p>
        </p:txBody>
      </p:sp>
      <p:sp>
        <p:nvSpPr>
          <p:cNvPr id="10" name="TextBox 12"/>
          <p:cNvSpPr txBox="1"/>
          <p:nvPr/>
        </p:nvSpPr>
        <p:spPr>
          <a:xfrm>
            <a:off x="1237930" y="5826791"/>
            <a:ext cx="3090911" cy="646331"/>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3600" dirty="0">
                <a:solidFill>
                  <a:schemeClr val="bg1"/>
                </a:solidFill>
                <a:latin typeface="Algerian" panose="04020705040A02060702" pitchFamily="82" charset="0"/>
                <a:cs typeface="Calibri" panose="020F0502020204030204" pitchFamily="34" charset="0"/>
              </a:rPr>
              <a:t>6</a:t>
            </a:r>
            <a:r>
              <a:rPr lang="en-IN" sz="3600" dirty="0" smtClean="0">
                <a:solidFill>
                  <a:schemeClr val="bg1"/>
                </a:solidFill>
                <a:latin typeface="Algerian" panose="04020705040A02060702" pitchFamily="82" charset="0"/>
                <a:cs typeface="Calibri" panose="020F0502020204030204" pitchFamily="34" charset="0"/>
              </a:rPr>
              <a:t>. Live </a:t>
            </a:r>
            <a:r>
              <a:rPr lang="en-IN" sz="3600" dirty="0">
                <a:solidFill>
                  <a:schemeClr val="bg1"/>
                </a:solidFill>
                <a:latin typeface="Algerian" panose="04020705040A02060702" pitchFamily="82" charset="0"/>
                <a:cs typeface="Calibri" panose="020F0502020204030204" pitchFamily="34" charset="0"/>
              </a:rPr>
              <a:t>Demo </a:t>
            </a:r>
            <a:endParaRPr lang="en-IN" sz="3600" dirty="0">
              <a:solidFill>
                <a:schemeClr val="bg1"/>
              </a:solidFill>
              <a:latin typeface="Algerian" panose="04020705040A02060702" pitchFamily="82" charset="0"/>
              <a:cs typeface="Calibri" panose="020F0502020204030204" pitchFamily="34" charset="0"/>
            </a:endParaRPr>
          </a:p>
        </p:txBody>
      </p:sp>
      <p:sp>
        <p:nvSpPr>
          <p:cNvPr id="12" name="Rectangle 11"/>
          <p:cNvSpPr/>
          <p:nvPr/>
        </p:nvSpPr>
        <p:spPr>
          <a:xfrm>
            <a:off x="1237930" y="3528119"/>
            <a:ext cx="6303329" cy="646331"/>
          </a:xfrm>
          <a:prstGeom prst="rect">
            <a:avLst/>
          </a:prstGeom>
        </p:spPr>
        <p:txBody>
          <a:bodyPr wrap="none">
            <a:spAutoFit/>
          </a:bodyPr>
          <a:lstStyle/>
          <a:p>
            <a:r>
              <a:rPr lang="en-IN" sz="3600" dirty="0">
                <a:solidFill>
                  <a:schemeClr val="bg1"/>
                </a:solidFill>
                <a:latin typeface="Algerian" panose="04020705040A02060702" pitchFamily="82" charset="0"/>
                <a:cs typeface="Calibri" panose="020F0502020204030204" pitchFamily="34" charset="0"/>
              </a:rPr>
              <a:t>2</a:t>
            </a:r>
            <a:r>
              <a:rPr lang="en-IN" sz="3600" dirty="0" smtClean="0">
                <a:solidFill>
                  <a:schemeClr val="bg1"/>
                </a:solidFill>
                <a:latin typeface="Algerian" panose="04020705040A02060702" pitchFamily="82" charset="0"/>
                <a:cs typeface="Calibri" panose="020F0502020204030204" pitchFamily="34" charset="0"/>
              </a:rPr>
              <a:t>. Types of CORS Requests</a:t>
            </a:r>
            <a:endParaRPr lang="en-IN" sz="3600" dirty="0" smtClean="0">
              <a:solidFill>
                <a:schemeClr val="bg1"/>
              </a:solidFill>
              <a:latin typeface="Algerian" panose="04020705040A02060702" pitchFamily="82" charset="0"/>
              <a:cs typeface="Calibri" panose="020F0502020204030204" pitchFamily="34" charset="0"/>
            </a:endParaRPr>
          </a:p>
        </p:txBody>
      </p:sp>
      <p:sp>
        <p:nvSpPr>
          <p:cNvPr id="13" name="Rectangle 12"/>
          <p:cNvSpPr/>
          <p:nvPr/>
        </p:nvSpPr>
        <p:spPr>
          <a:xfrm>
            <a:off x="1237930" y="4087019"/>
            <a:ext cx="8257389" cy="646331"/>
          </a:xfrm>
          <a:prstGeom prst="rect">
            <a:avLst/>
          </a:prstGeom>
        </p:spPr>
        <p:txBody>
          <a:bodyPr wrap="none">
            <a:spAutoFit/>
          </a:bodyPr>
          <a:lstStyle/>
          <a:p>
            <a:r>
              <a:rPr lang="en-IN" sz="3600" dirty="0">
                <a:solidFill>
                  <a:schemeClr val="bg1"/>
                </a:solidFill>
                <a:latin typeface="Algerian" panose="04020705040A02060702" pitchFamily="82" charset="0"/>
                <a:cs typeface="Calibri" panose="020F0502020204030204" pitchFamily="34" charset="0"/>
              </a:rPr>
              <a:t>3</a:t>
            </a:r>
            <a:r>
              <a:rPr lang="en-IN" sz="3600" dirty="0" smtClean="0">
                <a:solidFill>
                  <a:schemeClr val="bg1"/>
                </a:solidFill>
                <a:latin typeface="Algerian" panose="04020705040A02060702" pitchFamily="82" charset="0"/>
                <a:cs typeface="Calibri" panose="020F0502020204030204" pitchFamily="34" charset="0"/>
              </a:rPr>
              <a:t>. Types of CORS Misconfiguration</a:t>
            </a:r>
            <a:endParaRPr lang="en-IN" sz="3600" dirty="0" smtClean="0">
              <a:solidFill>
                <a:schemeClr val="bg1"/>
              </a:solidFill>
              <a:latin typeface="Algerian" panose="04020705040A02060702" pitchFamily="82" charset="0"/>
              <a:cs typeface="Calibri" panose="020F0502020204030204" pitchFamily="34" charset="0"/>
            </a:endParaRPr>
          </a:p>
        </p:txBody>
      </p:sp>
      <p:sp>
        <p:nvSpPr>
          <p:cNvPr id="14" name="Rectangle 13"/>
          <p:cNvSpPr/>
          <p:nvPr/>
        </p:nvSpPr>
        <p:spPr>
          <a:xfrm>
            <a:off x="1237930" y="5255108"/>
            <a:ext cx="5740674" cy="646331"/>
          </a:xfrm>
          <a:prstGeom prst="rect">
            <a:avLst/>
          </a:prstGeom>
        </p:spPr>
        <p:txBody>
          <a:bodyPr wrap="none">
            <a:spAutoFit/>
          </a:bodyPr>
          <a:lstStyle/>
          <a:p>
            <a:r>
              <a:rPr lang="en-IN" sz="3600" dirty="0">
                <a:solidFill>
                  <a:schemeClr val="bg1"/>
                </a:solidFill>
                <a:latin typeface="Algerian" panose="04020705040A02060702" pitchFamily="82" charset="0"/>
                <a:cs typeface="Calibri" panose="020F0502020204030204" pitchFamily="34" charset="0"/>
              </a:rPr>
              <a:t>5</a:t>
            </a:r>
            <a:r>
              <a:rPr lang="en-IN" sz="3600" dirty="0" smtClean="0">
                <a:solidFill>
                  <a:schemeClr val="bg1"/>
                </a:solidFill>
                <a:latin typeface="Algerian" panose="04020705040A02060702" pitchFamily="82" charset="0"/>
                <a:cs typeface="Calibri" panose="020F0502020204030204" pitchFamily="34" charset="0"/>
              </a:rPr>
              <a:t>. How to prevent </a:t>
            </a:r>
            <a:r>
              <a:rPr lang="en-IN" sz="3600" dirty="0" err="1" smtClean="0">
                <a:solidFill>
                  <a:schemeClr val="bg1"/>
                </a:solidFill>
                <a:latin typeface="Algerian" panose="04020705040A02060702" pitchFamily="82" charset="0"/>
                <a:cs typeface="Calibri" panose="020F0502020204030204" pitchFamily="34" charset="0"/>
              </a:rPr>
              <a:t>Cors</a:t>
            </a:r>
            <a:r>
              <a:rPr lang="en-IN" sz="3600" dirty="0" smtClean="0">
                <a:latin typeface="Algerian" panose="04020705040A02060702" pitchFamily="82" charset="0"/>
                <a:cs typeface="Calibri" panose="020F0502020204030204" pitchFamily="34" charset="0"/>
              </a:rPr>
              <a:t> </a:t>
            </a:r>
            <a:endParaRPr lang="en-IN"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2"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2" descr="TheHackersClub - CyberSapiens"/>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836381" y="5347063"/>
            <a:ext cx="1355619" cy="1510937"/>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a:spLocks noGrp="1"/>
          </p:cNvSpPr>
          <p:nvPr>
            <p:ph type="title"/>
          </p:nvPr>
        </p:nvSpPr>
        <p:spPr>
          <a:xfrm>
            <a:off x="1439453" y="464358"/>
            <a:ext cx="7211144" cy="634082"/>
          </a:xfrm>
        </p:spPr>
        <p:txBody>
          <a:bodyPr>
            <a:noAutofit/>
          </a:bodyPr>
          <a:lstStyle/>
          <a:p>
            <a:r>
              <a:rPr lang="en-US" sz="4800" dirty="0">
                <a:solidFill>
                  <a:schemeClr val="bg1"/>
                </a:solidFill>
                <a:latin typeface="Algerian" panose="04020705040A02060702" pitchFamily="82" charset="0"/>
              </a:rPr>
              <a:t>What is CORS?</a:t>
            </a:r>
            <a:endParaRPr lang="en-US" sz="4800" dirty="0">
              <a:solidFill>
                <a:schemeClr val="bg1"/>
              </a:solidFill>
              <a:latin typeface="Algerian" panose="04020705040A02060702" pitchFamily="82" charset="0"/>
            </a:endParaRPr>
          </a:p>
        </p:txBody>
      </p:sp>
      <p:sp>
        <p:nvSpPr>
          <p:cNvPr id="10" name="Content Placeholder 2"/>
          <p:cNvSpPr txBox="1"/>
          <p:nvPr/>
        </p:nvSpPr>
        <p:spPr>
          <a:xfrm>
            <a:off x="843869" y="1273020"/>
            <a:ext cx="10586131" cy="1969620"/>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9pPr>
          </a:lstStyle>
          <a:p>
            <a:pPr algn="just"/>
            <a:r>
              <a:rPr lang="en-US" dirty="0" smtClean="0">
                <a:solidFill>
                  <a:schemeClr val="bg1"/>
                </a:solidFill>
              </a:rPr>
              <a:t>CORS is standard of sharing cross-origin resources.</a:t>
            </a:r>
            <a:endParaRPr lang="en-US" dirty="0" smtClean="0">
              <a:solidFill>
                <a:schemeClr val="bg1"/>
              </a:solidFill>
            </a:endParaRPr>
          </a:p>
          <a:p>
            <a:pPr algn="just"/>
            <a:r>
              <a:rPr lang="en-US" dirty="0" smtClean="0">
                <a:solidFill>
                  <a:schemeClr val="bg1"/>
                </a:solidFill>
              </a:rPr>
              <a:t>It is an HTTP-header based mechanism that allows a server to indicate any origins other than its own from which a browser should permit loading resources.</a:t>
            </a:r>
            <a:endParaRPr lang="en-US" dirty="0" smtClean="0">
              <a:solidFill>
                <a:schemeClr val="bg1"/>
              </a:solidFill>
            </a:endParaRPr>
          </a:p>
          <a:p>
            <a:pPr algn="just"/>
            <a:r>
              <a:rPr lang="en-US" dirty="0" smtClean="0">
                <a:solidFill>
                  <a:schemeClr val="bg1"/>
                </a:solidFill>
              </a:rPr>
              <a:t>CORS adds new HTTP headers to the list of standard headers. The new CORS headers allow the local server to keep a list of allowed origins</a:t>
            </a:r>
            <a:endParaRPr lang="en-US" dirty="0" smtClean="0">
              <a:solidFill>
                <a:schemeClr val="bg1"/>
              </a:solidFill>
            </a:endParaRPr>
          </a:p>
        </p:txBody>
      </p:sp>
      <p:pic>
        <p:nvPicPr>
          <p:cNvPr id="11"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1791" y="4226565"/>
            <a:ext cx="4533522" cy="2538772"/>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89065" y="0"/>
            <a:ext cx="1502935" cy="188055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2000241"/>
            <a:ext cx="8229600" cy="4125923"/>
          </a:xfrm>
        </p:spPr>
        <p:txBody>
          <a:bodyPr>
            <a:normAutofit/>
          </a:bodyPr>
          <a:lstStyle/>
          <a:p>
            <a:pPr marL="0" indent="0">
              <a:buNone/>
            </a:pPr>
            <a:endParaRPr lang="en-US" sz="3600" dirty="0"/>
          </a:p>
          <a:p>
            <a:endParaRPr lang="en-US" sz="3600" dirty="0"/>
          </a:p>
        </p:txBody>
      </p:sp>
      <p:pic>
        <p:nvPicPr>
          <p:cNvPr id="6" name="Picture 2" descr="TheHackersClub - CyberSapiens"/>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836381" y="5347063"/>
            <a:ext cx="1355619" cy="1510937"/>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p:cNvSpPr txBox="1"/>
          <p:nvPr/>
        </p:nvSpPr>
        <p:spPr>
          <a:xfrm>
            <a:off x="1463615" y="547883"/>
            <a:ext cx="9034732" cy="1923382"/>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9pPr>
          </a:lstStyle>
          <a:p>
            <a:pPr algn="just"/>
            <a:r>
              <a:rPr lang="en-US" sz="2800" dirty="0" smtClean="0">
                <a:solidFill>
                  <a:schemeClr val="bg1"/>
                </a:solidFill>
              </a:rPr>
              <a:t>Any requests from these origins are granted and they’re permitted to use restricted assets. The header to add to the acceptable origins list is “Access-Control-Allow-Origin”.</a:t>
            </a:r>
            <a:endParaRPr lang="en-US" sz="2800" dirty="0" smtClean="0">
              <a:solidFill>
                <a:schemeClr val="bg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0924" y="2557529"/>
            <a:ext cx="6390152" cy="395541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2" descr="TheHackersClub - CyberSapiens"/>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836381" y="5347063"/>
            <a:ext cx="1355619" cy="151093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p:nvPr>
        </p:nvSpPr>
        <p:spPr>
          <a:xfrm>
            <a:off x="1227677" y="376978"/>
            <a:ext cx="9069387" cy="485663"/>
          </a:xfrm>
        </p:spPr>
        <p:txBody>
          <a:bodyPr>
            <a:normAutofit fontScale="90000"/>
          </a:bodyPr>
          <a:lstStyle/>
          <a:p>
            <a:r>
              <a:rPr lang="en-US" sz="4400" dirty="0">
                <a:solidFill>
                  <a:schemeClr val="bg1"/>
                </a:solidFill>
                <a:latin typeface="Algerian" panose="04020705040A02060702" pitchFamily="82" charset="0"/>
              </a:rPr>
              <a:t>Implementation in Real World</a:t>
            </a:r>
            <a:endParaRPr lang="en-US" sz="4400" dirty="0">
              <a:solidFill>
                <a:schemeClr val="bg1"/>
              </a:solidFill>
              <a:latin typeface="Algerian" panose="04020705040A02060702" pitchFamily="82" charset="0"/>
            </a:endParaRPr>
          </a:p>
        </p:txBody>
      </p:sp>
      <p:sp>
        <p:nvSpPr>
          <p:cNvPr id="5" name="Content Placeholder 2"/>
          <p:cNvSpPr txBox="1"/>
          <p:nvPr/>
        </p:nvSpPr>
        <p:spPr>
          <a:xfrm>
            <a:off x="1063774" y="1257449"/>
            <a:ext cx="9917652" cy="4089614"/>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9pPr>
          </a:lstStyle>
          <a:p>
            <a:pPr marL="0" indent="0" algn="just">
              <a:buNone/>
            </a:pPr>
            <a:r>
              <a:rPr lang="en-US" sz="2600" b="1" dirty="0" smtClean="0">
                <a:solidFill>
                  <a:schemeClr val="bg1"/>
                </a:solidFill>
              </a:rPr>
              <a:t>The most prevalent example of CORS are advertisements on non-native sites.</a:t>
            </a:r>
            <a:endParaRPr lang="en-US" sz="2600" b="1" dirty="0" smtClean="0">
              <a:solidFill>
                <a:schemeClr val="bg1"/>
              </a:solidFill>
            </a:endParaRPr>
          </a:p>
          <a:p>
            <a:pPr marL="0" indent="0" algn="just">
              <a:buNone/>
            </a:pPr>
            <a:r>
              <a:rPr lang="en-US" sz="2600" dirty="0" smtClean="0">
                <a:solidFill>
                  <a:schemeClr val="bg1"/>
                </a:solidFill>
              </a:rPr>
              <a:t>For example, imagine you’re watching a YouTube video and you see an Android advertisement. YouTube’s servers are reserved for their essential resources and cannot locally store every possible advertisement. Instead, all ads are stored on the advertisement company’s servers. The advertisement company has allowed viewing access to YouTube to allow a YouTube web page to play the stored Android advertisement video.</a:t>
            </a:r>
            <a:endParaRPr lang="en-US" sz="2600" dirty="0" smtClean="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2000241"/>
            <a:ext cx="8229600" cy="4125923"/>
          </a:xfrm>
        </p:spPr>
        <p:txBody>
          <a:bodyPr>
            <a:normAutofit/>
          </a:bodyPr>
          <a:lstStyle/>
          <a:p>
            <a:pPr marL="0" indent="0">
              <a:buNone/>
            </a:pPr>
            <a:endParaRPr lang="en-US" sz="3600" dirty="0"/>
          </a:p>
          <a:p>
            <a:endParaRPr lang="en-US" sz="3600" dirty="0"/>
          </a:p>
        </p:txBody>
      </p:sp>
      <p:pic>
        <p:nvPicPr>
          <p:cNvPr id="6" name="Picture 2" descr="TheHackersClub - CyberSapiens"/>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836381" y="5347063"/>
            <a:ext cx="1355619" cy="151093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p:nvPr>
        </p:nvSpPr>
        <p:spPr>
          <a:xfrm>
            <a:off x="1279435" y="335159"/>
            <a:ext cx="7545387" cy="650243"/>
          </a:xfrm>
        </p:spPr>
        <p:txBody>
          <a:bodyPr>
            <a:noAutofit/>
          </a:bodyPr>
          <a:lstStyle/>
          <a:p>
            <a:r>
              <a:rPr lang="en-US" sz="4400" dirty="0">
                <a:solidFill>
                  <a:schemeClr val="bg1"/>
                </a:solidFill>
                <a:latin typeface="Algerian" panose="04020705040A02060702" pitchFamily="82" charset="0"/>
              </a:rPr>
              <a:t>Types of CORS Requests</a:t>
            </a:r>
            <a:endParaRPr lang="en-US" sz="4400" dirty="0">
              <a:solidFill>
                <a:schemeClr val="bg1"/>
              </a:solidFill>
              <a:latin typeface="Algerian" panose="04020705040A02060702" pitchFamily="82" charset="0"/>
            </a:endParaRPr>
          </a:p>
        </p:txBody>
      </p:sp>
      <p:sp>
        <p:nvSpPr>
          <p:cNvPr id="5" name="Content Placeholder 2"/>
          <p:cNvSpPr txBox="1"/>
          <p:nvPr/>
        </p:nvSpPr>
        <p:spPr>
          <a:xfrm>
            <a:off x="1054496" y="1260134"/>
            <a:ext cx="10083007" cy="3932967"/>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9pPr>
          </a:lstStyle>
          <a:p>
            <a:pPr marL="0" indent="0" algn="just">
              <a:buFont typeface="Arial" panose="02080604020202020204" pitchFamily="34" charset="0"/>
              <a:buNone/>
            </a:pPr>
            <a:r>
              <a:rPr lang="en-US" sz="3200" dirty="0" smtClean="0">
                <a:solidFill>
                  <a:schemeClr val="bg1"/>
                </a:solidFill>
              </a:rPr>
              <a:t>Most requests fall into two major categories:</a:t>
            </a:r>
            <a:endParaRPr lang="en-US" sz="3200" dirty="0" smtClean="0">
              <a:solidFill>
                <a:schemeClr val="bg1"/>
              </a:solidFill>
            </a:endParaRPr>
          </a:p>
          <a:p>
            <a:pPr algn="just"/>
            <a:r>
              <a:rPr lang="en-US" sz="3200" b="1" u="sng" dirty="0" smtClean="0">
                <a:solidFill>
                  <a:schemeClr val="bg1"/>
                </a:solidFill>
              </a:rPr>
              <a:t>Simple requests</a:t>
            </a:r>
            <a:r>
              <a:rPr lang="en-US" sz="3200" dirty="0" smtClean="0">
                <a:solidFill>
                  <a:schemeClr val="bg1"/>
                </a:solidFill>
              </a:rPr>
              <a:t>: These requests do not trigger a preflight check and use only “</a:t>
            </a:r>
            <a:r>
              <a:rPr lang="en-US" sz="3200" dirty="0" err="1" smtClean="0">
                <a:solidFill>
                  <a:schemeClr val="bg1"/>
                </a:solidFill>
              </a:rPr>
              <a:t>safelisted</a:t>
            </a:r>
            <a:r>
              <a:rPr lang="en-US" sz="3200" dirty="0" smtClean="0">
                <a:solidFill>
                  <a:schemeClr val="bg1"/>
                </a:solidFill>
              </a:rPr>
              <a:t>” CORS headers.</a:t>
            </a:r>
            <a:endParaRPr lang="en-US" sz="3200" dirty="0" smtClean="0">
              <a:solidFill>
                <a:schemeClr val="bg1"/>
              </a:solidFill>
            </a:endParaRPr>
          </a:p>
          <a:p>
            <a:pPr algn="just"/>
            <a:r>
              <a:rPr lang="en-US" sz="3200" b="1" u="sng" dirty="0" smtClean="0">
                <a:solidFill>
                  <a:schemeClr val="bg1"/>
                </a:solidFill>
              </a:rPr>
              <a:t>Preflight requests</a:t>
            </a:r>
            <a:r>
              <a:rPr lang="en-US" sz="3200" dirty="0" smtClean="0">
                <a:solidFill>
                  <a:schemeClr val="bg1"/>
                </a:solidFill>
              </a:rPr>
              <a:t>: These requests send a “preflight” message that outlines what the requester would like to do before the original request. The requested server reviews this preflight message to ensure the request is safe to allow.</a:t>
            </a:r>
            <a:endParaRPr lang="en-US" sz="3200" dirty="0" smtClean="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2000241"/>
            <a:ext cx="8229600" cy="4125923"/>
          </a:xfrm>
        </p:spPr>
        <p:txBody>
          <a:bodyPr>
            <a:normAutofit/>
          </a:bodyPr>
          <a:lstStyle/>
          <a:p>
            <a:pPr marL="0" indent="0">
              <a:buNone/>
            </a:pPr>
            <a:endParaRPr lang="en-US" sz="3600" dirty="0"/>
          </a:p>
          <a:p>
            <a:endParaRPr lang="en-US" sz="3600" dirty="0"/>
          </a:p>
        </p:txBody>
      </p:sp>
      <p:pic>
        <p:nvPicPr>
          <p:cNvPr id="6" name="Picture 2" descr="TheHackersClub - CyberSapiens"/>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836381" y="5347063"/>
            <a:ext cx="1355619" cy="151093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p:nvPr>
        </p:nvSpPr>
        <p:spPr>
          <a:xfrm>
            <a:off x="1246535" y="325220"/>
            <a:ext cx="9950552" cy="649565"/>
          </a:xfrm>
        </p:spPr>
        <p:txBody>
          <a:bodyPr>
            <a:noAutofit/>
          </a:bodyPr>
          <a:lstStyle/>
          <a:p>
            <a:r>
              <a:rPr lang="en-US" sz="4400" dirty="0">
                <a:solidFill>
                  <a:schemeClr val="bg1"/>
                </a:solidFill>
                <a:latin typeface="Algerian" panose="04020705040A02060702" pitchFamily="82" charset="0"/>
              </a:rPr>
              <a:t>Types of CORS misconfigurations</a:t>
            </a:r>
            <a:endParaRPr lang="en-US" sz="4400" dirty="0">
              <a:solidFill>
                <a:schemeClr val="bg1"/>
              </a:solidFill>
              <a:latin typeface="Algerian" panose="04020705040A02060702" pitchFamily="82" charset="0"/>
            </a:endParaRPr>
          </a:p>
        </p:txBody>
      </p:sp>
      <p:sp>
        <p:nvSpPr>
          <p:cNvPr id="5" name="Content Placeholder 2"/>
          <p:cNvSpPr txBox="1"/>
          <p:nvPr/>
        </p:nvSpPr>
        <p:spPr>
          <a:xfrm>
            <a:off x="907044" y="1046703"/>
            <a:ext cx="10738615" cy="4708525"/>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9pPr>
          </a:lstStyle>
          <a:p>
            <a:pPr marL="0" indent="0" algn="just">
              <a:buFont typeface="Arial" panose="02080604020202020204" pitchFamily="34" charset="0"/>
              <a:buNone/>
            </a:pPr>
            <a:r>
              <a:rPr lang="en-US" sz="2800" dirty="0" smtClean="0">
                <a:solidFill>
                  <a:schemeClr val="bg1"/>
                </a:solidFill>
              </a:rPr>
              <a:t>CORS contains two main components that when misconfigured can pose a significant risk to any web application:</a:t>
            </a:r>
            <a:endParaRPr lang="en-US" sz="2800" dirty="0" smtClean="0">
              <a:solidFill>
                <a:schemeClr val="bg1"/>
              </a:solidFill>
            </a:endParaRPr>
          </a:p>
          <a:p>
            <a:pPr algn="just"/>
            <a:r>
              <a:rPr lang="en-US" sz="2800" b="1" u="sng" dirty="0" smtClean="0">
                <a:solidFill>
                  <a:schemeClr val="bg1"/>
                </a:solidFill>
              </a:rPr>
              <a:t>Access-Control-Allow-Origin (ACAO)</a:t>
            </a:r>
            <a:r>
              <a:rPr lang="en-US" sz="2800" dirty="0" smtClean="0">
                <a:solidFill>
                  <a:schemeClr val="bg1"/>
                </a:solidFill>
              </a:rPr>
              <a:t>: This allows for two-way communication with third-party websites. To modify sensitive data such as usernames or passwords</a:t>
            </a:r>
            <a:endParaRPr lang="en-US" sz="2800" dirty="0" smtClean="0">
              <a:solidFill>
                <a:schemeClr val="bg1"/>
              </a:solidFill>
            </a:endParaRPr>
          </a:p>
          <a:p>
            <a:pPr algn="just"/>
            <a:r>
              <a:rPr lang="en-US" sz="2800" b="1" u="sng" dirty="0" smtClean="0">
                <a:solidFill>
                  <a:schemeClr val="bg1"/>
                </a:solidFill>
              </a:rPr>
              <a:t>Access-Control-Allow-Credentials (ACAC)</a:t>
            </a:r>
            <a:r>
              <a:rPr lang="en-US" sz="2800" dirty="0" smtClean="0">
                <a:solidFill>
                  <a:schemeClr val="bg1"/>
                </a:solidFill>
              </a:rPr>
              <a:t>: This allows third-party websites to execute privileged actions that only the genuine authenticated user should be able to perform. Changing your password or your contact information.</a:t>
            </a:r>
            <a:endParaRPr lang="en-US" sz="2800" dirty="0" smtClean="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2" descr="TheHackersClub - CyberSapiens"/>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836381" y="5347063"/>
            <a:ext cx="1355619" cy="151093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p:nvPr>
        </p:nvSpPr>
        <p:spPr>
          <a:xfrm>
            <a:off x="3246259" y="249371"/>
            <a:ext cx="6191040" cy="684071"/>
          </a:xfrm>
        </p:spPr>
        <p:txBody>
          <a:bodyPr>
            <a:noAutofit/>
          </a:bodyPr>
          <a:lstStyle/>
          <a:p>
            <a:r>
              <a:rPr lang="en-IN" altLang="en-US" sz="4800" dirty="0" smtClean="0">
                <a:solidFill>
                  <a:schemeClr val="bg1"/>
                </a:solidFill>
                <a:latin typeface="Algerian" panose="04020705040A02060702" pitchFamily="82" charset="0"/>
              </a:rPr>
              <a:t>How to find CORS</a:t>
            </a:r>
            <a:endParaRPr lang="en-IN" altLang="en-US" sz="4800" dirty="0" smtClean="0">
              <a:solidFill>
                <a:schemeClr val="bg1"/>
              </a:solidFill>
              <a:latin typeface="Algerian" panose="04020705040A02060702" pitchFamily="82" charset="0"/>
            </a:endParaRPr>
          </a:p>
        </p:txBody>
      </p:sp>
      <p:sp>
        <p:nvSpPr>
          <p:cNvPr id="5" name="Content Placeholder 2"/>
          <p:cNvSpPr txBox="1"/>
          <p:nvPr/>
        </p:nvSpPr>
        <p:spPr>
          <a:xfrm>
            <a:off x="1167741" y="1232238"/>
            <a:ext cx="3352949" cy="1157948"/>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9pPr>
          </a:lstStyle>
          <a:p>
            <a:r>
              <a:rPr lang="en-IN" altLang="en-US" sz="2800" dirty="0" smtClean="0">
                <a:solidFill>
                  <a:schemeClr val="bg1"/>
                </a:solidFill>
              </a:rPr>
              <a:t>Request :-</a:t>
            </a:r>
            <a:endParaRPr lang="en-IN" altLang="en-US" sz="2800" dirty="0" smtClean="0">
              <a:solidFill>
                <a:schemeClr val="bg1"/>
              </a:solidFill>
            </a:endParaRPr>
          </a:p>
          <a:p>
            <a:pPr marL="0" indent="0">
              <a:buFont typeface="Arial" panose="02080604020202020204" pitchFamily="34" charset="0"/>
              <a:buNone/>
            </a:pPr>
            <a:r>
              <a:rPr lang="en-IN" altLang="en-US" sz="2800" dirty="0" smtClean="0">
                <a:solidFill>
                  <a:schemeClr val="bg1"/>
                </a:solidFill>
              </a:rPr>
              <a:t>Origin: attacker.com</a:t>
            </a:r>
            <a:endParaRPr lang="en-IN" altLang="en-US" sz="2800" dirty="0" smtClean="0">
              <a:solidFill>
                <a:schemeClr val="bg1"/>
              </a:solidFill>
            </a:endParaRPr>
          </a:p>
        </p:txBody>
      </p:sp>
      <p:sp>
        <p:nvSpPr>
          <p:cNvPr id="7" name="Content Placeholder 2"/>
          <p:cNvSpPr>
            <a:spLocks noGrp="1"/>
          </p:cNvSpPr>
          <p:nvPr>
            <p:ph idx="1"/>
          </p:nvPr>
        </p:nvSpPr>
        <p:spPr>
          <a:xfrm>
            <a:off x="1167741" y="2897553"/>
            <a:ext cx="3360212" cy="1167611"/>
          </a:xfrm>
        </p:spPr>
        <p:txBody>
          <a:bodyPr>
            <a:normAutofit lnSpcReduction="10000"/>
          </a:bodyPr>
          <a:lstStyle/>
          <a:p>
            <a:r>
              <a:rPr lang="en-IN" altLang="en-US" sz="2800" dirty="0">
                <a:solidFill>
                  <a:schemeClr val="bg1"/>
                </a:solidFill>
              </a:rPr>
              <a:t>Request :-</a:t>
            </a:r>
            <a:endParaRPr lang="en-IN" altLang="en-US" sz="2800" dirty="0">
              <a:solidFill>
                <a:schemeClr val="bg1"/>
              </a:solidFill>
            </a:endParaRPr>
          </a:p>
          <a:p>
            <a:pPr marL="0" indent="0">
              <a:buNone/>
            </a:pPr>
            <a:r>
              <a:rPr lang="en-IN" altLang="en-US" sz="2800" dirty="0">
                <a:solidFill>
                  <a:schemeClr val="bg1"/>
                </a:solidFill>
              </a:rPr>
              <a:t>Origin: </a:t>
            </a:r>
            <a:r>
              <a:rPr lang="en-IN" altLang="en-US" sz="2800" dirty="0" smtClean="0">
                <a:solidFill>
                  <a:schemeClr val="bg1"/>
                </a:solidFill>
              </a:rPr>
              <a:t>attacker.com</a:t>
            </a:r>
            <a:endParaRPr lang="en-IN" altLang="en-US" sz="2800" dirty="0" smtClean="0">
              <a:solidFill>
                <a:schemeClr val="bg1"/>
              </a:solidFill>
            </a:endParaRPr>
          </a:p>
        </p:txBody>
      </p:sp>
      <p:sp>
        <p:nvSpPr>
          <p:cNvPr id="8" name="Rectangle 7"/>
          <p:cNvSpPr/>
          <p:nvPr/>
        </p:nvSpPr>
        <p:spPr>
          <a:xfrm>
            <a:off x="5739441" y="1118714"/>
            <a:ext cx="6009736" cy="1384995"/>
          </a:xfrm>
          <a:prstGeom prst="rect">
            <a:avLst/>
          </a:prstGeom>
        </p:spPr>
        <p:txBody>
          <a:bodyPr wrap="square">
            <a:spAutoFit/>
          </a:bodyPr>
          <a:lstStyle/>
          <a:p>
            <a:pPr marL="285750" indent="-285750">
              <a:buFont typeface="Arial" panose="02080604020202020204" pitchFamily="34" charset="0"/>
              <a:buChar char="•"/>
            </a:pPr>
            <a:r>
              <a:rPr lang="en-IN" altLang="en-US" sz="2800" dirty="0">
                <a:solidFill>
                  <a:schemeClr val="bg1"/>
                </a:solidFill>
              </a:rPr>
              <a:t>Response :-</a:t>
            </a:r>
            <a:endParaRPr lang="en-IN" altLang="en-US" sz="2800" dirty="0">
              <a:solidFill>
                <a:schemeClr val="bg1"/>
              </a:solidFill>
            </a:endParaRPr>
          </a:p>
          <a:p>
            <a:r>
              <a:rPr lang="en-IN" altLang="en-US" sz="2800" dirty="0" smtClean="0">
                <a:solidFill>
                  <a:schemeClr val="bg1"/>
                </a:solidFill>
              </a:rPr>
              <a:t>Access-control-allow-origin: attacker.com</a:t>
            </a:r>
            <a:endParaRPr lang="en-IN" altLang="en-US" sz="2800" dirty="0" smtClean="0">
              <a:solidFill>
                <a:schemeClr val="bg1"/>
              </a:solidFill>
            </a:endParaRPr>
          </a:p>
          <a:p>
            <a:r>
              <a:rPr lang="en-IN" altLang="en-US" sz="2800" dirty="0" smtClean="0">
                <a:solidFill>
                  <a:schemeClr val="bg1"/>
                </a:solidFill>
              </a:rPr>
              <a:t>Access-control-allow-credentials: true</a:t>
            </a:r>
            <a:endParaRPr lang="en-IN" altLang="en-US" sz="2800" dirty="0" smtClean="0">
              <a:solidFill>
                <a:schemeClr val="bg1"/>
              </a:solidFill>
            </a:endParaRPr>
          </a:p>
        </p:txBody>
      </p:sp>
      <p:sp>
        <p:nvSpPr>
          <p:cNvPr id="9" name="Rectangle 8"/>
          <p:cNvSpPr/>
          <p:nvPr/>
        </p:nvSpPr>
        <p:spPr>
          <a:xfrm>
            <a:off x="5842958" y="2758180"/>
            <a:ext cx="5906219" cy="1384995"/>
          </a:xfrm>
          <a:prstGeom prst="rect">
            <a:avLst/>
          </a:prstGeom>
        </p:spPr>
        <p:txBody>
          <a:bodyPr wrap="square">
            <a:spAutoFit/>
          </a:bodyPr>
          <a:lstStyle/>
          <a:p>
            <a:pPr marL="342900" indent="-342900">
              <a:buFont typeface="Arial" panose="02080604020202020204" pitchFamily="34" charset="0"/>
              <a:buChar char="•"/>
            </a:pPr>
            <a:r>
              <a:rPr lang="en-IN" altLang="en-US" sz="2800" dirty="0">
                <a:solidFill>
                  <a:schemeClr val="bg1"/>
                </a:solidFill>
              </a:rPr>
              <a:t>Response :-</a:t>
            </a:r>
            <a:endParaRPr lang="en-IN" altLang="en-US" sz="2800" dirty="0">
              <a:solidFill>
                <a:schemeClr val="bg1"/>
              </a:solidFill>
            </a:endParaRPr>
          </a:p>
          <a:p>
            <a:r>
              <a:rPr lang="en-IN" altLang="en-US" sz="2800" dirty="0">
                <a:solidFill>
                  <a:schemeClr val="bg1"/>
                </a:solidFill>
                <a:sym typeface="+mn-ea"/>
              </a:rPr>
              <a:t>Access-control-allow-origin: null</a:t>
            </a:r>
            <a:endParaRPr lang="en-IN" altLang="en-US" sz="2800" dirty="0">
              <a:solidFill>
                <a:schemeClr val="bg1"/>
              </a:solidFill>
            </a:endParaRPr>
          </a:p>
          <a:p>
            <a:r>
              <a:rPr lang="en-IN" altLang="en-US" sz="2800" dirty="0">
                <a:solidFill>
                  <a:schemeClr val="bg1"/>
                </a:solidFill>
                <a:sym typeface="+mn-ea"/>
              </a:rPr>
              <a:t>Access-control-allow-credentials: true</a:t>
            </a:r>
            <a:endParaRPr lang="en-IN" altLang="en-US" sz="2800" dirty="0">
              <a:solidFill>
                <a:schemeClr val="bg1"/>
              </a:solidFill>
              <a:sym typeface="+mn-ea"/>
            </a:endParaRPr>
          </a:p>
        </p:txBody>
      </p:sp>
      <p:sp>
        <p:nvSpPr>
          <p:cNvPr id="10" name="Content Placeholder 2"/>
          <p:cNvSpPr txBox="1"/>
          <p:nvPr/>
        </p:nvSpPr>
        <p:spPr>
          <a:xfrm>
            <a:off x="1218717" y="4572531"/>
            <a:ext cx="3309593" cy="123415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9pPr>
          </a:lstStyle>
          <a:p>
            <a:r>
              <a:rPr lang="en-IN" altLang="en-US" sz="2800" dirty="0" smtClean="0">
                <a:solidFill>
                  <a:schemeClr val="bg1"/>
                </a:solidFill>
              </a:rPr>
              <a:t>Request :-</a:t>
            </a:r>
            <a:endParaRPr lang="en-IN" altLang="en-US" sz="2800" dirty="0" smtClean="0">
              <a:solidFill>
                <a:schemeClr val="bg1"/>
              </a:solidFill>
            </a:endParaRPr>
          </a:p>
          <a:p>
            <a:pPr marL="0" indent="0">
              <a:buFont typeface="Arial" panose="02080604020202020204" pitchFamily="34" charset="0"/>
              <a:buNone/>
            </a:pPr>
            <a:r>
              <a:rPr lang="en-IN" altLang="en-US" sz="2800" dirty="0" smtClean="0">
                <a:solidFill>
                  <a:schemeClr val="bg1"/>
                </a:solidFill>
              </a:rPr>
              <a:t>Origin: attacker.com</a:t>
            </a:r>
            <a:endParaRPr lang="en-IN" altLang="en-US" sz="2800" dirty="0" smtClean="0">
              <a:solidFill>
                <a:schemeClr val="bg1"/>
              </a:solidFill>
            </a:endParaRPr>
          </a:p>
        </p:txBody>
      </p:sp>
      <p:sp>
        <p:nvSpPr>
          <p:cNvPr id="11" name="Rectangle 10"/>
          <p:cNvSpPr/>
          <p:nvPr/>
        </p:nvSpPr>
        <p:spPr>
          <a:xfrm>
            <a:off x="5842958" y="4497108"/>
            <a:ext cx="5664680" cy="1384995"/>
          </a:xfrm>
          <a:prstGeom prst="rect">
            <a:avLst/>
          </a:prstGeom>
        </p:spPr>
        <p:txBody>
          <a:bodyPr wrap="square">
            <a:spAutoFit/>
          </a:bodyPr>
          <a:lstStyle/>
          <a:p>
            <a:pPr marL="342900" indent="-342900">
              <a:buFont typeface="Arial" panose="02080604020202020204" pitchFamily="34" charset="0"/>
              <a:buChar char="•"/>
            </a:pPr>
            <a:r>
              <a:rPr lang="en-IN" altLang="en-US" sz="2800" dirty="0">
                <a:solidFill>
                  <a:schemeClr val="bg1"/>
                </a:solidFill>
              </a:rPr>
              <a:t>Response :-</a:t>
            </a:r>
            <a:endParaRPr lang="en-IN" altLang="en-US" sz="2800" dirty="0">
              <a:solidFill>
                <a:schemeClr val="bg1"/>
              </a:solidFill>
            </a:endParaRPr>
          </a:p>
          <a:p>
            <a:r>
              <a:rPr lang="en-IN" altLang="en-US" sz="2800" dirty="0">
                <a:solidFill>
                  <a:schemeClr val="bg1"/>
                </a:solidFill>
                <a:sym typeface="+mn-ea"/>
              </a:rPr>
              <a:t>Access-control-allow-origin: *</a:t>
            </a:r>
            <a:endParaRPr lang="en-IN" altLang="en-US" sz="2800" dirty="0">
              <a:solidFill>
                <a:schemeClr val="bg1"/>
              </a:solidFill>
            </a:endParaRPr>
          </a:p>
          <a:p>
            <a:r>
              <a:rPr lang="en-IN" altLang="en-US" sz="2800" dirty="0">
                <a:solidFill>
                  <a:schemeClr val="bg1"/>
                </a:solidFill>
                <a:sym typeface="+mn-ea"/>
              </a:rPr>
              <a:t>Access-control-allow-credentials: true</a:t>
            </a:r>
            <a:endParaRPr lang="en-IN" altLang="en-US" sz="2800" dirty="0">
              <a:solidFill>
                <a:schemeClr val="bg1"/>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
                                            <p:txEl>
                                              <p:pRg st="0" end="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
                                            <p:txEl>
                                              <p:pRg st="1" end="1"/>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2" descr="TheHackersClub - CyberSapiens"/>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836381" y="5347063"/>
            <a:ext cx="1355619" cy="1510937"/>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p:cNvSpPr txBox="1"/>
          <p:nvPr/>
        </p:nvSpPr>
        <p:spPr>
          <a:xfrm>
            <a:off x="1246329" y="1219066"/>
            <a:ext cx="8829324" cy="2046582"/>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9pPr>
          </a:lstStyle>
          <a:p>
            <a:r>
              <a:rPr lang="en-US" dirty="0" smtClean="0">
                <a:solidFill>
                  <a:schemeClr val="bg1"/>
                </a:solidFill>
              </a:rPr>
              <a:t>Consider the below request:</a:t>
            </a:r>
            <a:endParaRPr lang="en-US" i="1" dirty="0" smtClean="0">
              <a:solidFill>
                <a:schemeClr val="bg1"/>
              </a:solidFill>
            </a:endParaRPr>
          </a:p>
          <a:p>
            <a:pPr marL="2743200" lvl="6" indent="0">
              <a:buFont typeface="Arial" panose="02080604020202020204" pitchFamily="34" charset="0"/>
              <a:buNone/>
            </a:pPr>
            <a:r>
              <a:rPr lang="en-US" sz="2400" i="1" dirty="0" smtClean="0">
                <a:solidFill>
                  <a:schemeClr val="bg1"/>
                </a:solidFill>
              </a:rPr>
              <a:t>  </a:t>
            </a:r>
            <a:r>
              <a:rPr lang="en-US" sz="2400" b="1" i="1" dirty="0" smtClean="0">
                <a:solidFill>
                  <a:schemeClr val="bg1"/>
                </a:solidFill>
              </a:rPr>
              <a:t>GET /</a:t>
            </a:r>
            <a:r>
              <a:rPr lang="en-US" sz="2400" b="1" i="1" dirty="0" err="1" smtClean="0">
                <a:solidFill>
                  <a:schemeClr val="bg1"/>
                </a:solidFill>
              </a:rPr>
              <a:t>api</a:t>
            </a:r>
            <a:r>
              <a:rPr lang="en-US" sz="2400" b="1" i="1" dirty="0" smtClean="0">
                <a:solidFill>
                  <a:schemeClr val="bg1"/>
                </a:solidFill>
              </a:rPr>
              <a:t>/</a:t>
            </a:r>
            <a:r>
              <a:rPr lang="en-US" sz="2400" b="1" i="1" dirty="0" err="1" smtClean="0">
                <a:solidFill>
                  <a:schemeClr val="bg1"/>
                </a:solidFill>
              </a:rPr>
              <a:t>userinfo.php</a:t>
            </a:r>
            <a:br>
              <a:rPr lang="en-US" sz="2400" b="1" i="1" dirty="0" smtClean="0">
                <a:solidFill>
                  <a:schemeClr val="bg1"/>
                </a:solidFill>
              </a:rPr>
            </a:br>
            <a:r>
              <a:rPr lang="en-US" sz="2400" b="1" i="1" dirty="0" smtClean="0">
                <a:solidFill>
                  <a:schemeClr val="bg1"/>
                </a:solidFill>
              </a:rPr>
              <a:t>  Host: www.victim.com</a:t>
            </a:r>
            <a:br>
              <a:rPr lang="en-US" sz="2400" b="1" dirty="0" smtClean="0">
                <a:solidFill>
                  <a:schemeClr val="bg1"/>
                </a:solidFill>
              </a:rPr>
            </a:br>
            <a:r>
              <a:rPr lang="en-US" sz="2400" b="1" dirty="0" smtClean="0">
                <a:solidFill>
                  <a:schemeClr val="bg1"/>
                </a:solidFill>
              </a:rPr>
              <a:t>  </a:t>
            </a:r>
            <a:r>
              <a:rPr lang="en-US" sz="2400" b="1" i="1" dirty="0" smtClean="0">
                <a:solidFill>
                  <a:schemeClr val="bg1"/>
                </a:solidFill>
              </a:rPr>
              <a:t>Origin: www.victim.com</a:t>
            </a:r>
            <a:endParaRPr lang="en-US" sz="2400" b="1" i="1" dirty="0" smtClean="0">
              <a:solidFill>
                <a:schemeClr val="bg1"/>
              </a:solidFill>
            </a:endParaRPr>
          </a:p>
        </p:txBody>
      </p:sp>
      <p:sp>
        <p:nvSpPr>
          <p:cNvPr id="2" name="Rectangle 1"/>
          <p:cNvSpPr/>
          <p:nvPr/>
        </p:nvSpPr>
        <p:spPr>
          <a:xfrm>
            <a:off x="1246329" y="119535"/>
            <a:ext cx="8606309" cy="1077218"/>
          </a:xfrm>
          <a:prstGeom prst="rect">
            <a:avLst/>
          </a:prstGeom>
        </p:spPr>
        <p:txBody>
          <a:bodyPr wrap="square">
            <a:spAutoFit/>
          </a:bodyPr>
          <a:lstStyle/>
          <a:p>
            <a:r>
              <a:rPr lang="en-US" sz="3200" dirty="0">
                <a:solidFill>
                  <a:schemeClr val="bg1"/>
                </a:solidFill>
                <a:latin typeface="Algerian" panose="04020705040A02060702" pitchFamily="82" charset="0"/>
              </a:rPr>
              <a:t>Exploiting misconfigured wildcard (*) in CORS Headers</a:t>
            </a:r>
            <a:endParaRPr lang="en-US" sz="3200" dirty="0">
              <a:solidFill>
                <a:schemeClr val="bg1"/>
              </a:solidFill>
              <a:latin typeface="Algerian" panose="04020705040A02060702" pitchFamily="82" charset="0"/>
            </a:endParaRPr>
          </a:p>
        </p:txBody>
      </p:sp>
      <p:sp>
        <p:nvSpPr>
          <p:cNvPr id="7" name="Content Placeholder 2"/>
          <p:cNvSpPr txBox="1"/>
          <p:nvPr/>
        </p:nvSpPr>
        <p:spPr>
          <a:xfrm>
            <a:off x="869995" y="3265648"/>
            <a:ext cx="10428534" cy="3017024"/>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120000"/>
              </a:lnSpc>
              <a:spcBef>
                <a:spcPts val="1000"/>
              </a:spcBef>
              <a:buSzPct val="125000"/>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9pPr>
          </a:lstStyle>
          <a:p>
            <a:r>
              <a:rPr lang="en-US" sz="9600" dirty="0" smtClean="0">
                <a:solidFill>
                  <a:schemeClr val="bg1"/>
                </a:solidFill>
              </a:rPr>
              <a:t>When you send the above request, you get a response with the Access-Control-Allow-Origin header setting. See the below response code</a:t>
            </a:r>
            <a:endParaRPr lang="en-US" sz="9600" dirty="0" smtClean="0">
              <a:solidFill>
                <a:schemeClr val="bg1"/>
              </a:solidFill>
            </a:endParaRPr>
          </a:p>
          <a:p>
            <a:endParaRPr lang="en-US" sz="9600" dirty="0" smtClean="0">
              <a:solidFill>
                <a:schemeClr val="bg1"/>
              </a:solidFill>
            </a:endParaRPr>
          </a:p>
          <a:p>
            <a:pPr marL="3200400" lvl="7" indent="0">
              <a:buFont typeface="Arial" panose="02080604020202020204" pitchFamily="34" charset="0"/>
              <a:buNone/>
            </a:pPr>
            <a:r>
              <a:rPr lang="en-US" sz="8600" b="1" i="1" dirty="0" smtClean="0">
                <a:solidFill>
                  <a:schemeClr val="bg1"/>
                </a:solidFill>
              </a:rPr>
              <a:t>  </a:t>
            </a:r>
            <a:r>
              <a:rPr lang="en-US" sz="9600" b="1" i="1" dirty="0" smtClean="0">
                <a:solidFill>
                  <a:schemeClr val="bg1"/>
                </a:solidFill>
              </a:rPr>
              <a:t>HTTP/1.0 200 OK</a:t>
            </a:r>
            <a:br>
              <a:rPr lang="en-US" sz="9600" b="1" i="1" dirty="0" smtClean="0">
                <a:solidFill>
                  <a:schemeClr val="bg1"/>
                </a:solidFill>
              </a:rPr>
            </a:br>
            <a:r>
              <a:rPr lang="en-US" sz="9600" b="1" i="1" dirty="0" smtClean="0">
                <a:solidFill>
                  <a:schemeClr val="bg1"/>
                </a:solidFill>
              </a:rPr>
              <a:t>  Access-Control-Allow-Origin: *</a:t>
            </a:r>
            <a:br>
              <a:rPr lang="en-US" sz="9600" b="1" i="1" dirty="0" smtClean="0">
                <a:solidFill>
                  <a:schemeClr val="bg1"/>
                </a:solidFill>
              </a:rPr>
            </a:br>
            <a:r>
              <a:rPr lang="en-US" sz="9600" b="1" i="1" dirty="0" smtClean="0">
                <a:solidFill>
                  <a:schemeClr val="bg1"/>
                </a:solidFill>
              </a:rPr>
              <a:t>  Access-Control-Allow-Credentials: true</a:t>
            </a:r>
            <a:endParaRPr lang="en-US" sz="9600" b="1" dirty="0" smtClean="0">
              <a:solidFill>
                <a:schemeClr val="bg1"/>
              </a:solidFill>
            </a:endParaRPr>
          </a:p>
          <a:p>
            <a:pPr marL="0" indent="0">
              <a:buFont typeface="Arial" panose="02080604020202020204" pitchFamily="34" charset="0"/>
              <a:buNone/>
            </a:pPr>
            <a:r>
              <a:rPr lang="en-US" sz="9600" dirty="0" smtClean="0">
                <a:solidFill>
                  <a:schemeClr val="bg1"/>
                </a:solidFill>
              </a:rPr>
              <a:t>The header is configured with a wildcard(*). It means any  domain can access the resources. </a:t>
            </a:r>
            <a:br>
              <a:rPr lang="en-US" sz="1400" dirty="0" smtClean="0"/>
            </a:b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0</TotalTime>
  <Words>3991</Words>
  <Application>WPS Presentation</Application>
  <PresentationFormat>Widescreen</PresentationFormat>
  <Paragraphs>112</Paragraphs>
  <Slides>12</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12</vt:i4>
      </vt:variant>
    </vt:vector>
  </HeadingPairs>
  <TitlesOfParts>
    <vt:vector size="26" baseType="lpstr">
      <vt:lpstr>Arial</vt:lpstr>
      <vt:lpstr>SimSun</vt:lpstr>
      <vt:lpstr>Wingdings</vt:lpstr>
      <vt:lpstr>DejaVu Sans</vt:lpstr>
      <vt:lpstr>Trebuchet MS</vt:lpstr>
      <vt:lpstr>Algerian</vt:lpstr>
      <vt:lpstr>Amatic SC</vt:lpstr>
      <vt:lpstr>Calibri</vt:lpstr>
      <vt:lpstr>Microsoft YaHei</vt:lpstr>
      <vt:lpstr>Droid Sans Fallback</vt:lpstr>
      <vt:lpstr>Arial Unicode MS</vt:lpstr>
      <vt:lpstr>Tw Cen MT</vt:lpstr>
      <vt:lpstr>Gubbi</vt:lpstr>
      <vt:lpstr>Circuit</vt:lpstr>
      <vt:lpstr>PowerPoint 演示文稿</vt:lpstr>
      <vt:lpstr>PowerPoint 演示文稿</vt:lpstr>
      <vt:lpstr>What is CORS?</vt:lpstr>
      <vt:lpstr>PowerPoint 演示文稿</vt:lpstr>
      <vt:lpstr>Implementation in Real World</vt:lpstr>
      <vt:lpstr>Types of CORS Requests</vt:lpstr>
      <vt:lpstr>Types of CORS misconfigurations</vt:lpstr>
      <vt:lpstr>How to find CORS</vt:lpstr>
      <vt:lpstr>PowerPoint 演示文稿</vt:lpstr>
      <vt:lpstr>PowerPoint 演示文稿</vt:lpstr>
      <vt:lpstr>How to Prevent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RameezS</dc:creator>
  <cp:lastModifiedBy>arthur</cp:lastModifiedBy>
  <cp:revision>57</cp:revision>
  <dcterms:created xsi:type="dcterms:W3CDTF">2022-08-24T05:23:33Z</dcterms:created>
  <dcterms:modified xsi:type="dcterms:W3CDTF">2022-08-24T05:23:33Z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EBEBFA065EB94018A1E01E7375B15E56</vt:lpwstr>
  </property>
  <property fmtid="{D5CDD505-2E9C-101B-9397-08002B2CF9AE}" pid="3" name="KSOProductBuildVer">
    <vt:lpwstr>1033-11.1.0.11664</vt:lpwstr>
  </property>
</Properties>
</file>