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58" r:id="rId4"/>
    <p:sldId id="259" r:id="rId5"/>
    <p:sldId id="276" r:id="rId6"/>
    <p:sldId id="275" r:id="rId7"/>
    <p:sldId id="274" r:id="rId8"/>
    <p:sldId id="273"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0" autoAdjust="0"/>
    <p:restoredTop sz="94660"/>
  </p:normalViewPr>
  <p:slideViewPr>
    <p:cSldViewPr snapToGrid="0">
      <p:cViewPr varScale="1">
        <p:scale>
          <a:sx n="88" d="100"/>
          <a:sy n="88" d="100"/>
        </p:scale>
        <p:origin x="43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8">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8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8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8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8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8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8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8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8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8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8.GI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HackersClub - CyberSapien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24557" y="0"/>
            <a:ext cx="6499869" cy="72445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003635" y="2967335"/>
            <a:ext cx="184730" cy="923330"/>
          </a:xfrm>
          <a:prstGeom prst="rect">
            <a:avLst/>
          </a:prstGeom>
          <a:noFill/>
        </p:spPr>
        <p:txBody>
          <a:bodyPr wrap="none" lIns="91440" tIns="45720" rIns="91440" bIns="45720">
            <a:spAutoFit/>
          </a:bodyPr>
          <a:lstStyle/>
          <a:p>
            <a:pPr algn="ct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p:cNvSpPr txBox="1"/>
          <p:nvPr/>
        </p:nvSpPr>
        <p:spPr>
          <a:xfrm>
            <a:off x="1489165" y="3729605"/>
            <a:ext cx="6542094" cy="646331"/>
          </a:xfrm>
          <a:prstGeom prst="rect">
            <a:avLst/>
          </a:prstGeom>
          <a:noFill/>
        </p:spPr>
        <p:txBody>
          <a:bodyPr wrap="square" rtlCol="0">
            <a:spAutoFit/>
          </a:bodyPr>
          <a:lstStyle/>
          <a:p>
            <a:r>
              <a:rPr lang="en-IN" sz="3600" dirty="0" smtClean="0">
                <a:latin typeface="Algerian" panose="04020705040A02060702" pitchFamily="82" charset="0"/>
                <a:cs typeface="Calibri" panose="020F0502020204030204" pitchFamily="34" charset="0"/>
              </a:rPr>
              <a:t>1. What </a:t>
            </a:r>
            <a:r>
              <a:rPr lang="en-IN" sz="3600" dirty="0" smtClean="0">
                <a:latin typeface="Algerian" panose="04020705040A02060702" pitchFamily="82" charset="0"/>
                <a:cs typeface="Calibri" panose="020F0502020204030204" pitchFamily="34" charset="0"/>
              </a:rPr>
              <a:t>is Clickjacking</a:t>
            </a:r>
            <a:endParaRPr lang="en-IN" sz="3600" dirty="0" smtClean="0">
              <a:latin typeface="Algerian" panose="04020705040A02060702" pitchFamily="82" charset="0"/>
              <a:cs typeface="Calibri" panose="020F0502020204030204" pitchFamily="34" charset="0"/>
            </a:endParaRPr>
          </a:p>
        </p:txBody>
      </p:sp>
      <p:pic>
        <p:nvPicPr>
          <p:cNvPr id="9"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489165" y="4476076"/>
            <a:ext cx="6649673" cy="646331"/>
          </a:xfrm>
          <a:prstGeom prst="rect">
            <a:avLst/>
          </a:prstGeom>
          <a:noFill/>
        </p:spPr>
        <p:txBody>
          <a:bodyPr wrap="square" rtlCol="0">
            <a:spAutoFit/>
          </a:bodyPr>
          <a:lstStyle/>
          <a:p>
            <a:r>
              <a:rPr lang="en-IN" sz="3600" dirty="0" smtClean="0">
                <a:latin typeface="Algerian" panose="04020705040A02060702" pitchFamily="82" charset="0"/>
                <a:cs typeface="Calibri" panose="020F0502020204030204" pitchFamily="34" charset="0"/>
              </a:rPr>
              <a:t>2. </a:t>
            </a:r>
            <a:r>
              <a:rPr lang="en-IN" sz="3600" dirty="0" smtClean="0">
                <a:latin typeface="Algerian" panose="04020705040A02060702" pitchFamily="82" charset="0"/>
                <a:cs typeface="Calibri" panose="020F0502020204030204" pitchFamily="34" charset="0"/>
              </a:rPr>
              <a:t>Impact Of Clickjacking</a:t>
            </a:r>
            <a:endParaRPr lang="en-IN" sz="3600" dirty="0"/>
          </a:p>
        </p:txBody>
      </p:sp>
      <p:sp>
        <p:nvSpPr>
          <p:cNvPr id="11" name="TextBox 10"/>
          <p:cNvSpPr txBox="1"/>
          <p:nvPr/>
        </p:nvSpPr>
        <p:spPr>
          <a:xfrm>
            <a:off x="1489165" y="5222547"/>
            <a:ext cx="7863841" cy="646331"/>
          </a:xfrm>
          <a:prstGeom prst="rect">
            <a:avLst/>
          </a:prstGeom>
          <a:noFill/>
        </p:spPr>
        <p:txBody>
          <a:bodyPr wrap="square" rtlCol="0">
            <a:spAutoFit/>
          </a:bodyPr>
          <a:lstStyle/>
          <a:p>
            <a:r>
              <a:rPr lang="en-IN" sz="3600" dirty="0" smtClean="0">
                <a:latin typeface="Algerian" panose="04020705040A02060702" pitchFamily="82" charset="0"/>
                <a:cs typeface="Calibri" panose="020F0502020204030204" pitchFamily="34" charset="0"/>
              </a:rPr>
              <a:t>3. How </a:t>
            </a:r>
            <a:r>
              <a:rPr lang="en-IN" sz="3600" dirty="0">
                <a:latin typeface="Algerian" panose="04020705040A02060702" pitchFamily="82" charset="0"/>
                <a:cs typeface="Calibri" panose="020F0502020204030204" pitchFamily="34" charset="0"/>
              </a:rPr>
              <a:t>to </a:t>
            </a:r>
            <a:r>
              <a:rPr lang="en-IN" sz="3600" dirty="0">
                <a:latin typeface="Algerian" panose="04020705040A02060702" pitchFamily="82" charset="0"/>
                <a:cs typeface="Calibri" panose="020F0502020204030204" pitchFamily="34" charset="0"/>
              </a:rPr>
              <a:t>find Clickjacking</a:t>
            </a:r>
            <a:endParaRPr lang="en-IN" dirty="0"/>
          </a:p>
        </p:txBody>
      </p:sp>
      <p:sp>
        <p:nvSpPr>
          <p:cNvPr id="13" name="TextBox 12"/>
          <p:cNvSpPr txBox="1"/>
          <p:nvPr/>
        </p:nvSpPr>
        <p:spPr>
          <a:xfrm>
            <a:off x="1536848" y="5908933"/>
            <a:ext cx="3090911" cy="923330"/>
          </a:xfrm>
          <a:prstGeom prst="rect">
            <a:avLst/>
          </a:prstGeom>
          <a:noFill/>
        </p:spPr>
        <p:txBody>
          <a:bodyPr wrap="none" rtlCol="0">
            <a:spAutoFit/>
          </a:bodyPr>
          <a:lstStyle/>
          <a:p>
            <a:r>
              <a:rPr lang="en-IN" sz="3600" dirty="0">
                <a:latin typeface="Algerian" panose="04020705040A02060702" pitchFamily="82" charset="0"/>
                <a:cs typeface="Calibri" panose="020F0502020204030204" pitchFamily="34" charset="0"/>
              </a:rPr>
              <a:t>4</a:t>
            </a:r>
            <a:r>
              <a:rPr lang="en-IN" sz="3600" dirty="0" smtClean="0">
                <a:latin typeface="Algerian" panose="04020705040A02060702" pitchFamily="82" charset="0"/>
                <a:cs typeface="Calibri" panose="020F0502020204030204" pitchFamily="34" charset="0"/>
              </a:rPr>
              <a:t>. </a:t>
            </a:r>
            <a:r>
              <a:rPr lang="en-IN" sz="3600" dirty="0" smtClean="0">
                <a:latin typeface="Algerian" panose="04020705040A02060702" pitchFamily="82" charset="0"/>
                <a:cs typeface="Calibri" panose="020F0502020204030204" pitchFamily="34" charset="0"/>
              </a:rPr>
              <a:t>Live </a:t>
            </a:r>
            <a:r>
              <a:rPr lang="en-IN" sz="3600" dirty="0">
                <a:latin typeface="Algerian" panose="04020705040A02060702" pitchFamily="82" charset="0"/>
                <a:cs typeface="Calibri" panose="020F0502020204030204" pitchFamily="34" charset="0"/>
              </a:rPr>
              <a:t>Demo </a:t>
            </a:r>
            <a:endParaRPr lang="en-IN" sz="3600" dirty="0">
              <a:latin typeface="Algerian" panose="04020705040A02060702" pitchFamily="82" charset="0"/>
              <a:cs typeface="Calibri" panose="020F0502020204030204" pitchFamily="34" charset="0"/>
            </a:endParaRPr>
          </a:p>
          <a:p>
            <a:endParaRPr lang="en-IN" dirty="0"/>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393" t="15820" r="35300" b="13485"/>
          <a:stretch>
            <a:fillRect/>
          </a:stretch>
        </p:blipFill>
        <p:spPr>
          <a:xfrm>
            <a:off x="7007835" y="946696"/>
            <a:ext cx="4032791" cy="229939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t="14428" b="5787"/>
          <a:stretch>
            <a:fillRect/>
          </a:stretch>
        </p:blipFill>
        <p:spPr>
          <a:xfrm>
            <a:off x="1536848" y="592404"/>
            <a:ext cx="5262245" cy="2799037"/>
          </a:xfrm>
          <a:prstGeom prst="rect">
            <a:avLst/>
          </a:prstGeom>
          <a:solidFill>
            <a:srgbClr val="FFFFFF">
              <a:shade val="85000"/>
            </a:srgbClr>
          </a:solidFill>
          <a:ln w="101600" cap="sq">
            <a:solidFill>
              <a:srgbClr val="FDFDFD"/>
            </a:solidFill>
            <a:miter lim="800000"/>
            <a:headEnd/>
            <a:tailEnd/>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1"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73341" y="0"/>
            <a:ext cx="1618659" cy="2025358"/>
          </a:xfrm>
          <a:prstGeom prst="rect">
            <a:avLst/>
          </a:prstGeom>
        </p:spPr>
      </p:pic>
      <p:pic>
        <p:nvPicPr>
          <p:cNvPr id="8"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23267" y="658736"/>
            <a:ext cx="6704079" cy="707886"/>
          </a:xfrm>
          <a:prstGeom prst="rect">
            <a:avLst/>
          </a:prstGeom>
        </p:spPr>
        <p:txBody>
          <a:bodyPr wrap="none">
            <a:spAutoFit/>
          </a:bodyPr>
          <a:lstStyle/>
          <a:p>
            <a:r>
              <a:rPr lang="en-US" sz="4000" spc="200" dirty="0">
                <a:latin typeface="Algerian" panose="04020705040A02060702" pitchFamily="82" charset="0"/>
              </a:rPr>
              <a:t>What is Clickjacking ?</a:t>
            </a:r>
            <a:endParaRPr lang="en-IN" sz="4000" dirty="0">
              <a:latin typeface="Algerian" panose="04020705040A02060702" pitchFamily="82" charset="0"/>
            </a:endParaRPr>
          </a:p>
        </p:txBody>
      </p:sp>
      <p:sp>
        <p:nvSpPr>
          <p:cNvPr id="11" name="Rectangle 10"/>
          <p:cNvSpPr/>
          <p:nvPr/>
        </p:nvSpPr>
        <p:spPr>
          <a:xfrm>
            <a:off x="752852" y="1727688"/>
            <a:ext cx="10083529" cy="4226798"/>
          </a:xfrm>
          <a:prstGeom prst="rect">
            <a:avLst/>
          </a:prstGeom>
        </p:spPr>
        <p:txBody>
          <a:bodyPr wrap="square">
            <a:spAutoFit/>
          </a:bodyPr>
          <a:lstStyle/>
          <a:p>
            <a:pPr marL="342900" indent="-342900">
              <a:spcBef>
                <a:spcPts val="1000"/>
              </a:spcBef>
              <a:buFont typeface="Arial" panose="02080604020202020204" pitchFamily="34" charset="0"/>
              <a:buChar char="•"/>
            </a:pPr>
            <a:r>
              <a:rPr lang="en-US" sz="2800" dirty="0" smtClean="0"/>
              <a:t>Clickjacking is a malicious technique of tricking a user into clicking on something different from what the user perceives, thus potentially revealing confidential information or allowing others to take control of their computer while clicking on seemingly innocuous objects, including web pages</a:t>
            </a:r>
            <a:endParaRPr lang="en-US" sz="2800" dirty="0" smtClean="0"/>
          </a:p>
          <a:p>
            <a:pPr marL="342900" indent="-342900">
              <a:spcBef>
                <a:spcPts val="1000"/>
              </a:spcBef>
              <a:buFont typeface="Arial" panose="02080604020202020204" pitchFamily="34" charset="0"/>
              <a:buChar char="•"/>
            </a:pPr>
            <a:r>
              <a:rPr lang="en-US" sz="2800" dirty="0" smtClean="0"/>
              <a:t>The invisible page could be a malicious page, or a legitimate page the user did not intend to visit </a:t>
            </a:r>
            <a:endParaRPr lang="en-US" sz="2800" dirty="0" smtClean="0"/>
          </a:p>
          <a:p>
            <a:pPr marL="342900" indent="-342900">
              <a:spcBef>
                <a:spcPts val="1000"/>
              </a:spcBef>
              <a:buFont typeface="Arial" panose="02080604020202020204" pitchFamily="34" charset="0"/>
              <a:buChar char="•"/>
            </a:pPr>
            <a:r>
              <a:rPr lang="en-US" sz="2800" dirty="0" smtClean="0"/>
              <a:t>Clickjacking won’t affect your site directly, but it could potentially affect your users. </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2"/>
          <a:stretch>
            <a:fillRect/>
          </a:stretch>
        </p:blipFill>
        <p:spPr>
          <a:xfrm>
            <a:off x="2232828" y="1043130"/>
            <a:ext cx="7564316" cy="5803761"/>
          </a:xfrm>
          <a:prstGeom prst="rect">
            <a:avLst/>
          </a:prstGeom>
        </p:spPr>
      </p:pic>
      <p:sp>
        <p:nvSpPr>
          <p:cNvPr id="2" name="Rectangle 1"/>
          <p:cNvSpPr/>
          <p:nvPr/>
        </p:nvSpPr>
        <p:spPr>
          <a:xfrm>
            <a:off x="1507983" y="458355"/>
            <a:ext cx="9014006" cy="584775"/>
          </a:xfrm>
          <a:prstGeom prst="rect">
            <a:avLst/>
          </a:prstGeom>
        </p:spPr>
        <p:txBody>
          <a:bodyPr wrap="none">
            <a:spAutoFit/>
          </a:bodyPr>
          <a:lstStyle/>
          <a:p>
            <a:r>
              <a:rPr lang="en-US" sz="3200" dirty="0">
                <a:latin typeface="Algerian" panose="04020705040A02060702" pitchFamily="82" charset="0"/>
              </a:rPr>
              <a:t>How Clickjacking  vulnerability works..?</a:t>
            </a:r>
            <a:endParaRPr lang="en-US" sz="3200" dirty="0">
              <a:latin typeface="Algerian" panose="04020705040A02060702"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47945" y="1094156"/>
            <a:ext cx="9602637" cy="954107"/>
          </a:xfrm>
          <a:prstGeom prst="rect">
            <a:avLst/>
          </a:prstGeom>
        </p:spPr>
        <p:txBody>
          <a:bodyPr wrap="square">
            <a:spAutoFit/>
          </a:bodyPr>
          <a:lstStyle/>
          <a:p>
            <a:r>
              <a:rPr lang="en-US" sz="2800" b="1" dirty="0"/>
              <a:t>Attackers may abuse clickjacking vulnerabilities for many different purposes:</a:t>
            </a:r>
            <a:endParaRPr lang="en-US" sz="2800" b="1" dirty="0"/>
          </a:p>
        </p:txBody>
      </p:sp>
      <p:sp>
        <p:nvSpPr>
          <p:cNvPr id="3" name="Rectangle 2"/>
          <p:cNvSpPr/>
          <p:nvPr/>
        </p:nvSpPr>
        <p:spPr>
          <a:xfrm>
            <a:off x="1185824" y="2305595"/>
            <a:ext cx="10084526" cy="3621504"/>
          </a:xfrm>
          <a:prstGeom prst="rect">
            <a:avLst/>
          </a:prstGeom>
        </p:spPr>
        <p:txBody>
          <a:bodyPr wrap="square">
            <a:spAutoFit/>
          </a:bodyPr>
          <a:lstStyle/>
          <a:p>
            <a:pPr marL="285750" indent="-285750">
              <a:spcBef>
                <a:spcPts val="1000"/>
              </a:spcBef>
              <a:buSzPts val="2800"/>
              <a:buFont typeface="Arial" panose="02080604020202020204" pitchFamily="34" charset="0"/>
              <a:buChar char="•"/>
            </a:pPr>
            <a:r>
              <a:rPr lang="en-US" sz="2800" dirty="0"/>
              <a:t>To gain followers on social media and then, possibly, sell the social media account/page for mass marketing.</a:t>
            </a:r>
            <a:endParaRPr lang="en-IN" sz="2800" dirty="0"/>
          </a:p>
          <a:p>
            <a:pPr marL="285750" indent="-285750">
              <a:spcBef>
                <a:spcPts val="1000"/>
              </a:spcBef>
              <a:buFont typeface="Arial" panose="02080604020202020204" pitchFamily="34" charset="0"/>
              <a:buChar char="•"/>
            </a:pPr>
            <a:r>
              <a:rPr lang="en-US" sz="2800" dirty="0"/>
              <a:t>To gain subscribers for the same purpose as social media followers.</a:t>
            </a:r>
            <a:endParaRPr lang="en-IN" sz="2800" dirty="0"/>
          </a:p>
          <a:p>
            <a:pPr marL="285750" indent="-285750">
              <a:spcBef>
                <a:spcPts val="1000"/>
              </a:spcBef>
              <a:buFont typeface="Arial" panose="02080604020202020204" pitchFamily="34" charset="0"/>
              <a:buChar char="•"/>
            </a:pPr>
            <a:r>
              <a:rPr lang="en-US" sz="2800" dirty="0"/>
              <a:t>To use the fact that the user is logged into their e-commerce account and have them buy products on behalf of the attacker.</a:t>
            </a:r>
            <a:endParaRPr lang="en-IN" sz="2800" dirty="0"/>
          </a:p>
          <a:p>
            <a:pPr marL="285750" indent="-285750">
              <a:spcBef>
                <a:spcPts val="1000"/>
              </a:spcBef>
              <a:buFont typeface="Arial" panose="02080604020202020204" pitchFamily="34" charset="0"/>
              <a:buChar char="•"/>
            </a:pPr>
            <a:r>
              <a:rPr lang="en-US" sz="2800" dirty="0"/>
              <a:t>To have the user unknowingly transfer funds to the attacker.</a:t>
            </a:r>
            <a:endParaRPr lang="en-IN" sz="2800" dirty="0"/>
          </a:p>
          <a:p>
            <a:pPr marL="285750" indent="-285750">
              <a:spcBef>
                <a:spcPts val="1000"/>
              </a:spcBef>
              <a:buFont typeface="Arial" panose="02080604020202020204" pitchFamily="34" charset="0"/>
              <a:buChar char="•"/>
            </a:pPr>
            <a:r>
              <a:rPr lang="en-US" sz="2800" dirty="0"/>
              <a:t>To have the user download malware (e.g. a </a:t>
            </a:r>
            <a:r>
              <a:rPr lang="en-US" sz="2800" dirty="0" err="1"/>
              <a:t>trojan</a:t>
            </a:r>
            <a:r>
              <a:rPr lang="en-US" sz="2800" dirty="0"/>
              <a:t>).</a:t>
            </a:r>
            <a:endParaRPr lang="en-IN" sz="2800" dirty="0">
              <a:effectLst/>
            </a:endParaRPr>
          </a:p>
        </p:txBody>
      </p:sp>
      <p:sp>
        <p:nvSpPr>
          <p:cNvPr id="4" name="Rectangle 3"/>
          <p:cNvSpPr/>
          <p:nvPr/>
        </p:nvSpPr>
        <p:spPr>
          <a:xfrm>
            <a:off x="2552336" y="257604"/>
            <a:ext cx="6354625" cy="707886"/>
          </a:xfrm>
          <a:prstGeom prst="rect">
            <a:avLst/>
          </a:prstGeom>
        </p:spPr>
        <p:txBody>
          <a:bodyPr wrap="none">
            <a:spAutoFit/>
          </a:bodyPr>
          <a:lstStyle/>
          <a:p>
            <a:r>
              <a:rPr lang="en-IN" sz="4000" dirty="0">
                <a:latin typeface="Algerian" panose="04020705040A02060702" pitchFamily="82" charset="0"/>
                <a:cs typeface="Calibri" panose="020F0502020204030204" pitchFamily="34" charset="0"/>
              </a:rPr>
              <a:t>Impact Of Clickjacking</a:t>
            </a:r>
            <a:endParaRPr lang="en-IN"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166746" y="415215"/>
            <a:ext cx="9669635" cy="646331"/>
          </a:xfrm>
          <a:prstGeom prst="rect">
            <a:avLst/>
          </a:prstGeom>
        </p:spPr>
        <p:txBody>
          <a:bodyPr wrap="none">
            <a:spAutoFit/>
          </a:bodyPr>
          <a:lstStyle/>
          <a:p>
            <a:r>
              <a:rPr lang="en-IN" sz="3600" dirty="0" err="1" smtClean="0">
                <a:latin typeface="Algerian" panose="04020705040A02060702" pitchFamily="82" charset="0"/>
                <a:cs typeface="Calibri" panose="020F0502020204030204" pitchFamily="34" charset="0"/>
              </a:rPr>
              <a:t>HOw</a:t>
            </a:r>
            <a:r>
              <a:rPr lang="en-IN" sz="3600" dirty="0" smtClean="0">
                <a:latin typeface="Algerian" panose="04020705040A02060702" pitchFamily="82" charset="0"/>
                <a:cs typeface="Calibri" panose="020F0502020204030204" pitchFamily="34" charset="0"/>
              </a:rPr>
              <a:t> to find Clickjacking vulnerability</a:t>
            </a:r>
            <a:endParaRPr lang="en-IN" sz="3600" dirty="0"/>
          </a:p>
        </p:txBody>
      </p:sp>
      <p:sp>
        <p:nvSpPr>
          <p:cNvPr id="4" name="Rectangle 3"/>
          <p:cNvSpPr/>
          <p:nvPr/>
        </p:nvSpPr>
        <p:spPr>
          <a:xfrm>
            <a:off x="1576048" y="2943120"/>
            <a:ext cx="9440091" cy="3785652"/>
          </a:xfrm>
          <a:prstGeom prst="rect">
            <a:avLst/>
          </a:prstGeom>
        </p:spPr>
        <p:txBody>
          <a:bodyPr wrap="square">
            <a:spAutoFit/>
          </a:bodyPr>
          <a:lstStyle/>
          <a:p>
            <a:r>
              <a:rPr lang="en-US" sz="2400" b="1" dirty="0"/>
              <a:t>&lt;html&gt; </a:t>
            </a:r>
            <a:endParaRPr lang="en-US" sz="2400" b="1" dirty="0"/>
          </a:p>
          <a:p>
            <a:r>
              <a:rPr lang="en-US" sz="2400" b="1" dirty="0"/>
              <a:t>&lt;head&gt; </a:t>
            </a:r>
            <a:endParaRPr lang="en-US" sz="2400" b="1" dirty="0"/>
          </a:p>
          <a:p>
            <a:r>
              <a:rPr lang="en-US" sz="2400" b="1" dirty="0"/>
              <a:t>&lt;title&gt;</a:t>
            </a:r>
            <a:r>
              <a:rPr lang="en-US" sz="2400" b="1" dirty="0" err="1"/>
              <a:t>Clickjack</a:t>
            </a:r>
            <a:r>
              <a:rPr lang="en-US" sz="2400" b="1" dirty="0"/>
              <a:t> test page&lt;/title&gt; </a:t>
            </a:r>
            <a:endParaRPr lang="en-US" sz="2400" b="1" dirty="0"/>
          </a:p>
          <a:p>
            <a:r>
              <a:rPr lang="en-US" sz="2400" b="1" dirty="0"/>
              <a:t>&lt;/head&gt; </a:t>
            </a:r>
            <a:endParaRPr lang="en-US" sz="2400" b="1" dirty="0"/>
          </a:p>
          <a:p>
            <a:r>
              <a:rPr lang="en-US" sz="2400" b="1" dirty="0"/>
              <a:t>&lt;body&gt; </a:t>
            </a:r>
            <a:endParaRPr lang="en-US" sz="2400" b="1" dirty="0"/>
          </a:p>
          <a:p>
            <a:r>
              <a:rPr lang="en-US" sz="2400" b="1" dirty="0"/>
              <a:t>&lt;p&gt;Website is vulnerable to clickjacking!&lt;/p&gt; </a:t>
            </a:r>
            <a:endParaRPr lang="en-US" sz="2400" b="1" dirty="0"/>
          </a:p>
          <a:p>
            <a:r>
              <a:rPr lang="en-US" sz="2400" b="1" dirty="0"/>
              <a:t>&lt;iframe </a:t>
            </a:r>
            <a:r>
              <a:rPr lang="en-US" sz="2400" b="1" dirty="0" err="1"/>
              <a:t>src</a:t>
            </a:r>
            <a:r>
              <a:rPr lang="en-US" sz="2400" b="1" dirty="0"/>
              <a:t>="</a:t>
            </a:r>
            <a:r>
              <a:rPr lang="en-US" sz="2400" b="1" dirty="0">
                <a:solidFill>
                  <a:srgbClr val="FF0000"/>
                </a:solidFill>
              </a:rPr>
              <a:t>http://www.yoursite.com/sensitive-page</a:t>
            </a:r>
            <a:r>
              <a:rPr lang="en-US" sz="2400" b="1" dirty="0"/>
              <a:t>" width="500" height="500"&gt;&lt;/iframe&gt; </a:t>
            </a:r>
            <a:endParaRPr lang="en-US" sz="2400" b="1" dirty="0"/>
          </a:p>
          <a:p>
            <a:r>
              <a:rPr lang="en-US" sz="2400" b="1" dirty="0"/>
              <a:t>&lt;/body&gt; </a:t>
            </a:r>
            <a:endParaRPr lang="en-US" sz="2400" b="1" dirty="0"/>
          </a:p>
          <a:p>
            <a:r>
              <a:rPr lang="en-US" sz="2400" b="1" dirty="0"/>
              <a:t>&lt;/html&gt; </a:t>
            </a:r>
            <a:endParaRPr lang="en-US" sz="2400" b="1" dirty="0"/>
          </a:p>
        </p:txBody>
      </p:sp>
      <p:sp>
        <p:nvSpPr>
          <p:cNvPr id="5" name="Rectangle 4"/>
          <p:cNvSpPr/>
          <p:nvPr/>
        </p:nvSpPr>
        <p:spPr>
          <a:xfrm>
            <a:off x="1166746" y="1004128"/>
            <a:ext cx="10938168" cy="1938992"/>
          </a:xfrm>
          <a:prstGeom prst="rect">
            <a:avLst/>
          </a:prstGeom>
        </p:spPr>
        <p:txBody>
          <a:bodyPr wrap="square">
            <a:spAutoFit/>
          </a:bodyPr>
          <a:lstStyle/>
          <a:p>
            <a:r>
              <a:rPr lang="en-US" sz="2400" dirty="0"/>
              <a:t>Step </a:t>
            </a:r>
            <a:r>
              <a:rPr lang="en-US" sz="2400" dirty="0" smtClean="0"/>
              <a:t>1 : First check the security headers of a web application 											</a:t>
            </a:r>
            <a:r>
              <a:rPr lang="en-US" sz="2400" dirty="0" smtClean="0">
                <a:solidFill>
                  <a:srgbClr val="C00000"/>
                </a:solidFill>
              </a:rPr>
              <a:t>https</a:t>
            </a:r>
            <a:r>
              <a:rPr lang="en-US" sz="2400" dirty="0">
                <a:solidFill>
                  <a:srgbClr val="C00000"/>
                </a:solidFill>
              </a:rPr>
              <a:t>://</a:t>
            </a:r>
            <a:r>
              <a:rPr lang="en-US" sz="2400" dirty="0" smtClean="0">
                <a:solidFill>
                  <a:srgbClr val="C00000"/>
                </a:solidFill>
              </a:rPr>
              <a:t>securityheaders.com</a:t>
            </a:r>
            <a:endParaRPr lang="en-US" sz="2400" dirty="0" smtClean="0">
              <a:solidFill>
                <a:srgbClr val="C00000"/>
              </a:solidFill>
            </a:endParaRPr>
          </a:p>
          <a:p>
            <a:r>
              <a:rPr lang="en-US" sz="2400" dirty="0" smtClean="0"/>
              <a:t>Step 2 </a:t>
            </a:r>
            <a:r>
              <a:rPr lang="en-US" sz="2400" dirty="0"/>
              <a:t>: </a:t>
            </a:r>
            <a:r>
              <a:rPr lang="en-US" sz="2400" dirty="0" smtClean="0"/>
              <a:t>Then use this script Change </a:t>
            </a:r>
            <a:r>
              <a:rPr lang="en-US" sz="2400" dirty="0"/>
              <a:t>yoursite.com to target website and save the code </a:t>
            </a:r>
            <a:endParaRPr lang="en-US" sz="2400" dirty="0" smtClean="0"/>
          </a:p>
          <a:p>
            <a:r>
              <a:rPr lang="en-US" sz="2400" dirty="0" smtClean="0"/>
              <a:t>Step </a:t>
            </a:r>
            <a:r>
              <a:rPr lang="en-US" sz="2400" dirty="0"/>
              <a:t>3</a:t>
            </a:r>
            <a:r>
              <a:rPr lang="en-US" sz="2400" dirty="0" smtClean="0"/>
              <a:t> </a:t>
            </a:r>
            <a:r>
              <a:rPr lang="en-US" sz="2400" dirty="0"/>
              <a:t>: Copy Paste the following code in Notepad and save it as example.html  </a:t>
            </a:r>
            <a:endParaRPr lang="en-US" sz="2400" dirty="0"/>
          </a:p>
          <a:p>
            <a:r>
              <a:rPr lang="en-US" sz="2400" dirty="0"/>
              <a:t>Step </a:t>
            </a:r>
            <a:r>
              <a:rPr lang="en-US" sz="2400" dirty="0" smtClean="0"/>
              <a:t>4 </a:t>
            </a:r>
            <a:r>
              <a:rPr lang="en-US" sz="2400" dirty="0"/>
              <a:t>: Open the example.html saved file in your browser</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7246" y="409954"/>
            <a:ext cx="9614264" cy="584775"/>
          </a:xfrm>
          <a:prstGeom prst="rect">
            <a:avLst/>
          </a:prstGeom>
        </p:spPr>
        <p:txBody>
          <a:bodyPr wrap="square">
            <a:spAutoFit/>
          </a:bodyPr>
          <a:lstStyle/>
          <a:p>
            <a:r>
              <a:rPr lang="en-US" sz="3200" dirty="0" smtClean="0">
                <a:latin typeface="Algerian" panose="04020705040A02060702" pitchFamily="82" charset="0"/>
              </a:rPr>
              <a:t>Tools to find Clickjacking Vulnerability</a:t>
            </a:r>
            <a:endParaRPr lang="en-US" sz="1400" dirty="0"/>
          </a:p>
        </p:txBody>
      </p:sp>
      <p:sp>
        <p:nvSpPr>
          <p:cNvPr id="4" name="Rectangle 3"/>
          <p:cNvSpPr/>
          <p:nvPr/>
        </p:nvSpPr>
        <p:spPr>
          <a:xfrm>
            <a:off x="1367246" y="5806373"/>
            <a:ext cx="7275518" cy="523220"/>
          </a:xfrm>
          <a:prstGeom prst="rect">
            <a:avLst/>
          </a:prstGeom>
        </p:spPr>
        <p:txBody>
          <a:bodyPr wrap="none">
            <a:spAutoFit/>
          </a:bodyPr>
          <a:lstStyle/>
          <a:p>
            <a:r>
              <a:rPr lang="en-IN" sz="2800" dirty="0" smtClean="0">
                <a:solidFill>
                  <a:srgbClr val="C00000"/>
                </a:solidFill>
              </a:rPr>
              <a:t>Link: </a:t>
            </a:r>
            <a:r>
              <a:rPr lang="en-IN" sz="2800" dirty="0" smtClean="0"/>
              <a:t>https</a:t>
            </a:r>
            <a:r>
              <a:rPr lang="en-IN" sz="2800" dirty="0"/>
              <a:t>://github.com/shifa123/clickjackingpoc</a:t>
            </a:r>
            <a:endParaRPr lang="en-IN" sz="2800" dirty="0"/>
          </a:p>
        </p:txBody>
      </p:sp>
      <p:sp>
        <p:nvSpPr>
          <p:cNvPr id="5" name="Rectangle 4"/>
          <p:cNvSpPr/>
          <p:nvPr/>
        </p:nvSpPr>
        <p:spPr>
          <a:xfrm>
            <a:off x="1533718" y="1068887"/>
            <a:ext cx="3962688" cy="523220"/>
          </a:xfrm>
          <a:prstGeom prst="rect">
            <a:avLst/>
          </a:prstGeom>
        </p:spPr>
        <p:txBody>
          <a:bodyPr wrap="none">
            <a:spAutoFit/>
          </a:bodyPr>
          <a:lstStyle/>
          <a:p>
            <a:r>
              <a:rPr lang="en-IN" sz="2800" dirty="0" smtClean="0">
                <a:solidFill>
                  <a:srgbClr val="C00000"/>
                </a:solidFill>
              </a:rPr>
              <a:t>Link: </a:t>
            </a:r>
            <a:r>
              <a:rPr lang="en-IN" sz="2800" dirty="0" smtClean="0"/>
              <a:t>https</a:t>
            </a:r>
            <a:r>
              <a:rPr lang="en-IN" sz="2800" dirty="0"/>
              <a:t>://clickjacker.io/</a:t>
            </a:r>
            <a:endParaRPr lang="en-IN" sz="2800"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7493" t="31619" r="2124" b="2475"/>
          <a:stretch>
            <a:fillRect/>
          </a:stretch>
        </p:blipFill>
        <p:spPr>
          <a:xfrm>
            <a:off x="2143317" y="1762059"/>
            <a:ext cx="7381301" cy="37301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2646773"/>
            <a:ext cx="10465526" cy="1028246"/>
          </a:xfrm>
        </p:spPr>
        <p:txBody>
          <a:bodyPr>
            <a:noAutofit/>
          </a:bodyPr>
          <a:lstStyle/>
          <a:p>
            <a:pPr algn="ctr"/>
            <a:r>
              <a:rPr lang="en-US" sz="16600" dirty="0" smtClean="0">
                <a:latin typeface="Algerian" panose="04020705040A02060702" pitchFamily="82" charset="0"/>
              </a:rPr>
              <a:t>THANK YOU </a:t>
            </a:r>
            <a:endParaRPr lang="en-IN" sz="16600" dirty="0">
              <a:latin typeface="Algerian" panose="04020705040A02060702" pitchFamily="82" charset="0"/>
            </a:endParaRPr>
          </a:p>
        </p:txBody>
      </p:sp>
      <p:pic>
        <p:nvPicPr>
          <p:cNvPr id="5" name="Picture 2" descr="TheHackersClub - CyberSapie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0</TotalTime>
  <Words>1845</Words>
  <Application>WPS Presentation</Application>
  <PresentationFormat>Widescreen</PresentationFormat>
  <Paragraphs>52</Paragraphs>
  <Slides>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SimSun</vt:lpstr>
      <vt:lpstr>Wingdings</vt:lpstr>
      <vt:lpstr>DejaVu Sans</vt:lpstr>
      <vt:lpstr>Algerian</vt:lpstr>
      <vt:lpstr>Amatic SC</vt:lpstr>
      <vt:lpstr>Calibri</vt:lpstr>
      <vt:lpstr>Microsoft YaHei</vt:lpstr>
      <vt:lpstr>Droid Sans Fallback</vt:lpstr>
      <vt:lpstr>Arial Unicode MS</vt:lpstr>
      <vt:lpstr>Tw Cen MT</vt:lpstr>
      <vt:lpstr>Gubbi</vt:lpstr>
      <vt:lpstr>Playfair Display</vt:lpstr>
      <vt:lpstr>Noto Sans Symbols2</vt:lpstr>
      <vt:lpstr>Droplet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RameezS</dc:creator>
  <cp:lastModifiedBy>arthur</cp:lastModifiedBy>
  <cp:revision>45</cp:revision>
  <dcterms:created xsi:type="dcterms:W3CDTF">2022-08-26T06:59:16Z</dcterms:created>
  <dcterms:modified xsi:type="dcterms:W3CDTF">2022-08-26T06:59:16Z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