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870498-F269-3B46-AF85-EB3A7CA5A98E}"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397816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137171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2130203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4742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391225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8870498-F269-3B46-AF85-EB3A7CA5A98E}"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52894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8870498-F269-3B46-AF85-EB3A7CA5A98E}"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427594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70498-F269-3B46-AF85-EB3A7CA5A98E}"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106695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70498-F269-3B46-AF85-EB3A7CA5A98E}"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59580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70498-F269-3B46-AF85-EB3A7CA5A98E}"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64942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70498-F269-3B46-AF85-EB3A7CA5A98E}"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22734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151016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870498-F269-3B46-AF85-EB3A7CA5A98E}"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273196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870498-F269-3B46-AF85-EB3A7CA5A98E}"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370652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70498-F269-3B46-AF85-EB3A7CA5A98E}"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307963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148759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70498-F269-3B46-AF85-EB3A7CA5A98E}"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7019F-7BFC-234A-BD35-C43C510210F0}" type="slidenum">
              <a:rPr lang="en-US" smtClean="0"/>
              <a:t>‹#›</a:t>
            </a:fld>
            <a:endParaRPr lang="en-US"/>
          </a:p>
        </p:txBody>
      </p:sp>
    </p:spTree>
    <p:extLst>
      <p:ext uri="{BB962C8B-B14F-4D97-AF65-F5344CB8AC3E}">
        <p14:creationId xmlns:p14="http://schemas.microsoft.com/office/powerpoint/2010/main" val="151622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870498-F269-3B46-AF85-EB3A7CA5A98E}" type="datetimeFigureOut">
              <a:rPr lang="en-US" smtClean="0"/>
              <a:t>9/7/2022</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77019F-7BFC-234A-BD35-C43C510210F0}" type="slidenum">
              <a:rPr lang="en-US" smtClean="0"/>
              <a:t>‹#›</a:t>
            </a:fld>
            <a:endParaRPr lang="en-US"/>
          </a:p>
        </p:txBody>
      </p:sp>
    </p:spTree>
    <p:extLst>
      <p:ext uri="{BB962C8B-B14F-4D97-AF65-F5344CB8AC3E}">
        <p14:creationId xmlns:p14="http://schemas.microsoft.com/office/powerpoint/2010/main" val="161196968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eycdn.com/support/ddos-att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loudflare.com/learning/dns/glossary/what-is-my-ip-addr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oudflare.com/learning/bots/brute-force-attack/" TargetMode="External"/><Relationship Id="rId2" Type="http://schemas.openxmlformats.org/officeDocument/2006/relationships/hyperlink" Target="https://www.cloudflare.com/learning/bots/how-to-manage-good-bot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cloudflare.com/learning/bots/what-is-data-scraping/" TargetMode="External"/><Relationship Id="rId4" Type="http://schemas.openxmlformats.org/officeDocument/2006/relationships/hyperlink" Target="https://www.cloudflare.com/learning/ddos/what-is-a-ddos-attac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073" y="143204"/>
            <a:ext cx="5461865" cy="634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533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Recommendation: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Implement backend verification/input validation to ensure rate limits on critical functions.</a:t>
            </a:r>
          </a:p>
          <a:p>
            <a:r>
              <a:rPr lang="en-US" dirty="0"/>
              <a:t>Add </a:t>
            </a:r>
            <a:r>
              <a:rPr lang="en-US" dirty="0" err="1"/>
              <a:t>captcha</a:t>
            </a:r>
            <a:r>
              <a:rPr lang="en-US" dirty="0"/>
              <a:t> before submission .</a:t>
            </a:r>
          </a:p>
          <a:p>
            <a:r>
              <a:rPr lang="en-US" b="1" dirty="0"/>
              <a:t>Spread your requests</a:t>
            </a:r>
          </a:p>
          <a:p>
            <a:r>
              <a:rPr lang="en-US" dirty="0"/>
              <a:t>Performing a high number of API calls in a short space of time will quickly use your rate limit. Spreading the requests over a minute or so will allow the rate limit to replenish so you are less likely to get limited.</a:t>
            </a:r>
          </a:p>
          <a:p>
            <a:r>
              <a:rPr lang="en-US" b="1" dirty="0"/>
              <a:t>Caching</a:t>
            </a:r>
          </a:p>
          <a:p>
            <a:r>
              <a:rPr lang="en-US" dirty="0"/>
              <a:t>Cache API calls for at least a few seconds, and try to avoid making repetitive API calls.</a:t>
            </a:r>
          </a:p>
          <a:p>
            <a:endParaRPr lang="en-US" dirty="0"/>
          </a:p>
          <a:p>
            <a:endParaRPr lang="en-US" dirty="0"/>
          </a:p>
          <a:p>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423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452256"/>
            <a:ext cx="7765321" cy="1326321"/>
          </a:xfrm>
        </p:spPr>
        <p:txBody>
          <a:bodyPr>
            <a:normAutofit/>
          </a:bodyPr>
          <a:lstStyle/>
          <a:p>
            <a:r>
              <a:rPr lang="en-US" sz="6000" dirty="0" smtClean="0"/>
              <a:t>Thank You</a:t>
            </a:r>
            <a:endParaRPr lang="en-IN" sz="6000" dirty="0"/>
          </a:p>
        </p:txBody>
      </p:sp>
    </p:spTree>
    <p:extLst>
      <p:ext uri="{BB962C8B-B14F-4D97-AF65-F5344CB8AC3E}">
        <p14:creationId xmlns:p14="http://schemas.microsoft.com/office/powerpoint/2010/main" val="88549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Rate Limiting Vulnerability </a:t>
            </a:r>
          </a:p>
        </p:txBody>
      </p:sp>
      <p:pic>
        <p:nvPicPr>
          <p:cNvPr id="3" name="Picture 2"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056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86" y="774084"/>
            <a:ext cx="7886700" cy="1325563"/>
          </a:xfrm>
        </p:spPr>
        <p:txBody>
          <a:bodyPr/>
          <a:lstStyle/>
          <a:p>
            <a:pPr algn="ctr"/>
            <a:r>
              <a:rPr lang="en-US" b="1" u="sng" dirty="0"/>
              <a:t>What is Rate Limit ?</a:t>
            </a:r>
          </a:p>
        </p:txBody>
      </p:sp>
      <p:sp>
        <p:nvSpPr>
          <p:cNvPr id="5" name="TextBox 4"/>
          <p:cNvSpPr txBox="1"/>
          <p:nvPr/>
        </p:nvSpPr>
        <p:spPr>
          <a:xfrm>
            <a:off x="628650" y="2099647"/>
            <a:ext cx="8339221" cy="3600986"/>
          </a:xfrm>
          <a:prstGeom prst="rect">
            <a:avLst/>
          </a:prstGeom>
          <a:noFill/>
        </p:spPr>
        <p:txBody>
          <a:bodyPr wrap="square" rtlCol="0">
            <a:spAutoFit/>
          </a:bodyPr>
          <a:lstStyle/>
          <a:p>
            <a:r>
              <a:rPr lang="en-US" sz="2400" dirty="0"/>
              <a:t>Rate limiting is used to control the amount of incoming and outgoing traffic to or from a network. For example, let's say you are using a particular service's API that is configured to allow 100 requests/minute. If the number of requests you make exceeds that limit, then an error will be triggered. The reasoning behind implementing rate limits is to allow for a </a:t>
            </a:r>
            <a:r>
              <a:rPr lang="en-US" sz="2400" b="1" dirty="0"/>
              <a:t>better flow of data</a:t>
            </a:r>
            <a:r>
              <a:rPr lang="en-US" sz="2400" dirty="0"/>
              <a:t> and to </a:t>
            </a:r>
            <a:r>
              <a:rPr lang="en-US" sz="2400" b="1" dirty="0"/>
              <a:t>increase security</a:t>
            </a:r>
            <a:r>
              <a:rPr lang="en-US" sz="2400" dirty="0"/>
              <a:t> by mitigating attacks such as DDoS.</a:t>
            </a:r>
          </a:p>
          <a:p>
            <a:endParaRPr lang="en-US" sz="2400" dirty="0">
              <a:hlinkClick r:id="rId2"/>
            </a:endParaRPr>
          </a:p>
          <a:p>
            <a:endParaRPr lang="en-US" b="1" dirty="0"/>
          </a:p>
          <a:p>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03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697" y="1138042"/>
            <a:ext cx="7886700" cy="1325563"/>
          </a:xfrm>
        </p:spPr>
        <p:txBody>
          <a:bodyPr>
            <a:normAutofit fontScale="90000"/>
          </a:bodyPr>
          <a:lstStyle/>
          <a:p>
            <a:r>
              <a:rPr lang="en-US" b="1" u="sng" dirty="0"/>
              <a:t>How does rate limiting work?</a:t>
            </a:r>
            <a:r>
              <a:rPr lang="en-US" dirty="0"/>
              <a:t/>
            </a:r>
            <a:br>
              <a:rPr lang="en-US" dirty="0"/>
            </a:br>
            <a:endParaRPr lang="en-US" dirty="0"/>
          </a:p>
        </p:txBody>
      </p:sp>
      <p:sp>
        <p:nvSpPr>
          <p:cNvPr id="3" name="Content Placeholder 2"/>
          <p:cNvSpPr>
            <a:spLocks noGrp="1"/>
          </p:cNvSpPr>
          <p:nvPr>
            <p:ph idx="1"/>
          </p:nvPr>
        </p:nvSpPr>
        <p:spPr>
          <a:xfrm>
            <a:off x="505819" y="2611714"/>
            <a:ext cx="8228747" cy="1964248"/>
          </a:xfrm>
        </p:spPr>
        <p:txBody>
          <a:bodyPr>
            <a:normAutofit fontScale="62500" lnSpcReduction="20000"/>
          </a:bodyPr>
          <a:lstStyle/>
          <a:p>
            <a:r>
              <a:rPr lang="en-US" sz="3000" dirty="0"/>
              <a:t>Rate limiting runs within an application, rather than running on the web server itself. Typically, rate limiting is based on tracking the IP addresses that requests are coming from, and tracking how much time elapses between each request. </a:t>
            </a:r>
            <a:r>
              <a:rPr lang="en-US" sz="3000" b="1" dirty="0"/>
              <a:t>The IP address is the main way an application identifies who or what is making the request</a:t>
            </a:r>
            <a:endParaRPr lang="en-US" sz="3000" b="1" dirty="0">
              <a:hlinkClick r:id="rId2"/>
            </a:endParaRPr>
          </a:p>
          <a:p>
            <a:pPr marL="0" indent="0">
              <a:buNone/>
            </a:pPr>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225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424040"/>
            <a:ext cx="8058150" cy="1143000"/>
          </a:xfrm>
        </p:spPr>
        <p:txBody>
          <a:bodyPr>
            <a:normAutofit/>
          </a:bodyPr>
          <a:lstStyle/>
          <a:p>
            <a:r>
              <a:rPr lang="en-US" b="1" u="sng" dirty="0"/>
              <a:t>What kinds of </a:t>
            </a:r>
            <a:r>
              <a:rPr lang="en-US" b="1" u="sng" dirty="0" smtClean="0"/>
              <a:t>attacks </a:t>
            </a:r>
            <a:r>
              <a:rPr lang="en-US" b="1" u="sng" dirty="0"/>
              <a:t>are stopped by rate limiting?</a:t>
            </a:r>
          </a:p>
        </p:txBody>
      </p:sp>
      <p:sp>
        <p:nvSpPr>
          <p:cNvPr id="3" name="Content Placeholder 2"/>
          <p:cNvSpPr>
            <a:spLocks noGrp="1"/>
          </p:cNvSpPr>
          <p:nvPr>
            <p:ph idx="1"/>
          </p:nvPr>
        </p:nvSpPr>
        <p:spPr>
          <a:xfrm>
            <a:off x="623454" y="2279715"/>
            <a:ext cx="8058150" cy="4607470"/>
          </a:xfrm>
        </p:spPr>
        <p:txBody>
          <a:bodyPr/>
          <a:lstStyle/>
          <a:p>
            <a:r>
              <a:rPr lang="en-US" dirty="0"/>
              <a:t>Rate limiting is often employed to stop bad bots from negatively impacting a website or application. Bot attacks that rate limiting can help mitigate </a:t>
            </a:r>
            <a:r>
              <a:rPr lang="en-US" dirty="0" smtClean="0"/>
              <a:t>include</a:t>
            </a:r>
            <a:endParaRPr lang="en-US" dirty="0">
              <a:hlinkClick r:id="rId2"/>
            </a:endParaRPr>
          </a:p>
          <a:p>
            <a:r>
              <a:rPr lang="en-US" dirty="0"/>
              <a:t>Brute force </a:t>
            </a:r>
            <a:r>
              <a:rPr lang="en-US" dirty="0" smtClean="0"/>
              <a:t>attacks</a:t>
            </a:r>
            <a:endParaRPr lang="en-US" dirty="0">
              <a:hlinkClick r:id="rId3"/>
            </a:endParaRPr>
          </a:p>
          <a:p>
            <a:r>
              <a:rPr lang="en-US" dirty="0" err="1" smtClean="0"/>
              <a:t>DoS</a:t>
            </a:r>
            <a:r>
              <a:rPr lang="en-US" dirty="0"/>
              <a:t> and DDoS attacks</a:t>
            </a:r>
            <a:endParaRPr lang="en-US" dirty="0">
              <a:hlinkClick r:id="rId4"/>
            </a:endParaRPr>
          </a:p>
          <a:p>
            <a:r>
              <a:rPr lang="en-US" dirty="0"/>
              <a:t>Web scraping</a:t>
            </a:r>
            <a:endParaRPr lang="en-US" dirty="0">
              <a:hlinkClick r:id="rId5"/>
            </a:endParaRPr>
          </a:p>
          <a:p>
            <a:pPr marL="0" indent="0">
              <a:buNone/>
            </a:pPr>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604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8679"/>
            <a:ext cx="7886700" cy="1325563"/>
          </a:xfrm>
        </p:spPr>
        <p:txBody>
          <a:bodyPr/>
          <a:lstStyle/>
          <a:p>
            <a:pPr algn="ctr"/>
            <a:r>
              <a:rPr lang="en-US" b="1" u="sng" dirty="0" smtClean="0"/>
              <a:t>No rate Limit </a:t>
            </a:r>
            <a:endParaRPr lang="en-US" b="1" u="sng" dirty="0"/>
          </a:p>
        </p:txBody>
      </p:sp>
      <p:sp>
        <p:nvSpPr>
          <p:cNvPr id="3" name="Content Placeholder 2"/>
          <p:cNvSpPr>
            <a:spLocks noGrp="1"/>
          </p:cNvSpPr>
          <p:nvPr>
            <p:ph idx="1"/>
          </p:nvPr>
        </p:nvSpPr>
        <p:spPr>
          <a:xfrm>
            <a:off x="628650" y="1487606"/>
            <a:ext cx="7886700" cy="4689357"/>
          </a:xfrm>
        </p:spPr>
        <p:txBody>
          <a:bodyPr>
            <a:normAutofit/>
          </a:bodyPr>
          <a:lstStyle/>
          <a:p>
            <a:r>
              <a:rPr lang="en-US" dirty="0"/>
              <a:t>Rate limiting is a process to limit requests possible. It is used to control network traffic. Suppose a web server allows up to 20 requests per minute. If you try to send more than 20 requests, an error will be triggered. This is necessary to prevent the attackers from sending excessive requests to the server.</a:t>
            </a:r>
          </a:p>
          <a:p>
            <a:r>
              <a:rPr lang="en-US" dirty="0"/>
              <a:t>No rate limit  is a flaw that doesn’t limit the no. of attempts one makes on a website server to extract data. It is a vulnerability which can prove to be critical when misused by attackers.</a:t>
            </a:r>
          </a:p>
          <a:p>
            <a:endParaRPr lang="en-US" dirty="0"/>
          </a:p>
          <a:p>
            <a:pPr marL="0" indent="0">
              <a:buNone/>
            </a:pPr>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6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Areas where no rate limit can be exploited </a:t>
            </a:r>
          </a:p>
        </p:txBody>
      </p:sp>
      <p:sp>
        <p:nvSpPr>
          <p:cNvPr id="3" name="Content Placeholder 2"/>
          <p:cNvSpPr>
            <a:spLocks noGrp="1"/>
          </p:cNvSpPr>
          <p:nvPr>
            <p:ph idx="1"/>
          </p:nvPr>
        </p:nvSpPr>
        <p:spPr/>
        <p:txBody>
          <a:bodyPr/>
          <a:lstStyle/>
          <a:p>
            <a:r>
              <a:rPr lang="en-US" dirty="0"/>
              <a:t>Sign up Page </a:t>
            </a:r>
          </a:p>
          <a:p>
            <a:r>
              <a:rPr lang="en-US" dirty="0"/>
              <a:t>Forgot Password </a:t>
            </a:r>
          </a:p>
          <a:p>
            <a:r>
              <a:rPr lang="en-US" dirty="0"/>
              <a:t>Sending Invitation </a:t>
            </a:r>
          </a:p>
          <a:p>
            <a:r>
              <a:rPr lang="en-US" dirty="0"/>
              <a:t>Adding Function</a:t>
            </a:r>
          </a:p>
          <a:p>
            <a:r>
              <a:rPr lang="en-US" dirty="0"/>
              <a:t>Uploading function </a:t>
            </a:r>
          </a:p>
          <a:p>
            <a:r>
              <a:rPr lang="en-US" dirty="0"/>
              <a:t>Login Page </a:t>
            </a:r>
          </a:p>
          <a:p>
            <a:r>
              <a:rPr lang="en-US" dirty="0"/>
              <a:t>SMS Bombing( Resend OTP )</a:t>
            </a:r>
          </a:p>
          <a:p>
            <a:pPr marL="0" indent="0">
              <a:buNone/>
            </a:pPr>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947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Perform (</a:t>
            </a:r>
            <a:r>
              <a:rPr lang="en-US" dirty="0" err="1"/>
              <a:t>Internshala</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a:t>Steps to Reproduce:</a:t>
            </a:r>
          </a:p>
          <a:p>
            <a:r>
              <a:rPr lang="en-US" dirty="0"/>
              <a:t>Login with email address on https://</a:t>
            </a:r>
            <a:r>
              <a:rPr lang="en-US" dirty="0" err="1"/>
              <a:t>internshala.com</a:t>
            </a:r>
            <a:r>
              <a:rPr lang="en-US" dirty="0"/>
              <a:t> as student </a:t>
            </a:r>
          </a:p>
          <a:p>
            <a:r>
              <a:rPr lang="en-US" dirty="0" err="1"/>
              <a:t>Goto</a:t>
            </a:r>
            <a:r>
              <a:rPr lang="en-US" dirty="0"/>
              <a:t> https://</a:t>
            </a:r>
            <a:r>
              <a:rPr lang="en-US" dirty="0" err="1"/>
              <a:t>internshala.com</a:t>
            </a:r>
            <a:r>
              <a:rPr lang="en-US" dirty="0"/>
              <a:t>/student/</a:t>
            </a:r>
            <a:r>
              <a:rPr lang="en-US" dirty="0" err="1"/>
              <a:t>experiences?isFromNavBar</a:t>
            </a:r>
            <a:r>
              <a:rPr lang="en-US" dirty="0"/>
              <a:t>=true</a:t>
            </a:r>
          </a:p>
          <a:p>
            <a:r>
              <a:rPr lang="en-US" dirty="0"/>
              <a:t>Click on “Add Job” </a:t>
            </a:r>
          </a:p>
          <a:p>
            <a:r>
              <a:rPr lang="en-US" dirty="0"/>
              <a:t>Add Profile , </a:t>
            </a:r>
            <a:r>
              <a:rPr lang="en-US" dirty="0" err="1"/>
              <a:t>organisation</a:t>
            </a:r>
            <a:r>
              <a:rPr lang="en-US" dirty="0"/>
              <a:t> , location , date and description and capture the request of the same.</a:t>
            </a:r>
          </a:p>
          <a:p>
            <a:r>
              <a:rPr lang="en-US" dirty="0"/>
              <a:t>Send the captured request to the Intruder.</a:t>
            </a:r>
          </a:p>
          <a:p>
            <a:r>
              <a:rPr lang="en-US" dirty="0"/>
              <a:t>Go to Positions tab and clear all positions and add $$ to “Profile , </a:t>
            </a:r>
            <a:r>
              <a:rPr lang="en-US" dirty="0" err="1"/>
              <a:t>organisation</a:t>
            </a:r>
            <a:r>
              <a:rPr lang="en-US" dirty="0"/>
              <a:t> and description” field.</a:t>
            </a:r>
          </a:p>
          <a:p>
            <a:r>
              <a:rPr lang="en-US" dirty="0"/>
              <a:t>Go to Payloads tab and select Brute Force attack after adding payloads . </a:t>
            </a:r>
          </a:p>
          <a:p>
            <a:r>
              <a:rPr lang="en-US" dirty="0"/>
              <a:t>Click on Start Attack.</a:t>
            </a:r>
          </a:p>
          <a:p>
            <a:r>
              <a:rPr lang="en-US" dirty="0"/>
              <a:t>You'll be able to see that Add job request is replayed numerous times because of absence of rate limit and the response of the same is saves at the server .</a:t>
            </a:r>
          </a:p>
          <a:p>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10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No rate limit </a:t>
            </a:r>
          </a:p>
        </p:txBody>
      </p:sp>
      <p:sp>
        <p:nvSpPr>
          <p:cNvPr id="3" name="Content Placeholder 2"/>
          <p:cNvSpPr>
            <a:spLocks noGrp="1"/>
          </p:cNvSpPr>
          <p:nvPr>
            <p:ph idx="1"/>
          </p:nvPr>
        </p:nvSpPr>
        <p:spPr/>
        <p:txBody>
          <a:bodyPr>
            <a:normAutofit fontScale="70000" lnSpcReduction="20000"/>
          </a:bodyPr>
          <a:lstStyle/>
          <a:p>
            <a:r>
              <a:rPr lang="en-US" dirty="0"/>
              <a:t>Attackers can replay the “Add job  “ , “Add Internship “ , “ Add project “ request multiple times. Absence of rate limits can lead to the attacker flooding the server with unlimited accounts .The attacker can overload the server with creating numerous number of accounts and can exploit the the client side also.</a:t>
            </a:r>
          </a:p>
          <a:p>
            <a:r>
              <a:rPr lang="en-US" dirty="0"/>
              <a:t>Let’s take an OTP situation. Now suppose, the length of </a:t>
            </a:r>
            <a:r>
              <a:rPr lang="en-US" dirty="0" err="1"/>
              <a:t>otp</a:t>
            </a:r>
            <a:r>
              <a:rPr lang="en-US" dirty="0"/>
              <a:t> is 3 digits and an attacker is guessing the </a:t>
            </a:r>
            <a:r>
              <a:rPr lang="en-US" dirty="0" err="1"/>
              <a:t>otp</a:t>
            </a:r>
            <a:r>
              <a:rPr lang="en-US" dirty="0"/>
              <a:t> for successful transaction theft. If no rate limiting is implemented in the web application, the hacker can manually type 000-999 values on </a:t>
            </a:r>
            <a:r>
              <a:rPr lang="en-US" dirty="0" err="1"/>
              <a:t>otp</a:t>
            </a:r>
            <a:r>
              <a:rPr lang="en-US" dirty="0"/>
              <a:t> to check which one is correct. This method is a little bit </a:t>
            </a:r>
            <a:r>
              <a:rPr lang="en-US" dirty="0" err="1"/>
              <a:t>cubersome</a:t>
            </a:r>
            <a:r>
              <a:rPr lang="en-US" dirty="0"/>
              <a:t>, so the hacker can use a burp suite tool to do the same job in less </a:t>
            </a:r>
            <a:r>
              <a:rPr lang="en-US" dirty="0" err="1"/>
              <a:t>time.Hence</a:t>
            </a:r>
            <a:r>
              <a:rPr lang="en-US" dirty="0"/>
              <a:t>, after 30min, the </a:t>
            </a:r>
            <a:r>
              <a:rPr lang="en-US" dirty="0" err="1"/>
              <a:t>otp</a:t>
            </a:r>
            <a:r>
              <a:rPr lang="en-US" dirty="0"/>
              <a:t> gets unlocked and the attack is successful.</a:t>
            </a:r>
          </a:p>
          <a:p>
            <a:r>
              <a:rPr lang="en-US" dirty="0"/>
              <a:t>Now, in the same scenario, if rate limiting was implemented in a web application, suppose allow only 5 attempts or a time limit of 2 minutes. In this case, it’s almost impossible for the hacker to crack the </a:t>
            </a:r>
            <a:r>
              <a:rPr lang="en-US" dirty="0" err="1"/>
              <a:t>otp</a:t>
            </a:r>
            <a:r>
              <a:rPr lang="en-US" dirty="0"/>
              <a:t> . </a:t>
            </a:r>
            <a:r>
              <a:rPr lang="en-US" dirty="0" err="1"/>
              <a:t>Thus,preventing</a:t>
            </a:r>
            <a:r>
              <a:rPr lang="en-US" dirty="0"/>
              <a:t> the attack from happening.</a:t>
            </a:r>
          </a:p>
          <a:p>
            <a:endParaRPr lang="en-US" dirty="0"/>
          </a:p>
          <a:p>
            <a:endParaRPr lang="en-US" dirty="0"/>
          </a:p>
          <a:p>
            <a:pPr marL="0" indent="0">
              <a:buNone/>
            </a:pPr>
            <a:endParaRPr lang="en-US" dirty="0"/>
          </a:p>
          <a:p>
            <a:pPr marL="0" indent="0">
              <a:buNone/>
            </a:pPr>
            <a:endParaRPr lang="en-US" dirty="0"/>
          </a:p>
          <a:p>
            <a:endParaRPr lang="en-US" dirty="0"/>
          </a:p>
        </p:txBody>
      </p:sp>
      <p:pic>
        <p:nvPicPr>
          <p:cNvPr id="4" name="Picture 3" descr="https://lh5.googleusercontent.com/aQIxik8XPKuz-95wXi2yAvdOy2-CHux_UslUklpT_pkRpOLwkm1vCKTLDoGdZrQeEFFjjDovWPzK1_p2J3slNMIO07lLRi0z4Wr_iW0PVPlVAIaVkfKQe7X19nge85E_5cCGqA5JmCZtxq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444" y="5679229"/>
            <a:ext cx="1014556" cy="117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7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TotalTime>
  <Words>660</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PowerPoint Presentation</vt:lpstr>
      <vt:lpstr>Rate Limiting Vulnerability </vt:lpstr>
      <vt:lpstr>What is Rate Limit ?</vt:lpstr>
      <vt:lpstr>How does rate limiting work? </vt:lpstr>
      <vt:lpstr>What kinds of attacks are stopped by rate limiting?</vt:lpstr>
      <vt:lpstr>No rate Limit </vt:lpstr>
      <vt:lpstr>Areas where no rate limit can be exploited </vt:lpstr>
      <vt:lpstr>How to Perform (Internshala)</vt:lpstr>
      <vt:lpstr>Impact of No rate limit </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Limiting Vulnerability</dc:title>
  <dc:creator>KARTIK KHURANA</dc:creator>
  <cp:lastModifiedBy>Raif</cp:lastModifiedBy>
  <cp:revision>13</cp:revision>
  <dcterms:created xsi:type="dcterms:W3CDTF">2021-07-14T10:01:54Z</dcterms:created>
  <dcterms:modified xsi:type="dcterms:W3CDTF">2022-09-07T10:34:22Z</dcterms:modified>
</cp:coreProperties>
</file>