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57" r:id="rId3"/>
    <p:sldId id="258" r:id="rId5"/>
    <p:sldId id="259" r:id="rId6"/>
    <p:sldId id="260" r:id="rId7"/>
    <p:sldId id="261" r:id="rId8"/>
    <p:sldId id="262" r:id="rId9"/>
    <p:sldId id="263" r:id="rId10"/>
    <p:sldId id="264"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1" name="Google Shape;12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5640" y="218440"/>
            <a:ext cx="5760085" cy="6421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294068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panose="020F0502020204030204"/>
              <a:buNone/>
            </a:pPr>
            <a:r>
              <a:rPr lang="en-IN" sz="6000">
                <a:solidFill>
                  <a:srgbClr val="0070C0"/>
                </a:solidFill>
                <a:sym typeface="+mn-ea"/>
              </a:rPr>
              <a:t>Broken Link Hijacking</a:t>
            </a:r>
            <a:endParaRPr lang="en-IN" altLang="en-IN" sz="6000" b="1">
              <a:solidFill>
                <a:srgbClr val="0070C0"/>
              </a:solidFill>
              <a:sym typeface="+mn-ea"/>
            </a:endParaRPr>
          </a:p>
        </p:txBody>
      </p:sp>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07750" y="5760085"/>
            <a:ext cx="984250" cy="1097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3"/>
          <p:cNvSpPr txBox="1"/>
          <p:nvPr>
            <p:ph type="title"/>
          </p:nvPr>
        </p:nvSpPr>
        <p:spPr>
          <a:xfrm>
            <a:off x="0" y="604987"/>
            <a:ext cx="12192000" cy="9052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Calibri" panose="020F0502020204030204"/>
              <a:buNone/>
            </a:pPr>
            <a:r>
              <a:rPr lang="en-IN" sz="4000" b="1">
                <a:solidFill>
                  <a:srgbClr val="0070C0"/>
                </a:solidFill>
              </a:rPr>
              <a:t>What is Broken Link Highjacking </a:t>
            </a:r>
            <a:endParaRPr lang="en-IN" sz="4000" b="1">
              <a:solidFill>
                <a:srgbClr val="0070C0"/>
              </a:solidFill>
            </a:endParaRPr>
          </a:p>
        </p:txBody>
      </p:sp>
      <p:sp>
        <p:nvSpPr>
          <p:cNvPr id="101" name="Google Shape;101;p3"/>
          <p:cNvSpPr txBox="1"/>
          <p:nvPr>
            <p:ph type="body" idx="1"/>
          </p:nvPr>
        </p:nvSpPr>
        <p:spPr>
          <a:xfrm>
            <a:off x="838200" y="1411605"/>
            <a:ext cx="10515600" cy="414655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sz="2800"/>
          </a:p>
          <a:p>
            <a:pPr marL="228600" lvl="0" indent="-50800" algn="l" rtl="0">
              <a:lnSpc>
                <a:spcPct val="90000"/>
              </a:lnSpc>
              <a:spcBef>
                <a:spcPts val="1000"/>
              </a:spcBef>
              <a:spcAft>
                <a:spcPts val="0"/>
              </a:spcAft>
              <a:buClr>
                <a:schemeClr val="dk1"/>
              </a:buClr>
              <a:buSzPts val="2800"/>
              <a:buNone/>
            </a:pPr>
            <a:endParaRPr sz="2800"/>
          </a:p>
          <a:p>
            <a:pPr marL="228600" lvl="0" indent="-228600" algn="l" rtl="0">
              <a:lnSpc>
                <a:spcPct val="90000"/>
              </a:lnSpc>
              <a:spcBef>
                <a:spcPts val="1000"/>
              </a:spcBef>
              <a:spcAft>
                <a:spcPts val="0"/>
              </a:spcAft>
              <a:buClr>
                <a:schemeClr val="dk1"/>
              </a:buClr>
              <a:buSzPts val="2800"/>
              <a:buChar char="•"/>
            </a:pPr>
            <a:r>
              <a:rPr lang="en-IN" sz="2800"/>
              <a:t>Broken Link Highjacking (BLH) exists whenever a target links to an expired domain or page.</a:t>
            </a:r>
            <a:endParaRPr lang="en-IN" sz="2800"/>
          </a:p>
          <a:p>
            <a:pPr marL="228600" lvl="0" indent="-50800" algn="l" rtl="0">
              <a:lnSpc>
                <a:spcPct val="90000"/>
              </a:lnSpc>
              <a:spcBef>
                <a:spcPts val="1000"/>
              </a:spcBef>
              <a:spcAft>
                <a:spcPts val="0"/>
              </a:spcAft>
              <a:buClr>
                <a:schemeClr val="dk1"/>
              </a:buClr>
              <a:buSzPts val="2800"/>
              <a:buNone/>
            </a:pPr>
            <a:endParaRPr lang="en-IN" sz="2800"/>
          </a:p>
        </p:txBody>
      </p:sp>
      <p:sp>
        <p:nvSpPr>
          <p:cNvPr id="102" name="Google Shape;102;p3"/>
          <p:cNvSpPr/>
          <p:nvPr/>
        </p:nvSpPr>
        <p:spPr>
          <a:xfrm>
            <a:off x="838200" y="3063754"/>
            <a:ext cx="8203015" cy="480131"/>
          </a:xfrm>
          <a:prstGeom prst="rect">
            <a:avLst/>
          </a:prstGeom>
          <a:noFill/>
          <a:ln>
            <a:noFill/>
          </a:ln>
        </p:spPr>
        <p:txBody>
          <a:bodyPr spcFirstLastPara="1" wrap="square" lIns="91425" tIns="45700" rIns="91425" bIns="45700" anchor="t" anchorCtr="0">
            <a:normAutofit fontScale="90000"/>
          </a:bodyPr>
          <a:lstStyle/>
          <a:p>
            <a:pPr marL="0" marR="0" lvl="0" indent="0" algn="ctr" rtl="0">
              <a:lnSpc>
                <a:spcPct val="90000"/>
              </a:lnSpc>
              <a:spcBef>
                <a:spcPts val="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07750" y="5760085"/>
            <a:ext cx="984250" cy="1097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0" y="43012"/>
            <a:ext cx="12192000" cy="9052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Calibri" panose="020F0502020204030204"/>
              <a:buNone/>
            </a:pPr>
            <a:r>
              <a:rPr lang="en-IN" sz="4000" b="1">
                <a:solidFill>
                  <a:srgbClr val="0070C0"/>
                </a:solidFill>
              </a:rPr>
              <a:t>IMPACT/EXPLOITATION</a:t>
            </a:r>
            <a:endParaRPr lang="en-IN" sz="4000" b="1">
              <a:solidFill>
                <a:srgbClr val="0070C0"/>
              </a:solidFill>
            </a:endParaRPr>
          </a:p>
        </p:txBody>
      </p:sp>
      <p:sp>
        <p:nvSpPr>
          <p:cNvPr id="109" name="Google Shape;109;p4"/>
          <p:cNvSpPr txBox="1"/>
          <p:nvPr>
            <p:ph type="body" idx="1"/>
          </p:nvPr>
        </p:nvSpPr>
        <p:spPr>
          <a:xfrm>
            <a:off x="838200" y="1411605"/>
            <a:ext cx="10515600" cy="465391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IN" sz="3200" b="1"/>
              <a:t>Impersonation</a:t>
            </a:r>
            <a:endParaRPr lang="en-IN" sz="3200" b="1"/>
          </a:p>
          <a:p>
            <a:pPr marL="0" lvl="0" indent="0" algn="l" rtl="0">
              <a:lnSpc>
                <a:spcPct val="90000"/>
              </a:lnSpc>
              <a:spcBef>
                <a:spcPts val="1000"/>
              </a:spcBef>
              <a:spcAft>
                <a:spcPts val="0"/>
              </a:spcAft>
              <a:buClr>
                <a:schemeClr val="dk1"/>
              </a:buClr>
              <a:buSzPts val="3200"/>
              <a:buNone/>
            </a:pPr>
            <a:endParaRPr sz="1600" b="1"/>
          </a:p>
          <a:p>
            <a:pPr marL="0" lvl="0" indent="0" algn="l" rtl="0">
              <a:lnSpc>
                <a:spcPct val="90000"/>
              </a:lnSpc>
              <a:spcBef>
                <a:spcPts val="1000"/>
              </a:spcBef>
              <a:spcAft>
                <a:spcPts val="0"/>
              </a:spcAft>
              <a:buClr>
                <a:schemeClr val="dk1"/>
              </a:buClr>
              <a:buSzPts val="2800"/>
              <a:buNone/>
            </a:pPr>
            <a:r>
              <a:rPr lang="en-IN" sz="2800"/>
              <a:t>When a company deletes their social media account they might forget to remove the link from their website. An attacker can create an account on the social media platform with that username and impersonate the company.</a:t>
            </a:r>
            <a:endParaRPr lang="en-IN" sz="2800"/>
          </a:p>
        </p:txBody>
      </p:sp>
      <p:sp>
        <p:nvSpPr>
          <p:cNvPr id="110" name="Google Shape;110;p4"/>
          <p:cNvSpPr/>
          <p:nvPr/>
        </p:nvSpPr>
        <p:spPr>
          <a:xfrm>
            <a:off x="838200" y="3063754"/>
            <a:ext cx="8203015" cy="480131"/>
          </a:xfrm>
          <a:prstGeom prst="rect">
            <a:avLst/>
          </a:prstGeom>
          <a:noFill/>
          <a:ln>
            <a:noFill/>
          </a:ln>
        </p:spPr>
        <p:txBody>
          <a:bodyPr spcFirstLastPara="1" wrap="square" lIns="91425" tIns="45700" rIns="91425" bIns="45700" anchor="t" anchorCtr="0">
            <a:normAutofit fontScale="90000"/>
          </a:bodyPr>
          <a:lstStyle/>
          <a:p>
            <a:pPr marL="0" marR="0" lvl="0" indent="0" algn="ctr" rtl="0">
              <a:lnSpc>
                <a:spcPct val="90000"/>
              </a:lnSpc>
              <a:spcBef>
                <a:spcPts val="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07750" y="5760085"/>
            <a:ext cx="984250" cy="1097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4000"/>
              <a:buFont typeface="Calibri" panose="020F0502020204030204"/>
              <a:buNone/>
            </a:pPr>
            <a:r>
              <a:rPr lang="en-IN" sz="4000" b="1">
                <a:solidFill>
                  <a:srgbClr val="0070C0"/>
                </a:solidFill>
              </a:rPr>
              <a:t>Example</a:t>
            </a:r>
            <a:endParaRPr lang="en-IN" sz="4000" b="1">
              <a:solidFill>
                <a:srgbClr val="0070C0"/>
              </a:solidFill>
            </a:endParaRPr>
          </a:p>
        </p:txBody>
      </p:sp>
      <p:sp>
        <p:nvSpPr>
          <p:cNvPr id="117" name="Google Shape;117;p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Consider a Company named BigFish. The BigFish company website has social media links. Like Facebook, Twitter, Github.</a:t>
            </a:r>
            <a:endParaRPr lang="en-IN"/>
          </a:p>
          <a:p>
            <a:pPr marL="0" lvl="0" indent="0" algn="l" rtl="0">
              <a:lnSpc>
                <a:spcPct val="90000"/>
              </a:lnSpc>
              <a:spcBef>
                <a:spcPts val="1000"/>
              </a:spcBef>
              <a:spcAft>
                <a:spcPts val="0"/>
              </a:spcAft>
              <a:buClr>
                <a:schemeClr val="dk1"/>
              </a:buClr>
              <a:buSzPts val="2800"/>
              <a:buNone/>
            </a:pPr>
            <a:r>
              <a:rPr lang="en-IN"/>
              <a:t>Facebook= www.facebook.com/BigFish/</a:t>
            </a:r>
            <a:endParaRPr lang="en-IN"/>
          </a:p>
          <a:p>
            <a:pPr marL="0" lvl="0" indent="0" algn="l" rtl="0">
              <a:lnSpc>
                <a:spcPct val="90000"/>
              </a:lnSpc>
              <a:spcBef>
                <a:spcPts val="1000"/>
              </a:spcBef>
              <a:spcAft>
                <a:spcPts val="0"/>
              </a:spcAft>
              <a:buClr>
                <a:schemeClr val="dk1"/>
              </a:buClr>
              <a:buSzPts val="2800"/>
              <a:buNone/>
            </a:pPr>
            <a:r>
              <a:rPr lang="en-IN"/>
              <a:t>Gitbub=www.github.com/BigFish/</a:t>
            </a:r>
            <a:endParaRPr lang="en-IN"/>
          </a:p>
          <a:p>
            <a:pPr marL="0" lvl="0" indent="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IN"/>
              <a:t>The company deleted the Github account but forgot to remove the link from the Company website.</a:t>
            </a:r>
            <a:endParaRPr lang="en-IN"/>
          </a:p>
          <a:p>
            <a:pPr marL="228600" lvl="0" indent="-228600" algn="l" rtl="0">
              <a:lnSpc>
                <a:spcPct val="90000"/>
              </a:lnSpc>
              <a:spcBef>
                <a:spcPts val="1000"/>
              </a:spcBef>
              <a:spcAft>
                <a:spcPts val="0"/>
              </a:spcAft>
              <a:buClr>
                <a:schemeClr val="dk1"/>
              </a:buClr>
              <a:buSzPts val="2800"/>
              <a:buChar char="•"/>
            </a:pPr>
            <a:r>
              <a:rPr lang="en-IN"/>
              <a:t>This creates a broken link of Github in the website.</a:t>
            </a:r>
            <a:endParaRPr lang="en-IN"/>
          </a:p>
        </p:txBody>
      </p:sp>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07750" y="5760085"/>
            <a:ext cx="984250" cy="1097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4000"/>
              <a:buFont typeface="Calibri" panose="020F0502020204030204"/>
              <a:buNone/>
            </a:pPr>
            <a:r>
              <a:rPr lang="en-IN" sz="4000" b="1">
                <a:solidFill>
                  <a:srgbClr val="0070C0"/>
                </a:solidFill>
              </a:rPr>
              <a:t>The Attack Scenario</a:t>
            </a:r>
            <a:endParaRPr lang="en-IN" sz="4000" b="1">
              <a:solidFill>
                <a:srgbClr val="0070C0"/>
              </a:solidFill>
            </a:endParaRPr>
          </a:p>
        </p:txBody>
      </p:sp>
      <p:sp>
        <p:nvSpPr>
          <p:cNvPr id="124" name="Google Shape;124;p6"/>
          <p:cNvSpPr txBox="1"/>
          <p:nvPr>
            <p:ph type="body" idx="1"/>
          </p:nvPr>
        </p:nvSpPr>
        <p:spPr>
          <a:xfrm>
            <a:off x="838200" y="1825625"/>
            <a:ext cx="4026535" cy="435165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IN"/>
              <a:t>The attacker finds this broken link.</a:t>
            </a:r>
            <a:endParaRPr lang="en-IN"/>
          </a:p>
          <a:p>
            <a:pPr marL="228600" lvl="0" indent="-228600" algn="l" rtl="0">
              <a:lnSpc>
                <a:spcPct val="90000"/>
              </a:lnSpc>
              <a:spcBef>
                <a:spcPts val="1000"/>
              </a:spcBef>
              <a:spcAft>
                <a:spcPts val="0"/>
              </a:spcAft>
              <a:buClr>
                <a:schemeClr val="dk1"/>
              </a:buClr>
              <a:buSzPts val="2800"/>
              <a:buChar char="•"/>
            </a:pPr>
            <a:r>
              <a:rPr lang="en-IN"/>
              <a:t>Creates a account in the same name BigFish.</a:t>
            </a:r>
            <a:endParaRPr lang="en-IN"/>
          </a:p>
          <a:p>
            <a:pPr marL="228600" lvl="0" indent="-228600" algn="l" rtl="0">
              <a:lnSpc>
                <a:spcPct val="90000"/>
              </a:lnSpc>
              <a:spcBef>
                <a:spcPts val="1000"/>
              </a:spcBef>
              <a:spcAft>
                <a:spcPts val="0"/>
              </a:spcAft>
              <a:buClr>
                <a:schemeClr val="dk1"/>
              </a:buClr>
              <a:buSzPts val="2800"/>
              <a:buChar char="•"/>
            </a:pPr>
            <a:r>
              <a:rPr lang="en-IN"/>
              <a:t>This allows a impersonation scenario.</a:t>
            </a:r>
            <a:endParaRPr lang="en-IN"/>
          </a:p>
          <a:p>
            <a:pPr marL="228600" lvl="0" indent="-50800" algn="l" rtl="0">
              <a:lnSpc>
                <a:spcPct val="90000"/>
              </a:lnSpc>
              <a:spcBef>
                <a:spcPts val="1000"/>
              </a:spcBef>
              <a:spcAft>
                <a:spcPts val="0"/>
              </a:spcAft>
              <a:buClr>
                <a:schemeClr val="dk1"/>
              </a:buClr>
              <a:buSzPts val="2800"/>
              <a:buNone/>
            </a:pPr>
          </a:p>
        </p:txBody>
      </p:sp>
      <p:pic>
        <p:nvPicPr>
          <p:cNvPr id="125" name="Google Shape;125;p6" descr="Screenshot from 2021-08-31 18-31-53"/>
          <p:cNvPicPr preferRelativeResize="0"/>
          <p:nvPr/>
        </p:nvPicPr>
        <p:blipFill rotWithShape="1">
          <a:blip r:embed="rId1"/>
          <a:srcRect/>
          <a:stretch>
            <a:fillRect/>
          </a:stretch>
        </p:blipFill>
        <p:spPr>
          <a:xfrm>
            <a:off x="5075555" y="1416050"/>
            <a:ext cx="6776720" cy="4344035"/>
          </a:xfrm>
          <a:prstGeom prst="rect">
            <a:avLst/>
          </a:prstGeom>
          <a:noFill/>
          <a:ln>
            <a:noFill/>
          </a:ln>
        </p:spPr>
      </p:pic>
      <p:pic>
        <p:nvPicPr>
          <p:cNvPr id="4" name="Picture 2" descr="TheHackersClub - CyberSapi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50" y="5760085"/>
            <a:ext cx="984250" cy="1097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4000"/>
              <a:buFont typeface="Calibri" panose="020F0502020204030204"/>
              <a:buNone/>
            </a:pPr>
            <a:r>
              <a:rPr lang="en-IN" sz="4000" b="1">
                <a:solidFill>
                  <a:srgbClr val="0070C0"/>
                </a:solidFill>
              </a:rPr>
              <a:t>Tools</a:t>
            </a:r>
            <a:endParaRPr lang="en-IN" sz="4000" b="1">
              <a:solidFill>
                <a:srgbClr val="0070C0"/>
              </a:solidFill>
            </a:endParaRPr>
          </a:p>
        </p:txBody>
      </p:sp>
      <p:sp>
        <p:nvSpPr>
          <p:cNvPr id="132" name="Google Shape;132;p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www.brokenlinkcheck.com</a:t>
            </a:r>
            <a:endParaRPr lang="en-IN"/>
          </a:p>
          <a:p>
            <a:pPr marL="228600" lvl="0" indent="-228600" algn="l" rtl="0">
              <a:lnSpc>
                <a:spcPct val="90000"/>
              </a:lnSpc>
              <a:spcBef>
                <a:spcPts val="1000"/>
              </a:spcBef>
              <a:spcAft>
                <a:spcPts val="0"/>
              </a:spcAft>
              <a:buClr>
                <a:schemeClr val="dk1"/>
              </a:buClr>
              <a:buSzPts val="2800"/>
              <a:buChar char="•"/>
            </a:pPr>
            <a:r>
              <a:rPr lang="en-IN"/>
              <a:t>Broken Link Checker- https://github.com/stevenvachon/broken-link-checker</a:t>
            </a:r>
            <a:endParaRPr lang="en-IN"/>
          </a:p>
        </p:txBody>
      </p:sp>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07750" y="5760085"/>
            <a:ext cx="984250" cy="1097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0255" y="2766060"/>
            <a:ext cx="10515600" cy="1325563"/>
          </a:xfrm>
        </p:spPr>
        <p:txBody>
          <a:bodyPr/>
          <a:p>
            <a:r>
              <a:rPr lang="en-US" sz="4800">
                <a:solidFill>
                  <a:srgbClr val="0070C0"/>
                </a:solidFill>
              </a:rPr>
              <a:t>THANK YOU</a:t>
            </a:r>
            <a:endParaRPr lang="en-US" sz="4800">
              <a:solidFill>
                <a:srgbClr val="0070C0"/>
              </a:solidFill>
            </a:endParaRPr>
          </a:p>
        </p:txBody>
      </p:sp>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07750" y="5760085"/>
            <a:ext cx="984250" cy="1097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Words>
  <Application>WPS Presentation</Application>
  <PresentationFormat>宽屏</PresentationFormat>
  <Paragraphs>37</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Calibri</vt:lpstr>
      <vt:lpstr>Arial</vt:lpstr>
      <vt:lpstr>Microsoft YaHei</vt:lpstr>
      <vt:lpstr>Arial Unicode MS</vt:lpstr>
      <vt:lpstr>Arial Black</vt:lpstr>
      <vt:lpstr>Office Theme</vt:lpstr>
      <vt:lpstr>PowerPoint 演示文稿</vt:lpstr>
      <vt:lpstr>Broken Link Hijacking</vt:lpstr>
      <vt:lpstr>What is Broken Link Highjacking </vt:lpstr>
      <vt:lpstr>IMPACT/EXPLOITATION</vt:lpstr>
      <vt:lpstr>Example</vt:lpstr>
      <vt:lpstr>The Attack Scenario</vt:lpstr>
      <vt:lpstr>Tools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dheep</cp:lastModifiedBy>
  <cp:revision>11</cp:revision>
  <dcterms:created xsi:type="dcterms:W3CDTF">2022-09-07T11:26:00Z</dcterms:created>
  <dcterms:modified xsi:type="dcterms:W3CDTF">2023-05-05T10:26:37Z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
  </property>
</Properties>
</file>