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notesMasterIdLst>
    <p:notesMasterId r:id="rId15"/>
  </p:notesMasterIdLst>
  <p:sldIdLst>
    <p:sldId id="256" r:id="rId2"/>
    <p:sldId id="257" r:id="rId3"/>
    <p:sldId id="259" r:id="rId4"/>
    <p:sldId id="260" r:id="rId5"/>
    <p:sldId id="261" r:id="rId6"/>
    <p:sldId id="263" r:id="rId7"/>
    <p:sldId id="262"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91DEC8-D5EE-4371-AB94-56ADB801A0CB}" type="datetimeFigureOut">
              <a:rPr lang="en-IN" smtClean="0"/>
              <a:t>12-04-2023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1037A-34AC-4A2D-BF12-3D6F6FED8AA2}" type="slidenum">
              <a:rPr lang="en-IN" smtClean="0"/>
              <a:t>‹#›</a:t>
            </a:fld>
            <a:endParaRPr lang="en-IN"/>
          </a:p>
        </p:txBody>
      </p:sp>
    </p:spTree>
    <p:extLst>
      <p:ext uri="{BB962C8B-B14F-4D97-AF65-F5344CB8AC3E}">
        <p14:creationId xmlns:p14="http://schemas.microsoft.com/office/powerpoint/2010/main" val="966697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808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922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1070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350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164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5230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157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5092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7715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3826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496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9208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38244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7683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6183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8191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18398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258371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9001417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01138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360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1583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62604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76056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8492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8881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1162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02768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91852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509A250-FF31-4206-8172-F9D3106AACB1}" type="datetimeFigureOut">
              <a:rPr lang="en-US" smtClean="0"/>
              <a:t>4/12/2023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239972145"/>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HackersClub - CyberSapie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843" y="-8498"/>
            <a:ext cx="6160651" cy="6866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80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a:spLocks noGrp="1"/>
          </p:cNvSpPr>
          <p:nvPr>
            <p:ph type="title"/>
          </p:nvPr>
        </p:nvSpPr>
        <p:spPr>
          <a:xfrm>
            <a:off x="-383424" y="355266"/>
            <a:ext cx="9240042"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lt1"/>
              </a:buClr>
              <a:buSzPts val="4400"/>
            </a:pPr>
            <a:r>
              <a:rPr lang="en-US" sz="3600" b="1" u="sng" dirty="0">
                <a:latin typeface="Tw Cen MT" panose="020B0602020104020603" pitchFamily="34" charset="0"/>
              </a:rPr>
              <a:t>Critical Parameter Manipulation</a:t>
            </a:r>
          </a:p>
        </p:txBody>
      </p:sp>
      <p:sp>
        <p:nvSpPr>
          <p:cNvPr id="169" name="Google Shape;169;p12"/>
          <p:cNvSpPr txBox="1">
            <a:spLocks noGrp="1"/>
          </p:cNvSpPr>
          <p:nvPr>
            <p:ph idx="1"/>
          </p:nvPr>
        </p:nvSpPr>
        <p:spPr>
          <a:xfrm>
            <a:off x="548640" y="1891813"/>
            <a:ext cx="10998925" cy="3637720"/>
          </a:xfrm>
          <a:prstGeom prst="rect">
            <a:avLst/>
          </a:prstGeom>
          <a:noFill/>
          <a:ln>
            <a:noFill/>
          </a:ln>
        </p:spPr>
        <p:txBody>
          <a:bodyPr spcFirstLastPara="1" vert="horz" wrap="square" lIns="91425" tIns="45700" rIns="91425" bIns="45700" rtlCol="0" anchor="t" anchorCtr="0">
            <a:normAutofit/>
          </a:bodyPr>
          <a:lstStyle/>
          <a:p>
            <a:pPr>
              <a:spcBef>
                <a:spcPts val="0"/>
              </a:spcBef>
              <a:buClr>
                <a:schemeClr val="lt1"/>
              </a:buClr>
              <a:buSzPts val="2800"/>
              <a:buFont typeface="Arial" panose="020B0604020202020204" pitchFamily="34" charset="0"/>
              <a:buChar char="•"/>
            </a:pPr>
            <a:r>
              <a:rPr lang="en-US" sz="3200" dirty="0">
                <a:latin typeface="Tw Cen MT" panose="020B0602020104020603" pitchFamily="34" charset="0"/>
              </a:rPr>
              <a:t>HTTP, GET &amp; POST requests typically have parameters, which can be in the form of name/value pair, JSON, XML etc.</a:t>
            </a:r>
          </a:p>
          <a:p>
            <a:pPr>
              <a:spcBef>
                <a:spcPts val="560"/>
              </a:spcBef>
              <a:buClr>
                <a:schemeClr val="lt1"/>
              </a:buClr>
              <a:buSzPts val="2800"/>
              <a:buFont typeface="Arial" panose="020B0604020202020204" pitchFamily="34" charset="0"/>
              <a:buChar char="•"/>
            </a:pPr>
            <a:r>
              <a:rPr lang="en-US" sz="3200" dirty="0">
                <a:latin typeface="Tw Cen MT" panose="020B0602020104020603" pitchFamily="34" charset="0"/>
              </a:rPr>
              <a:t>If the application is processing the parameters before validating them, it leads to information disclosure as these parameters can be guessed/predicted and tampered with.</a:t>
            </a:r>
          </a:p>
        </p:txBody>
      </p:sp>
      <p:pic>
        <p:nvPicPr>
          <p:cNvPr id="5" name="Picture 2" descr="TheHackersClub - CyberSapi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50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lt1"/>
              </a:buClr>
              <a:buSzPts val="4400"/>
            </a:pPr>
            <a:r>
              <a:rPr lang="en-US"/>
              <a:t> </a:t>
            </a:r>
          </a:p>
        </p:txBody>
      </p:sp>
      <p:pic>
        <p:nvPicPr>
          <p:cNvPr id="177" name="Google Shape;177;p13" descr="blf1"/>
          <p:cNvPicPr preferRelativeResize="0">
            <a:picLocks noGrp="1"/>
          </p:cNvPicPr>
          <p:nvPr>
            <p:ph idx="1"/>
          </p:nvPr>
        </p:nvPicPr>
        <p:blipFill rotWithShape="1">
          <a:blip r:embed="rId3"/>
          <a:srcRect/>
          <a:stretch>
            <a:fillRect/>
          </a:stretch>
        </p:blipFill>
        <p:spPr>
          <a:xfrm>
            <a:off x="2936240" y="548640"/>
            <a:ext cx="6319520" cy="2807970"/>
          </a:xfrm>
          <a:prstGeom prst="rect">
            <a:avLst/>
          </a:prstGeom>
          <a:noFill/>
          <a:ln>
            <a:noFill/>
          </a:ln>
        </p:spPr>
      </p:pic>
      <p:pic>
        <p:nvPicPr>
          <p:cNvPr id="178" name="Google Shape;178;p13" descr="blf2"/>
          <p:cNvPicPr preferRelativeResize="0"/>
          <p:nvPr/>
        </p:nvPicPr>
        <p:blipFill rotWithShape="1">
          <a:blip r:embed="rId4"/>
          <a:srcRect/>
          <a:stretch>
            <a:fillRect/>
          </a:stretch>
        </p:blipFill>
        <p:spPr>
          <a:xfrm>
            <a:off x="2931795" y="3573145"/>
            <a:ext cx="6328410" cy="2997200"/>
          </a:xfrm>
          <a:prstGeom prst="rect">
            <a:avLst/>
          </a:prstGeom>
          <a:noFill/>
          <a:ln>
            <a:noFill/>
          </a:ln>
        </p:spPr>
      </p:pic>
      <p:pic>
        <p:nvPicPr>
          <p:cNvPr id="6" name="Picture 2" descr="TheHackersClub - CyberSapie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21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4"/>
          <p:cNvSpPr txBox="1">
            <a:spLocks noGrp="1"/>
          </p:cNvSpPr>
          <p:nvPr>
            <p:ph type="title"/>
          </p:nvPr>
        </p:nvSpPr>
        <p:spPr>
          <a:xfrm>
            <a:off x="646540" y="444309"/>
            <a:ext cx="6250649" cy="1143000"/>
          </a:xfrm>
          <a:prstGeom prst="rect">
            <a:avLst/>
          </a:prstGeom>
          <a:noFill/>
          <a:ln>
            <a:noFill/>
          </a:ln>
        </p:spPr>
        <p:txBody>
          <a:bodyPr spcFirstLastPara="1" vert="horz" wrap="square" lIns="91425" tIns="45700" rIns="91425" bIns="45700" rtlCol="0" anchor="ctr" anchorCtr="0">
            <a:normAutofit/>
          </a:bodyPr>
          <a:lstStyle/>
          <a:p>
            <a:pPr>
              <a:spcBef>
                <a:spcPts val="0"/>
              </a:spcBef>
              <a:buClr>
                <a:schemeClr val="lt1"/>
              </a:buClr>
              <a:buSzPts val="3600"/>
            </a:pPr>
            <a:r>
              <a:rPr lang="en-US" sz="4400" b="1" u="sng" dirty="0">
                <a:latin typeface="Tw Cen MT" panose="020B0602020104020603" pitchFamily="34" charset="0"/>
              </a:rPr>
              <a:t>Steps to reproduce:</a:t>
            </a:r>
          </a:p>
        </p:txBody>
      </p:sp>
      <p:sp>
        <p:nvSpPr>
          <p:cNvPr id="184" name="Google Shape;184;p14"/>
          <p:cNvSpPr txBox="1">
            <a:spLocks noGrp="1"/>
          </p:cNvSpPr>
          <p:nvPr>
            <p:ph idx="1"/>
          </p:nvPr>
        </p:nvSpPr>
        <p:spPr>
          <a:xfrm>
            <a:off x="522514" y="1983460"/>
            <a:ext cx="11162582" cy="3460056"/>
          </a:xfrm>
          <a:prstGeom prst="rect">
            <a:avLst/>
          </a:prstGeom>
          <a:noFill/>
          <a:ln>
            <a:noFill/>
          </a:ln>
        </p:spPr>
        <p:txBody>
          <a:bodyPr spcFirstLastPara="1" vert="horz" wrap="square" lIns="91425" tIns="45700" rIns="91425" bIns="45700" rtlCol="0" anchor="t" anchorCtr="0">
            <a:normAutofit fontScale="97500"/>
          </a:bodyPr>
          <a:lstStyle/>
          <a:p>
            <a:pPr>
              <a:lnSpc>
                <a:spcPct val="110000"/>
              </a:lnSpc>
              <a:spcBef>
                <a:spcPts val="0"/>
              </a:spcBef>
              <a:buClr>
                <a:schemeClr val="lt1"/>
              </a:buClr>
              <a:buSzPct val="100000"/>
              <a:buFont typeface="Arial" panose="020B0604020202020204" pitchFamily="34" charset="0"/>
              <a:buChar char="•"/>
            </a:pPr>
            <a:r>
              <a:rPr lang="en-US" sz="2800" dirty="0">
                <a:latin typeface="Tw Cen MT" panose="020B0602020104020603" pitchFamily="34" charset="0"/>
              </a:rPr>
              <a:t>Through a proxy, observe HTTP traffic.</a:t>
            </a:r>
          </a:p>
          <a:p>
            <a:pPr>
              <a:lnSpc>
                <a:spcPct val="110000"/>
              </a:lnSpc>
              <a:spcBef>
                <a:spcPts val="470"/>
              </a:spcBef>
              <a:buClr>
                <a:schemeClr val="lt1"/>
              </a:buClr>
              <a:buSzPct val="100000"/>
              <a:buFont typeface="Arial" panose="020B0604020202020204" pitchFamily="34" charset="0"/>
              <a:buChar char="•"/>
            </a:pPr>
            <a:r>
              <a:rPr lang="en-US" sz="2800" dirty="0">
                <a:latin typeface="Tw Cen MT" panose="020B0602020104020603" pitchFamily="34" charset="0"/>
              </a:rPr>
              <a:t>POST/GET requests would have typical parameters either in name-value pair, JSON, XML or Cookies. Observe the values in the traffic and look for incrementing numbers and easily guessable values across all parameters.</a:t>
            </a:r>
          </a:p>
          <a:p>
            <a:pPr>
              <a:lnSpc>
                <a:spcPct val="110000"/>
              </a:lnSpc>
              <a:spcBef>
                <a:spcPts val="470"/>
              </a:spcBef>
              <a:buClr>
                <a:schemeClr val="lt1"/>
              </a:buClr>
              <a:buSzPct val="100000"/>
              <a:buFont typeface="Arial" panose="020B0604020202020204" pitchFamily="34" charset="0"/>
              <a:buChar char="•"/>
            </a:pPr>
            <a:r>
              <a:rPr lang="en-US" sz="2800" dirty="0">
                <a:latin typeface="Tw Cen MT" panose="020B0602020104020603" pitchFamily="34" charset="0"/>
              </a:rPr>
              <a:t>This parameter’s value can be changed and one may gain unauthorized access.</a:t>
            </a:r>
          </a:p>
        </p:txBody>
      </p:sp>
      <p:pic>
        <p:nvPicPr>
          <p:cNvPr id="5" name="Picture 2" descr="TheHackersClub - CyberSapi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62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4" name="Picture 2" descr="TheHackersClub - CyberSapi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48595" y="901107"/>
            <a:ext cx="8813322" cy="5201424"/>
          </a:xfrm>
          <a:prstGeom prst="rect">
            <a:avLst/>
          </a:prstGeom>
        </p:spPr>
        <p:txBody>
          <a:bodyPr wrap="square">
            <a:spAutoFit/>
          </a:bodyPr>
          <a:lstStyle/>
          <a:p>
            <a:pPr algn="ctr"/>
            <a:r>
              <a:rPr lang="en-US" sz="16600" dirty="0">
                <a:latin typeface="Algerian" panose="04020705040A02060702" pitchFamily="82" charset="0"/>
              </a:rPr>
              <a:t> Thank</a:t>
            </a:r>
          </a:p>
          <a:p>
            <a:pPr algn="ctr"/>
            <a:r>
              <a:rPr lang="en-US" sz="16600" dirty="0">
                <a:latin typeface="Algerian" panose="04020705040A02060702" pitchFamily="82" charset="0"/>
              </a:rPr>
              <a:t> You</a:t>
            </a:r>
            <a:endParaRPr lang="en-IN" sz="16600" dirty="0">
              <a:latin typeface="Algerian" panose="04020705040A02060702" pitchFamily="82" charset="0"/>
            </a:endParaRPr>
          </a:p>
        </p:txBody>
      </p:sp>
    </p:spTree>
    <p:extLst>
      <p:ext uri="{BB962C8B-B14F-4D97-AF65-F5344CB8AC3E}">
        <p14:creationId xmlns:p14="http://schemas.microsoft.com/office/powerpoint/2010/main" val="3753848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ctrTitle"/>
          </p:nvPr>
        </p:nvSpPr>
        <p:spPr>
          <a:xfrm>
            <a:off x="1228290" y="321774"/>
            <a:ext cx="9286844" cy="1977167"/>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5400"/>
            </a:pPr>
            <a:r>
              <a:rPr lang="en-US" sz="5400" b="1" dirty="0"/>
              <a:t>Business Logic Flaws</a:t>
            </a:r>
          </a:p>
        </p:txBody>
      </p:sp>
      <p:sp>
        <p:nvSpPr>
          <p:cNvPr id="91" name="Google Shape;91;p2" descr="data:image/png;base64,iVBORw0KGgoAAAANSUhEUgAAASwAAACoCAMAAABt9SM9AAABuVBMVEUASq0AFjT////x9voAKF8AAAD/3lnq8PS4ztwARqyquML6//9gebXq6urh4uFZecFZV09RWGJgaXLZ5/C8vb8AQKoARK2Jl7bR1tv0+f0ANqcAPKlPsvWRpNIAR6x2dW8nW7cPGy4AJVhsh8U/aLiuvN3L1Oml1Pm7x+KltNm5wdgANKcAACoAEDGio6TKy83H2ON7f4oAABUAACL/5lgnMkhMU2PT3O0AA1IAG0AAJF//5lEAF1iJns8AACAAHVqlq7sAO4oAIE2Rma0AQZkANn9sd5MALWt7k7qSlp4ARqN2j8gADFTBxdBKb7sAJqNIWH0AIaIcVLE9RVf0117BAEb37L385ImcmomAiaGQmKw0W6YlPGs3SnNQX4IAFkI0Q2JxfJccKEAAKX4AAD5vc39ohbdtbWiGh4ZCQTqCcS2mkDTWx4PMx6FYZnnFxazUwXC7r3yinoZSbKD08d7j0YP27surAFWeh3GC5/u68/1/2PmiJ1yDa3Wdb2vhz2Zcwfe3snKiP2CxKlflACh4AGyiaGijVGOMXm/PADuUQmfJwW6GNWudXWiin3Z/THK6AEwsJQeunmDpfoslAAARR0lEQVR4nO2di1vbRhLAhQS4SnhcClKwdOi4YFwcYQxGCQTCI21CHgSSOKFtLn1cuMvjrmmbNO1B2zSUXK9Nmwvt9S8+7c5KWklrLNle2QYm3xes1er188zszKwkC8Kh+OXcxXamvH2mrdGn1mRy/sKJE2VI2dLos2sqOX+RSeoEJnUIi5Zz7WylanOl0WfYNMJG5SrVISxPzjNRvd3ml0afZVMI21cFUR3CsuVKRFSHsAThAtNXMVAdwjq/Z6xwCIsWpgWWQXXAYZ2L6qwOYTHViu2sDjwsprfaQ60OMizWILinWh1gWCwT3FutDiys87EGwYMNizUKVlSrAwqL5a4qq9XBhMVyV5FYHUBYDG9VaRSsBpah2KKSBRktyM4aVVHo5XJtfoH13rKs+ER2u7ji9VVZ+yZHVA36hGXqYIJwBdOZPQuyGNldxYVlZAZtWYEzlnvRQi8+E0PLrKClwflh1bkeQxty2mSdvb8SXj9YclkND/rE3nnJ3zLowlFXnC6e6M4OVoY0wzth6CPDsfAwODtz/fZf3rHl9vLM2Ris4sCSh0UkGXxwDX8eQWyM0rToSk4DVkK4LSDKIKwddPhqfaJPsjo5oicZR2cUWE5RezZz1KYG6qjglmnN/SjeQawWP0x5PW/PRHNXsc3QlDAgpCjqCj7UEDonXaKvJ4f1yN82wtItfRRWjjorg7BGy8OSe0mD6u5OG6U7pjxCAAu3rs4gvfrAt8vJMT6wiC6gi9Ow4mQ1r9UVW6tCbUNGeG8m+X5TZnxY7v5dO5Qz/p7zKg2LKNaHszasq6v+nkU+sAwZ731FFYwh/KlLdrl5Yq8W9EDbvMLYG02XBWsPM9SzpCHn7FjJBTf2wcJtA0ix2mcC+7yZ5wKLWE6fSU5DwjoBxilmR0fhYpEP0lL+tpEwLA/EsDNeDY7agrfssz9k51VjKIs+4F5o3aizselYeVb3nRraELr3aRQsoojXkWK1L8KWq6urcJL3otthLFjyGny/spl2sNgnDp9NXb8mOV+2Bp+u6foNTIvhtDxV8LRDt/eRdbbUbQ017D8aaDFa6ezFKDnbph0bJt/jDV03sTtN0bB0SrHaZ/HC8szVGdCxGE4rFizBhEs3QStAIwAWMj4wyJyrWchvgMEwYOHOacdOXCH96egLvJFAuT0VHx8fw/GGAAspGjh/GpZPsQgs5L4WJK6wlHl8pBuYChnGqoWFLwRvYVLNkWABhZxz3EqwfIrlwTpT5AuLKPQ8scYaYBkYwcgI3hHFIRIsOFCG7hmEJXmwroFifTTrh3WmrZjmDAtfHZY+ohAeLCWXsgVjc2FB27wa3BEEaivzTr94sPDxr9E27MEyMpKUkqjR8EaaViwH1sdtbQuFbluOcRoNBSdmoA0AYA2jy1M0W1AzwFrxtbGor/VS9hwZFrSMXsMH0YOw7EzLFvQBYGUhfv5o0Qfrr0ifFoq2RGcVu+rgRVWOWwZYo0MmldYCrNGMWTaNhqBKwZFbH+Xho8ACzzlo4q5rchCW1w9g4XPpcRSLwBrfKE7FwFQdLNUJj9wBH2DZLjXnsdFS4Ta/YOeXMiFgotBEgQVgenXMgqSW5WGJfsUisGx8l2PzigvLZVMyAg0OGwzLSw2lkTWTEZL2wrUBG6p4EAUWJErkeyM2XAGW67E8WJjXqWKM1DA+LHIG0+54r/lyZinn+SyPV0i5IPTJKQqtHVFhqXinJoSmJLWsACvlwbpKn5rYfXmBp2aRDM49LbnXnwiiK5fX/G25oG4Bk2EZBkXqGiPAkrvINuZRb0UlM1x2zXDxbo/v3HilO4Kb8dC5sawJ83T1SsFt8krWawvFWeCrSgaMrmkvLI0Ai4SkChlsILWsBMtz8O2LxY3LFC9+cZZbhfIqKwKqIGvqSrAQoGqK2xaERZI7exemCNRiwIIuduSijHjHqwTLSXZsaWvLjxXbLg/whyW7R+/1OyLES/JO3uWVYsEC3zxtyrI5Ta48OiwYUYYUWcc2DGHpXrAwllVHtaAyinhNcoZFVfWyTnSEYkANkTPddEfQ3TZmugM6kR22JQCnMiwSF/fa20LaFYQl66RAQWAtLeM/H8yS2YkiCUXzHZxzQ/A1Kfr0tWkplUojPfNyQx23IW/Czg2DBUOv8FAZFqloe4JTSyo3xF7Vq2eJizNYFZeuwqzXWKo7lZJO2bQ4J9Kk9g2nT+wNxqRAIo1Po3wibQauV4wBi0pPQXBqWb7qMDBzdgn3OwtGmMcLN/nD0vClpG7g8yVjWBVVh2DB3K1gRIEVrD5DWMqEtQSwZttxv3dg2ispWGQQm9fh/MEtk0SaBUspA4uUxWjtcOhEgBXcFqeWLFh/I7DaZ/AcRXoGjYSJwSJOQCWRKUTxACt3TdPIJ9cMR+y2a6zREK5sZChjy9CIqx2RYIFLSuNtMxD0eZqVQkecd2CddWDNXsf9bi+ecWFNdthOXuQJC9yTfWEqqAau6ZJ0p296GpJET7PElNMWmLCA5G5YkW1RoGTu1tIrwYLxeFpD28pwQmhwIZ4sPT0NVmrDuuDCap/BQWjq7+iKp0Afe3pIYMopgifjECqKQMV0xJtC9GTF9VSeBIp/sofaiQScDhVhQQcyuMCxUYIVnKnM6ldOeLAWb+PGzxCXouTvyWkqDOIorATki8TVvYADUoXw8E6XOd1ZMKfSihec+bCKsCB4IVEsidd0X1WSfGUX2z1YZLJwAE2oTvX7OnbzmWQlZ41LBOQz9sv+4QlctV/dBv1WSE2rC/SwEAUWGWNI2R6+FDws675Z1mnz/AkaFokekBbl8z5Yx/hM38PXSAwGXDy+pcBQvNsMpBWnJu5FQ+mVwI0hMF/tAIHdTuusdRgPgUXQgc6avnXgOwe9wtqIZlxsp2G1Q/TQP2Vfcn6j4OnV6anorOLdcoTSExIRGSW04NR0ZZR8oJVetV1X1py2YH1Gxmuc5Nm3J3IQ370RMmpxM1FfbzvJRAK9FS0DR1xTdLjF9oO7y8t3P4R56Ot37927B/4pv5A/dg/Jm/FqfzHvdbDFoBfcXFoG8bsmRhu1xm3378kIb+Nbv9cSOSJahkfoF21xZsA+Hhsbc335GEjMKnwcWC0k4Xu3o94KeQBhhd/NEOOetQMG6woXxdqnsPgo1v6ExUmx9iesC3wUa3/CCrFqrwurfQkrHDdEv9X9wMEKu/f6sNqXsDi59xaDJSuKjh/OKf88kMB6mrA+7r2VYBlKqev40hFbli71quHb41zhZoWtA0u5c/wIJZdKjOcQsISDrDq595aBJQs+VEjuK4x6hoBehMXLClsElpoJokLWWGK6rhCrern3FoGlrjFY2cKixdEKWwKWzNIrLIzO4VSnbqxaApbg0Tl+v7frvue+lsJPbnC0wlaApbtwuhQ0L6sqwn3XywdDCG6pTmvAkh2H9Y7sklGGyhkiTytsAVjKEmFFB1aGUEa1eFph88MyHCXyj3zyHdLsj03DVli3IKs6WIacmNhhp0r8U1cgTFAuQfuar52rFVbx0IDQm5xkFNmxwuC4Z5RYdsit4FAVLDn38A/JyYOlXgWYXAplzjpQPE7bIV8rjP284VJHsvJwHmD1hoJ1FexwiYbF1wrj3oC78o+EYXUssdw7hnU/bJ98rTAmLPV4wqj++cmjT/uDcUNZWJytsBpYx95MSD77xLKsTmvu1qPPu8KPLTLMkF/Zr2pYq30JyXtWJxHLevz+HVP3OXmGg+eZ6lQJayCVjLw710mJrWBPbssUsHDowK/4XgOstJSEpDtDYs1tf/FU03CJVO4CWBnPPHlbYRPD+jIMC/PqfPSwZCuYcjyU7vC2wiaG9S4TFrHI3WXtSNBlcbdCDrDEKoSxm/StsrCwx7e2P+1f8qWM3K2weWFJcyxGvqW5zq8+d1+GyLX43uyw/sVitfU40DL3yI1J+VshJ1jS0aOxoDF28x7L+ja3rECL9dh56oe/FXKC9fU333w9IHWLYne32FOJFBMWI3CwyTzb2n6Fonpatx6Ci0/ACjnB+vbbr7+9PN7/YLzw4OG4/e9hbFhfMl3Ws63v1jef727TvG6BaoUnouvOihOst1Lff1+QCv0FJP09A4XYsJiBg/XseefO1rP19RdbO55qwVthQ6zqW3DgCCuuhPcSdFkWiiSsF8/txNra3n3+7x++cJRr7imKHpKwwqaFFbBCa/c/6P+ffsSIrLmt37Y9zULRA+eyX1PDCgYOtzZfWgjWa9Cn7XVXsTq3sc9Kwgo5wYpTXGDC+iqgWFvrSJOs1z+BZr185sb31i6KtLhORHOG9UYMYcEK5jrb6zjAsn4EWDs/73qlrmVUo0nECjnBilPiY8Hq9rss67tNTM/68QVm9ssvXuhg4RA+ESvk5bPSAYnpswKBwyuiSdZzBMva/XnHg/UYPSbLu/jOFVbI1oJv+agAyx84WC9fABzr+TME678vKcV6HwXwyVghJ1gTQUnFg+VXrJ0fftl61YnmLrYQrM5tyqPN3UFRFucpML6w4kpgF8FcZ/f15vrm693tua3NYCKNk52ErLA5YQVzHVupXm29WF//dXczsKbzCfLvCVlha8ACYNtPfg/Bsu6iwCEhK+QEK0aVPh0RFua1+1sgAJtDrJKywuaM4LtZ9RkkO78GGnDpL4GyXxPDYpdJsXIFFnHgkEiq07ywJDaqkODyTALF94RhSUfFdAxY0nvlLNEviVphYrCw248BS/ry3Qi8dlDgkJgVJgULksM4sDCwT24Fg1CfWJNqklaYFCypKlhHxzr+9/sja64cMVwkTc4KEzPDo3Rr38Qbb0z0RYD1546OB4L59IttNi9UJK1cfM/H/kWBRsOylcv5MEEqERORYP1pyFB1szT5pDMEDAcOFa1w40GMn/RoHKy+PgazCapwEw0WOjAC9vT9x/4J1lsoyApZYTDV2Th2qvlhAZUJP7A+f5krMiwksqKpd5/cchTM6ryjRrHCUzebHhZFpY+tVg6tyLDwCejmnYePbYucm9sRohXfN+x/TQ1L8mnQRDlUmFYsWAJ6ZYGmP729LMNPiYZYcSo4cISVClaVYQRkSWxY+Dyc9zokMhHNGVYZMCyZqAaWK0mV/ZoEFnPeMDKsRK2wxWElMxG9T2Ala4UtDqsmKxxbgPhrCt4YnJ+q+DbcloZVU/F9bLJwGtEaO9KP/uRvFiYrvWeZD6w9O0TvXwlWLVaYb7MjnKLN6rIojtuUij2VXw3PB1ZcqRJWLVNg+VOimLZhTY3Dy7yL3aJ4eh/DqskKmxBW9q1yUgdYNY2FAGtqYaF5YP2xrNQBVk1BFobVMV44dflAwKqt+I5gSadFsXAwYNVWfMewjoniAIJVLC7sc1i1pTo0rCM3pZ4mgDVdzr9na4ZV4xSYY4YI1ni/KN5rPKyIUg2sGqfAwMEXpNME1uS+hlVjwQFCh4UiCh0aDyt4wzJLaoBV60Q0HZQ2HFY6yj3wUvWwap2IbipY4tEIUr1m1Vx8z28QWJSD36+JdO0vBZ4a70Y/bZjfGOg5dbOnMPVmd3+lHytvVVgVJ6Ij0ILfvsovLOTzxYW2sWLFnw1rUVjJToHxgyVFGQb9Um5P5WElXHznB6t+Uh5WiBXXKbDWhtUYK6wKVpSgoC4iloPVGCus6jV2yUlHGViNscJmf0EiG1Ziz5/sB1gNssLWhJXUU2DxYSm6J2bysB4I1PF1fANbo6ywMiwld5KSgf54Mh6WmHso0Ic/mUns7SBVwdKz3bVIISgDNe1uLcEnoquBdbKmq6uviOiRioZZYWVYRunkyZ7mkNWTw+hW0gSfP4kLSzB0LdPVFKLr+NWRjUl1osESEv0hhr0ETibBp8CqgtVU0jgrbEFYjbPC1oPVQCtsPVgNtMKWg9Wgsl9rwmqkFbYcrDpMgVUv/wf46/Lt7JFkFQAAAABJRU5ErkJggg=="/>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endParaRPr>
              <a:solidFill>
                <a:schemeClr val="lt1"/>
              </a:solidFill>
              <a:latin typeface="Calibri"/>
              <a:ea typeface="Calibri"/>
              <a:cs typeface="Calibri"/>
              <a:sym typeface="Calibri"/>
            </a:endParaRPr>
          </a:p>
        </p:txBody>
      </p:sp>
      <p:sp>
        <p:nvSpPr>
          <p:cNvPr id="92" name="Google Shape;92;p2" descr="data:image/png;base64,iVBORw0KGgoAAAANSUhEUgAAASwAAACoCAMAAABt9SM9AAABuVBMVEUASq0AFjT////x9voAKF8AAAD/3lnq8PS4ztwARqyquML6//9gebXq6urh4uFZecFZV09RWGJgaXLZ5/C8vb8AQKoARK2Jl7bR1tv0+f0ANqcAPKlPsvWRpNIAR6x2dW8nW7cPGy4AJVhsh8U/aLiuvN3L1Oml1Pm7x+KltNm5wdgANKcAACoAEDGio6TKy83H2ON7f4oAABUAACL/5lgnMkhMU2PT3O0AA1IAG0AAJF//5lEAF1iJns8AACAAHVqlq7sAO4oAIE2Rma0AQZkANn9sd5MALWt7k7qSlp4ARqN2j8gADFTBxdBKb7sAJqNIWH0AIaIcVLE9RVf0117BAEb37L385ImcmomAiaGQmKw0W6YlPGs3SnNQX4IAFkI0Q2JxfJccKEAAKX4AAD5vc39ohbdtbWiGh4ZCQTqCcS2mkDTWx4PMx6FYZnnFxazUwXC7r3yinoZSbKD08d7j0YP27surAFWeh3GC5/u68/1/2PmiJ1yDa3Wdb2vhz2Zcwfe3snKiP2CxKlflACh4AGyiaGijVGOMXm/PADuUQmfJwW6GNWudXWiin3Z/THK6AEwsJQeunmDpfoslAAARR0lEQVR4nO2di1vbRhLAhQS4SnhcClKwdOi4YFwcYQxGCQTCI21CHgSSOKFtLn1cuMvjrmmbNO1B2zSUXK9Nmwvt9S8+7c5KWklrLNle2QYm3xes1er188zszKwkC8Kh+OXcxXamvH2mrdGn1mRy/sKJE2VI2dLos2sqOX+RSeoEJnUIi5Zz7WylanOl0WfYNMJG5SrVISxPzjNRvd3ml0afZVMI21cFUR3CsuVKRFSHsAThAtNXMVAdwjq/Z6xwCIsWpgWWQXXAYZ2L6qwOYTHViu2sDjwsprfaQ60OMizWILinWh1gWCwT3FutDiys87EGwYMNizUKVlSrAwqL5a4qq9XBhMVyV5FYHUBYDG9VaRSsBpah2KKSBRktyM4aVVHo5XJtfoH13rKs+ER2u7ji9VVZ+yZHVA36hGXqYIJwBdOZPQuyGNldxYVlZAZtWYEzlnvRQi8+E0PLrKClwflh1bkeQxty2mSdvb8SXj9YclkND/rE3nnJ3zLowlFXnC6e6M4OVoY0wzth6CPDsfAwODtz/fZf3rHl9vLM2Ris4sCSh0UkGXxwDX8eQWyM0rToSk4DVkK4LSDKIKwddPhqfaJPsjo5oicZR2cUWE5RezZz1KYG6qjglmnN/SjeQawWP0x5PW/PRHNXsc3QlDAgpCjqCj7UEDonXaKvJ4f1yN82wtItfRRWjjorg7BGy8OSe0mD6u5OG6U7pjxCAAu3rs4gvfrAt8vJMT6wiC6gi9Ow4mQ1r9UVW6tCbUNGeG8m+X5TZnxY7v5dO5Qz/p7zKg2LKNaHszasq6v+nkU+sAwZ731FFYwh/KlLdrl5Yq8W9EDbvMLYG02XBWsPM9SzpCHn7FjJBTf2wcJtA0ix2mcC+7yZ5wKLWE6fSU5DwjoBxilmR0fhYpEP0lL+tpEwLA/EsDNeDY7agrfssz9k51VjKIs+4F5o3aizselYeVb3nRraELr3aRQsoojXkWK1L8KWq6urcJL3otthLFjyGny/spl2sNgnDp9NXb8mOV+2Bp+u6foNTIvhtDxV8LRDt/eRdbbUbQ017D8aaDFa6ezFKDnbph0bJt/jDV03sTtN0bB0SrHaZ/HC8szVGdCxGE4rFizBhEs3QStAIwAWMj4wyJyrWchvgMEwYOHOacdOXCH96egLvJFAuT0VHx8fw/GGAAspGjh/GpZPsQgs5L4WJK6wlHl8pBuYChnGqoWFLwRvYVLNkWABhZxz3EqwfIrlwTpT5AuLKPQ8scYaYBkYwcgI3hHFIRIsOFCG7hmEJXmwroFifTTrh3WmrZjmDAtfHZY+ohAeLCWXsgVjc2FB27wa3BEEaivzTr94sPDxr9E27MEyMpKUkqjR8EaaViwH1sdtbQuFbluOcRoNBSdmoA0AYA2jy1M0W1AzwFrxtbGor/VS9hwZFrSMXsMH0YOw7EzLFvQBYGUhfv5o0Qfrr0ifFoq2RGcVu+rgRVWOWwZYo0MmldYCrNGMWTaNhqBKwZFbH+Xho8ACzzlo4q5rchCW1w9g4XPpcRSLwBrfKE7FwFQdLNUJj9wBH2DZLjXnsdFS4Ta/YOeXMiFgotBEgQVgenXMgqSW5WGJfsUisGx8l2PzigvLZVMyAg0OGwzLSw2lkTWTEZL2wrUBG6p4EAUWJErkeyM2XAGW67E8WJjXqWKM1DA+LHIG0+54r/lyZinn+SyPV0i5IPTJKQqtHVFhqXinJoSmJLWsACvlwbpKn5rYfXmBp2aRDM49LbnXnwiiK5fX/G25oG4Bk2EZBkXqGiPAkrvINuZRb0UlM1x2zXDxbo/v3HilO4Kb8dC5sawJ83T1SsFt8krWawvFWeCrSgaMrmkvLI0Ai4SkChlsILWsBMtz8O2LxY3LFC9+cZZbhfIqKwKqIGvqSrAQoGqK2xaERZI7exemCNRiwIIuduSijHjHqwTLSXZsaWvLjxXbLg/whyW7R+/1OyLES/JO3uWVYsEC3zxtyrI5Ta48OiwYUYYUWcc2DGHpXrAwllVHtaAyinhNcoZFVfWyTnSEYkANkTPddEfQ3TZmugM6kR22JQCnMiwSF/fa20LaFYQl66RAQWAtLeM/H8yS2YkiCUXzHZxzQ/A1Kfr0tWkplUojPfNyQx23IW/Czg2DBUOv8FAZFqloe4JTSyo3xF7Vq2eJizNYFZeuwqzXWKo7lZJO2bQ4J9Kk9g2nT+wNxqRAIo1Po3wibQauV4wBi0pPQXBqWb7qMDBzdgn3OwtGmMcLN/nD0vClpG7g8yVjWBVVh2DB3K1gRIEVrD5DWMqEtQSwZttxv3dg2ispWGQQm9fh/MEtk0SaBUspA4uUxWjtcOhEgBXcFqeWLFh/I7DaZ/AcRXoGjYSJwSJOQCWRKUTxACt3TdPIJ9cMR+y2a6zREK5sZChjy9CIqx2RYIFLSuNtMxD0eZqVQkecd2CddWDNXsf9bi+ecWFNdthOXuQJC9yTfWEqqAau6ZJ0p296GpJET7PElNMWmLCA5G5YkW1RoGTu1tIrwYLxeFpD28pwQmhwIZ4sPT0NVmrDuuDCap/BQWjq7+iKp0Afe3pIYMopgifjECqKQMV0xJtC9GTF9VSeBIp/sofaiQScDhVhQQcyuMCxUYIVnKnM6ldOeLAWb+PGzxCXouTvyWkqDOIorATki8TVvYADUoXw8E6XOd1ZMKfSihec+bCKsCB4IVEsidd0X1WSfGUX2z1YZLJwAE2oTvX7OnbzmWQlZ41LBOQz9sv+4QlctV/dBv1WSE2rC/SwEAUWGWNI2R6+FDws675Z1mnz/AkaFokekBbl8z5Yx/hM38PXSAwGXDy+pcBQvNsMpBWnJu5FQ+mVwI0hMF/tAIHdTuusdRgPgUXQgc6avnXgOwe9wtqIZlxsp2G1Q/TQP2Vfcn6j4OnV6anorOLdcoTSExIRGSW04NR0ZZR8oJVetV1X1py2YH1Gxmuc5Nm3J3IQ370RMmpxM1FfbzvJRAK9FS0DR1xTdLjF9oO7y8t3P4R56Ot37927B/4pv5A/dg/Jm/FqfzHvdbDFoBfcXFoG8bsmRhu1xm3378kIb+Nbv9cSOSJahkfoF21xZsA+Hhsbc335GEjMKnwcWC0k4Xu3o94KeQBhhd/NEOOetQMG6woXxdqnsPgo1v6ExUmx9iesC3wUa3/CCrFqrwurfQkrHDdEv9X9wMEKu/f6sNqXsDi59xaDJSuKjh/OKf88kMB6mrA+7r2VYBlKqev40hFbli71quHb41zhZoWtA0u5c/wIJZdKjOcQsISDrDq595aBJQs+VEjuK4x6hoBehMXLClsElpoJokLWWGK6rhCrern3FoGlrjFY2cKixdEKWwKWzNIrLIzO4VSnbqxaApbg0Tl+v7frvue+lsJPbnC0wlaApbtwuhQ0L6sqwn3XywdDCG6pTmvAkh2H9Y7sklGGyhkiTytsAVjKEmFFB1aGUEa1eFph88MyHCXyj3zyHdLsj03DVli3IKs6WIacmNhhp0r8U1cgTFAuQfuar52rFVbx0IDQm5xkFNmxwuC4Z5RYdsit4FAVLDn38A/JyYOlXgWYXAplzjpQPE7bIV8rjP284VJHsvJwHmD1hoJ1FexwiYbF1wrj3oC78o+EYXUssdw7hnU/bJ98rTAmLPV4wqj++cmjT/uDcUNZWJytsBpYx95MSD77xLKsTmvu1qPPu8KPLTLMkF/Zr2pYq30JyXtWJxHLevz+HVP3OXmGg+eZ6lQJayCVjLw710mJrWBPbssUsHDowK/4XgOstJSEpDtDYs1tf/FU03CJVO4CWBnPPHlbYRPD+jIMC/PqfPSwZCuYcjyU7vC2wiaG9S4TFrHI3WXtSNBlcbdCDrDEKoSxm/StsrCwx7e2P+1f8qWM3K2weWFJcyxGvqW5zq8+d1+GyLX43uyw/sVitfU40DL3yI1J+VshJ1jS0aOxoDF28x7L+ja3rECL9dh56oe/FXKC9fU333w9IHWLYne32FOJFBMWI3CwyTzb2n6Fonpatx6Ci0/ACjnB+vbbr7+9PN7/YLzw4OG4/e9hbFhfMl3Ws63v1jef727TvG6BaoUnouvOihOst1Lff1+QCv0FJP09A4XYsJiBg/XseefO1rP19RdbO55qwVthQ6zqW3DgCCuuhPcSdFkWiiSsF8/txNra3n3+7x++cJRr7imKHpKwwqaFFbBCa/c/6P+ffsSIrLmt37Y9zULRA+eyX1PDCgYOtzZfWgjWa9Cn7XVXsTq3sc9Kwgo5wYpTXGDC+iqgWFvrSJOs1z+BZr185sb31i6KtLhORHOG9UYMYcEK5jrb6zjAsn4EWDs/73qlrmVUo0nECjnBilPiY8Hq9rss67tNTM/68QVm9ssvXuhg4RA+ESvk5bPSAYnpswKBwyuiSdZzBMva/XnHg/UYPSbLu/jOFVbI1oJv+agAyx84WC9fABzr+TME678vKcV6HwXwyVghJ1gTQUnFg+VXrJ0fftl61YnmLrYQrM5tyqPN3UFRFucpML6w4kpgF8FcZ/f15vrm693tua3NYCKNk52ErLA5YQVzHVupXm29WF//dXczsKbzCfLvCVlha8ACYNtPfg/Bsu6iwCEhK+QEK0aVPh0RFua1+1sgAJtDrJKywuaM4LtZ9RkkO78GGnDpL4GyXxPDYpdJsXIFFnHgkEiq07ywJDaqkODyTALF94RhSUfFdAxY0nvlLNEviVphYrCw248BS/ry3Qi8dlDgkJgVJgULksM4sDCwT24Fg1CfWJNqklaYFCypKlhHxzr+9/sja64cMVwkTc4KEzPDo3Rr38Qbb0z0RYD1546OB4L59IttNi9UJK1cfM/H/kWBRsOylcv5MEEqERORYP1pyFB1szT5pDMEDAcOFa1w40GMn/RoHKy+PgazCapwEw0WOjAC9vT9x/4J1lsoyApZYTDV2Th2qvlhAZUJP7A+f5krMiwksqKpd5/cchTM6ryjRrHCUzebHhZFpY+tVg6tyLDwCejmnYePbYucm9sRohXfN+x/TQ1L8mnQRDlUmFYsWAJ6ZYGmP729LMNPiYZYcSo4cISVClaVYQRkSWxY+Dyc9zokMhHNGVYZMCyZqAaWK0mV/ZoEFnPeMDKsRK2wxWElMxG9T2Ala4UtDqsmKxxbgPhrCt4YnJ+q+DbcloZVU/F9bLJwGtEaO9KP/uRvFiYrvWeZD6w9O0TvXwlWLVaYb7MjnKLN6rIojtuUij2VXw3PB1ZcqRJWLVNg+VOimLZhTY3Dy7yL3aJ4eh/DqskKmxBW9q1yUgdYNY2FAGtqYaF5YP2xrNQBVk1BFobVMV44dflAwKqt+I5gSadFsXAwYNVWfMewjoniAIJVLC7sc1i1pTo0rCM3pZ4mgDVdzr9na4ZV4xSYY4YI1ni/KN5rPKyIUg2sGqfAwMEXpNME1uS+hlVjwQFCh4UiCh0aDyt4wzJLaoBV60Q0HZQ2HFY6yj3wUvWwap2IbipY4tEIUr1m1Vx8z28QWJSD36+JdO0vBZ4a70Y/bZjfGOg5dbOnMPVmd3+lHytvVVgVJ6Ij0ILfvsovLOTzxYW2sWLFnw1rUVjJToHxgyVFGQb9Um5P5WElXHznB6t+Uh5WiBXXKbDWhtUYK6wKVpSgoC4iloPVGCus6jV2yUlHGViNscJmf0EiG1Ziz5/sB1gNssLWhJXUU2DxYSm6J2bysB4I1PF1fANbo6ywMiwld5KSgf54Mh6WmHso0Ic/mUns7SBVwdKz3bVIISgDNe1uLcEnoquBdbKmq6uviOiRioZZYWVYRunkyZ7mkNWTw+hW0gSfP4kLSzB0LdPVFKLr+NWRjUl1osESEv0hhr0ETibBp8CqgtVU0jgrbEFYjbPC1oPVQCtsPVgNtMKWg9Wgsl9rwmqkFbYcrDpMgVUv/wf46/Lt7JFkFQAAAABJRU5ErkJggg=="/>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endParaRPr>
              <a:solidFill>
                <a:schemeClr val="lt1"/>
              </a:solidFill>
              <a:latin typeface="Calibri"/>
              <a:ea typeface="Calibri"/>
              <a:cs typeface="Calibri"/>
              <a:sym typeface="Calibri"/>
            </a:endParaRPr>
          </a:p>
        </p:txBody>
      </p:sp>
      <p:sp>
        <p:nvSpPr>
          <p:cNvPr id="93" name="Google Shape;93;p2" descr="data:image/png;base64,iVBORw0KGgoAAAANSUhEUgAAASwAAACoCAMAAABt9SM9AAABuVBMVEUASq0AFjT////x9voAKF8AAAD/3lnq8PS4ztwARqyquML6//9gebXq6urh4uFZecFZV09RWGJgaXLZ5/C8vb8AQKoARK2Jl7bR1tv0+f0ANqcAPKlPsvWRpNIAR6x2dW8nW7cPGy4AJVhsh8U/aLiuvN3L1Oml1Pm7x+KltNm5wdgANKcAACoAEDGio6TKy83H2ON7f4oAABUAACL/5lgnMkhMU2PT3O0AA1IAG0AAJF//5lEAF1iJns8AACAAHVqlq7sAO4oAIE2Rma0AQZkANn9sd5MALWt7k7qSlp4ARqN2j8gADFTBxdBKb7sAJqNIWH0AIaIcVLE9RVf0117BAEb37L385ImcmomAiaGQmKw0W6YlPGs3SnNQX4IAFkI0Q2JxfJccKEAAKX4AAD5vc39ohbdtbWiGh4ZCQTqCcS2mkDTWx4PMx6FYZnnFxazUwXC7r3yinoZSbKD08d7j0YP27surAFWeh3GC5/u68/1/2PmiJ1yDa3Wdb2vhz2Zcwfe3snKiP2CxKlflACh4AGyiaGijVGOMXm/PADuUQmfJwW6GNWudXWiin3Z/THK6AEwsJQeunmDpfoslAAARR0lEQVR4nO2di1vbRhLAhQS4SnhcClKwdOi4YFwcYQxGCQTCI21CHgSSOKFtLn1cuMvjrmmbNO1B2zSUXK9Nmwvt9S8+7c5KWklrLNle2QYm3xes1er188zszKwkC8Kh+OXcxXamvH2mrdGn1mRy/sKJE2VI2dLos2sqOX+RSeoEJnUIi5Zz7WylanOl0WfYNMJG5SrVISxPzjNRvd3ml0afZVMI21cFUR3CsuVKRFSHsAThAtNXMVAdwjq/Z6xwCIsWpgWWQXXAYZ2L6qwOYTHViu2sDjwsprfaQ60OMizWILinWh1gWCwT3FutDiys87EGwYMNizUKVlSrAwqL5a4qq9XBhMVyV5FYHUBYDG9VaRSsBpah2KKSBRktyM4aVVHo5XJtfoH13rKs+ER2u7ji9VVZ+yZHVA36hGXqYIJwBdOZPQuyGNldxYVlZAZtWYEzlnvRQi8+E0PLrKClwflh1bkeQxty2mSdvb8SXj9YclkND/rE3nnJ3zLowlFXnC6e6M4OVoY0wzth6CPDsfAwODtz/fZf3rHl9vLM2Ris4sCSh0UkGXxwDX8eQWyM0rToSk4DVkK4LSDKIKwddPhqfaJPsjo5oicZR2cUWE5RezZz1KYG6qjglmnN/SjeQawWP0x5PW/PRHNXsc3QlDAgpCjqCj7UEDonXaKvJ4f1yN82wtItfRRWjjorg7BGy8OSe0mD6u5OG6U7pjxCAAu3rs4gvfrAt8vJMT6wiC6gi9Ow4mQ1r9UVW6tCbUNGeG8m+X5TZnxY7v5dO5Qz/p7zKg2LKNaHszasq6v+nkU+sAwZ731FFYwh/KlLdrl5Yq8W9EDbvMLYG02XBWsPM9SzpCHn7FjJBTf2wcJtA0ix2mcC+7yZ5wKLWE6fSU5DwjoBxilmR0fhYpEP0lL+tpEwLA/EsDNeDY7agrfssz9k51VjKIs+4F5o3aizselYeVb3nRraELr3aRQsoojXkWK1L8KWq6urcJL3otthLFjyGny/spl2sNgnDp9NXb8mOV+2Bp+u6foNTIvhtDxV8LRDt/eRdbbUbQ017D8aaDFa6ezFKDnbph0bJt/jDV03sTtN0bB0SrHaZ/HC8szVGdCxGE4rFizBhEs3QStAIwAWMj4wyJyrWchvgMEwYOHOacdOXCH96egLvJFAuT0VHx8fw/GGAAspGjh/GpZPsQgs5L4WJK6wlHl8pBuYChnGqoWFLwRvYVLNkWABhZxz3EqwfIrlwTpT5AuLKPQ8scYaYBkYwcgI3hHFIRIsOFCG7hmEJXmwroFifTTrh3WmrZjmDAtfHZY+ohAeLCWXsgVjc2FB27wa3BEEaivzTr94sPDxr9E27MEyMpKUkqjR8EaaViwH1sdtbQuFbluOcRoNBSdmoA0AYA2jy1M0W1AzwFrxtbGor/VS9hwZFrSMXsMH0YOw7EzLFvQBYGUhfv5o0Qfrr0ifFoq2RGcVu+rgRVWOWwZYo0MmldYCrNGMWTaNhqBKwZFbH+Xho8ACzzlo4q5rchCW1w9g4XPpcRSLwBrfKE7FwFQdLNUJj9wBH2DZLjXnsdFS4Ta/YOeXMiFgotBEgQVgenXMgqSW5WGJfsUisGx8l2PzigvLZVMyAg0OGwzLSw2lkTWTEZL2wrUBG6p4EAUWJErkeyM2XAGW67E8WJjXqWKM1DA+LHIG0+54r/lyZinn+SyPV0i5IPTJKQqtHVFhqXinJoSmJLWsACvlwbpKn5rYfXmBp2aRDM49LbnXnwiiK5fX/G25oG4Bk2EZBkXqGiPAkrvINuZRb0UlM1x2zXDxbo/v3HilO4Kb8dC5sawJ83T1SsFt8krWawvFWeCrSgaMrmkvLI0Ai4SkChlsILWsBMtz8O2LxY3LFC9+cZZbhfIqKwKqIGvqSrAQoGqK2xaERZI7exemCNRiwIIuduSijHjHqwTLSXZsaWvLjxXbLg/whyW7R+/1OyLES/JO3uWVYsEC3zxtyrI5Ta48OiwYUYYUWcc2DGHpXrAwllVHtaAyinhNcoZFVfWyTnSEYkANkTPddEfQ3TZmugM6kR22JQCnMiwSF/fa20LaFYQl66RAQWAtLeM/H8yS2YkiCUXzHZxzQ/A1Kfr0tWkplUojPfNyQx23IW/Czg2DBUOv8FAZFqloe4JTSyo3xF7Vq2eJizNYFZeuwqzXWKo7lZJO2bQ4J9Kk9g2nT+wNxqRAIo1Po3wibQauV4wBi0pPQXBqWb7qMDBzdgn3OwtGmMcLN/nD0vClpG7g8yVjWBVVh2DB3K1gRIEVrD5DWMqEtQSwZttxv3dg2ispWGQQm9fh/MEtk0SaBUspA4uUxWjtcOhEgBXcFqeWLFh/I7DaZ/AcRXoGjYSJwSJOQCWRKUTxACt3TdPIJ9cMR+y2a6zREK5sZChjy9CIqx2RYIFLSuNtMxD0eZqVQkecd2CddWDNXsf9bi+ecWFNdthOXuQJC9yTfWEqqAau6ZJ0p296GpJET7PElNMWmLCA5G5YkW1RoGTu1tIrwYLxeFpD28pwQmhwIZ4sPT0NVmrDuuDCap/BQWjq7+iKp0Afe3pIYMopgifjECqKQMV0xJtC9GTF9VSeBIp/sofaiQScDhVhQQcyuMCxUYIVnKnM6ldOeLAWb+PGzxCXouTvyWkqDOIorATki8TVvYADUoXw8E6XOd1ZMKfSihec+bCKsCB4IVEsidd0X1WSfGUX2z1YZLJwAE2oTvX7OnbzmWQlZ41LBOQz9sv+4QlctV/dBv1WSE2rC/SwEAUWGWNI2R6+FDws675Z1mnz/AkaFokekBbl8z5Yx/hM38PXSAwGXDy+pcBQvNsMpBWnJu5FQ+mVwI0hMF/tAIHdTuusdRgPgUXQgc6avnXgOwe9wtqIZlxsp2G1Q/TQP2Vfcn6j4OnV6anorOLdcoTSExIRGSW04NR0ZZR8oJVetV1X1py2YH1Gxmuc5Nm3J3IQ370RMmpxM1FfbzvJRAK9FS0DR1xTdLjF9oO7y8t3P4R56Ot37927B/4pv5A/dg/Jm/FqfzHvdbDFoBfcXFoG8bsmRhu1xm3378kIb+Nbv9cSOSJahkfoF21xZsA+Hhsbc335GEjMKnwcWC0k4Xu3o94KeQBhhd/NEOOetQMG6woXxdqnsPgo1v6ExUmx9iesC3wUa3/CCrFqrwurfQkrHDdEv9X9wMEKu/f6sNqXsDi59xaDJSuKjh/OKf88kMB6mrA+7r2VYBlKqev40hFbli71quHb41zhZoWtA0u5c/wIJZdKjOcQsISDrDq595aBJQs+VEjuK4x6hoBehMXLClsElpoJokLWWGK6rhCrern3FoGlrjFY2cKixdEKWwKWzNIrLIzO4VSnbqxaApbg0Tl+v7frvue+lsJPbnC0wlaApbtwuhQ0L6sqwn3XywdDCG6pTmvAkh2H9Y7sklGGyhkiTytsAVjKEmFFB1aGUEa1eFph88MyHCXyj3zyHdLsj03DVli3IKs6WIacmNhhp0r8U1cgTFAuQfuar52rFVbx0IDQm5xkFNmxwuC4Z5RYdsit4FAVLDn38A/JyYOlXgWYXAplzjpQPE7bIV8rjP284VJHsvJwHmD1hoJ1FexwiYbF1wrj3oC78o+EYXUssdw7hnU/bJ98rTAmLPV4wqj++cmjT/uDcUNZWJytsBpYx95MSD77xLKsTmvu1qPPu8KPLTLMkF/Zr2pYq30JyXtWJxHLevz+HVP3OXmGg+eZ6lQJayCVjLw710mJrWBPbssUsHDowK/4XgOstJSEpDtDYs1tf/FU03CJVO4CWBnPPHlbYRPD+jIMC/PqfPSwZCuYcjyU7vC2wiaG9S4TFrHI3WXtSNBlcbdCDrDEKoSxm/StsrCwx7e2P+1f8qWM3K2weWFJcyxGvqW5zq8+d1+GyLX43uyw/sVitfU40DL3yI1J+VshJ1jS0aOxoDF28x7L+ja3rECL9dh56oe/FXKC9fU333w9IHWLYne32FOJFBMWI3CwyTzb2n6Fonpatx6Ci0/ACjnB+vbbr7+9PN7/YLzw4OG4/e9hbFhfMl3Ws63v1jef727TvG6BaoUnouvOihOst1Lff1+QCv0FJP09A4XYsJiBg/XseefO1rP19RdbO55qwVthQ6zqW3DgCCuuhPcSdFkWiiSsF8/txNra3n3+7x++cJRr7imKHpKwwqaFFbBCa/c/6P+ffsSIrLmt37Y9zULRA+eyX1PDCgYOtzZfWgjWa9Cn7XVXsTq3sc9Kwgo5wYpTXGDC+iqgWFvrSJOs1z+BZr185sb31i6KtLhORHOG9UYMYcEK5jrb6zjAsn4EWDs/73qlrmVUo0nECjnBilPiY8Hq9rss67tNTM/68QVm9ssvXuhg4RA+ESvk5bPSAYnpswKBwyuiSdZzBMva/XnHg/UYPSbLu/jOFVbI1oJv+agAyx84WC9fABzr+TME678vKcV6HwXwyVghJ1gTQUnFg+VXrJ0fftl61YnmLrYQrM5tyqPN3UFRFucpML6w4kpgF8FcZ/f15vrm693tua3NYCKNk52ErLA5YQVzHVupXm29WF//dXczsKbzCfLvCVlha8ACYNtPfg/Bsu6iwCEhK+QEK0aVPh0RFua1+1sgAJtDrJKywuaM4LtZ9RkkO78GGnDpL4GyXxPDYpdJsXIFFnHgkEiq07ywJDaqkODyTALF94RhSUfFdAxY0nvlLNEviVphYrCw248BS/ry3Qi8dlDgkJgVJgULksM4sDCwT24Fg1CfWJNqklaYFCypKlhHxzr+9/sja64cMVwkTc4KEzPDo3Rr38Qbb0z0RYD1546OB4L59IttNi9UJK1cfM/H/kWBRsOylcv5MEEqERORYP1pyFB1szT5pDMEDAcOFa1w40GMn/RoHKy+PgazCapwEw0WOjAC9vT9x/4J1lsoyApZYTDV2Th2qvlhAZUJP7A+f5krMiwksqKpd5/cchTM6ryjRrHCUzebHhZFpY+tVg6tyLDwCejmnYePbYucm9sRohXfN+x/TQ1L8mnQRDlUmFYsWAJ6ZYGmP729LMNPiYZYcSo4cISVClaVYQRkSWxY+Dyc9zokMhHNGVYZMCyZqAaWK0mV/ZoEFnPeMDKsRK2wxWElMxG9T2Ala4UtDqsmKxxbgPhrCt4YnJ+q+DbcloZVU/F9bLJwGtEaO9KP/uRvFiYrvWeZD6w9O0TvXwlWLVaYb7MjnKLN6rIojtuUij2VXw3PB1ZcqRJWLVNg+VOimLZhTY3Dy7yL3aJ4eh/DqskKmxBW9q1yUgdYNY2FAGtqYaF5YP2xrNQBVk1BFobVMV44dflAwKqt+I5gSadFsXAwYNVWfMewjoniAIJVLC7sc1i1pTo0rCM3pZ4mgDVdzr9na4ZV4xSYY4YI1ni/KN5rPKyIUg2sGqfAwMEXpNME1uS+hlVjwQFCh4UiCh0aDyt4wzJLaoBV60Q0HZQ2HFY6yj3wUvWwap2IbipY4tEIUr1m1Vx8z28QWJSD36+JdO0vBZ4a70Y/bZjfGOg5dbOnMPVmd3+lHytvVVgVJ6Ij0ILfvsovLOTzxYW2sWLFnw1rUVjJToHxgyVFGQb9Um5P5WElXHznB6t+Uh5WiBXXKbDWhtUYK6wKVpSgoC4iloPVGCus6jV2yUlHGViNscJmf0EiG1Ziz5/sB1gNssLWhJXUU2DxYSm6J2bysB4I1PF1fANbo6ywMiwld5KSgf54Mh6WmHso0Ic/mUns7SBVwdKz3bVIISgDNe1uLcEnoquBdbKmq6uviOiRioZZYWVYRunkyZ7mkNWTw+hW0gSfP4kLSzB0LdPVFKLr+NWRjUl1osESEv0hhr0ETibBp8CqgtVU0jgrbEFYjbPC1oPVQCtsPVgNtMKWg9Wgsl9rwmqkFbYcrDpMgVUv/wf46/Lt7JFkFQAAAABJRU5ErkJggg=="/>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endParaRPr>
              <a:solidFill>
                <a:schemeClr val="lt1"/>
              </a:solidFill>
              <a:latin typeface="Calibri"/>
              <a:ea typeface="Calibri"/>
              <a:cs typeface="Calibri"/>
              <a:sym typeface="Calibri"/>
            </a:endParaRPr>
          </a:p>
        </p:txBody>
      </p:sp>
      <p:pic>
        <p:nvPicPr>
          <p:cNvPr id="95" name="Google Shape;95;p2"/>
          <p:cNvPicPr preferRelativeResize="0"/>
          <p:nvPr/>
        </p:nvPicPr>
        <p:blipFill rotWithShape="1">
          <a:blip r:embed="rId3"/>
          <a:srcRect/>
          <a:stretch>
            <a:fillRect/>
          </a:stretch>
        </p:blipFill>
        <p:spPr>
          <a:xfrm>
            <a:off x="2200036" y="1755816"/>
            <a:ext cx="7534972" cy="4215007"/>
          </a:xfrm>
          <a:prstGeom prst="rect">
            <a:avLst/>
          </a:prstGeom>
          <a:noFill/>
          <a:ln>
            <a:noFill/>
          </a:ln>
        </p:spPr>
      </p:pic>
      <p:pic>
        <p:nvPicPr>
          <p:cNvPr id="10" name="Picture 2" descr="TheHackersClub - CyberSapie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27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341839" y="730181"/>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lt1"/>
              </a:buClr>
              <a:buSzPts val="4400"/>
            </a:pPr>
            <a:r>
              <a:rPr lang="en-US" sz="4800" dirty="0">
                <a:latin typeface="Tw Cen MT" panose="020B0602020104020603" pitchFamily="34" charset="0"/>
              </a:rPr>
              <a:t>What is Business logic bugs?</a:t>
            </a:r>
          </a:p>
        </p:txBody>
      </p:sp>
      <p:sp>
        <p:nvSpPr>
          <p:cNvPr id="109" name="Google Shape;109;p4"/>
          <p:cNvSpPr txBox="1">
            <a:spLocks noGrp="1"/>
          </p:cNvSpPr>
          <p:nvPr>
            <p:ph idx="1"/>
          </p:nvPr>
        </p:nvSpPr>
        <p:spPr>
          <a:xfrm>
            <a:off x="872884" y="2387888"/>
            <a:ext cx="8229600" cy="3351061"/>
          </a:xfrm>
          <a:prstGeom prst="rect">
            <a:avLst/>
          </a:prstGeom>
          <a:noFill/>
          <a:ln>
            <a:noFill/>
          </a:ln>
        </p:spPr>
        <p:txBody>
          <a:bodyPr spcFirstLastPara="1" vert="horz" wrap="square" lIns="91425" tIns="45700" rIns="91425" bIns="45700" rtlCol="0" anchor="t" anchorCtr="0">
            <a:noAutofit/>
          </a:bodyPr>
          <a:lstStyle/>
          <a:p>
            <a:pPr>
              <a:spcBef>
                <a:spcPts val="0"/>
              </a:spcBef>
              <a:buClr>
                <a:schemeClr val="lt1"/>
              </a:buClr>
              <a:buSzPts val="2000"/>
              <a:buFont typeface="Arial" panose="020B0604020202020204" pitchFamily="34" charset="0"/>
              <a:buChar char="•"/>
            </a:pPr>
            <a:r>
              <a:rPr lang="en-US" sz="2800" dirty="0">
                <a:latin typeface="Tw Cen MT" panose="020B0602020104020603" pitchFamily="34" charset="0"/>
              </a:rPr>
              <a:t>Business logic vulnerabilities are flaws in the design and implementation of an application that allow an attacker to elicit unintended behavior. This potentially enables attackers to manipulate legitimate functionality to achieve a malicious goal. </a:t>
            </a:r>
          </a:p>
          <a:p>
            <a:pPr marL="469900">
              <a:spcBef>
                <a:spcPts val="400"/>
              </a:spcBef>
              <a:buClr>
                <a:schemeClr val="lt1"/>
              </a:buClr>
              <a:buSzPts val="2000"/>
              <a:buFont typeface="Arial" panose="020B0604020202020204" pitchFamily="34" charset="0"/>
              <a:buChar char="•"/>
            </a:pPr>
            <a:endParaRPr sz="2800" dirty="0">
              <a:latin typeface="Tw Cen MT" panose="020B0602020104020603" pitchFamily="34" charset="0"/>
            </a:endParaRPr>
          </a:p>
        </p:txBody>
      </p:sp>
      <p:pic>
        <p:nvPicPr>
          <p:cNvPr id="111" name="Google Shape;111;p4"/>
          <p:cNvPicPr preferRelativeResize="0"/>
          <p:nvPr/>
        </p:nvPicPr>
        <p:blipFill rotWithShape="1">
          <a:blip r:embed="rId3"/>
          <a:srcRect/>
          <a:stretch>
            <a:fillRect/>
          </a:stretch>
        </p:blipFill>
        <p:spPr>
          <a:xfrm rot="-1205413">
            <a:off x="7192122" y="602495"/>
            <a:ext cx="4873981" cy="2541373"/>
          </a:xfrm>
          <a:prstGeom prst="rect">
            <a:avLst/>
          </a:prstGeom>
          <a:noFill/>
          <a:ln>
            <a:noFill/>
          </a:ln>
        </p:spPr>
      </p:pic>
      <p:pic>
        <p:nvPicPr>
          <p:cNvPr id="6" name="Picture 2" descr="TheHackersClub - CyberSapie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95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1703512" y="332656"/>
            <a:ext cx="7067128" cy="115699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ct val="100000"/>
            </a:pPr>
            <a:r>
              <a:rPr lang="en-US" sz="4000" b="1" u="sng" dirty="0"/>
              <a:t>Business Logic bugs</a:t>
            </a:r>
          </a:p>
        </p:txBody>
      </p:sp>
      <p:pic>
        <p:nvPicPr>
          <p:cNvPr id="117" name="Google Shape;117;p5"/>
          <p:cNvPicPr preferRelativeResize="0">
            <a:picLocks noGrp="1"/>
          </p:cNvPicPr>
          <p:nvPr>
            <p:ph idx="1"/>
          </p:nvPr>
        </p:nvPicPr>
        <p:blipFill rotWithShape="1">
          <a:blip r:embed="rId3"/>
          <a:srcRect/>
          <a:stretch>
            <a:fillRect/>
          </a:stretch>
        </p:blipFill>
        <p:spPr>
          <a:xfrm>
            <a:off x="9555889" y="0"/>
            <a:ext cx="2636111" cy="1977083"/>
          </a:xfrm>
          <a:prstGeom prst="rect">
            <a:avLst/>
          </a:prstGeom>
          <a:noFill/>
          <a:ln>
            <a:noFill/>
          </a:ln>
        </p:spPr>
      </p:pic>
      <p:sp>
        <p:nvSpPr>
          <p:cNvPr id="118" name="Google Shape;118;p5"/>
          <p:cNvSpPr txBox="1"/>
          <p:nvPr/>
        </p:nvSpPr>
        <p:spPr>
          <a:xfrm>
            <a:off x="1073708" y="1867707"/>
            <a:ext cx="8461350" cy="4401164"/>
          </a:xfrm>
          <a:prstGeom prst="rect">
            <a:avLst/>
          </a:prstGeom>
          <a:noFill/>
          <a:ln>
            <a:noFill/>
          </a:ln>
        </p:spPr>
        <p:txBody>
          <a:bodyPr spcFirstLastPara="1" wrap="square" lIns="91425" tIns="45700" rIns="91425" bIns="45700" anchor="t" anchorCtr="0">
            <a:spAutoFit/>
          </a:bodyPr>
          <a:lstStyle/>
          <a:p>
            <a:r>
              <a:rPr lang="en-US" sz="2800" dirty="0">
                <a:solidFill>
                  <a:schemeClr val="lt1"/>
                </a:solidFill>
                <a:latin typeface="Calibri"/>
                <a:ea typeface="Calibri"/>
                <a:cs typeface="Calibri"/>
                <a:sym typeface="Calibri"/>
              </a:rPr>
              <a:t>1) ATO via Google SSO signup function</a:t>
            </a:r>
          </a:p>
          <a:p>
            <a:endParaRPr sz="2800" dirty="0">
              <a:solidFill>
                <a:schemeClr val="lt1"/>
              </a:solidFill>
              <a:latin typeface="Calibri"/>
              <a:ea typeface="Calibri"/>
              <a:cs typeface="Calibri"/>
              <a:sym typeface="Calibri"/>
            </a:endParaRPr>
          </a:p>
          <a:p>
            <a:r>
              <a:rPr lang="en-US" sz="2800" dirty="0">
                <a:solidFill>
                  <a:schemeClr val="lt1"/>
                </a:solidFill>
                <a:latin typeface="Calibri"/>
                <a:ea typeface="Calibri"/>
                <a:cs typeface="Calibri"/>
                <a:sym typeface="Calibri"/>
              </a:rPr>
              <a:t>2) Parameter Tampering </a:t>
            </a:r>
          </a:p>
          <a:p>
            <a:endParaRPr sz="2800" dirty="0">
              <a:solidFill>
                <a:schemeClr val="lt1"/>
              </a:solidFill>
              <a:latin typeface="Calibri"/>
              <a:ea typeface="Calibri"/>
              <a:cs typeface="Calibri"/>
              <a:sym typeface="Calibri"/>
            </a:endParaRPr>
          </a:p>
          <a:p>
            <a:r>
              <a:rPr lang="en-US" sz="2800" dirty="0">
                <a:solidFill>
                  <a:schemeClr val="lt1"/>
                </a:solidFill>
                <a:latin typeface="Calibri"/>
                <a:ea typeface="Calibri"/>
                <a:cs typeface="Calibri"/>
                <a:sym typeface="Calibri"/>
              </a:rPr>
              <a:t>3) Response Manipulation</a:t>
            </a:r>
          </a:p>
          <a:p>
            <a:endParaRPr sz="2800" dirty="0">
              <a:solidFill>
                <a:schemeClr val="lt1"/>
              </a:solidFill>
              <a:latin typeface="Calibri"/>
              <a:ea typeface="Calibri"/>
              <a:cs typeface="Calibri"/>
              <a:sym typeface="Calibri"/>
            </a:endParaRPr>
          </a:p>
          <a:p>
            <a:r>
              <a:rPr lang="en-US" sz="2800" dirty="0">
                <a:solidFill>
                  <a:schemeClr val="lt1"/>
                </a:solidFill>
                <a:latin typeface="Calibri"/>
                <a:ea typeface="Calibri"/>
                <a:cs typeface="Calibri"/>
                <a:sym typeface="Calibri"/>
              </a:rPr>
              <a:t>4) Critical Parameter Manipulation and Access to Unauthorized Information/Content (IDOR)</a:t>
            </a:r>
          </a:p>
          <a:p>
            <a:endParaRPr sz="2800" dirty="0">
              <a:solidFill>
                <a:schemeClr val="lt1"/>
              </a:solidFill>
              <a:latin typeface="Calibri"/>
              <a:ea typeface="Calibri"/>
              <a:cs typeface="Calibri"/>
              <a:sym typeface="Calibri"/>
            </a:endParaRPr>
          </a:p>
          <a:p>
            <a:endParaRPr lang="en-US" sz="2800" dirty="0">
              <a:solidFill>
                <a:schemeClr val="lt1"/>
              </a:solidFill>
              <a:latin typeface="Calibri"/>
              <a:ea typeface="Calibri"/>
              <a:cs typeface="Calibri"/>
              <a:sym typeface="Calibri"/>
            </a:endParaRPr>
          </a:p>
        </p:txBody>
      </p:sp>
      <p:pic>
        <p:nvPicPr>
          <p:cNvPr id="6" name="Picture 2" descr="TheHackersClub - CyberSapie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51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Effect transition="in" filter="fade">
                                      <p:cBhvr>
                                        <p:cTn id="7" dur="500"/>
                                        <p:tgtEl>
                                          <p:spTgt spid="1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
                                            <p:txEl>
                                              <p:pRg st="2" end="2"/>
                                            </p:txEl>
                                          </p:spTgt>
                                        </p:tgtEl>
                                        <p:attrNameLst>
                                          <p:attrName>style.visibility</p:attrName>
                                        </p:attrNameLst>
                                      </p:cBhvr>
                                      <p:to>
                                        <p:strVal val="visible"/>
                                      </p:to>
                                    </p:set>
                                    <p:animEffect transition="in" filter="fade">
                                      <p:cBhvr>
                                        <p:cTn id="12" dur="500"/>
                                        <p:tgtEl>
                                          <p:spTgt spid="1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8">
                                            <p:txEl>
                                              <p:pRg st="4" end="4"/>
                                            </p:txEl>
                                          </p:spTgt>
                                        </p:tgtEl>
                                        <p:attrNameLst>
                                          <p:attrName>style.visibility</p:attrName>
                                        </p:attrNameLst>
                                      </p:cBhvr>
                                      <p:to>
                                        <p:strVal val="visible"/>
                                      </p:to>
                                    </p:set>
                                    <p:animEffect transition="in" filter="fade">
                                      <p:cBhvr>
                                        <p:cTn id="17" dur="500"/>
                                        <p:tgtEl>
                                          <p:spTgt spid="11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
                                            <p:txEl>
                                              <p:pRg st="6" end="6"/>
                                            </p:txEl>
                                          </p:spTgt>
                                        </p:tgtEl>
                                        <p:attrNameLst>
                                          <p:attrName>style.visibility</p:attrName>
                                        </p:attrNameLst>
                                      </p:cBhvr>
                                      <p:to>
                                        <p:strVal val="visible"/>
                                      </p:to>
                                    </p:set>
                                    <p:animEffect transition="in" filter="fade">
                                      <p:cBhvr>
                                        <p:cTn id="22" dur="500"/>
                                        <p:tgtEl>
                                          <p:spTgt spid="1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a:spLocks noGrp="1"/>
          </p:cNvSpPr>
          <p:nvPr>
            <p:ph type="title"/>
          </p:nvPr>
        </p:nvSpPr>
        <p:spPr>
          <a:xfrm>
            <a:off x="697869" y="73156"/>
            <a:ext cx="9404723" cy="140053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ct val="100000"/>
            </a:pPr>
            <a:r>
              <a:rPr lang="en-US" sz="4400" dirty="0">
                <a:latin typeface="Tw Cen MT" panose="020B0602020104020603" pitchFamily="34" charset="0"/>
              </a:rPr>
              <a:t>ATO via Google SSO signup function</a:t>
            </a:r>
          </a:p>
        </p:txBody>
      </p:sp>
      <p:sp>
        <p:nvSpPr>
          <p:cNvPr id="125" name="Google Shape;125;p6"/>
          <p:cNvSpPr txBox="1">
            <a:spLocks noGrp="1"/>
          </p:cNvSpPr>
          <p:nvPr>
            <p:ph idx="1"/>
          </p:nvPr>
        </p:nvSpPr>
        <p:spPr>
          <a:xfrm>
            <a:off x="697869" y="1893200"/>
            <a:ext cx="9721875" cy="4209331"/>
          </a:xfrm>
          <a:prstGeom prst="rect">
            <a:avLst/>
          </a:prstGeom>
          <a:noFill/>
          <a:ln>
            <a:noFill/>
          </a:ln>
        </p:spPr>
        <p:txBody>
          <a:bodyPr spcFirstLastPara="1" vert="horz" wrap="square" lIns="91425" tIns="45700" rIns="91425" bIns="45700" rtlCol="0" anchor="t" anchorCtr="0">
            <a:noAutofit/>
          </a:bodyPr>
          <a:lstStyle/>
          <a:p>
            <a:pPr>
              <a:spcBef>
                <a:spcPts val="0"/>
              </a:spcBef>
              <a:buClr>
                <a:schemeClr val="lt1"/>
              </a:buClr>
              <a:buSzPts val="2000"/>
              <a:buFont typeface="Arial" panose="020B0604020202020204" pitchFamily="34" charset="0"/>
              <a:buChar char="•"/>
            </a:pPr>
            <a:r>
              <a:rPr lang="en-US" sz="2400" dirty="0">
                <a:latin typeface="Tw Cen MT" panose="020B0602020104020603" pitchFamily="34" charset="0"/>
              </a:rPr>
              <a:t>Google SSO function misbehave for signup function leads to Pre-</a:t>
            </a:r>
            <a:r>
              <a:rPr lang="en-US" sz="2400" dirty="0" err="1">
                <a:latin typeface="Tw Cen MT" panose="020B0602020104020603" pitchFamily="34" charset="0"/>
              </a:rPr>
              <a:t>Auth</a:t>
            </a:r>
            <a:r>
              <a:rPr lang="en-US" sz="2400" dirty="0">
                <a:latin typeface="Tw Cen MT" panose="020B0602020104020603" pitchFamily="34" charset="0"/>
              </a:rPr>
              <a:t> Account takeover</a:t>
            </a:r>
          </a:p>
          <a:p>
            <a:pPr>
              <a:spcBef>
                <a:spcPts val="0"/>
              </a:spcBef>
              <a:buClr>
                <a:schemeClr val="lt1"/>
              </a:buClr>
              <a:buSzPts val="2000"/>
              <a:buFont typeface="Arial" panose="020B0604020202020204" pitchFamily="34" charset="0"/>
              <a:buChar char="•"/>
            </a:pPr>
            <a:endParaRPr lang="en-US" sz="2400" dirty="0">
              <a:latin typeface="Tw Cen MT" panose="020B0602020104020603" pitchFamily="34" charset="0"/>
            </a:endParaRPr>
          </a:p>
          <a:p>
            <a:pPr>
              <a:spcBef>
                <a:spcPts val="400"/>
              </a:spcBef>
              <a:buClr>
                <a:schemeClr val="lt1"/>
              </a:buClr>
              <a:buSzPts val="2000"/>
              <a:buFont typeface="Arial" panose="020B0604020202020204" pitchFamily="34" charset="0"/>
              <a:buChar char="•"/>
            </a:pPr>
            <a:r>
              <a:rPr lang="en-US" sz="2400" u="sng" dirty="0">
                <a:latin typeface="Tw Cen MT" panose="020B0602020104020603" pitchFamily="34" charset="0"/>
              </a:rPr>
              <a:t>What is Login?</a:t>
            </a:r>
            <a:br>
              <a:rPr lang="en-US" sz="2400" dirty="0">
                <a:latin typeface="Tw Cen MT" panose="020B0602020104020603" pitchFamily="34" charset="0"/>
              </a:rPr>
            </a:br>
            <a:r>
              <a:rPr lang="en-US" sz="2400" dirty="0">
                <a:latin typeface="Tw Cen MT" panose="020B0602020104020603" pitchFamily="34" charset="0"/>
              </a:rPr>
              <a:t>Login simply means to validate the user, like authenticating the user. It means the user is identified and authenticated to access the website or a program where he/she is already registered.</a:t>
            </a:r>
          </a:p>
          <a:p>
            <a:pPr>
              <a:spcBef>
                <a:spcPts val="400"/>
              </a:spcBef>
              <a:buClr>
                <a:schemeClr val="lt1"/>
              </a:buClr>
              <a:buSzPts val="2000"/>
              <a:buFont typeface="Arial" panose="020B0604020202020204" pitchFamily="34" charset="0"/>
              <a:buChar char="•"/>
            </a:pPr>
            <a:endParaRPr lang="en-US" sz="2400" dirty="0">
              <a:latin typeface="Tw Cen MT" panose="020B0602020104020603" pitchFamily="34" charset="0"/>
            </a:endParaRPr>
          </a:p>
          <a:p>
            <a:pPr>
              <a:spcBef>
                <a:spcPts val="400"/>
              </a:spcBef>
              <a:buClr>
                <a:schemeClr val="lt1"/>
              </a:buClr>
              <a:buSzPts val="2000"/>
              <a:buFont typeface="Arial" panose="020B0604020202020204" pitchFamily="34" charset="0"/>
              <a:buChar char="•"/>
            </a:pPr>
            <a:r>
              <a:rPr lang="en-US" sz="2400" u="sng" dirty="0">
                <a:latin typeface="Tw Cen MT" panose="020B0602020104020603" pitchFamily="34" charset="0"/>
              </a:rPr>
              <a:t>What is Sign Up?</a:t>
            </a:r>
            <a:br>
              <a:rPr lang="en-US" sz="2400" dirty="0">
                <a:latin typeface="Tw Cen MT" panose="020B0602020104020603" pitchFamily="34" charset="0"/>
              </a:rPr>
            </a:br>
            <a:r>
              <a:rPr lang="en-US" sz="2400" dirty="0">
                <a:latin typeface="Tw Cen MT" panose="020B0602020104020603" pitchFamily="34" charset="0"/>
              </a:rPr>
              <a:t>Sign up is an action to register yourself for a new account. Different web portals might use different terms for returning users, but they all use “sign up” for the process of first-time registration</a:t>
            </a:r>
          </a:p>
        </p:txBody>
      </p:sp>
      <p:pic>
        <p:nvPicPr>
          <p:cNvPr id="5" name="Picture 2" descr="TheHackersClub - CyberSapi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39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Effect transition="in" filter="fade">
                                      <p:cBhvr>
                                        <p:cTn id="7" dur="500"/>
                                        <p:tgtEl>
                                          <p:spTgt spid="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xEl>
                                              <p:pRg st="2" end="2"/>
                                            </p:txEl>
                                          </p:spTgt>
                                        </p:tgtEl>
                                        <p:attrNameLst>
                                          <p:attrName>style.visibility</p:attrName>
                                        </p:attrNameLst>
                                      </p:cBhvr>
                                      <p:to>
                                        <p:strVal val="visible"/>
                                      </p:to>
                                    </p:set>
                                    <p:animEffect transition="in" filter="fade">
                                      <p:cBhvr>
                                        <p:cTn id="12" dur="500"/>
                                        <p:tgtEl>
                                          <p:spTgt spid="12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
                                            <p:txEl>
                                              <p:pRg st="4" end="4"/>
                                            </p:txEl>
                                          </p:spTgt>
                                        </p:tgtEl>
                                        <p:attrNameLst>
                                          <p:attrName>style.visibility</p:attrName>
                                        </p:attrNameLst>
                                      </p:cBhvr>
                                      <p:to>
                                        <p:strVal val="visible"/>
                                      </p:to>
                                    </p:set>
                                    <p:animEffect transition="in" filter="fade">
                                      <p:cBhvr>
                                        <p:cTn id="17" dur="500"/>
                                        <p:tgtEl>
                                          <p:spTgt spid="1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645130" y="202552"/>
            <a:ext cx="9404723" cy="140053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lt1"/>
              </a:buClr>
              <a:buSzPts val="4400"/>
            </a:pPr>
            <a:r>
              <a:rPr lang="en-US" sz="4400" dirty="0">
                <a:latin typeface="Tw Cen MT" panose="020B0602020104020603" pitchFamily="34" charset="0"/>
              </a:rPr>
              <a:t>Steps to reproduce:</a:t>
            </a:r>
          </a:p>
        </p:txBody>
      </p:sp>
      <p:sp>
        <p:nvSpPr>
          <p:cNvPr id="139" name="Google Shape;139;p8"/>
          <p:cNvSpPr txBox="1">
            <a:spLocks noGrp="1"/>
          </p:cNvSpPr>
          <p:nvPr>
            <p:ph idx="1"/>
          </p:nvPr>
        </p:nvSpPr>
        <p:spPr>
          <a:xfrm>
            <a:off x="999795" y="1907050"/>
            <a:ext cx="9558937" cy="4195481"/>
          </a:xfrm>
          <a:prstGeom prst="rect">
            <a:avLst/>
          </a:prstGeom>
          <a:noFill/>
          <a:ln>
            <a:noFill/>
          </a:ln>
        </p:spPr>
        <p:txBody>
          <a:bodyPr spcFirstLastPara="1" vert="horz" wrap="square" lIns="91425" tIns="45700" rIns="91425" bIns="45700" rtlCol="0" anchor="t" anchorCtr="0">
            <a:noAutofit/>
          </a:bodyPr>
          <a:lstStyle/>
          <a:p>
            <a:pPr>
              <a:spcBef>
                <a:spcPts val="0"/>
              </a:spcBef>
              <a:buClr>
                <a:schemeClr val="lt1"/>
              </a:buClr>
              <a:buSzPts val="3000"/>
              <a:buFont typeface="Arial" panose="020B0604020202020204" pitchFamily="34" charset="0"/>
              <a:buChar char="•"/>
            </a:pPr>
            <a:r>
              <a:rPr lang="en-US" sz="2800" dirty="0">
                <a:latin typeface="Tw Cen MT" panose="020B0602020104020603" pitchFamily="34" charset="0"/>
              </a:rPr>
              <a:t>Create account with form on any site where Google SSO is merged</a:t>
            </a:r>
          </a:p>
          <a:p>
            <a:pPr>
              <a:spcBef>
                <a:spcPts val="600"/>
              </a:spcBef>
              <a:buClr>
                <a:schemeClr val="lt1"/>
              </a:buClr>
              <a:buSzPts val="3000"/>
              <a:buFont typeface="Arial" panose="020B0604020202020204" pitchFamily="34" charset="0"/>
              <a:buChar char="•"/>
            </a:pPr>
            <a:r>
              <a:rPr lang="en-US" sz="2800" dirty="0">
                <a:latin typeface="Tw Cen MT" panose="020B0602020104020603" pitchFamily="34" charset="0"/>
              </a:rPr>
              <a:t> Now login and log out to verify its working or not</a:t>
            </a:r>
          </a:p>
          <a:p>
            <a:pPr>
              <a:spcBef>
                <a:spcPts val="600"/>
              </a:spcBef>
              <a:buClr>
                <a:schemeClr val="lt1"/>
              </a:buClr>
              <a:buSzPts val="3000"/>
              <a:buFont typeface="Arial" panose="020B0604020202020204" pitchFamily="34" charset="0"/>
              <a:buChar char="•"/>
            </a:pPr>
            <a:r>
              <a:rPr lang="en-US" sz="2800" dirty="0">
                <a:latin typeface="Tw Cen MT" panose="020B0602020104020603" pitchFamily="34" charset="0"/>
              </a:rPr>
              <a:t> Now go to signup and click on google SSO function for same email id which we created already on same site and you will directly in account</a:t>
            </a:r>
          </a:p>
          <a:p>
            <a:pPr>
              <a:spcBef>
                <a:spcPts val="600"/>
              </a:spcBef>
              <a:buClr>
                <a:schemeClr val="lt1"/>
              </a:buClr>
              <a:buSzPts val="3000"/>
              <a:buFont typeface="Arial" panose="020B0604020202020204" pitchFamily="34" charset="0"/>
              <a:buChar char="•"/>
            </a:pPr>
            <a:r>
              <a:rPr lang="en-US" sz="2800" dirty="0">
                <a:latin typeface="Tw Cen MT" panose="020B0602020104020603" pitchFamily="34" charset="0"/>
              </a:rPr>
              <a:t> go to site.com/account/settings </a:t>
            </a:r>
            <a:r>
              <a:rPr lang="en-US" sz="2800" dirty="0" err="1">
                <a:latin typeface="Tw Cen MT" panose="020B0602020104020603" pitchFamily="34" charset="0"/>
              </a:rPr>
              <a:t>etc</a:t>
            </a:r>
            <a:endParaRPr sz="2800" dirty="0">
              <a:latin typeface="Tw Cen MT" panose="020B0602020104020603" pitchFamily="34" charset="0"/>
            </a:endParaRPr>
          </a:p>
        </p:txBody>
      </p:sp>
      <p:pic>
        <p:nvPicPr>
          <p:cNvPr id="5" name="Picture 2" descr="TheHackersClub - CyberSapi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18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title"/>
          </p:nvPr>
        </p:nvSpPr>
        <p:spPr>
          <a:xfrm>
            <a:off x="577100" y="297443"/>
            <a:ext cx="9564689" cy="918882"/>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ct val="100000"/>
            </a:pPr>
            <a:r>
              <a:rPr lang="en-US" sz="3200" b="1" dirty="0">
                <a:latin typeface="Tw Cen MT" panose="020B0602020104020603" pitchFamily="34" charset="0"/>
              </a:rPr>
              <a:t>Impact or how an attacker will exploit this:</a:t>
            </a:r>
          </a:p>
        </p:txBody>
      </p:sp>
      <p:sp>
        <p:nvSpPr>
          <p:cNvPr id="132" name="Google Shape;132;p7"/>
          <p:cNvSpPr txBox="1">
            <a:spLocks noGrp="1"/>
          </p:cNvSpPr>
          <p:nvPr>
            <p:ph idx="1"/>
          </p:nvPr>
        </p:nvSpPr>
        <p:spPr>
          <a:xfrm>
            <a:off x="1021943" y="1927141"/>
            <a:ext cx="9302150" cy="4281339"/>
          </a:xfrm>
          <a:prstGeom prst="rect">
            <a:avLst/>
          </a:prstGeom>
          <a:noFill/>
          <a:ln>
            <a:noFill/>
          </a:ln>
        </p:spPr>
        <p:txBody>
          <a:bodyPr spcFirstLastPara="1" vert="horz" wrap="square" lIns="91425" tIns="45700" rIns="91425" bIns="45700" rtlCol="0" anchor="t" anchorCtr="0">
            <a:noAutofit/>
          </a:bodyPr>
          <a:lstStyle/>
          <a:p>
            <a:pPr>
              <a:spcBef>
                <a:spcPts val="0"/>
              </a:spcBef>
              <a:buClr>
                <a:schemeClr val="lt1"/>
              </a:buClr>
              <a:buSzPct val="100000"/>
            </a:pPr>
            <a:r>
              <a:rPr lang="en-US" sz="2000" dirty="0">
                <a:latin typeface="Tw Cen MT" panose="020B0602020104020603" pitchFamily="34" charset="0"/>
              </a:rPr>
              <a:t>Since there is no email confirmation, an attacker can easily create an account in the application using the Victim’s Email. This allows an attacker to gain pre-authentication to the victim’s account.</a:t>
            </a:r>
          </a:p>
          <a:p>
            <a:pPr>
              <a:spcBef>
                <a:spcPts val="0"/>
              </a:spcBef>
              <a:buClr>
                <a:schemeClr val="lt1"/>
              </a:buClr>
              <a:buSzPct val="100000"/>
            </a:pPr>
            <a:endParaRPr lang="en-US" sz="2000" dirty="0">
              <a:latin typeface="Tw Cen MT" panose="020B0602020104020603" pitchFamily="34" charset="0"/>
            </a:endParaRPr>
          </a:p>
          <a:p>
            <a:pPr>
              <a:spcBef>
                <a:spcPts val="450"/>
              </a:spcBef>
              <a:buClr>
                <a:schemeClr val="lt1"/>
              </a:buClr>
              <a:buSzPct val="100000"/>
            </a:pPr>
            <a:r>
              <a:rPr lang="en-US" sz="2000" dirty="0">
                <a:latin typeface="Tw Cen MT" panose="020B0602020104020603" pitchFamily="34" charset="0"/>
              </a:rPr>
              <a:t>Further, due to the lack of proper validation of email coming from Social Login and failing to check if an account already exists, the victim will not identify if an account is already existing. Hence, the attacker’s persistence will remain. In this Google must say email already exists or access denied</a:t>
            </a:r>
            <a:br>
              <a:rPr lang="en-US" sz="2000" dirty="0">
                <a:latin typeface="Tw Cen MT" panose="020B0602020104020603" pitchFamily="34" charset="0"/>
              </a:rPr>
            </a:br>
            <a:br>
              <a:rPr lang="en-US" sz="2000" dirty="0">
                <a:latin typeface="Tw Cen MT" panose="020B0602020104020603" pitchFamily="34" charset="0"/>
              </a:rPr>
            </a:br>
            <a:r>
              <a:rPr lang="en-US" sz="2000" dirty="0">
                <a:latin typeface="Tw Cen MT" panose="020B0602020104020603" pitchFamily="34" charset="0"/>
              </a:rPr>
              <a:t>The overall severity usually lies from High to Critical depending upon the data that is being stored.</a:t>
            </a:r>
          </a:p>
        </p:txBody>
      </p:sp>
      <p:pic>
        <p:nvPicPr>
          <p:cNvPr id="5" name="Picture 2" descr="TheHackersClub - CyberSapi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90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7" name="Google Shape;147;p9"/>
          <p:cNvSpPr txBox="1">
            <a:spLocks noGrp="1"/>
          </p:cNvSpPr>
          <p:nvPr>
            <p:ph idx="1"/>
          </p:nvPr>
        </p:nvSpPr>
        <p:spPr>
          <a:xfrm>
            <a:off x="1644770" y="2003461"/>
            <a:ext cx="8663796" cy="3905633"/>
          </a:xfrm>
          <a:prstGeom prst="rect">
            <a:avLst/>
          </a:prstGeom>
          <a:noFill/>
          <a:ln>
            <a:noFill/>
          </a:ln>
        </p:spPr>
        <p:txBody>
          <a:bodyPr spcFirstLastPara="1" vert="horz" wrap="square" lIns="91425" tIns="45700" rIns="91425" bIns="45700" rtlCol="0" anchor="t" anchorCtr="0">
            <a:noAutofit/>
          </a:bodyPr>
          <a:lstStyle/>
          <a:p>
            <a:pPr marL="0" indent="0">
              <a:spcBef>
                <a:spcPts val="0"/>
              </a:spcBef>
              <a:buClr>
                <a:schemeClr val="lt1"/>
              </a:buClr>
              <a:buSzPts val="2800"/>
              <a:buNone/>
            </a:pPr>
            <a:r>
              <a:rPr lang="en-US" sz="3200" dirty="0">
                <a:latin typeface="Tw Cen MT" panose="020B0602020104020603" pitchFamily="34" charset="0"/>
              </a:rPr>
              <a:t>Using this vulnerability you can change the amount of any product, which leads to Financial loss for the company.</a:t>
            </a:r>
          </a:p>
          <a:p>
            <a:pPr marL="0" indent="0">
              <a:spcBef>
                <a:spcPts val="0"/>
              </a:spcBef>
              <a:buClr>
                <a:schemeClr val="lt1"/>
              </a:buClr>
              <a:buSzPts val="2800"/>
              <a:buNone/>
            </a:pPr>
            <a:endParaRPr sz="2800" dirty="0">
              <a:latin typeface="Tw Cen MT" panose="020B0602020104020603" pitchFamily="34" charset="0"/>
            </a:endParaRPr>
          </a:p>
          <a:p>
            <a:pPr>
              <a:spcBef>
                <a:spcPts val="480"/>
              </a:spcBef>
              <a:buClr>
                <a:schemeClr val="lt1"/>
              </a:buClr>
              <a:buSzPts val="2400"/>
              <a:buFont typeface="Arial" panose="020B0604020202020204" pitchFamily="34" charset="0"/>
              <a:buChar char="•"/>
            </a:pPr>
            <a:r>
              <a:rPr lang="en-US" sz="2800" dirty="0">
                <a:latin typeface="Tw Cen MT" panose="020B0602020104020603" pitchFamily="34" charset="0"/>
              </a:rPr>
              <a:t>Steps to find this bug:- </a:t>
            </a:r>
          </a:p>
          <a:p>
            <a:pPr marL="0" indent="0">
              <a:spcBef>
                <a:spcPts val="400"/>
              </a:spcBef>
              <a:buClr>
                <a:schemeClr val="lt1"/>
              </a:buClr>
              <a:buSzPts val="2000"/>
              <a:buNone/>
            </a:pPr>
            <a:r>
              <a:rPr lang="en-US" sz="2400" dirty="0">
                <a:latin typeface="Tw Cen MT" panose="020B0602020104020603" pitchFamily="34" charset="0"/>
              </a:rPr>
              <a:t>1) Intercept on and click on the product you want to buy.</a:t>
            </a:r>
          </a:p>
          <a:p>
            <a:pPr marL="0" indent="0">
              <a:spcBef>
                <a:spcPts val="400"/>
              </a:spcBef>
              <a:buClr>
                <a:schemeClr val="lt1"/>
              </a:buClr>
              <a:buSzPts val="2000"/>
              <a:buNone/>
            </a:pPr>
            <a:r>
              <a:rPr lang="en-US" sz="2400" dirty="0">
                <a:latin typeface="Tw Cen MT" panose="020B0602020104020603" pitchFamily="34" charset="0"/>
              </a:rPr>
              <a:t>2) find amount parameter and change the value.</a:t>
            </a:r>
          </a:p>
          <a:p>
            <a:pPr marL="0" indent="0">
              <a:spcBef>
                <a:spcPts val="400"/>
              </a:spcBef>
              <a:buClr>
                <a:schemeClr val="lt1"/>
              </a:buClr>
              <a:buSzPts val="2000"/>
              <a:buNone/>
            </a:pPr>
            <a:r>
              <a:rPr lang="en-US" sz="2400" dirty="0">
                <a:latin typeface="Tw Cen MT" panose="020B0602020104020603" pitchFamily="34" charset="0"/>
              </a:rPr>
              <a:t>3) Forward and keep changing amount.</a:t>
            </a:r>
          </a:p>
          <a:p>
            <a:pPr marL="0" indent="0">
              <a:spcBef>
                <a:spcPts val="400"/>
              </a:spcBef>
              <a:buClr>
                <a:schemeClr val="lt1"/>
              </a:buClr>
              <a:buSzPts val="2000"/>
              <a:buNone/>
            </a:pPr>
            <a:r>
              <a:rPr lang="en-US" sz="2400" dirty="0">
                <a:latin typeface="Tw Cen MT" panose="020B0602020104020603" pitchFamily="34" charset="0"/>
              </a:rPr>
              <a:t>4) If the amount you changed is shown in the browser then it is vulnerable.</a:t>
            </a:r>
            <a:endParaRPr sz="2800" dirty="0">
              <a:latin typeface="Tw Cen MT" panose="020B0602020104020603" pitchFamily="34" charset="0"/>
            </a:endParaRPr>
          </a:p>
        </p:txBody>
      </p:sp>
      <p:sp>
        <p:nvSpPr>
          <p:cNvPr id="148" name="Google Shape;148;p9"/>
          <p:cNvSpPr/>
          <p:nvPr/>
        </p:nvSpPr>
        <p:spPr>
          <a:xfrm>
            <a:off x="1644770" y="401232"/>
            <a:ext cx="7763597" cy="830956"/>
          </a:xfrm>
          <a:prstGeom prst="rect">
            <a:avLst/>
          </a:prstGeom>
          <a:noFill/>
          <a:ln>
            <a:noFill/>
          </a:ln>
        </p:spPr>
        <p:txBody>
          <a:bodyPr spcFirstLastPara="1" wrap="square" lIns="91425" tIns="45700" rIns="91425" bIns="45700" anchor="t" anchorCtr="0">
            <a:spAutoFit/>
          </a:bodyPr>
          <a:lstStyle/>
          <a:p>
            <a:pPr algn="ctr"/>
            <a:r>
              <a:rPr lang="en-US" sz="4800" b="1" u="sng" dirty="0">
                <a:latin typeface="Tw Cen MT" panose="020B0602020104020603" pitchFamily="34" charset="0"/>
                <a:ea typeface="Calibri"/>
                <a:cs typeface="Calibri"/>
                <a:sym typeface="Calibri"/>
              </a:rPr>
              <a:t>Parameter Tampering </a:t>
            </a:r>
            <a:endParaRPr sz="4800" b="1" u="sng" dirty="0">
              <a:latin typeface="Tw Cen MT" panose="020B0602020104020603" pitchFamily="34" charset="0"/>
              <a:ea typeface="Calibri"/>
              <a:cs typeface="Calibri"/>
              <a:sym typeface="Calibri"/>
            </a:endParaRPr>
          </a:p>
        </p:txBody>
      </p:sp>
      <p:pic>
        <p:nvPicPr>
          <p:cNvPr id="7" name="Picture 2" descr="TheHackersClub - CyberSapi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77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500"/>
                                        <p:tgtEl>
                                          <p:spTgt spid="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xEl>
                                              <p:pRg st="2" end="2"/>
                                            </p:txEl>
                                          </p:spTgt>
                                        </p:tgtEl>
                                        <p:attrNameLst>
                                          <p:attrName>style.visibility</p:attrName>
                                        </p:attrNameLst>
                                      </p:cBhvr>
                                      <p:to>
                                        <p:strVal val="visible"/>
                                      </p:to>
                                    </p:set>
                                    <p:animEffect transition="in" filter="fade">
                                      <p:cBhvr>
                                        <p:cTn id="12" dur="500"/>
                                        <p:tgtEl>
                                          <p:spTgt spid="1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xEl>
                                              <p:pRg st="3" end="3"/>
                                            </p:txEl>
                                          </p:spTgt>
                                        </p:tgtEl>
                                        <p:attrNameLst>
                                          <p:attrName>style.visibility</p:attrName>
                                        </p:attrNameLst>
                                      </p:cBhvr>
                                      <p:to>
                                        <p:strVal val="visible"/>
                                      </p:to>
                                    </p:set>
                                    <p:animEffect transition="in" filter="fade">
                                      <p:cBhvr>
                                        <p:cTn id="17" dur="500"/>
                                        <p:tgtEl>
                                          <p:spTgt spid="1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7">
                                            <p:txEl>
                                              <p:pRg st="4" end="4"/>
                                            </p:txEl>
                                          </p:spTgt>
                                        </p:tgtEl>
                                        <p:attrNameLst>
                                          <p:attrName>style.visibility</p:attrName>
                                        </p:attrNameLst>
                                      </p:cBhvr>
                                      <p:to>
                                        <p:strVal val="visible"/>
                                      </p:to>
                                    </p:set>
                                    <p:animEffect transition="in" filter="fade">
                                      <p:cBhvr>
                                        <p:cTn id="22" dur="500"/>
                                        <p:tgtEl>
                                          <p:spTgt spid="14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7">
                                            <p:txEl>
                                              <p:pRg st="5" end="5"/>
                                            </p:txEl>
                                          </p:spTgt>
                                        </p:tgtEl>
                                        <p:attrNameLst>
                                          <p:attrName>style.visibility</p:attrName>
                                        </p:attrNameLst>
                                      </p:cBhvr>
                                      <p:to>
                                        <p:strVal val="visible"/>
                                      </p:to>
                                    </p:set>
                                    <p:animEffect transition="in" filter="fade">
                                      <p:cBhvr>
                                        <p:cTn id="27" dur="500"/>
                                        <p:tgtEl>
                                          <p:spTgt spid="14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7">
                                            <p:txEl>
                                              <p:pRg st="6" end="6"/>
                                            </p:txEl>
                                          </p:spTgt>
                                        </p:tgtEl>
                                        <p:attrNameLst>
                                          <p:attrName>style.visibility</p:attrName>
                                        </p:attrNameLst>
                                      </p:cBhvr>
                                      <p:to>
                                        <p:strVal val="visible"/>
                                      </p:to>
                                    </p:set>
                                    <p:animEffect transition="in" filter="fade">
                                      <p:cBhvr>
                                        <p:cTn id="32" dur="500"/>
                                        <p:tgtEl>
                                          <p:spTgt spid="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title"/>
          </p:nvPr>
        </p:nvSpPr>
        <p:spPr>
          <a:xfrm>
            <a:off x="1595017" y="694258"/>
            <a:ext cx="7816402" cy="729101"/>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lt1"/>
              </a:buClr>
              <a:buSzPts val="4400"/>
            </a:pPr>
            <a:r>
              <a:rPr lang="en-US" sz="4400" dirty="0">
                <a:latin typeface="Tw Cen MT" panose="020B0602020104020603" pitchFamily="34" charset="0"/>
              </a:rPr>
              <a:t>Response Manipulation bugs</a:t>
            </a:r>
          </a:p>
        </p:txBody>
      </p:sp>
      <p:sp>
        <p:nvSpPr>
          <p:cNvPr id="155" name="Google Shape;155;p10"/>
          <p:cNvSpPr txBox="1">
            <a:spLocks noGrp="1"/>
          </p:cNvSpPr>
          <p:nvPr>
            <p:ph idx="1"/>
          </p:nvPr>
        </p:nvSpPr>
        <p:spPr>
          <a:xfrm>
            <a:off x="605117" y="1828308"/>
            <a:ext cx="9796203" cy="1781400"/>
          </a:xfrm>
          <a:prstGeom prst="rect">
            <a:avLst/>
          </a:prstGeom>
          <a:noFill/>
          <a:ln>
            <a:noFill/>
          </a:ln>
        </p:spPr>
        <p:txBody>
          <a:bodyPr spcFirstLastPara="1" vert="horz" wrap="square" lIns="91425" tIns="45700" rIns="91425" bIns="45700" rtlCol="0" anchor="t" anchorCtr="0">
            <a:noAutofit/>
          </a:bodyPr>
          <a:lstStyle/>
          <a:p>
            <a:pPr marL="0" indent="0">
              <a:spcBef>
                <a:spcPts val="0"/>
              </a:spcBef>
              <a:buClr>
                <a:schemeClr val="lt1"/>
              </a:buClr>
              <a:buSzPts val="2000"/>
              <a:buNone/>
            </a:pPr>
            <a:r>
              <a:rPr lang="en-US" sz="1800" dirty="0">
                <a:latin typeface="Tw Cen MT" panose="020B0602020104020603" pitchFamily="34" charset="0"/>
              </a:rPr>
              <a:t>When talking about response manipulation we are talking about a technique that is used to make the target display some UI elements it shouldn't. It can be used to find new endpoints, buttons, and also to trigger some new requests. Sometimes you can also bypass Password restrictions or OTPs.</a:t>
            </a:r>
          </a:p>
          <a:p>
            <a:pPr indent="-215900">
              <a:spcBef>
                <a:spcPts val="400"/>
              </a:spcBef>
              <a:buClr>
                <a:schemeClr val="lt1"/>
              </a:buClr>
              <a:buSzPts val="2000"/>
              <a:buNone/>
            </a:pPr>
            <a:endParaRPr sz="1800" dirty="0">
              <a:latin typeface="Tw Cen MT" panose="020B0602020104020603" pitchFamily="34" charset="0"/>
            </a:endParaRPr>
          </a:p>
          <a:p>
            <a:pPr marL="0" indent="0">
              <a:spcBef>
                <a:spcPts val="480"/>
              </a:spcBef>
              <a:buClr>
                <a:schemeClr val="lt1"/>
              </a:buClr>
              <a:buSzPts val="2400"/>
              <a:buNone/>
            </a:pPr>
            <a:r>
              <a:rPr lang="en-US" dirty="0">
                <a:latin typeface="Tw Cen MT" panose="020B0602020104020603" pitchFamily="34" charset="0"/>
              </a:rPr>
              <a:t>Steps:-</a:t>
            </a:r>
          </a:p>
          <a:p>
            <a:pPr marL="0" indent="0">
              <a:spcBef>
                <a:spcPts val="400"/>
              </a:spcBef>
              <a:buClr>
                <a:schemeClr val="lt1"/>
              </a:buClr>
              <a:buSzPts val="2000"/>
              <a:buNone/>
            </a:pPr>
            <a:r>
              <a:rPr lang="en-US" sz="1800" dirty="0">
                <a:latin typeface="Tw Cen MT" panose="020B0602020104020603" pitchFamily="34" charset="0"/>
              </a:rPr>
              <a:t>1)To test this vulnerability we need 2 Accounts </a:t>
            </a:r>
            <a:br>
              <a:rPr lang="en-US" sz="1800" dirty="0">
                <a:latin typeface="Tw Cen MT" panose="020B0602020104020603" pitchFamily="34" charset="0"/>
              </a:rPr>
            </a:br>
            <a:r>
              <a:rPr lang="en-US" sz="1800" dirty="0">
                <a:latin typeface="Tw Cen MT" panose="020B0602020104020603" pitchFamily="34" charset="0"/>
              </a:rPr>
              <a:t>2) First Try Login in as Attacker account with correct credentials and capture the request and copy the response of it.</a:t>
            </a:r>
            <a:br>
              <a:rPr lang="en-US" sz="1800" dirty="0">
                <a:latin typeface="Tw Cen MT" panose="020B0602020104020603" pitchFamily="34" charset="0"/>
              </a:rPr>
            </a:br>
            <a:r>
              <a:rPr lang="en-US" sz="1800" dirty="0">
                <a:latin typeface="Tw Cen MT" panose="020B0602020104020603" pitchFamily="34" charset="0"/>
              </a:rPr>
              <a:t>3) Now try to login using Victim account but with random password and capture the request.</a:t>
            </a:r>
            <a:br>
              <a:rPr lang="en-US" sz="1800" dirty="0">
                <a:latin typeface="Tw Cen MT" panose="020B0602020104020603" pitchFamily="34" charset="0"/>
              </a:rPr>
            </a:br>
            <a:r>
              <a:rPr lang="en-US" sz="1800" dirty="0">
                <a:latin typeface="Tw Cen MT" panose="020B0602020104020603" pitchFamily="34" charset="0"/>
              </a:rPr>
              <a:t>4) Now replace the response with the attackers response and you will be able to login without using the actual password of the victim.</a:t>
            </a:r>
          </a:p>
          <a:p>
            <a:pPr marL="0" indent="0">
              <a:spcBef>
                <a:spcPts val="400"/>
              </a:spcBef>
              <a:buClr>
                <a:schemeClr val="lt1"/>
              </a:buClr>
              <a:buSzPts val="2000"/>
              <a:buNone/>
            </a:pPr>
            <a:r>
              <a:rPr lang="en-US" sz="2400" dirty="0">
                <a:latin typeface="Tw Cen MT" panose="020B0602020104020603" pitchFamily="34" charset="0"/>
              </a:rPr>
              <a:t>Same this you can try with OTP also</a:t>
            </a:r>
          </a:p>
          <a:p>
            <a:pPr marL="0" indent="0">
              <a:spcBef>
                <a:spcPts val="400"/>
              </a:spcBef>
              <a:buClr>
                <a:schemeClr val="lt1"/>
              </a:buClr>
              <a:buSzPts val="2000"/>
              <a:buNone/>
            </a:pPr>
            <a:endParaRPr sz="3200" dirty="0">
              <a:latin typeface="Tw Cen MT" panose="020B0602020104020603" pitchFamily="34" charset="0"/>
            </a:endParaRPr>
          </a:p>
        </p:txBody>
      </p:sp>
      <p:pic>
        <p:nvPicPr>
          <p:cNvPr id="5" name="Picture 2" descr="TheHackersClub - CyberSapi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02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animEffect transition="in" filter="fade">
                                      <p:cBhvr>
                                        <p:cTn id="7" dur="500"/>
                                        <p:tgtEl>
                                          <p:spTgt spid="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xEl>
                                              <p:pRg st="2" end="2"/>
                                            </p:txEl>
                                          </p:spTgt>
                                        </p:tgtEl>
                                        <p:attrNameLst>
                                          <p:attrName>style.visibility</p:attrName>
                                        </p:attrNameLst>
                                      </p:cBhvr>
                                      <p:to>
                                        <p:strVal val="visible"/>
                                      </p:to>
                                    </p:set>
                                    <p:animEffect transition="in" filter="fade">
                                      <p:cBhvr>
                                        <p:cTn id="12" dur="500"/>
                                        <p:tgtEl>
                                          <p:spTgt spid="1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454</TotalTime>
  <Words>719</Words>
  <Application>Microsoft Office PowerPoint</Application>
  <PresentationFormat>Widescreen</PresentationFormat>
  <Paragraphs>50</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Calibri</vt:lpstr>
      <vt:lpstr>Corbel</vt:lpstr>
      <vt:lpstr>Tw Cen MT</vt:lpstr>
      <vt:lpstr>Depth</vt:lpstr>
      <vt:lpstr>PowerPoint Presentation</vt:lpstr>
      <vt:lpstr>Business Logic Flaws</vt:lpstr>
      <vt:lpstr>What is Business logic bugs?</vt:lpstr>
      <vt:lpstr>Business Logic bugs</vt:lpstr>
      <vt:lpstr>ATO via Google SSO signup function</vt:lpstr>
      <vt:lpstr>Steps to reproduce:</vt:lpstr>
      <vt:lpstr>Impact or how an attacker will exploit this:</vt:lpstr>
      <vt:lpstr>PowerPoint Presentation</vt:lpstr>
      <vt:lpstr>Response Manipulation bugs</vt:lpstr>
      <vt:lpstr>Critical Parameter Manipulation</vt:lpstr>
      <vt:lpstr> </vt:lpstr>
      <vt:lpstr>Steps to reproduce: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RameezS</dc:creator>
  <cp:lastModifiedBy>botwolf444@outlook.com</cp:lastModifiedBy>
  <cp:revision>40</cp:revision>
  <dcterms:created xsi:type="dcterms:W3CDTF">2022-06-01T08:39:30Z</dcterms:created>
  <dcterms:modified xsi:type="dcterms:W3CDTF">2023-04-12T10:28:11Z</dcterms:modified>
</cp:coreProperties>
</file>