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746A-9950-44AB-808D-06ED0994876D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A093-3380-4C56-BB5A-2327CFE60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91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746A-9950-44AB-808D-06ED0994876D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A093-3380-4C56-BB5A-2327CFE60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401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746A-9950-44AB-808D-06ED0994876D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A093-3380-4C56-BB5A-2327CFE60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145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746A-9950-44AB-808D-06ED0994876D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A093-3380-4C56-BB5A-2327CFE602C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6293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746A-9950-44AB-808D-06ED0994876D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A093-3380-4C56-BB5A-2327CFE60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972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746A-9950-44AB-808D-06ED0994876D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A093-3380-4C56-BB5A-2327CFE60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849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746A-9950-44AB-808D-06ED0994876D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A093-3380-4C56-BB5A-2327CFE60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756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746A-9950-44AB-808D-06ED0994876D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A093-3380-4C56-BB5A-2327CFE60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078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746A-9950-44AB-808D-06ED0994876D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A093-3380-4C56-BB5A-2327CFE60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78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746A-9950-44AB-808D-06ED0994876D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A093-3380-4C56-BB5A-2327CFE60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99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746A-9950-44AB-808D-06ED0994876D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A093-3380-4C56-BB5A-2327CFE60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38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746A-9950-44AB-808D-06ED0994876D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A093-3380-4C56-BB5A-2327CFE60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8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746A-9950-44AB-808D-06ED0994876D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A093-3380-4C56-BB5A-2327CFE60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20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746A-9950-44AB-808D-06ED0994876D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A093-3380-4C56-BB5A-2327CFE60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12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746A-9950-44AB-808D-06ED0994876D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A093-3380-4C56-BB5A-2327CFE60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25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746A-9950-44AB-808D-06ED0994876D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A093-3380-4C56-BB5A-2327CFE60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966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746A-9950-44AB-808D-06ED0994876D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A093-3380-4C56-BB5A-2327CFE60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608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E36746A-9950-44AB-808D-06ED0994876D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2A093-3380-4C56-BB5A-2327CFE60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215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ev0s/VAmPI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ahulunair/vulnerable-api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HC">
            <a:extLst>
              <a:ext uri="{FF2B5EF4-FFF2-40B4-BE49-F238E27FC236}">
                <a16:creationId xmlns:a16="http://schemas.microsoft.com/office/drawing/2014/main" id="{13A1EE85-1258-4D0D-86A3-6462C3FB5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029" y="383801"/>
            <a:ext cx="5241942" cy="609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28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PI">
            <a:extLst>
              <a:ext uri="{FF2B5EF4-FFF2-40B4-BE49-F238E27FC236}">
                <a16:creationId xmlns:a16="http://schemas.microsoft.com/office/drawing/2014/main" id="{178D425B-D1B8-472A-A989-D314743ED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138" y="1805841"/>
            <a:ext cx="6210426" cy="909917"/>
          </a:xfrm>
        </p:spPr>
        <p:txBody>
          <a:bodyPr/>
          <a:lstStyle/>
          <a:p>
            <a:r>
              <a:rPr lang="en" sz="6000" dirty="0"/>
              <a:t>API Pentesting</a:t>
            </a:r>
            <a:endParaRPr lang="en-IN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BC665-E891-495C-B1CA-EB82AA62CFED}"/>
              </a:ext>
            </a:extLst>
          </p:cNvPr>
          <p:cNvSpPr txBox="1"/>
          <p:nvPr/>
        </p:nvSpPr>
        <p:spPr>
          <a:xfrm>
            <a:off x="1002138" y="3321698"/>
            <a:ext cx="59715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/>
              <a:t>Part-2</a:t>
            </a:r>
          </a:p>
        </p:txBody>
      </p:sp>
      <p:pic>
        <p:nvPicPr>
          <p:cNvPr id="4" name="THC">
            <a:extLst>
              <a:ext uri="{FF2B5EF4-FFF2-40B4-BE49-F238E27FC236}">
                <a16:creationId xmlns:a16="http://schemas.microsoft.com/office/drawing/2014/main" id="{9B299EE8-350B-4CB2-B7A7-35718A084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6715" y="89647"/>
            <a:ext cx="848742" cy="98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388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27BF93D-D86A-48C2-A228-79B3A00186F1}"/>
              </a:ext>
            </a:extLst>
          </p:cNvPr>
          <p:cNvSpPr txBox="1"/>
          <p:nvPr/>
        </p:nvSpPr>
        <p:spPr>
          <a:xfrm>
            <a:off x="912068" y="4361282"/>
            <a:ext cx="5694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050" lvl="0" algn="l" rtl="0">
              <a:spcBef>
                <a:spcPts val="0"/>
              </a:spcBef>
              <a:spcAft>
                <a:spcPts val="0"/>
              </a:spcAft>
              <a:buSzPts val="1300"/>
            </a:pPr>
            <a:r>
              <a:rPr lang="en" sz="2400" dirty="0"/>
              <a:t>4. Lack Of Resource and Rate Limit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6B2563-360F-40FB-AE57-05F5CE8D5DE6}"/>
              </a:ext>
            </a:extLst>
          </p:cNvPr>
          <p:cNvSpPr txBox="1"/>
          <p:nvPr/>
        </p:nvSpPr>
        <p:spPr>
          <a:xfrm>
            <a:off x="912068" y="3766555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050" lvl="0" algn="l" rtl="0">
              <a:spcBef>
                <a:spcPts val="0"/>
              </a:spcBef>
              <a:spcAft>
                <a:spcPts val="0"/>
              </a:spcAft>
              <a:buSzPts val="1300"/>
            </a:pPr>
            <a:r>
              <a:rPr lang="en-IN" sz="2400" dirty="0"/>
              <a:t>3. Excessive Data Exposure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B5BA9-8399-4216-BAF6-65667D6C0DBE}"/>
              </a:ext>
            </a:extLst>
          </p:cNvPr>
          <p:cNvSpPr txBox="1"/>
          <p:nvPr/>
        </p:nvSpPr>
        <p:spPr>
          <a:xfrm>
            <a:off x="912068" y="3171828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050" lvl="0" algn="l" rtl="0">
              <a:spcBef>
                <a:spcPts val="0"/>
              </a:spcBef>
              <a:spcAft>
                <a:spcPts val="0"/>
              </a:spcAft>
              <a:buSzPts val="1300"/>
            </a:pPr>
            <a:r>
              <a:rPr lang="en-IN" sz="2400" dirty="0"/>
              <a:t>2. Broken Authentication</a:t>
            </a:r>
          </a:p>
        </p:txBody>
      </p:sp>
      <p:sp>
        <p:nvSpPr>
          <p:cNvPr id="10" name="!!BROKEN">
            <a:extLst>
              <a:ext uri="{FF2B5EF4-FFF2-40B4-BE49-F238E27FC236}">
                <a16:creationId xmlns:a16="http://schemas.microsoft.com/office/drawing/2014/main" id="{6B14573D-2EA6-406D-9969-18056BFDDA6E}"/>
              </a:ext>
            </a:extLst>
          </p:cNvPr>
          <p:cNvSpPr txBox="1"/>
          <p:nvPr/>
        </p:nvSpPr>
        <p:spPr>
          <a:xfrm>
            <a:off x="912068" y="2577101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050" lvl="0" algn="l" rtl="0">
              <a:spcBef>
                <a:spcPts val="0"/>
              </a:spcBef>
              <a:spcAft>
                <a:spcPts val="0"/>
              </a:spcAft>
              <a:buSzPts val="1300"/>
            </a:pPr>
            <a:r>
              <a:rPr lang="en-IN" sz="2400" dirty="0"/>
              <a:t>1. Broken Object Level Authorization</a:t>
            </a:r>
          </a:p>
        </p:txBody>
      </p:sp>
      <p:pic>
        <p:nvPicPr>
          <p:cNvPr id="4" name="THC">
            <a:extLst>
              <a:ext uri="{FF2B5EF4-FFF2-40B4-BE49-F238E27FC236}">
                <a16:creationId xmlns:a16="http://schemas.microsoft.com/office/drawing/2014/main" id="{9B299EE8-350B-4CB2-B7A7-35718A084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6715" y="89647"/>
            <a:ext cx="848742" cy="986118"/>
          </a:xfrm>
          <a:prstGeom prst="rect">
            <a:avLst/>
          </a:prstGeom>
        </p:spPr>
      </p:pic>
      <p:sp>
        <p:nvSpPr>
          <p:cNvPr id="8" name="table">
            <a:extLst>
              <a:ext uri="{FF2B5EF4-FFF2-40B4-BE49-F238E27FC236}">
                <a16:creationId xmlns:a16="http://schemas.microsoft.com/office/drawing/2014/main" id="{E4E807ED-5519-4AEC-A8DD-B6BD49999D9A}"/>
              </a:ext>
            </a:extLst>
          </p:cNvPr>
          <p:cNvSpPr txBox="1"/>
          <p:nvPr/>
        </p:nvSpPr>
        <p:spPr>
          <a:xfrm>
            <a:off x="492189" y="1564823"/>
            <a:ext cx="33613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b="1" u="sng" dirty="0"/>
              <a:t>T</a:t>
            </a:r>
            <a:r>
              <a:rPr lang="en-IN" sz="2800" b="1" u="sng" dirty="0"/>
              <a:t>a</a:t>
            </a:r>
            <a:r>
              <a:rPr lang="en" sz="2800" b="1" u="sng" dirty="0"/>
              <a:t>ble of contents</a:t>
            </a:r>
            <a:endParaRPr lang="en-IN" sz="2800" dirty="0"/>
          </a:p>
        </p:txBody>
      </p:sp>
      <p:sp>
        <p:nvSpPr>
          <p:cNvPr id="2" name="API">
            <a:extLst>
              <a:ext uri="{FF2B5EF4-FFF2-40B4-BE49-F238E27FC236}">
                <a16:creationId xmlns:a16="http://schemas.microsoft.com/office/drawing/2014/main" id="{178D425B-D1B8-472A-A989-D314743ED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675" y="165848"/>
            <a:ext cx="5798650" cy="909917"/>
          </a:xfrm>
        </p:spPr>
        <p:txBody>
          <a:bodyPr/>
          <a:lstStyle/>
          <a:p>
            <a:r>
              <a:rPr lang="en" sz="6000" b="1" dirty="0"/>
              <a:t>API Pentesting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2438543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  <p:bldP spid="11" grpId="0"/>
      <p:bldP spid="10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HC">
            <a:extLst>
              <a:ext uri="{FF2B5EF4-FFF2-40B4-BE49-F238E27FC236}">
                <a16:creationId xmlns:a16="http://schemas.microsoft.com/office/drawing/2014/main" id="{9B299EE8-350B-4CB2-B7A7-35718A084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6715" y="89647"/>
            <a:ext cx="848742" cy="986118"/>
          </a:xfrm>
          <a:prstGeom prst="rect">
            <a:avLst/>
          </a:prstGeom>
        </p:spPr>
      </p:pic>
      <p:sp>
        <p:nvSpPr>
          <p:cNvPr id="5" name="!!BROKEN">
            <a:extLst>
              <a:ext uri="{FF2B5EF4-FFF2-40B4-BE49-F238E27FC236}">
                <a16:creationId xmlns:a16="http://schemas.microsoft.com/office/drawing/2014/main" id="{16AA03FA-DC17-4135-8521-FD7F455B9B81}"/>
              </a:ext>
            </a:extLst>
          </p:cNvPr>
          <p:cNvSpPr txBox="1"/>
          <p:nvPr/>
        </p:nvSpPr>
        <p:spPr>
          <a:xfrm>
            <a:off x="2485777" y="290318"/>
            <a:ext cx="72204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050" lvl="0" algn="l" rtl="0">
              <a:spcBef>
                <a:spcPts val="0"/>
              </a:spcBef>
              <a:spcAft>
                <a:spcPts val="0"/>
              </a:spcAft>
              <a:buSzPts val="1300"/>
            </a:pPr>
            <a:r>
              <a:rPr lang="en-IN" sz="3200" b="1" dirty="0"/>
              <a:t>Broken Object Level Authorization</a:t>
            </a:r>
          </a:p>
        </p:txBody>
      </p:sp>
      <p:sp>
        <p:nvSpPr>
          <p:cNvPr id="7" name="Google Shape;99;p15">
            <a:extLst>
              <a:ext uri="{FF2B5EF4-FFF2-40B4-BE49-F238E27FC236}">
                <a16:creationId xmlns:a16="http://schemas.microsoft.com/office/drawing/2014/main" id="{8921626E-786D-4C40-A546-8CA20F3117B8}"/>
              </a:ext>
            </a:extLst>
          </p:cNvPr>
          <p:cNvSpPr txBox="1">
            <a:spLocks/>
          </p:cNvSpPr>
          <p:nvPr/>
        </p:nvSpPr>
        <p:spPr>
          <a:xfrm>
            <a:off x="519242" y="1532336"/>
            <a:ext cx="11144222" cy="46349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2400" dirty="0"/>
              <a:t>BOLA occurs when a user is able to access a resource directly which is not supposed to be.</a:t>
            </a:r>
          </a:p>
          <a:p>
            <a:pPr marL="0" indent="0">
              <a:spcBef>
                <a:spcPts val="1200"/>
              </a:spcBef>
              <a:buFont typeface="Wingdings 3" charset="2"/>
              <a:buNone/>
            </a:pPr>
            <a:r>
              <a:rPr lang="en-US" sz="2400" dirty="0"/>
              <a:t>BOLA is new epidemic </a:t>
            </a:r>
            <a:r>
              <a:rPr lang="en-US" sz="2400" dirty="0" err="1"/>
              <a:t>api</a:t>
            </a:r>
            <a:r>
              <a:rPr lang="en-US" sz="2400" dirty="0"/>
              <a:t> security.</a:t>
            </a:r>
          </a:p>
          <a:p>
            <a:pPr marL="0" indent="0">
              <a:spcBef>
                <a:spcPts val="1200"/>
              </a:spcBef>
              <a:buFont typeface="Wingdings 3" charset="2"/>
              <a:buNone/>
            </a:pPr>
            <a:r>
              <a:rPr lang="en-US" sz="2400" u="sng" dirty="0"/>
              <a:t>Example :-</a:t>
            </a:r>
          </a:p>
          <a:p>
            <a:pPr marL="488950">
              <a:spcBef>
                <a:spcPts val="1200"/>
              </a:spcBef>
              <a:buSzPts val="1300"/>
              <a:buFont typeface="Wingdings" panose="05000000000000000000" pitchFamily="2" charset="2"/>
              <a:buChar char="Ø"/>
            </a:pPr>
            <a:r>
              <a:rPr lang="en-US" sz="2400" dirty="0"/>
              <a:t>https://example.com/</a:t>
            </a:r>
            <a:r>
              <a:rPr lang="en-US" sz="2400" dirty="0" err="1"/>
              <a:t>api</a:t>
            </a:r>
            <a:r>
              <a:rPr lang="en-US" sz="2400" dirty="0"/>
              <a:t>/v2/users/”ID” change the “ID” to victims “ID”, if you get the info it’s called BOLA.</a:t>
            </a:r>
          </a:p>
        </p:txBody>
      </p:sp>
    </p:spTree>
    <p:extLst>
      <p:ext uri="{BB962C8B-B14F-4D97-AF65-F5344CB8AC3E}">
        <p14:creationId xmlns:p14="http://schemas.microsoft.com/office/powerpoint/2010/main" val="1492173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HC">
            <a:extLst>
              <a:ext uri="{FF2B5EF4-FFF2-40B4-BE49-F238E27FC236}">
                <a16:creationId xmlns:a16="http://schemas.microsoft.com/office/drawing/2014/main" id="{9B299EE8-350B-4CB2-B7A7-35718A084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6715" y="89647"/>
            <a:ext cx="848742" cy="986118"/>
          </a:xfrm>
          <a:prstGeom prst="rect">
            <a:avLst/>
          </a:prstGeom>
        </p:spPr>
      </p:pic>
      <p:sp>
        <p:nvSpPr>
          <p:cNvPr id="6" name="!!BROKEN">
            <a:extLst>
              <a:ext uri="{FF2B5EF4-FFF2-40B4-BE49-F238E27FC236}">
                <a16:creationId xmlns:a16="http://schemas.microsoft.com/office/drawing/2014/main" id="{F4508A54-38B0-43E4-809A-BA075327C3A1}"/>
              </a:ext>
            </a:extLst>
          </p:cNvPr>
          <p:cNvSpPr txBox="1"/>
          <p:nvPr/>
        </p:nvSpPr>
        <p:spPr>
          <a:xfrm>
            <a:off x="3671561" y="183314"/>
            <a:ext cx="48488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050" lvl="0" algn="l" rtl="0">
              <a:spcBef>
                <a:spcPts val="0"/>
              </a:spcBef>
              <a:spcAft>
                <a:spcPts val="0"/>
              </a:spcAft>
              <a:buSzPts val="1300"/>
            </a:pPr>
            <a:r>
              <a:rPr lang="en-IN" sz="3200" b="1" dirty="0"/>
              <a:t>Broken Authentication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2C0C46-4670-40ED-9EB9-DDA98D1770E8}"/>
              </a:ext>
            </a:extLst>
          </p:cNvPr>
          <p:cNvSpPr txBox="1"/>
          <p:nvPr/>
        </p:nvSpPr>
        <p:spPr>
          <a:xfrm>
            <a:off x="916739" y="1936283"/>
            <a:ext cx="10358522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Broken Authentication occurs when authentication mechanism is not properly implemented for clients and end user.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u="sng" dirty="0"/>
              <a:t>Check for:-</a:t>
            </a: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US" sz="2400" dirty="0"/>
              <a:t>Weak password policy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2400" dirty="0"/>
              <a:t>Use of plain text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2400" dirty="0"/>
              <a:t>Weak encryption keys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2400" dirty="0"/>
              <a:t>Check user credential</a:t>
            </a:r>
          </a:p>
        </p:txBody>
      </p:sp>
    </p:spTree>
    <p:extLst>
      <p:ext uri="{BB962C8B-B14F-4D97-AF65-F5344CB8AC3E}">
        <p14:creationId xmlns:p14="http://schemas.microsoft.com/office/powerpoint/2010/main" val="33517394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HC">
            <a:extLst>
              <a:ext uri="{FF2B5EF4-FFF2-40B4-BE49-F238E27FC236}">
                <a16:creationId xmlns:a16="http://schemas.microsoft.com/office/drawing/2014/main" id="{9B299EE8-350B-4CB2-B7A7-35718A084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6715" y="89647"/>
            <a:ext cx="848742" cy="986118"/>
          </a:xfrm>
          <a:prstGeom prst="rect">
            <a:avLst/>
          </a:prstGeom>
        </p:spPr>
      </p:pic>
      <p:sp>
        <p:nvSpPr>
          <p:cNvPr id="7" name="!!BROKEN">
            <a:extLst>
              <a:ext uri="{FF2B5EF4-FFF2-40B4-BE49-F238E27FC236}">
                <a16:creationId xmlns:a16="http://schemas.microsoft.com/office/drawing/2014/main" id="{96DCAA73-9284-464E-8B6E-4A01FDD0D919}"/>
              </a:ext>
            </a:extLst>
          </p:cNvPr>
          <p:cNvSpPr txBox="1"/>
          <p:nvPr/>
        </p:nvSpPr>
        <p:spPr>
          <a:xfrm>
            <a:off x="3504074" y="290318"/>
            <a:ext cx="51838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050" lvl="0" algn="l" rtl="0">
              <a:spcBef>
                <a:spcPts val="0"/>
              </a:spcBef>
              <a:spcAft>
                <a:spcPts val="0"/>
              </a:spcAft>
              <a:buSzPts val="1300"/>
            </a:pPr>
            <a:r>
              <a:rPr lang="en-IN" sz="3200" b="1" dirty="0"/>
              <a:t>Excessive Data Exposure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A4F18E-8A23-4EFD-883F-C2C1FD7B3D82}"/>
              </a:ext>
            </a:extLst>
          </p:cNvPr>
          <p:cNvSpPr txBox="1"/>
          <p:nvPr/>
        </p:nvSpPr>
        <p:spPr>
          <a:xfrm>
            <a:off x="936692" y="1936283"/>
            <a:ext cx="9812372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Excessive Data Exposure occurs when the API  returns more information than what the client/user truly need.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u="sng" dirty="0"/>
              <a:t>Example :-</a:t>
            </a:r>
            <a:endParaRPr lang="en-US" sz="2400"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US" sz="2400" dirty="0"/>
              <a:t>Sometimes developers leaves the endpoint opened, ‘debug endpoint’ where more data is exposed.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2400" dirty="0"/>
              <a:t>Input some special characters in the parameters to check the errors, there will be more sensitive info in the error</a:t>
            </a:r>
          </a:p>
        </p:txBody>
      </p:sp>
    </p:spTree>
    <p:extLst>
      <p:ext uri="{BB962C8B-B14F-4D97-AF65-F5344CB8AC3E}">
        <p14:creationId xmlns:p14="http://schemas.microsoft.com/office/powerpoint/2010/main" val="12049561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HC">
            <a:extLst>
              <a:ext uri="{FF2B5EF4-FFF2-40B4-BE49-F238E27FC236}">
                <a16:creationId xmlns:a16="http://schemas.microsoft.com/office/drawing/2014/main" id="{9B299EE8-350B-4CB2-B7A7-35718A084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6715" y="89647"/>
            <a:ext cx="848742" cy="986118"/>
          </a:xfrm>
          <a:prstGeom prst="rect">
            <a:avLst/>
          </a:prstGeom>
        </p:spPr>
      </p:pic>
      <p:sp>
        <p:nvSpPr>
          <p:cNvPr id="3" name="!!BROKEN">
            <a:extLst>
              <a:ext uri="{FF2B5EF4-FFF2-40B4-BE49-F238E27FC236}">
                <a16:creationId xmlns:a16="http://schemas.microsoft.com/office/drawing/2014/main" id="{802D3078-0697-42D3-A60E-7824AC33746A}"/>
              </a:ext>
            </a:extLst>
          </p:cNvPr>
          <p:cNvSpPr txBox="1"/>
          <p:nvPr/>
        </p:nvSpPr>
        <p:spPr>
          <a:xfrm>
            <a:off x="2706969" y="290318"/>
            <a:ext cx="67780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050" lvl="0" algn="l" rtl="0">
              <a:spcBef>
                <a:spcPts val="0"/>
              </a:spcBef>
              <a:spcAft>
                <a:spcPts val="0"/>
              </a:spcAft>
              <a:buSzPts val="1300"/>
            </a:pPr>
            <a:r>
              <a:rPr lang="en" sz="3200" b="1" dirty="0"/>
              <a:t>Lack Of Resource and Rate Limit</a:t>
            </a:r>
            <a:endParaRPr lang="en-IN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D5706-7A2A-45F1-9014-3563D019E7C0}"/>
              </a:ext>
            </a:extLst>
          </p:cNvPr>
          <p:cNvSpPr txBox="1"/>
          <p:nvPr/>
        </p:nvSpPr>
        <p:spPr>
          <a:xfrm>
            <a:off x="1091929" y="2119753"/>
            <a:ext cx="9413943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This occurs when :-</a:t>
            </a: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US" sz="2800" dirty="0"/>
              <a:t>Attacker overload </a:t>
            </a:r>
            <a:r>
              <a:rPr lang="en-US" sz="2800" dirty="0" err="1"/>
              <a:t>api</a:t>
            </a:r>
            <a:r>
              <a:rPr lang="en-US" sz="2800" dirty="0"/>
              <a:t> by sending more request it can handle(DoS).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2800" dirty="0"/>
              <a:t>Attacker send request at a rate exceeding the APIs processing speed. </a:t>
            </a:r>
          </a:p>
        </p:txBody>
      </p:sp>
    </p:spTree>
    <p:extLst>
      <p:ext uri="{BB962C8B-B14F-4D97-AF65-F5344CB8AC3E}">
        <p14:creationId xmlns:p14="http://schemas.microsoft.com/office/powerpoint/2010/main" val="29896752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HC">
            <a:extLst>
              <a:ext uri="{FF2B5EF4-FFF2-40B4-BE49-F238E27FC236}">
                <a16:creationId xmlns:a16="http://schemas.microsoft.com/office/drawing/2014/main" id="{9B299EE8-350B-4CB2-B7A7-35718A084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6715" y="89647"/>
            <a:ext cx="848742" cy="986118"/>
          </a:xfrm>
          <a:prstGeom prst="rect">
            <a:avLst/>
          </a:prstGeom>
        </p:spPr>
      </p:pic>
      <p:sp>
        <p:nvSpPr>
          <p:cNvPr id="3" name="!!BROKEN">
            <a:extLst>
              <a:ext uri="{FF2B5EF4-FFF2-40B4-BE49-F238E27FC236}">
                <a16:creationId xmlns:a16="http://schemas.microsoft.com/office/drawing/2014/main" id="{7B495CEE-359B-4660-953E-FFA76B1C8C12}"/>
              </a:ext>
            </a:extLst>
          </p:cNvPr>
          <p:cNvSpPr txBox="1"/>
          <p:nvPr/>
        </p:nvSpPr>
        <p:spPr>
          <a:xfrm>
            <a:off x="5382357" y="290318"/>
            <a:ext cx="14272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050" lvl="0" algn="l" rtl="0">
              <a:spcBef>
                <a:spcPts val="0"/>
              </a:spcBef>
              <a:spcAft>
                <a:spcPts val="0"/>
              </a:spcAft>
              <a:buSzPts val="1300"/>
            </a:pPr>
            <a:r>
              <a:rPr lang="en" sz="3200" b="1" dirty="0"/>
              <a:t>Labs</a:t>
            </a:r>
            <a:endParaRPr lang="en-IN" sz="3200" b="1" dirty="0"/>
          </a:p>
        </p:txBody>
      </p:sp>
      <p:sp>
        <p:nvSpPr>
          <p:cNvPr id="6" name="Google Shape;159;p25">
            <a:extLst>
              <a:ext uri="{FF2B5EF4-FFF2-40B4-BE49-F238E27FC236}">
                <a16:creationId xmlns:a16="http://schemas.microsoft.com/office/drawing/2014/main" id="{E390112A-361E-4B14-848B-F8E4D9194448}"/>
              </a:ext>
            </a:extLst>
          </p:cNvPr>
          <p:cNvSpPr txBox="1">
            <a:spLocks/>
          </p:cNvSpPr>
          <p:nvPr/>
        </p:nvSpPr>
        <p:spPr>
          <a:xfrm>
            <a:off x="789499" y="2298450"/>
            <a:ext cx="10613001" cy="2261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146050" indent="0">
              <a:spcBef>
                <a:spcPts val="0"/>
              </a:spcBef>
              <a:buSzPts val="1300"/>
              <a:buNone/>
            </a:pPr>
            <a:r>
              <a:rPr lang="it-IT" sz="2400" b="1" u="sng" dirty="0"/>
              <a:t>Vampi </a:t>
            </a:r>
            <a:r>
              <a:rPr lang="it-IT" sz="2400" dirty="0"/>
              <a:t>- </a:t>
            </a:r>
            <a:r>
              <a:rPr lang="it-IT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https://github.com/erev0s/VAmPI</a:t>
            </a:r>
            <a:endParaRPr lang="it-IT" sz="2400" dirty="0"/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/>
              <a:t>  </a:t>
            </a:r>
            <a:r>
              <a:rPr lang="it-IT" sz="2400" b="1" u="sng" dirty="0"/>
              <a:t>Vulnerable api:-</a:t>
            </a:r>
            <a:r>
              <a:rPr lang="it-IT" sz="2400" dirty="0"/>
              <a:t> </a:t>
            </a:r>
            <a:r>
              <a:rPr lang="it-IT" sz="2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https://github.com/rahulunair/vulnerable-api</a:t>
            </a:r>
            <a:endParaRPr lang="it-IT" sz="2400" dirty="0"/>
          </a:p>
          <a:p>
            <a:pPr marL="0" indent="0">
              <a:buNone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6988495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HC">
            <a:extLst>
              <a:ext uri="{FF2B5EF4-FFF2-40B4-BE49-F238E27FC236}">
                <a16:creationId xmlns:a16="http://schemas.microsoft.com/office/drawing/2014/main" id="{9B299EE8-350B-4CB2-B7A7-35718A084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6715" y="89647"/>
            <a:ext cx="848742" cy="986118"/>
          </a:xfrm>
          <a:prstGeom prst="rect">
            <a:avLst/>
          </a:prstGeom>
        </p:spPr>
      </p:pic>
      <p:sp>
        <p:nvSpPr>
          <p:cNvPr id="3" name="!!BROKEN">
            <a:extLst>
              <a:ext uri="{FF2B5EF4-FFF2-40B4-BE49-F238E27FC236}">
                <a16:creationId xmlns:a16="http://schemas.microsoft.com/office/drawing/2014/main" id="{83503989-9BAB-429D-A940-D2E4B990A4C7}"/>
              </a:ext>
            </a:extLst>
          </p:cNvPr>
          <p:cNvSpPr txBox="1"/>
          <p:nvPr/>
        </p:nvSpPr>
        <p:spPr>
          <a:xfrm>
            <a:off x="3728865" y="2921168"/>
            <a:ext cx="473426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050" lvl="0" algn="l" rtl="0">
              <a:spcBef>
                <a:spcPts val="0"/>
              </a:spcBef>
              <a:spcAft>
                <a:spcPts val="0"/>
              </a:spcAft>
              <a:buSzPts val="1300"/>
            </a:pPr>
            <a:r>
              <a:rPr lang="en" sz="6000" b="1" dirty="0"/>
              <a:t>THANK YOU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26746759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137</TotalTime>
  <Words>256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Ion</vt:lpstr>
      <vt:lpstr>PowerPoint Presentation</vt:lpstr>
      <vt:lpstr>API Pentesting</vt:lpstr>
      <vt:lpstr>API Pentesting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Nawaz Sajjad</dc:creator>
  <cp:lastModifiedBy>botwolf444@outlook.com</cp:lastModifiedBy>
  <cp:revision>21</cp:revision>
  <dcterms:created xsi:type="dcterms:W3CDTF">2023-02-20T08:17:59Z</dcterms:created>
  <dcterms:modified xsi:type="dcterms:W3CDTF">2023-03-20T10:30:12Z</dcterms:modified>
</cp:coreProperties>
</file>