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71" r:id="rId2"/>
    <p:sldId id="256" r:id="rId3"/>
    <p:sldId id="257" r:id="rId4"/>
    <p:sldId id="277" r:id="rId5"/>
    <p:sldId id="258" r:id="rId6"/>
    <p:sldId id="259" r:id="rId7"/>
    <p:sldId id="273" r:id="rId8"/>
    <p:sldId id="274" r:id="rId9"/>
    <p:sldId id="262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DA6FD-6FEF-4E6B-B4BF-80E0E4B06CA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5D7089-3473-4F00-BF03-F43020B76661}">
      <dgm:prSet/>
      <dgm:spPr/>
      <dgm:t>
        <a:bodyPr/>
        <a:lstStyle/>
        <a:p>
          <a:r>
            <a:rPr lang="en-IN" dirty="0"/>
            <a:t>Tool Used : </a:t>
          </a:r>
          <a:r>
            <a:rPr lang="en-IN" dirty="0" err="1"/>
            <a:t>Smbclient</a:t>
          </a:r>
          <a:r>
            <a:rPr lang="en-IN" dirty="0"/>
            <a:t> and </a:t>
          </a:r>
          <a:r>
            <a:rPr lang="en-IN" dirty="0" err="1"/>
            <a:t>Smbmap</a:t>
          </a:r>
          <a:endParaRPr lang="en-US" dirty="0"/>
        </a:p>
      </dgm:t>
    </dgm:pt>
    <dgm:pt modelId="{BAFE6D3B-7BA7-4540-A483-3DD86982C84A}" type="parTrans" cxnId="{496D4CB2-1382-49F1-83A9-4238158AAC23}">
      <dgm:prSet/>
      <dgm:spPr/>
      <dgm:t>
        <a:bodyPr/>
        <a:lstStyle/>
        <a:p>
          <a:endParaRPr lang="en-US"/>
        </a:p>
      </dgm:t>
    </dgm:pt>
    <dgm:pt modelId="{C4F58BF0-0DF7-4AAA-8833-296D7332E6E2}" type="sibTrans" cxnId="{496D4CB2-1382-49F1-83A9-4238158AAC23}">
      <dgm:prSet/>
      <dgm:spPr/>
      <dgm:t>
        <a:bodyPr/>
        <a:lstStyle/>
        <a:p>
          <a:endParaRPr lang="en-US"/>
        </a:p>
      </dgm:t>
    </dgm:pt>
    <dgm:pt modelId="{2F1BFCD2-CC30-44EB-B5DE-CBF8ABF9B012}">
      <dgm:prSet/>
      <dgm:spPr/>
      <dgm:t>
        <a:bodyPr/>
        <a:lstStyle/>
        <a:p>
          <a:r>
            <a:rPr lang="en-IN" dirty="0"/>
            <a:t>Commands : </a:t>
          </a:r>
          <a:r>
            <a:rPr lang="en-IN" dirty="0" err="1"/>
            <a:t>smbclient</a:t>
          </a:r>
          <a:r>
            <a:rPr lang="en-IN" dirty="0"/>
            <a:t> –L ////10.2.19.10////</a:t>
          </a:r>
          <a:endParaRPr lang="en-US" dirty="0"/>
        </a:p>
      </dgm:t>
    </dgm:pt>
    <dgm:pt modelId="{C7D65C45-B28E-4A59-BAB2-8CD8A786571F}" type="parTrans" cxnId="{AABB8E23-AF0E-474A-B1C7-FFCC91561013}">
      <dgm:prSet/>
      <dgm:spPr/>
      <dgm:t>
        <a:bodyPr/>
        <a:lstStyle/>
        <a:p>
          <a:endParaRPr lang="en-US"/>
        </a:p>
      </dgm:t>
    </dgm:pt>
    <dgm:pt modelId="{2A97A43B-B193-4C63-8DD7-90EF03272E29}" type="sibTrans" cxnId="{AABB8E23-AF0E-474A-B1C7-FFCC91561013}">
      <dgm:prSet/>
      <dgm:spPr/>
      <dgm:t>
        <a:bodyPr/>
        <a:lstStyle/>
        <a:p>
          <a:endParaRPr lang="en-US"/>
        </a:p>
      </dgm:t>
    </dgm:pt>
    <dgm:pt modelId="{D0EFA288-6E07-4C7D-9150-D21B9179F161}">
      <dgm:prSet/>
      <dgm:spPr/>
      <dgm:t>
        <a:bodyPr/>
        <a:lstStyle/>
        <a:p>
          <a:r>
            <a:rPr lang="en-IN"/>
            <a:t>smbmap –H 10.2.19.10</a:t>
          </a:r>
          <a:endParaRPr lang="en-US"/>
        </a:p>
      </dgm:t>
    </dgm:pt>
    <dgm:pt modelId="{FEEAFE26-1334-4C7F-B482-11540AA53FC9}" type="parTrans" cxnId="{6BB5B184-AD4A-433C-AE77-A34880BD3131}">
      <dgm:prSet/>
      <dgm:spPr/>
      <dgm:t>
        <a:bodyPr/>
        <a:lstStyle/>
        <a:p>
          <a:endParaRPr lang="en-US"/>
        </a:p>
      </dgm:t>
    </dgm:pt>
    <dgm:pt modelId="{C6C26FFF-7BD0-4853-B61D-74ED2A684A0B}" type="sibTrans" cxnId="{6BB5B184-AD4A-433C-AE77-A34880BD3131}">
      <dgm:prSet/>
      <dgm:spPr/>
      <dgm:t>
        <a:bodyPr/>
        <a:lstStyle/>
        <a:p>
          <a:endParaRPr lang="en-US"/>
        </a:p>
      </dgm:t>
    </dgm:pt>
    <dgm:pt modelId="{FE40A514-1847-4FD9-AC26-B11EE56E8824}" type="pres">
      <dgm:prSet presAssocID="{59ADA6FD-6FEF-4E6B-B4BF-80E0E4B06C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8490A3-EA0E-4779-A960-4DBABD58DBDA}" type="pres">
      <dgm:prSet presAssocID="{AF5D7089-3473-4F00-BF03-F43020B766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65485-5E42-4BC4-83F7-5AA86F480425}" type="pres">
      <dgm:prSet presAssocID="{C4F58BF0-0DF7-4AAA-8833-296D7332E6E2}" presName="spacer" presStyleCnt="0"/>
      <dgm:spPr/>
    </dgm:pt>
    <dgm:pt modelId="{7BC7058F-F905-44AA-941A-A79CB0F8097D}" type="pres">
      <dgm:prSet presAssocID="{2F1BFCD2-CC30-44EB-B5DE-CBF8ABF9B0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B9D1F-F2B6-472A-A409-973F2ECEDDB9}" type="pres">
      <dgm:prSet presAssocID="{2A97A43B-B193-4C63-8DD7-90EF03272E29}" presName="spacer" presStyleCnt="0"/>
      <dgm:spPr/>
    </dgm:pt>
    <dgm:pt modelId="{CE9B0FFA-2CFD-4DA9-9099-EEA6C9D2F4DC}" type="pres">
      <dgm:prSet presAssocID="{D0EFA288-6E07-4C7D-9150-D21B9179F16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BB8E23-AF0E-474A-B1C7-FFCC91561013}" srcId="{59ADA6FD-6FEF-4E6B-B4BF-80E0E4B06CA2}" destId="{2F1BFCD2-CC30-44EB-B5DE-CBF8ABF9B012}" srcOrd="1" destOrd="0" parTransId="{C7D65C45-B28E-4A59-BAB2-8CD8A786571F}" sibTransId="{2A97A43B-B193-4C63-8DD7-90EF03272E29}"/>
    <dgm:cxn modelId="{37951BDC-7F30-4D2F-B2F5-45DE303D5C5A}" type="presOf" srcId="{59ADA6FD-6FEF-4E6B-B4BF-80E0E4B06CA2}" destId="{FE40A514-1847-4FD9-AC26-B11EE56E8824}" srcOrd="0" destOrd="0" presId="urn:microsoft.com/office/officeart/2005/8/layout/vList2"/>
    <dgm:cxn modelId="{496D4CB2-1382-49F1-83A9-4238158AAC23}" srcId="{59ADA6FD-6FEF-4E6B-B4BF-80E0E4B06CA2}" destId="{AF5D7089-3473-4F00-BF03-F43020B76661}" srcOrd="0" destOrd="0" parTransId="{BAFE6D3B-7BA7-4540-A483-3DD86982C84A}" sibTransId="{C4F58BF0-0DF7-4AAA-8833-296D7332E6E2}"/>
    <dgm:cxn modelId="{698AC667-67A3-41DA-BA0D-81BC9BFBE79F}" type="presOf" srcId="{AF5D7089-3473-4F00-BF03-F43020B76661}" destId="{E78490A3-EA0E-4779-A960-4DBABD58DBDA}" srcOrd="0" destOrd="0" presId="urn:microsoft.com/office/officeart/2005/8/layout/vList2"/>
    <dgm:cxn modelId="{6BB5B184-AD4A-433C-AE77-A34880BD3131}" srcId="{59ADA6FD-6FEF-4E6B-B4BF-80E0E4B06CA2}" destId="{D0EFA288-6E07-4C7D-9150-D21B9179F161}" srcOrd="2" destOrd="0" parTransId="{FEEAFE26-1334-4C7F-B482-11540AA53FC9}" sibTransId="{C6C26FFF-7BD0-4853-B61D-74ED2A684A0B}"/>
    <dgm:cxn modelId="{DE79567D-A21F-4192-AB62-ED0B05CE33E0}" type="presOf" srcId="{2F1BFCD2-CC30-44EB-B5DE-CBF8ABF9B012}" destId="{7BC7058F-F905-44AA-941A-A79CB0F8097D}" srcOrd="0" destOrd="0" presId="urn:microsoft.com/office/officeart/2005/8/layout/vList2"/>
    <dgm:cxn modelId="{E8C07BDC-997F-40D4-8C89-9DECD5D9EBD8}" type="presOf" srcId="{D0EFA288-6E07-4C7D-9150-D21B9179F161}" destId="{CE9B0FFA-2CFD-4DA9-9099-EEA6C9D2F4DC}" srcOrd="0" destOrd="0" presId="urn:microsoft.com/office/officeart/2005/8/layout/vList2"/>
    <dgm:cxn modelId="{9B1CE81E-760E-4E39-8239-FDDFD5122195}" type="presParOf" srcId="{FE40A514-1847-4FD9-AC26-B11EE56E8824}" destId="{E78490A3-EA0E-4779-A960-4DBABD58DBDA}" srcOrd="0" destOrd="0" presId="urn:microsoft.com/office/officeart/2005/8/layout/vList2"/>
    <dgm:cxn modelId="{845ECF21-2A41-46BD-9479-112AC01023BC}" type="presParOf" srcId="{FE40A514-1847-4FD9-AC26-B11EE56E8824}" destId="{8FF65485-5E42-4BC4-83F7-5AA86F480425}" srcOrd="1" destOrd="0" presId="urn:microsoft.com/office/officeart/2005/8/layout/vList2"/>
    <dgm:cxn modelId="{5254D14D-74E0-4A2F-A9BA-958DD4315C2F}" type="presParOf" srcId="{FE40A514-1847-4FD9-AC26-B11EE56E8824}" destId="{7BC7058F-F905-44AA-941A-A79CB0F8097D}" srcOrd="2" destOrd="0" presId="urn:microsoft.com/office/officeart/2005/8/layout/vList2"/>
    <dgm:cxn modelId="{DCA185A1-460E-4327-AFC6-EDCACB028BB5}" type="presParOf" srcId="{FE40A514-1847-4FD9-AC26-B11EE56E8824}" destId="{A17B9D1F-F2B6-472A-A409-973F2ECEDDB9}" srcOrd="3" destOrd="0" presId="urn:microsoft.com/office/officeart/2005/8/layout/vList2"/>
    <dgm:cxn modelId="{8E8B59A5-7926-4F5A-AEF5-3E9211577263}" type="presParOf" srcId="{FE40A514-1847-4FD9-AC26-B11EE56E8824}" destId="{CE9B0FFA-2CFD-4DA9-9099-EEA6C9D2F4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490A3-EA0E-4779-A960-4DBABD58DBDA}">
      <dsp:nvSpPr>
        <dsp:cNvPr id="0" name=""/>
        <dsp:cNvSpPr/>
      </dsp:nvSpPr>
      <dsp:spPr>
        <a:xfrm>
          <a:off x="0" y="50340"/>
          <a:ext cx="6628804" cy="15514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/>
            <a:t>Tool Used : </a:t>
          </a:r>
          <a:r>
            <a:rPr lang="en-IN" sz="3900" kern="1200" dirty="0" err="1"/>
            <a:t>Smbclient</a:t>
          </a:r>
          <a:r>
            <a:rPr lang="en-IN" sz="3900" kern="1200" dirty="0"/>
            <a:t> and </a:t>
          </a:r>
          <a:r>
            <a:rPr lang="en-IN" sz="3900" kern="1200" dirty="0" err="1"/>
            <a:t>Smbmap</a:t>
          </a:r>
          <a:endParaRPr lang="en-US" sz="3900" kern="1200" dirty="0"/>
        </a:p>
      </dsp:txBody>
      <dsp:txXfrm>
        <a:off x="75734" y="126074"/>
        <a:ext cx="6477336" cy="1399952"/>
      </dsp:txXfrm>
    </dsp:sp>
    <dsp:sp modelId="{7BC7058F-F905-44AA-941A-A79CB0F8097D}">
      <dsp:nvSpPr>
        <dsp:cNvPr id="0" name=""/>
        <dsp:cNvSpPr/>
      </dsp:nvSpPr>
      <dsp:spPr>
        <a:xfrm>
          <a:off x="0" y="1714080"/>
          <a:ext cx="6628804" cy="1551420"/>
        </a:xfrm>
        <a:prstGeom prst="roundRect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8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/>
            <a:t>Commands : </a:t>
          </a:r>
          <a:r>
            <a:rPr lang="en-IN" sz="3900" kern="1200" dirty="0" err="1"/>
            <a:t>smbclient</a:t>
          </a:r>
          <a:r>
            <a:rPr lang="en-IN" sz="3900" kern="1200" dirty="0"/>
            <a:t> –L ////10.2.19.10////</a:t>
          </a:r>
          <a:endParaRPr lang="en-US" sz="3900" kern="1200" dirty="0"/>
        </a:p>
      </dsp:txBody>
      <dsp:txXfrm>
        <a:off x="75734" y="1789814"/>
        <a:ext cx="6477336" cy="1399952"/>
      </dsp:txXfrm>
    </dsp:sp>
    <dsp:sp modelId="{CE9B0FFA-2CFD-4DA9-9099-EEA6C9D2F4DC}">
      <dsp:nvSpPr>
        <dsp:cNvPr id="0" name=""/>
        <dsp:cNvSpPr/>
      </dsp:nvSpPr>
      <dsp:spPr>
        <a:xfrm>
          <a:off x="0" y="3377820"/>
          <a:ext cx="6628804" cy="1551420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8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/>
            <a:t>smbmap –H 10.2.19.10</a:t>
          </a:r>
          <a:endParaRPr lang="en-US" sz="3900" kern="1200"/>
        </a:p>
      </dsp:txBody>
      <dsp:txXfrm>
        <a:off x="75734" y="3453554"/>
        <a:ext cx="6477336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8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0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0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8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46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0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1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4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2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8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9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EAD3C-C65E-4969-A1D1-A137CA82B9F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C02ECE-2BA0-4EA6-9992-7FE981374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57" y="0"/>
            <a:ext cx="6499869" cy="724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E1C9-4E4C-47D5-A2B6-A110106F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54" y="114609"/>
            <a:ext cx="6271795" cy="1375608"/>
          </a:xfrm>
        </p:spPr>
        <p:txBody>
          <a:bodyPr anchor="ctr">
            <a:no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Enum4linux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4034-638C-40C8-B017-214F17DB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39" y="2135662"/>
            <a:ext cx="5406033" cy="2160293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w Cen MT" panose="020B0602020104020603" pitchFamily="34" charset="0"/>
              </a:rPr>
              <a:t>Enum4linux is tool used to enumerate SMB and also find </a:t>
            </a:r>
            <a:r>
              <a:rPr lang="en-IN" sz="3600" dirty="0" err="1">
                <a:latin typeface="Tw Cen MT" panose="020B0602020104020603" pitchFamily="34" charset="0"/>
              </a:rPr>
              <a:t>linux</a:t>
            </a:r>
            <a:r>
              <a:rPr lang="en-IN" sz="3600" dirty="0">
                <a:latin typeface="Tw Cen MT" panose="020B0602020104020603" pitchFamily="34" charset="0"/>
              </a:rPr>
              <a:t> </a:t>
            </a:r>
            <a:r>
              <a:rPr lang="en-IN" sz="3600" dirty="0" err="1">
                <a:latin typeface="Tw Cen MT" panose="020B0602020104020603" pitchFamily="34" charset="0"/>
              </a:rPr>
              <a:t>priv</a:t>
            </a:r>
            <a:r>
              <a:rPr lang="en-IN" sz="3600" dirty="0">
                <a:latin typeface="Tw Cen MT" panose="020B0602020104020603" pitchFamily="34" charset="0"/>
              </a:rPr>
              <a:t> </a:t>
            </a:r>
            <a:r>
              <a:rPr lang="en-IN" sz="3600" dirty="0" err="1">
                <a:latin typeface="Tw Cen MT" panose="020B0602020104020603" pitchFamily="34" charset="0"/>
              </a:rPr>
              <a:t>excalation</a:t>
            </a:r>
            <a:r>
              <a:rPr lang="en-IN" sz="3600" dirty="0">
                <a:latin typeface="Tw Cen MT" panose="020B0602020104020603" pitchFamily="34" charset="0"/>
              </a:rPr>
              <a:t> vulnerabilities. </a:t>
            </a:r>
          </a:p>
          <a:p>
            <a:endParaRPr lang="en-IN" sz="3600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69F28-9653-402C-95DE-9167FA2C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33" y="1291728"/>
            <a:ext cx="6013967" cy="4055335"/>
          </a:xfrm>
          <a:prstGeom prst="rect">
            <a:avLst/>
          </a:prstGeom>
        </p:spPr>
      </p:pic>
      <p:pic>
        <p:nvPicPr>
          <p:cNvPr id="5" name="Picture 4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839" y="4081927"/>
            <a:ext cx="484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w Cen MT" panose="020B0602020104020603" pitchFamily="34" charset="0"/>
              </a:rPr>
              <a:t>Command: enum4linux –a 10.4.10.90</a:t>
            </a:r>
          </a:p>
        </p:txBody>
      </p:sp>
    </p:spTree>
    <p:extLst>
      <p:ext uri="{BB962C8B-B14F-4D97-AF65-F5344CB8AC3E}">
        <p14:creationId xmlns:p14="http://schemas.microsoft.com/office/powerpoint/2010/main" val="28818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F37D-BDB2-413A-BB61-DF7C95E7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15016" cy="1456267"/>
          </a:xfrm>
        </p:spPr>
        <p:txBody>
          <a:bodyPr>
            <a:no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User enumeration using </a:t>
            </a:r>
            <a:r>
              <a:rPr lang="en-IN" sz="5400" dirty="0" err="1">
                <a:latin typeface="Algerian" panose="04020705040A02060702" pitchFamily="82" charset="0"/>
              </a:rPr>
              <a:t>Rpcclient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3F6A-31A7-42EE-A4EB-F5B97FB3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26" y="2579812"/>
            <a:ext cx="10131425" cy="3649133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w Cen MT" panose="020B0602020104020603" pitchFamily="34" charset="0"/>
              </a:rPr>
              <a:t>If there is anonymous/null login enabled, We can enumerate user account via </a:t>
            </a:r>
            <a:r>
              <a:rPr lang="en-IN" sz="3600" dirty="0" err="1">
                <a:latin typeface="Tw Cen MT" panose="020B0602020104020603" pitchFamily="34" charset="0"/>
              </a:rPr>
              <a:t>rpcclient</a:t>
            </a:r>
            <a:r>
              <a:rPr lang="en-IN" sz="3600" dirty="0">
                <a:latin typeface="Tw Cen MT" panose="020B0602020104020603" pitchFamily="34" charset="0"/>
              </a:rPr>
              <a:t> tool.</a:t>
            </a:r>
          </a:p>
          <a:p>
            <a:r>
              <a:rPr lang="en-IN" sz="3600" dirty="0">
                <a:latin typeface="Tw Cen MT" panose="020B0602020104020603" pitchFamily="34" charset="0"/>
              </a:rPr>
              <a:t>Command: </a:t>
            </a:r>
            <a:r>
              <a:rPr lang="en-IN" sz="3600" dirty="0" err="1">
                <a:latin typeface="Tw Cen MT" panose="020B0602020104020603" pitchFamily="34" charset="0"/>
              </a:rPr>
              <a:t>rpcclient</a:t>
            </a:r>
            <a:r>
              <a:rPr lang="en-IN" sz="3600" dirty="0">
                <a:latin typeface="Tw Cen MT" panose="020B0602020104020603" pitchFamily="34" charset="0"/>
              </a:rPr>
              <a:t> –N –U “” 10.10.10.10</a:t>
            </a:r>
          </a:p>
          <a:p>
            <a:pPr marL="0" indent="0">
              <a:buNone/>
            </a:pPr>
            <a:r>
              <a:rPr lang="en-IN" sz="3600" dirty="0">
                <a:latin typeface="Tw Cen MT" panose="020B0602020104020603" pitchFamily="34" charset="0"/>
              </a:rPr>
              <a:t>                      </a:t>
            </a:r>
            <a:r>
              <a:rPr lang="en-IN" sz="3600" dirty="0" err="1">
                <a:latin typeface="Tw Cen MT" panose="020B0602020104020603" pitchFamily="34" charset="0"/>
              </a:rPr>
              <a:t>enumdomusers</a:t>
            </a:r>
            <a:endParaRPr lang="en-IN" sz="36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IN" sz="3600" dirty="0">
                <a:latin typeface="Tw Cen MT" panose="020B0602020104020603" pitchFamily="34" charset="0"/>
              </a:rPr>
              <a:t>                      </a:t>
            </a:r>
            <a:r>
              <a:rPr lang="en-IN" sz="3600" dirty="0" err="1">
                <a:latin typeface="Tw Cen MT" panose="020B0602020104020603" pitchFamily="34" charset="0"/>
              </a:rPr>
              <a:t>querydomianinfo</a:t>
            </a:r>
            <a:endParaRPr lang="en-IN" sz="36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IN" sz="3600" dirty="0"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6CD-932C-49D1-B533-EF159107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C7E10-6E72-401F-98AC-56B18E9B8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18" y="1175046"/>
            <a:ext cx="6255836" cy="4336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47FFB-E44F-4AFE-9464-4193ECD5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637" y="1005850"/>
            <a:ext cx="4466824" cy="4675104"/>
          </a:xfrm>
          <a:prstGeom prst="rect">
            <a:avLst/>
          </a:prstGeom>
        </p:spPr>
      </p:pic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71C9-D8FD-4138-9B15-DB22DDB5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46" y="685800"/>
            <a:ext cx="10131425" cy="1456267"/>
          </a:xfrm>
        </p:spPr>
        <p:txBody>
          <a:bodyPr>
            <a:no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Attacking Port 88 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5E5-E223-400A-9C20-F402D4FD0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978" y="2694160"/>
            <a:ext cx="10036833" cy="575254"/>
          </a:xfrm>
        </p:spPr>
        <p:txBody>
          <a:bodyPr>
            <a:normAutofit fontScale="25000" lnSpcReduction="20000"/>
          </a:bodyPr>
          <a:lstStyle/>
          <a:p>
            <a:r>
              <a:rPr lang="en-IN" sz="14400" dirty="0"/>
              <a:t>Tools: Metasploit, Nmap NSE Script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6CBAE-C6F6-4DFF-9363-E7D8113B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7" y="3390185"/>
            <a:ext cx="10936634" cy="2467676"/>
          </a:xfrm>
          <a:prstGeom prst="rect">
            <a:avLst/>
          </a:prstGeom>
        </p:spPr>
      </p:pic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F06A-8684-49D9-B5FB-6F88805F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C0E0F-FF0D-4BF0-9FD9-1B1FDD99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10" y="535732"/>
            <a:ext cx="10028294" cy="5670565"/>
          </a:xfrm>
        </p:spPr>
      </p:pic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4CAC-5655-420E-89D4-A29CFDDD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6D48-4E29-4592-B707-24528B9E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70" y="1222635"/>
            <a:ext cx="9303588" cy="230197"/>
          </a:xfrm>
        </p:spPr>
        <p:txBody>
          <a:bodyPr>
            <a:normAutofit fontScale="25000" lnSpcReduction="20000"/>
          </a:bodyPr>
          <a:lstStyle/>
          <a:p>
            <a:r>
              <a:rPr lang="en-IN" sz="16000" dirty="0"/>
              <a:t>Nmap –script krb5-enum-users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1F85A-6CCB-4E9C-B650-B4C28BF2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7" y="2065867"/>
            <a:ext cx="11128041" cy="3325282"/>
          </a:xfrm>
          <a:prstGeom prst="rect">
            <a:avLst/>
          </a:prstGeom>
        </p:spPr>
      </p:pic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97B6-13D5-4BDB-BF39-EF1E395F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err="1">
                <a:latin typeface="Algerian" panose="04020705040A02060702" pitchFamily="82" charset="0"/>
              </a:rPr>
              <a:t>Kerbrute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5ADE-EF49-45A3-9DF6-B25AB8C4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056" y="2211449"/>
            <a:ext cx="9665897" cy="704650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 err="1"/>
              <a:t>Kerbrute</a:t>
            </a:r>
            <a:r>
              <a:rPr lang="en-IN" sz="11200" dirty="0"/>
              <a:t> is python to brute force Kerberos credentials.</a:t>
            </a:r>
          </a:p>
          <a:p>
            <a:r>
              <a:rPr lang="en-IN" sz="11200" dirty="0"/>
              <a:t>The tools can be installed from </a:t>
            </a:r>
            <a:r>
              <a:rPr lang="en-IN" sz="11200" dirty="0" err="1"/>
              <a:t>Github</a:t>
            </a:r>
            <a:r>
              <a:rPr lang="en-IN" sz="112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F8793-F1CE-471D-81D2-B5C4DBB8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7" y="3301371"/>
            <a:ext cx="11131694" cy="2801160"/>
          </a:xfrm>
          <a:prstGeom prst="rect">
            <a:avLst/>
          </a:prstGeom>
        </p:spPr>
      </p:pic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295" y="3002831"/>
            <a:ext cx="10465526" cy="1028246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latin typeface="Algerian" panose="04020705040A02060702" pitchFamily="82" charset="0"/>
              </a:rPr>
              <a:t>THANK YOU </a:t>
            </a:r>
            <a:endParaRPr lang="en-IN" sz="16600" dirty="0">
              <a:latin typeface="Algerian" panose="04020705040A02060702" pitchFamily="82" charset="0"/>
            </a:endParaRPr>
          </a:p>
        </p:txBody>
      </p:sp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F759-7C97-4C4A-8C83-5EFAB6CC9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166" y="3743863"/>
            <a:ext cx="8591490" cy="586925"/>
          </a:xfrm>
        </p:spPr>
        <p:txBody>
          <a:bodyPr>
            <a:noAutofit/>
          </a:bodyPr>
          <a:lstStyle/>
          <a:p>
            <a:pPr algn="l"/>
            <a:r>
              <a:rPr lang="en-IN" sz="3600" dirty="0" smtClean="0">
                <a:latin typeface="Algerian" panose="04020705040A02060702" pitchFamily="82" charset="0"/>
              </a:rPr>
              <a:t>1. What is Active Directory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72" y="101002"/>
            <a:ext cx="5859494" cy="3058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47166" y="4330788"/>
            <a:ext cx="9935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latin typeface="Algerian" panose="04020705040A02060702" pitchFamily="82" charset="0"/>
              </a:rPr>
              <a:t>2. What is Active </a:t>
            </a:r>
            <a:r>
              <a:rPr lang="en-IN" sz="3600" dirty="0">
                <a:latin typeface="Algerian" panose="04020705040A02060702" pitchFamily="82" charset="0"/>
              </a:rPr>
              <a:t>Directory </a:t>
            </a:r>
            <a:r>
              <a:rPr lang="en-IN" sz="3600" dirty="0" smtClean="0">
                <a:latin typeface="Algerian" panose="04020705040A02060702" pitchFamily="82" charset="0"/>
              </a:rPr>
              <a:t>Enumeration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947166" y="4928394"/>
            <a:ext cx="11109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latin typeface="Algerian" panose="04020705040A02060702" pitchFamily="82" charset="0"/>
              </a:rPr>
              <a:t>3. Methods for Active </a:t>
            </a:r>
            <a:r>
              <a:rPr lang="en-IN" sz="3600" dirty="0">
                <a:latin typeface="Algerian" panose="04020705040A02060702" pitchFamily="82" charset="0"/>
              </a:rPr>
              <a:t>Directory Enumeration</a:t>
            </a:r>
            <a:endParaRPr lang="en-IN" sz="3600" dirty="0"/>
          </a:p>
        </p:txBody>
      </p:sp>
      <p:pic>
        <p:nvPicPr>
          <p:cNvPr id="8" name="Picture 7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16178" y="528233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3200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7166" y="5495270"/>
            <a:ext cx="3090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FFFF"/>
                </a:solidFill>
                <a:latin typeface="Algerian" panose="04020705040A02060702" pitchFamily="82" charset="0"/>
              </a:rPr>
              <a:t>4</a:t>
            </a:r>
            <a:r>
              <a:rPr lang="en-IN" sz="3600" dirty="0" smtClean="0">
                <a:solidFill>
                  <a:srgbClr val="FFFFFF"/>
                </a:solidFill>
                <a:latin typeface="Algerian" panose="04020705040A02060702" pitchFamily="82" charset="0"/>
              </a:rPr>
              <a:t>. Live Demo </a:t>
            </a:r>
            <a:endParaRPr lang="en-IN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7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E540-6A6A-43C3-B0A0-8460DCA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What is </a:t>
            </a:r>
            <a:r>
              <a:rPr lang="en-IN" sz="5400" dirty="0" smtClean="0">
                <a:latin typeface="Algerian" panose="04020705040A02060702" pitchFamily="82" charset="0"/>
              </a:rPr>
              <a:t>Active Directory 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092E-1F1C-446B-A289-56583FE7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w Cen MT" panose="020B0602020104020603" pitchFamily="34" charset="0"/>
              </a:rPr>
              <a:t>Active Directory (AD) is a database and set of services that connect users with the network resources they need to get their work done. </a:t>
            </a:r>
          </a:p>
          <a:p>
            <a:r>
              <a:rPr lang="en-US" sz="3200" dirty="0">
                <a:latin typeface="Tw Cen MT" panose="020B0602020104020603" pitchFamily="34" charset="0"/>
              </a:rPr>
              <a:t>The database (or directory) contains critical information about your environment, including what users and computers there are and who's allowed to do what</a:t>
            </a:r>
            <a:endParaRPr lang="en-IN" sz="3200"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3882" y="409063"/>
            <a:ext cx="99456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What is Active Directory Enumeration</a:t>
            </a:r>
            <a:endParaRPr lang="en-IN" sz="5400" dirty="0"/>
          </a:p>
        </p:txBody>
      </p:sp>
      <p:sp>
        <p:nvSpPr>
          <p:cNvPr id="7" name="Rectangle 6"/>
          <p:cNvSpPr/>
          <p:nvPr/>
        </p:nvSpPr>
        <p:spPr>
          <a:xfrm>
            <a:off x="1426234" y="288969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Tw Cen MT" panose="020B0602020104020603" pitchFamily="34" charset="0"/>
              </a:rPr>
              <a:t>Enumeration is the process of extracting information from the Active Directory like enumerating the users, groups, some interesting fields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30279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7B46-4CD4-4275-90C0-513798B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Ports to identify and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32C2-A3EF-4102-BC65-489684F47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64" y="2398635"/>
            <a:ext cx="10131425" cy="364913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w Cen MT" panose="020B0602020104020603" pitchFamily="34" charset="0"/>
              </a:rPr>
              <a:t>139 and 445 – SMB</a:t>
            </a:r>
          </a:p>
          <a:p>
            <a:r>
              <a:rPr lang="en-IN" sz="4000" dirty="0">
                <a:latin typeface="Tw Cen MT" panose="020B0602020104020603" pitchFamily="34" charset="0"/>
              </a:rPr>
              <a:t>88 – Kerberos</a:t>
            </a:r>
          </a:p>
          <a:p>
            <a:r>
              <a:rPr lang="en-IN" sz="4000" dirty="0">
                <a:latin typeface="Tw Cen MT" panose="020B0602020104020603" pitchFamily="34" charset="0"/>
              </a:rPr>
              <a:t>389 – </a:t>
            </a:r>
            <a:r>
              <a:rPr lang="en-IN" sz="4000" dirty="0" err="1">
                <a:latin typeface="Tw Cen MT" panose="020B0602020104020603" pitchFamily="34" charset="0"/>
              </a:rPr>
              <a:t>Ldap</a:t>
            </a:r>
            <a:endParaRPr lang="en-IN" sz="4000" dirty="0">
              <a:latin typeface="Tw Cen MT" panose="020B0602020104020603" pitchFamily="34" charset="0"/>
            </a:endParaRPr>
          </a:p>
          <a:p>
            <a:r>
              <a:rPr lang="en-IN" sz="4000" dirty="0">
                <a:latin typeface="Tw Cen MT" panose="020B0602020104020603" pitchFamily="34" charset="0"/>
              </a:rPr>
              <a:t>636 – </a:t>
            </a:r>
            <a:r>
              <a:rPr lang="en-IN" sz="4000" dirty="0" err="1">
                <a:latin typeface="Tw Cen MT" panose="020B0602020104020603" pitchFamily="34" charset="0"/>
              </a:rPr>
              <a:t>Ldap</a:t>
            </a:r>
            <a:r>
              <a:rPr lang="en-IN" sz="4000" dirty="0">
                <a:latin typeface="Tw Cen MT" panose="020B0602020104020603" pitchFamily="34" charset="0"/>
              </a:rPr>
              <a:t> -SSL</a:t>
            </a:r>
          </a:p>
        </p:txBody>
      </p:sp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4965-B471-41EF-91BB-17780381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56" y="262646"/>
            <a:ext cx="10131425" cy="1063918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Attacking SMB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C221-0C23-43BF-B91B-BA593E06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545" y="2093428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Tw Cen MT" panose="020B0602020104020603" pitchFamily="34" charset="0"/>
              </a:rPr>
              <a:t>There are various ways and various tools to enumerate SMB shares</a:t>
            </a:r>
          </a:p>
          <a:p>
            <a:pPr lvl="1"/>
            <a:r>
              <a:rPr lang="en-IN" sz="2800" dirty="0" err="1" smtClean="0">
                <a:latin typeface="Tw Cen MT" panose="020B0602020104020603" pitchFamily="34" charset="0"/>
              </a:rPr>
              <a:t>Smbclient</a:t>
            </a:r>
            <a:endParaRPr lang="en-IN" sz="2800" dirty="0">
              <a:latin typeface="Tw Cen MT" panose="020B0602020104020603" pitchFamily="34" charset="0"/>
            </a:endParaRPr>
          </a:p>
          <a:p>
            <a:pPr lvl="1"/>
            <a:r>
              <a:rPr lang="en-IN" sz="2800" dirty="0">
                <a:latin typeface="Tw Cen MT" panose="020B0602020104020603" pitchFamily="34" charset="0"/>
              </a:rPr>
              <a:t>Enum4linux</a:t>
            </a:r>
          </a:p>
          <a:p>
            <a:pPr lvl="1"/>
            <a:r>
              <a:rPr lang="en-IN" sz="2800" dirty="0" err="1">
                <a:latin typeface="Tw Cen MT" panose="020B0602020104020603" pitchFamily="34" charset="0"/>
              </a:rPr>
              <a:t>Crackmapexec</a:t>
            </a:r>
            <a:endParaRPr lang="en-IN" sz="2800" dirty="0">
              <a:latin typeface="Tw Cen MT" panose="020B0602020104020603" pitchFamily="34" charset="0"/>
            </a:endParaRPr>
          </a:p>
          <a:p>
            <a:pPr lvl="1"/>
            <a:r>
              <a:rPr lang="en-IN" sz="2800" dirty="0" err="1">
                <a:latin typeface="Tw Cen MT" panose="020B0602020104020603" pitchFamily="34" charset="0"/>
              </a:rPr>
              <a:t>Smbmap</a:t>
            </a:r>
            <a:r>
              <a:rPr lang="en-IN" sz="2800" dirty="0">
                <a:latin typeface="Tw Cen MT" panose="020B0602020104020603" pitchFamily="34" charset="0"/>
              </a:rPr>
              <a:t> </a:t>
            </a:r>
          </a:p>
          <a:p>
            <a:pPr lvl="1"/>
            <a:r>
              <a:rPr lang="en-IN" sz="2800" dirty="0">
                <a:latin typeface="Tw Cen MT" panose="020B0602020104020603" pitchFamily="34" charset="0"/>
              </a:rPr>
              <a:t>Nmap Scrips</a:t>
            </a:r>
          </a:p>
          <a:p>
            <a:pPr marL="0" indent="0">
              <a:buNone/>
            </a:pPr>
            <a:r>
              <a:rPr lang="en-IN" sz="2800" dirty="0">
                <a:latin typeface="Tw Cen MT" panose="020B0602020104020603" pitchFamily="34" charset="0"/>
              </a:rPr>
              <a:t>Main vulnerabilities to test</a:t>
            </a:r>
          </a:p>
          <a:p>
            <a:pPr lvl="1"/>
            <a:r>
              <a:rPr lang="en-IN" sz="2800" dirty="0">
                <a:latin typeface="Tw Cen MT" panose="020B0602020104020603" pitchFamily="34" charset="0"/>
              </a:rPr>
              <a:t>Null/Anonymous login</a:t>
            </a:r>
          </a:p>
          <a:p>
            <a:pPr lvl="1"/>
            <a:r>
              <a:rPr lang="en-IN" sz="2800" dirty="0">
                <a:latin typeface="Tw Cen MT" panose="020B0602020104020603" pitchFamily="34" charset="0"/>
              </a:rPr>
              <a:t>SMB version protocols used</a:t>
            </a:r>
          </a:p>
        </p:txBody>
      </p:sp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87BD5D-F37F-4769-B142-9F9B32F9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5328212" cy="1375608"/>
          </a:xfrm>
        </p:spPr>
        <p:txBody>
          <a:bodyPr anchor="ctr">
            <a:no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SMB Protocol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67271C-CBCC-4BBD-B48A-CCFE25DE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16" y="2662421"/>
            <a:ext cx="5814595" cy="344011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w Cen MT" panose="020B0602020104020603" pitchFamily="34" charset="0"/>
              </a:rPr>
              <a:t>Tool used </a:t>
            </a:r>
            <a:r>
              <a:rPr lang="en-IN" sz="4000" dirty="0" err="1">
                <a:latin typeface="Tw Cen MT" panose="020B0602020104020603" pitchFamily="34" charset="0"/>
              </a:rPr>
              <a:t>nmap</a:t>
            </a:r>
            <a:r>
              <a:rPr lang="en-IN" sz="4000" dirty="0">
                <a:latin typeface="Tw Cen MT" panose="020B0602020104020603" pitchFamily="34" charset="0"/>
              </a:rPr>
              <a:t> NSE script</a:t>
            </a:r>
          </a:p>
          <a:p>
            <a:r>
              <a:rPr lang="en-IN" sz="4000" dirty="0">
                <a:latin typeface="Tw Cen MT" panose="020B0602020104020603" pitchFamily="34" charset="0"/>
              </a:rPr>
              <a:t>Command : </a:t>
            </a:r>
            <a:r>
              <a:rPr lang="en-IN" sz="4000" dirty="0" err="1">
                <a:latin typeface="Tw Cen MT" panose="020B0602020104020603" pitchFamily="34" charset="0"/>
              </a:rPr>
              <a:t>Nmap</a:t>
            </a:r>
            <a:r>
              <a:rPr lang="en-IN" sz="4000" dirty="0">
                <a:latin typeface="Tw Cen MT" panose="020B0602020104020603" pitchFamily="34" charset="0"/>
              </a:rPr>
              <a:t> –-script </a:t>
            </a:r>
            <a:r>
              <a:rPr lang="en-IN" sz="4000" dirty="0" err="1">
                <a:latin typeface="Tw Cen MT" panose="020B0602020104020603" pitchFamily="34" charset="0"/>
              </a:rPr>
              <a:t>smb</a:t>
            </a:r>
            <a:r>
              <a:rPr lang="en-IN" sz="4000" dirty="0">
                <a:latin typeface="Tw Cen MT" panose="020B0602020104020603" pitchFamily="34" charset="0"/>
              </a:rPr>
              <a:t>-protocols &lt;IP&gt; -p 445</a:t>
            </a:r>
          </a:p>
          <a:p>
            <a:endParaRPr lang="en-IN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55760-C22C-48BD-BF35-F60D6527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11" y="1006311"/>
            <a:ext cx="5752289" cy="4041939"/>
          </a:xfrm>
          <a:prstGeom prst="rect">
            <a:avLst/>
          </a:prstGeom>
        </p:spPr>
      </p:pic>
      <p:pic>
        <p:nvPicPr>
          <p:cNvPr id="7" name="Picture 6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37B745-DA1D-4F4A-938D-E7C28E56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51" y="2734540"/>
            <a:ext cx="4405902" cy="1399625"/>
          </a:xfrm>
        </p:spPr>
        <p:txBody>
          <a:bodyPr anchor="ctr">
            <a:norm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Null Login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D0118D-2CF9-AF41-5016-1E5BB9D49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8720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74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528-485E-4E04-B4B9-62A3BA4A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BD13E-00AF-4D4C-A776-4DC1CAEA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75" y="508776"/>
            <a:ext cx="10497852" cy="26277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ACB71-6E8E-4A18-BB86-A9646569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55" y="3615766"/>
            <a:ext cx="9384291" cy="2408944"/>
          </a:xfrm>
          <a:prstGeom prst="rect">
            <a:avLst/>
          </a:prstGeom>
        </p:spPr>
      </p:pic>
      <p:pic>
        <p:nvPicPr>
          <p:cNvPr id="6" name="Picture 5" descr="TheHackersClub - CyberSapi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1867</TotalTime>
  <Words>294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Tw Cen MT</vt:lpstr>
      <vt:lpstr>Celestial</vt:lpstr>
      <vt:lpstr>PowerPoint Presentation</vt:lpstr>
      <vt:lpstr>1. What is Active Directory</vt:lpstr>
      <vt:lpstr>What is Active Directory </vt:lpstr>
      <vt:lpstr>PowerPoint Presentation</vt:lpstr>
      <vt:lpstr>Ports to identify and Attack</vt:lpstr>
      <vt:lpstr>Attacking SMB</vt:lpstr>
      <vt:lpstr>SMB Protocol Detection</vt:lpstr>
      <vt:lpstr>Null Login</vt:lpstr>
      <vt:lpstr> </vt:lpstr>
      <vt:lpstr>Enum4linux</vt:lpstr>
      <vt:lpstr>User enumeration using Rpcclient</vt:lpstr>
      <vt:lpstr> </vt:lpstr>
      <vt:lpstr>Attacking Port 88 Kerberos</vt:lpstr>
      <vt:lpstr> </vt:lpstr>
      <vt:lpstr> </vt:lpstr>
      <vt:lpstr>Kerbrute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Enumeration</dc:title>
  <dc:creator>Vivek  M</dc:creator>
  <cp:lastModifiedBy>RameezS</cp:lastModifiedBy>
  <cp:revision>40</cp:revision>
  <dcterms:created xsi:type="dcterms:W3CDTF">2022-06-20T07:41:56Z</dcterms:created>
  <dcterms:modified xsi:type="dcterms:W3CDTF">2022-10-10T10:24:32Z</dcterms:modified>
</cp:coreProperties>
</file>