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83" r:id="rId6"/>
    <p:sldId id="284" r:id="rId7"/>
    <p:sldId id="260" r:id="rId8"/>
    <p:sldId id="267" r:id="rId9"/>
    <p:sldId id="277" r:id="rId10"/>
    <p:sldId id="262" r:id="rId11"/>
    <p:sldId id="263" r:id="rId12"/>
    <p:sldId id="265" r:id="rId13"/>
    <p:sldId id="293"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jpe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8.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4212" y="608527"/>
            <a:ext cx="4823576" cy="5376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095" y="687705"/>
            <a:ext cx="8968820" cy="535108"/>
          </a:xfrm>
        </p:spPr>
        <p:txBody>
          <a:bodyPr>
            <a:normAutofit fontScale="90000"/>
          </a:bodyPr>
          <a:lstStyle/>
          <a:p>
            <a:r>
              <a:rPr lang="en-US" sz="4000" b="1" dirty="0">
                <a:latin typeface="Arial" panose="020B0604020202020204" pitchFamily="34" charset="0"/>
                <a:cs typeface="Arial" panose="020B0604020202020204" pitchFamily="34" charset="0"/>
              </a:rPr>
              <a:t>impact:</a:t>
            </a:r>
            <a:endParaRPr lang="en-US" sz="4000" b="1" dirty="0">
              <a:latin typeface="Arial" panose="020B0604020202020204" pitchFamily="34" charset="0"/>
              <a:cs typeface="Arial" panose="020B0604020202020204" pitchFamily="34" charset="0"/>
            </a:endParaRPr>
          </a:p>
        </p:txBody>
      </p:sp>
      <p:sp>
        <p:nvSpPr>
          <p:cNvPr id="6" name="Rectangle 5"/>
          <p:cNvSpPr/>
          <p:nvPr/>
        </p:nvSpPr>
        <p:spPr>
          <a:xfrm>
            <a:off x="678287" y="1328551"/>
            <a:ext cx="9766479" cy="830997"/>
          </a:xfrm>
          <a:prstGeom prst="rect">
            <a:avLst/>
          </a:prstGeom>
        </p:spPr>
        <p:txBody>
          <a:bodyPr wrap="square">
            <a:spAutoFit/>
          </a:bodyPr>
          <a:lstStyle/>
          <a:p>
            <a:pPr marL="342900" indent="-342900">
              <a:buFont typeface="Wingdings" panose="05000000000000000000" pitchFamily="2" charset="2"/>
              <a:buChar char="q"/>
            </a:pPr>
            <a:r>
              <a:rPr lang="en-US" sz="2400" dirty="0">
                <a:solidFill>
                  <a:srgbClr val="000000"/>
                </a:solidFill>
                <a:latin typeface="Arial" panose="020B0604020202020204" pitchFamily="34" charset="0"/>
                <a:cs typeface="Arial" panose="020B0604020202020204" pitchFamily="34" charset="0"/>
              </a:rPr>
              <a:t>CSRF is an attack that forces the victim or the user to execute a malicious request on the server on behalf of the attacker. </a:t>
            </a:r>
            <a:endParaRPr lang="en-US" sz="2400" dirty="0">
              <a:solidFill>
                <a:srgbClr val="000000"/>
              </a:solidFill>
              <a:latin typeface="Arial" panose="020B0604020202020204" pitchFamily="34" charset="0"/>
              <a:cs typeface="Arial" panose="020B0604020202020204" pitchFamily="34" charset="0"/>
            </a:endParaRPr>
          </a:p>
        </p:txBody>
      </p:sp>
      <p:sp>
        <p:nvSpPr>
          <p:cNvPr id="7" name="Rectangle 6"/>
          <p:cNvSpPr/>
          <p:nvPr/>
        </p:nvSpPr>
        <p:spPr>
          <a:xfrm>
            <a:off x="678287" y="2496426"/>
            <a:ext cx="10371786" cy="3416320"/>
          </a:xfrm>
          <a:prstGeom prst="rect">
            <a:avLst/>
          </a:prstGeom>
        </p:spPr>
        <p:txBody>
          <a:bodyPr wrap="square">
            <a:spAutoFit/>
          </a:bodyPr>
          <a:lstStyle/>
          <a:p>
            <a:pPr marL="342900" indent="-342900">
              <a:buFont typeface="Wingdings" panose="05000000000000000000" pitchFamily="2" charset="2"/>
              <a:buChar char="q"/>
            </a:pPr>
            <a:r>
              <a:rPr lang="en-US" sz="2400" dirty="0">
                <a:solidFill>
                  <a:srgbClr val="000000"/>
                </a:solidFill>
                <a:latin typeface="Arial" panose="020B0604020202020204" pitchFamily="34" charset="0"/>
                <a:cs typeface="Arial" panose="020B0604020202020204" pitchFamily="34" charset="0"/>
              </a:rPr>
              <a:t>Although CSRF attacks are not meant to steal any sensitive data as the attacker wouldn’t receive any response as whatever the victim does but this vulnerability is defined as it causes a state change on the server, such as –</a:t>
            </a:r>
            <a:endParaRPr lang="en-US" sz="2400" dirty="0">
              <a:solidFill>
                <a:srgbClr val="000000"/>
              </a:solidFill>
              <a:latin typeface="Arial" panose="020B0604020202020204" pitchFamily="34" charset="0"/>
              <a:cs typeface="Arial" panose="020B0604020202020204" pitchFamily="34" charset="0"/>
            </a:endParaRPr>
          </a:p>
          <a:p>
            <a:endParaRPr lang="en-US"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Changing the victim’s email address or password.</a:t>
            </a: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Purchasing anything.</a:t>
            </a: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Making a bank transaction.</a:t>
            </a: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Explicitly logging out the user from his account.</a:t>
            </a:r>
            <a:endParaRPr lang="en-US" sz="2400" dirty="0">
              <a:solidFill>
                <a:srgbClr val="000000"/>
              </a:solidFill>
              <a:latin typeface="Arial" panose="020B0604020202020204" pitchFamily="34" charset="0"/>
              <a:cs typeface="Arial" panose="020B0604020202020204" pitchFamily="34" charset="0"/>
            </a:endParaRPr>
          </a:p>
          <a:p>
            <a:endParaRPr lang="en-US" sz="2400" dirty="0">
              <a:solidFill>
                <a:srgbClr val="000000"/>
              </a:solidFill>
              <a:latin typeface="Arial" panose="020B0604020202020204" pitchFamily="34" charset="0"/>
              <a:cs typeface="Arial" panose="020B0604020202020204" pitchFamily="34" charset="0"/>
            </a:endParaRPr>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94" y="706318"/>
            <a:ext cx="8899926" cy="553460"/>
          </a:xfrm>
        </p:spPr>
        <p:txBody>
          <a:bodyPr>
            <a:noAutofit/>
          </a:bodyPr>
          <a:lstStyle/>
          <a:p>
            <a:r>
              <a:rPr lang="en-US" b="1" dirty="0">
                <a:latin typeface="Arial" panose="020B0604020202020204" pitchFamily="34" charset="0"/>
                <a:cs typeface="Arial" panose="020B0604020202020204" pitchFamily="34" charset="0"/>
              </a:rPr>
              <a:t>mitigation:</a:t>
            </a:r>
            <a:endParaRPr lang="en-US" b="1" dirty="0">
              <a:latin typeface="Arial" panose="020B0604020202020204" pitchFamily="34" charset="0"/>
              <a:cs typeface="Arial" panose="020B0604020202020204" pitchFamily="34" charset="0"/>
            </a:endParaRPr>
          </a:p>
        </p:txBody>
      </p:sp>
      <p:sp>
        <p:nvSpPr>
          <p:cNvPr id="6" name="Rectangle 5"/>
          <p:cNvSpPr/>
          <p:nvPr/>
        </p:nvSpPr>
        <p:spPr>
          <a:xfrm>
            <a:off x="386366" y="1261451"/>
            <a:ext cx="11706895" cy="4401205"/>
          </a:xfrm>
          <a:prstGeom prst="rect">
            <a:avLst/>
          </a:prstGeom>
        </p:spPr>
        <p:txBody>
          <a:bodyPr wrap="square">
            <a:spAutoFit/>
          </a:bodyPr>
          <a:lstStyle/>
          <a:p>
            <a:pPr>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The developers should implement the use of </a:t>
            </a:r>
            <a:r>
              <a:rPr lang="en-US" sz="2800" b="1" dirty="0">
                <a:solidFill>
                  <a:srgbClr val="000000"/>
                </a:solidFill>
                <a:latin typeface="Arial" panose="020B0604020202020204" pitchFamily="34" charset="0"/>
                <a:cs typeface="Arial" panose="020B0604020202020204" pitchFamily="34" charset="0"/>
              </a:rPr>
              <a:t>“Anti-CSRF tokens”</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Use of </a:t>
            </a:r>
            <a:r>
              <a:rPr lang="en-US" sz="2800" b="1" dirty="0">
                <a:solidFill>
                  <a:srgbClr val="000000"/>
                </a:solidFill>
                <a:latin typeface="Arial" panose="020B0604020202020204" pitchFamily="34" charset="0"/>
                <a:cs typeface="Arial" panose="020B0604020202020204" pitchFamily="34" charset="0"/>
              </a:rPr>
              <a:t>Same-Site cookies attributes</a:t>
            </a:r>
            <a:r>
              <a:rPr lang="en-US" sz="2800" dirty="0">
                <a:solidFill>
                  <a:srgbClr val="000000"/>
                </a:solidFill>
                <a:latin typeface="Arial" panose="020B0604020202020204" pitchFamily="34" charset="0"/>
                <a:cs typeface="Arial" panose="020B0604020202020204" pitchFamily="34" charset="0"/>
              </a:rPr>
              <a:t> for session cookies, which can only be sent if the request is being made from the origin related to the cookie (not cross-domain).</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b="1" dirty="0">
                <a:solidFill>
                  <a:srgbClr val="000000"/>
                </a:solidFill>
                <a:latin typeface="Arial" panose="020B0604020202020204" pitchFamily="34" charset="0"/>
                <a:cs typeface="Arial" panose="020B0604020202020204" pitchFamily="34" charset="0"/>
              </a:rPr>
              <a:t>Do not use GET</a:t>
            </a:r>
            <a:r>
              <a:rPr lang="en-US" sz="2800" dirty="0">
                <a:solidFill>
                  <a:srgbClr val="000000"/>
                </a:solidFill>
                <a:latin typeface="Arial" panose="020B0604020202020204" pitchFamily="34" charset="0"/>
                <a:cs typeface="Arial" panose="020B0604020202020204" pitchFamily="34" charset="0"/>
              </a:rPr>
              <a:t> requests for state-changing operations.</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Identifying Source Origin (via Origin/</a:t>
            </a:r>
            <a:r>
              <a:rPr lang="en-US" sz="2800" dirty="0" err="1">
                <a:solidFill>
                  <a:srgbClr val="000000"/>
                </a:solidFill>
                <a:latin typeface="Arial" panose="020B0604020202020204" pitchFamily="34" charset="0"/>
                <a:cs typeface="Arial" panose="020B0604020202020204" pitchFamily="34" charset="0"/>
              </a:rPr>
              <a:t>Referer</a:t>
            </a:r>
            <a:r>
              <a:rPr lang="en-US" sz="2800" dirty="0">
                <a:solidFill>
                  <a:srgbClr val="000000"/>
                </a:solidFill>
                <a:latin typeface="Arial" panose="020B0604020202020204" pitchFamily="34" charset="0"/>
                <a:cs typeface="Arial" panose="020B0604020202020204" pitchFamily="34" charset="0"/>
              </a:rPr>
              <a:t> header)</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One-time Token should be implemented for the </a:t>
            </a:r>
            <a:r>
              <a:rPr lang="en-US" sz="2800" dirty="0" err="1">
                <a:solidFill>
                  <a:srgbClr val="000000"/>
                </a:solidFill>
                <a:latin typeface="Arial" panose="020B0604020202020204" pitchFamily="34" charset="0"/>
                <a:cs typeface="Arial" panose="020B0604020202020204" pitchFamily="34" charset="0"/>
              </a:rPr>
              <a:t>defence</a:t>
            </a:r>
            <a:r>
              <a:rPr lang="en-US" sz="2800" dirty="0">
                <a:solidFill>
                  <a:srgbClr val="000000"/>
                </a:solidFill>
                <a:latin typeface="Arial" panose="020B0604020202020204" pitchFamily="34" charset="0"/>
                <a:cs typeface="Arial" panose="020B0604020202020204" pitchFamily="34" charset="0"/>
              </a:rPr>
              <a:t> of User Interaction based CSRF.</a:t>
            </a: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b="1" dirty="0">
                <a:solidFill>
                  <a:srgbClr val="000000"/>
                </a:solidFill>
                <a:latin typeface="Arial" panose="020B0604020202020204" pitchFamily="34" charset="0"/>
                <a:cs typeface="Arial" panose="020B0604020202020204" pitchFamily="34" charset="0"/>
              </a:rPr>
              <a:t>Secure against XSS attacks</a:t>
            </a:r>
            <a:r>
              <a:rPr lang="en-US" sz="2800" dirty="0">
                <a:solidFill>
                  <a:srgbClr val="000000"/>
                </a:solidFill>
                <a:latin typeface="Arial" panose="020B0604020202020204" pitchFamily="34" charset="0"/>
                <a:cs typeface="Arial" panose="020B0604020202020204" pitchFamily="34" charset="0"/>
              </a:rPr>
              <a:t>, as any XSS can be used to defeat all CSRF mitigation techniques!</a:t>
            </a:r>
            <a:endParaRPr lang="en-US" sz="2800" dirty="0">
              <a:latin typeface="Arial" panose="020B0604020202020204" pitchFamily="34" charset="0"/>
              <a:cs typeface="Arial" panose="020B0604020202020204" pitchFamily="34" charset="0"/>
            </a:endParaRPr>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7535" y="1409065"/>
            <a:ext cx="11186160" cy="4523105"/>
          </a:xfrm>
          <a:prstGeom prst="rect">
            <a:avLst/>
          </a:prstGeom>
          <a:noFill/>
        </p:spPr>
        <p:txBody>
          <a:bodyPr wrap="square" rtlCol="0" anchor="t">
            <a:spAutoFit/>
          </a:bodyPr>
          <a:p>
            <a:r>
              <a:rPr lang="en-US" sz="2400">
                <a:latin typeface="Arial" panose="020B0604020202020204" pitchFamily="34" charset="0"/>
                <a:cs typeface="Arial" panose="020B0604020202020204" pitchFamily="34" charset="0"/>
              </a:rPr>
              <a:t>https://www.synopsys.com/glossary/what-is-csrf.html#:~:text=Cross%2DSite%20Request%20Forgery%20(CSRF)%20is%20an%20attack%20that,has%20in%20an%20authenticated%20user.</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https://asfiyashaikh.medium.com/cross-site-request-forgery-csrf-8ce6f9ee0379</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https://www.codecademy.com/learn/seasp-defending-node-applications-from-sql-injection-xss-csrf-attacks/modules/seasp-preventing-cross-site-request-forgery-csrf-attacks/cheatsheet</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https://www.imperva.com/learn/application-security/csrf-cross-site-request-forgery/</a:t>
            </a:r>
            <a:endParaRPr lang="en-US" sz="2400">
              <a:latin typeface="Arial" panose="020B0604020202020204" pitchFamily="34" charset="0"/>
              <a:cs typeface="Arial" panose="020B0604020202020204" pitchFamily="34" charset="0"/>
            </a:endParaRPr>
          </a:p>
        </p:txBody>
      </p:sp>
      <p:sp>
        <p:nvSpPr>
          <p:cNvPr id="2" name="Text Box 1"/>
          <p:cNvSpPr txBox="1"/>
          <p:nvPr/>
        </p:nvSpPr>
        <p:spPr>
          <a:xfrm>
            <a:off x="597535" y="520065"/>
            <a:ext cx="6096000" cy="521970"/>
          </a:xfrm>
          <a:prstGeom prst="rect">
            <a:avLst/>
          </a:prstGeom>
          <a:noFill/>
        </p:spPr>
        <p:txBody>
          <a:bodyPr wrap="square" rtlCol="0">
            <a:spAutoFit/>
          </a:bodyPr>
          <a:p>
            <a:r>
              <a:rPr lang="en-US" altLang="en-US" sz="28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REFERENCE:</a:t>
            </a:r>
            <a:endParaRPr lang="en-US" altLang="en-US" sz="28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53" y="2689715"/>
            <a:ext cx="9905998" cy="1478570"/>
          </a:xfrm>
        </p:spPr>
        <p:txBody>
          <a:bodyPr/>
          <a:lstStyle/>
          <a:p>
            <a:r>
              <a:rPr lang="en-US" sz="7200" dirty="0"/>
              <a:t>thank you</a:t>
            </a:r>
            <a:endParaRPr lang="en-US" sz="7200" dirty="0"/>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59053" y="2923836"/>
            <a:ext cx="184730"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993140" y="1440180"/>
            <a:ext cx="10148570" cy="3484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1" y="662597"/>
            <a:ext cx="4609005" cy="574065"/>
          </a:xfrm>
        </p:spPr>
        <p:txBody>
          <a:bodyPr>
            <a:normAutofit fontScale="90000"/>
          </a:bodyPr>
          <a:lstStyle/>
          <a:p>
            <a:r>
              <a:rPr lang="en-US" sz="4400" dirty="0">
                <a:latin typeface="Arial" panose="020B0604020202020204" pitchFamily="34" charset="0"/>
                <a:cs typeface="Arial" panose="020B0604020202020204" pitchFamily="34" charset="0"/>
              </a:rPr>
              <a:t>Agenda:</a:t>
            </a:r>
            <a:endParaRPr lang="en-US" sz="4400" dirty="0">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520968" y="1673269"/>
            <a:ext cx="8534400" cy="3615267"/>
          </a:xfrm>
        </p:spPr>
        <p:txBody>
          <a:bodyPr>
            <a:normAutofit lnSpcReduction="10000"/>
          </a:bodyPr>
          <a:lstStyle/>
          <a:p>
            <a:pPr marL="514350" indent="-514350">
              <a:buAutoNum type="arabicPeriod"/>
            </a:pPr>
            <a:r>
              <a:rPr lang="en-US" sz="2700" dirty="0">
                <a:latin typeface="Arial" panose="020B0604020202020204" pitchFamily="34" charset="0"/>
                <a:cs typeface="Arial" panose="020B0604020202020204" pitchFamily="34" charset="0"/>
              </a:rPr>
              <a:t>What is CSRF;</a:t>
            </a:r>
            <a:endParaRPr lang="en-US" sz="2700" dirty="0">
              <a:latin typeface="Arial" panose="020B0604020202020204" pitchFamily="34" charset="0"/>
              <a:cs typeface="Arial" panose="020B0604020202020204" pitchFamily="34" charset="0"/>
            </a:endParaRPr>
          </a:p>
          <a:p>
            <a:pPr marL="514350" indent="-514350">
              <a:buAutoNum type="arabicPeriod"/>
            </a:pPr>
            <a:r>
              <a:rPr lang="en-US" sz="2700" dirty="0">
                <a:latin typeface="Arial" panose="020B0604020202020204" pitchFamily="34" charset="0"/>
                <a:cs typeface="Arial" panose="020B0604020202020204" pitchFamily="34" charset="0"/>
              </a:rPr>
              <a:t>How CSRF Works;</a:t>
            </a:r>
            <a:endParaRPr lang="en-US" sz="2700" dirty="0">
              <a:latin typeface="Arial" panose="020B0604020202020204" pitchFamily="34" charset="0"/>
              <a:cs typeface="Arial" panose="020B0604020202020204" pitchFamily="34" charset="0"/>
            </a:endParaRPr>
          </a:p>
          <a:p>
            <a:pPr marL="514350" indent="-514350">
              <a:buAutoNum type="arabicPeriod"/>
            </a:pPr>
            <a:r>
              <a:rPr lang="en-US" sz="2700" dirty="0">
                <a:latin typeface="Arial" panose="020B0604020202020204" pitchFamily="34" charset="0"/>
                <a:cs typeface="Arial" panose="020B0604020202020204" pitchFamily="34" charset="0"/>
              </a:rPr>
              <a:t>Method of Attack;</a:t>
            </a:r>
            <a:endParaRPr lang="en-US" sz="2700" dirty="0">
              <a:latin typeface="Arial" panose="020B0604020202020204" pitchFamily="34" charset="0"/>
              <a:cs typeface="Arial" panose="020B0604020202020204" pitchFamily="34" charset="0"/>
            </a:endParaRPr>
          </a:p>
          <a:p>
            <a:pPr marL="514350" indent="-514350">
              <a:buAutoNum type="arabicPeriod"/>
            </a:pPr>
            <a:r>
              <a:rPr lang="en-US" sz="2700" dirty="0">
                <a:latin typeface="Arial" panose="020B0604020202020204" pitchFamily="34" charset="0"/>
                <a:cs typeface="Arial" panose="020B0604020202020204" pitchFamily="34" charset="0"/>
              </a:rPr>
              <a:t>Impact;</a:t>
            </a:r>
            <a:endParaRPr lang="en-US" sz="2700" dirty="0">
              <a:latin typeface="Arial" panose="020B0604020202020204" pitchFamily="34" charset="0"/>
              <a:cs typeface="Arial" panose="020B0604020202020204" pitchFamily="34" charset="0"/>
            </a:endParaRPr>
          </a:p>
          <a:p>
            <a:pPr marL="514350" indent="-514350">
              <a:buAutoNum type="arabicPeriod"/>
            </a:pPr>
            <a:r>
              <a:rPr lang="en-US" sz="2700" dirty="0">
                <a:latin typeface="Arial" panose="020B0604020202020204" pitchFamily="34" charset="0"/>
                <a:cs typeface="Arial" panose="020B0604020202020204" pitchFamily="34" charset="0"/>
              </a:rPr>
              <a:t>Mitigation;</a:t>
            </a:r>
            <a:endParaRPr lang="en-US" sz="2700" dirty="0">
              <a:latin typeface="Arial" panose="020B0604020202020204" pitchFamily="34" charset="0"/>
              <a:cs typeface="Arial" panose="020B0604020202020204" pitchFamily="34" charset="0"/>
            </a:endParaRPr>
          </a:p>
          <a:p>
            <a:pPr marL="514350" indent="-514350">
              <a:buAutoNum type="arabicPeriod"/>
            </a:pPr>
            <a:r>
              <a:rPr lang="en-US" sz="2700" dirty="0">
                <a:latin typeface="Arial" panose="020B0604020202020204" pitchFamily="34" charset="0"/>
                <a:cs typeface="Arial" panose="020B0604020202020204" pitchFamily="34" charset="0"/>
              </a:rPr>
              <a:t>Practical.</a:t>
            </a:r>
            <a:endParaRPr lang="en-US" sz="27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10808266" y="0"/>
            <a:ext cx="1411847" cy="941231"/>
          </a:xfrm>
          <a:prstGeom prst="rect">
            <a:avLst/>
          </a:prstGeom>
        </p:spPr>
      </p:pic>
      <p:pic>
        <p:nvPicPr>
          <p:cNvPr id="1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848686" y="858738"/>
            <a:ext cx="3323590" cy="521970"/>
          </a:xfrm>
          <a:prstGeom prst="rect">
            <a:avLst/>
          </a:prstGeom>
        </p:spPr>
        <p:txBody>
          <a:bodyPr wrap="none">
            <a:spAutoFit/>
          </a:bodyPr>
          <a:p>
            <a:r>
              <a:rPr lang="en-US" sz="2800" b="1" dirty="0">
                <a:solidFill>
                  <a:srgbClr val="000000"/>
                </a:solidFill>
                <a:latin typeface="Arial" panose="020B0604020202020204" pitchFamily="34" charset="0"/>
                <a:cs typeface="Arial" panose="020B0604020202020204" pitchFamily="34" charset="0"/>
              </a:rPr>
              <a:t>What are cookies?</a:t>
            </a:r>
            <a:endParaRPr lang="en-US" sz="2800" b="1" dirty="0">
              <a:solidFill>
                <a:srgbClr val="000000"/>
              </a:solidFill>
              <a:latin typeface="Arial" panose="020B0604020202020204" pitchFamily="34" charset="0"/>
              <a:cs typeface="Arial" panose="020B0604020202020204" pitchFamily="34" charset="0"/>
            </a:endParaRPr>
          </a:p>
        </p:txBody>
      </p:sp>
      <p:sp>
        <p:nvSpPr>
          <p:cNvPr id="5" name="Rectangle 4"/>
          <p:cNvSpPr/>
          <p:nvPr/>
        </p:nvSpPr>
        <p:spPr>
          <a:xfrm>
            <a:off x="800684" y="1921141"/>
            <a:ext cx="10288025" cy="2677656"/>
          </a:xfrm>
          <a:prstGeom prst="rect">
            <a:avLst/>
          </a:prstGeom>
        </p:spPr>
        <p:txBody>
          <a:bodyPr wrap="square">
            <a:spAutoFit/>
          </a:bodyPr>
          <a:p>
            <a:pPr marL="342900" indent="-342900">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Cookies are basically some small text files with a maximum of size 4KB that are stored over on the client’s browser in the form of name-value pair.</a:t>
            </a: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solidFill>
                  <a:srgbClr val="000000"/>
                </a:solidFill>
                <a:latin typeface="Arial" panose="020B0604020202020204" pitchFamily="34" charset="0"/>
                <a:cs typeface="Arial" panose="020B0604020202020204" pitchFamily="34" charset="0"/>
              </a:rPr>
              <a:t>Cookies are majorly used to track or monitor the client’s activity on the web application and even stores some sensitive data such as username, session ID’s, password preferences, </a:t>
            </a:r>
            <a:r>
              <a:rPr lang="en-US" sz="2400" dirty="0" err="1">
                <a:solidFill>
                  <a:srgbClr val="000000"/>
                </a:solidFill>
                <a:latin typeface="Arial" panose="020B0604020202020204" pitchFamily="34" charset="0"/>
                <a:cs typeface="Arial" panose="020B0604020202020204" pitchFamily="34" charset="0"/>
              </a:rPr>
              <a:t>etc</a:t>
            </a:r>
            <a:r>
              <a:rPr lang="en-US" sz="2400" dirty="0">
                <a:solidFill>
                  <a:srgbClr val="000000"/>
                </a:solidFill>
                <a:latin typeface="Arial" panose="020B0604020202020204" pitchFamily="34" charset="0"/>
                <a:cs typeface="Arial" panose="020B0604020202020204" pitchFamily="34" charset="0"/>
              </a:rPr>
              <a:t>, which thus can be sent back to the server for an authentication request.</a:t>
            </a:r>
            <a:endParaRPr lang="en-US" sz="2400" dirty="0">
              <a:solidFill>
                <a:srgbClr val="000000"/>
              </a:solidFill>
              <a:latin typeface="Arial" panose="020B0604020202020204" pitchFamily="34" charset="0"/>
              <a:cs typeface="Arial" panose="020B0604020202020204" pitchFamily="34" charset="0"/>
            </a:endParaRPr>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4022641" y="282194"/>
            <a:ext cx="4101465" cy="521970"/>
          </a:xfrm>
          <a:prstGeom prst="rect">
            <a:avLst/>
          </a:prstGeom>
        </p:spPr>
        <p:txBody>
          <a:bodyPr wrap="none">
            <a:spAutoFit/>
          </a:bodyPr>
          <a:p>
            <a:r>
              <a:rPr lang="en-US" sz="2800" b="1" dirty="0">
                <a:solidFill>
                  <a:srgbClr val="000000"/>
                </a:solidFill>
                <a:latin typeface="Arial" panose="020B0604020202020204" pitchFamily="34" charset="0"/>
                <a:cs typeface="Arial" panose="020B0604020202020204" pitchFamily="34" charset="0"/>
              </a:rPr>
              <a:t>What are Session ID’s?</a:t>
            </a:r>
            <a:endParaRPr lang="en-US" sz="2800" b="1" dirty="0">
              <a:solidFill>
                <a:srgbClr val="000000"/>
              </a:solidFill>
              <a:latin typeface="Arial" panose="020B0604020202020204" pitchFamily="34" charset="0"/>
              <a:cs typeface="Arial" panose="020B0604020202020204" pitchFamily="34" charset="0"/>
            </a:endParaRPr>
          </a:p>
        </p:txBody>
      </p:sp>
      <p:sp>
        <p:nvSpPr>
          <p:cNvPr id="5" name="Rectangle 4"/>
          <p:cNvSpPr/>
          <p:nvPr/>
        </p:nvSpPr>
        <p:spPr>
          <a:xfrm>
            <a:off x="321973" y="900601"/>
            <a:ext cx="10534918" cy="2830195"/>
          </a:xfrm>
          <a:prstGeom prst="rect">
            <a:avLst/>
          </a:prstGeom>
        </p:spPr>
        <p:txBody>
          <a:bodyPr wrap="square">
            <a:spAutoFit/>
          </a:bodyPr>
          <a:p>
            <a:pPr marL="457200" indent="-457200">
              <a:buFont typeface="Wingdings" panose="05000000000000000000" pitchFamily="2" charset="2"/>
              <a:buChar char="Ø"/>
            </a:pPr>
            <a:r>
              <a:rPr lang="en-US" sz="2400" dirty="0">
                <a:solidFill>
                  <a:srgbClr val="000000"/>
                </a:solidFill>
                <a:latin typeface="Arial" panose="020B0604020202020204" pitchFamily="34" charset="0"/>
                <a:cs typeface="Arial" panose="020B0604020202020204" pitchFamily="34" charset="0"/>
              </a:rPr>
              <a:t>Similar to the cookies, sessions are some small files too, but they are generated and stored at the server’s end.</a:t>
            </a:r>
            <a:endParaRPr lang="en-US" sz="2400" dirty="0">
              <a:solidFill>
                <a:srgbClr val="00000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1000" dirty="0">
              <a:solidFill>
                <a:srgbClr val="00000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400" dirty="0">
                <a:solidFill>
                  <a:srgbClr val="000000"/>
                </a:solidFill>
                <a:latin typeface="Arial" panose="020B0604020202020204" pitchFamily="34" charset="0"/>
                <a:cs typeface="Arial" panose="020B0604020202020204" pitchFamily="34" charset="0"/>
              </a:rPr>
              <a:t>Each session is associated with a session ID. Whenever a user logs in, thus a session is created with a session ID, thereby this session ID blends up into the cookie and stored at the client’s browser and thus passed back to the web server whenever the browser makes an HTTP request.</a:t>
            </a:r>
            <a:endParaRPr lang="en-US" sz="2400" dirty="0">
              <a:solidFill>
                <a:srgbClr val="0000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0" y="3795109"/>
            <a:ext cx="6569832" cy="2967703"/>
          </a:xfrm>
          <a:prstGeom prst="rect">
            <a:avLst/>
          </a:prstGeom>
        </p:spPr>
      </p:pic>
      <p:pic>
        <p:nvPicPr>
          <p:cNvPr id="9" name="Picture 8"/>
          <p:cNvPicPr>
            <a:picLocks noChangeAspect="1"/>
          </p:cNvPicPr>
          <p:nvPr/>
        </p:nvPicPr>
        <p:blipFill>
          <a:blip r:embed="rId2"/>
          <a:stretch>
            <a:fillRect/>
          </a:stretch>
        </p:blipFill>
        <p:spPr>
          <a:xfrm>
            <a:off x="6569832" y="3747515"/>
            <a:ext cx="5622168" cy="3062890"/>
          </a:xfrm>
          <a:prstGeom prst="rect">
            <a:avLst/>
          </a:prstGeom>
        </p:spPr>
      </p:pic>
      <p:pic>
        <p:nvPicPr>
          <p:cNvPr id="12"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5307" y="1545464"/>
            <a:ext cx="10689465" cy="4378817"/>
          </a:xfrm>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CSRF is an attack vector that tricks a web browser into executing an unwanted action in an application to which a user is logged in.</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It allows an attacker to carry out actions of the logged in user within an application.</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A CSRF sends a HTTP request whenever a user opens a website containing malicious code to achieve its aim.</a:t>
            </a:r>
            <a:endParaRPr lang="en-US" dirty="0">
              <a:latin typeface="Arial" panose="020B0604020202020204" pitchFamily="34" charset="0"/>
              <a:cs typeface="Arial" panose="020B0604020202020204" pitchFamily="34" charset="0"/>
            </a:endParaRPr>
          </a:p>
        </p:txBody>
      </p:sp>
      <p:sp>
        <p:nvSpPr>
          <p:cNvPr id="6" name="Text Box 5"/>
          <p:cNvSpPr txBox="1"/>
          <p:nvPr/>
        </p:nvSpPr>
        <p:spPr>
          <a:xfrm>
            <a:off x="1578977" y="714692"/>
            <a:ext cx="7839710" cy="829945"/>
          </a:xfrm>
          <a:prstGeom prst="rect">
            <a:avLst/>
          </a:prstGeom>
          <a:noFill/>
        </p:spPr>
        <p:txBody>
          <a:bodyPr wrap="none" rtlCol="0">
            <a:spAutoFit/>
          </a:bodyPr>
          <a:lstStyle/>
          <a:p>
            <a:r>
              <a:rPr lang="en-IN" altLang="en-US" sz="4800" dirty="0">
                <a:latin typeface="Arial" panose="020B0604020202020204" pitchFamily="34" charset="0"/>
                <a:cs typeface="Arial" panose="020B0604020202020204" pitchFamily="34" charset="0"/>
              </a:rPr>
              <a:t>Cross-Site Request Forgery</a:t>
            </a:r>
            <a:endParaRPr lang="en-IN" altLang="en-US" sz="48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
          <a:stretch>
            <a:fillRect/>
          </a:stretch>
        </p:blipFill>
        <p:spPr>
          <a:xfrm>
            <a:off x="9964065" y="0"/>
            <a:ext cx="2227935" cy="1253214"/>
          </a:xfrm>
          <a:prstGeom prst="rect">
            <a:avLst/>
          </a:prstGeom>
        </p:spPr>
      </p:pic>
      <p:pic>
        <p:nvPicPr>
          <p:cNvPr id="1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034675" y="730643"/>
            <a:ext cx="10122649" cy="5396713"/>
          </a:xfrm>
          <a:prstGeom prst="rect">
            <a:avLst/>
          </a:prstGeom>
        </p:spPr>
      </p:pic>
      <p:pic>
        <p:nvPicPr>
          <p:cNvPr id="1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724535" y="610870"/>
            <a:ext cx="10742295" cy="56368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html</a:t>
            </a:r>
            <a:r>
              <a:rPr lang="en-US">
                <a:latin typeface="Arial" panose="020B0604020202020204" pitchFamily="34" charset="0"/>
                <a:cs typeface="Arial" panose="020B0604020202020204" pitchFamily="34" charset="0"/>
              </a:rPr>
              <a:t>&gt;</a:t>
            </a: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body</a:t>
            </a:r>
            <a:r>
              <a:rPr lang="en-US">
                <a:latin typeface="Arial" panose="020B0604020202020204" pitchFamily="34" charset="0"/>
                <a:cs typeface="Arial" panose="020B0604020202020204" pitchFamily="34" charset="0"/>
              </a:rPr>
              <a:t>&gt;</a:t>
            </a:r>
            <a:endParaRPr lang="en-US">
              <a:latin typeface="Arial" panose="020B0604020202020204" pitchFamily="34" charset="0"/>
              <a:cs typeface="Arial" panose="020B0604020202020204" pitchFamily="34" charset="0"/>
            </a:endParaRPr>
          </a:p>
          <a:p>
            <a:pPr algn="ct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form </a:t>
            </a:r>
            <a:r>
              <a:rPr lang="en-US">
                <a:solidFill>
                  <a:srgbClr val="0070C0"/>
                </a:solidFill>
                <a:latin typeface="Arial" panose="020B0604020202020204" pitchFamily="34" charset="0"/>
                <a:cs typeface="Arial" panose="020B0604020202020204" pitchFamily="34" charset="0"/>
              </a:rPr>
              <a:t>action</a:t>
            </a:r>
            <a:r>
              <a:rPr lang="en-US">
                <a:latin typeface="Arial" panose="020B0604020202020204" pitchFamily="34" charset="0"/>
                <a:cs typeface="Arial" panose="020B0604020202020204" pitchFamily="34" charset="0"/>
              </a:rPr>
              <a:t>="https://target.com/my-account/change-email" </a:t>
            </a:r>
            <a:r>
              <a:rPr lang="en-US">
                <a:solidFill>
                  <a:srgbClr val="0070C0"/>
                </a:solidFill>
                <a:latin typeface="Arial" panose="020B0604020202020204" pitchFamily="34" charset="0"/>
                <a:cs typeface="Arial" panose="020B0604020202020204" pitchFamily="34" charset="0"/>
              </a:rPr>
              <a:t>method</a:t>
            </a:r>
            <a:r>
              <a:rPr lang="en-US">
                <a:latin typeface="Arial" panose="020B0604020202020204" pitchFamily="34" charset="0"/>
                <a:cs typeface="Arial" panose="020B0604020202020204" pitchFamily="34" charset="0"/>
              </a:rPr>
              <a:t>="POST"&gt;</a:t>
            </a:r>
            <a:endParaRPr lang="en-US">
              <a:latin typeface="Arial" panose="020B0604020202020204" pitchFamily="34" charset="0"/>
              <a:cs typeface="Arial" panose="020B0604020202020204" pitchFamily="34" charset="0"/>
            </a:endParaRPr>
          </a:p>
          <a:p>
            <a:pPr algn="ct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input </a:t>
            </a:r>
            <a:r>
              <a:rPr lang="en-US">
                <a:solidFill>
                  <a:srgbClr val="0070C0"/>
                </a:solidFill>
                <a:latin typeface="Arial" panose="020B0604020202020204" pitchFamily="34" charset="0"/>
                <a:cs typeface="Arial" panose="020B0604020202020204" pitchFamily="34" charset="0"/>
              </a:rPr>
              <a:t>type</a:t>
            </a:r>
            <a:r>
              <a:rPr lang="en-US">
                <a:latin typeface="Arial" panose="020B0604020202020204" pitchFamily="34" charset="0"/>
                <a:cs typeface="Arial" panose="020B0604020202020204" pitchFamily="34" charset="0"/>
              </a:rPr>
              <a:t>="hidden" </a:t>
            </a:r>
            <a:r>
              <a:rPr lang="en-US">
                <a:solidFill>
                  <a:srgbClr val="0070C0"/>
                </a:solidFill>
                <a:latin typeface="Arial" panose="020B0604020202020204" pitchFamily="34" charset="0"/>
                <a:cs typeface="Arial" panose="020B0604020202020204" pitchFamily="34" charset="0"/>
              </a:rPr>
              <a:t>name</a:t>
            </a:r>
            <a:r>
              <a:rPr lang="en-US">
                <a:latin typeface="Arial" panose="020B0604020202020204" pitchFamily="34" charset="0"/>
                <a:cs typeface="Arial" panose="020B0604020202020204" pitchFamily="34" charset="0"/>
              </a:rPr>
              <a:t>="email" </a:t>
            </a:r>
            <a:r>
              <a:rPr lang="en-US">
                <a:solidFill>
                  <a:srgbClr val="0070C0"/>
                </a:solidFill>
                <a:latin typeface="Arial" panose="020B0604020202020204" pitchFamily="34" charset="0"/>
                <a:cs typeface="Arial" panose="020B0604020202020204" pitchFamily="34" charset="0"/>
              </a:rPr>
              <a:t>value</a:t>
            </a:r>
            <a:r>
              <a:rPr lang="en-US">
                <a:latin typeface="Arial" panose="020B0604020202020204" pitchFamily="34" charset="0"/>
                <a:cs typeface="Arial" panose="020B0604020202020204" pitchFamily="34" charset="0"/>
              </a:rPr>
              <a:t>="attacker@mail.com" /&gt;</a:t>
            </a:r>
            <a:endParaRPr lang="en-US">
              <a:latin typeface="Arial" panose="020B0604020202020204" pitchFamily="34" charset="0"/>
              <a:cs typeface="Arial" panose="020B0604020202020204" pitchFamily="34" charset="0"/>
            </a:endParaRPr>
          </a:p>
          <a:p>
            <a:pPr algn="ct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input </a:t>
            </a:r>
            <a:r>
              <a:rPr lang="en-US">
                <a:solidFill>
                  <a:srgbClr val="0070C0"/>
                </a:solidFill>
                <a:latin typeface="Arial" panose="020B0604020202020204" pitchFamily="34" charset="0"/>
                <a:cs typeface="Arial" panose="020B0604020202020204" pitchFamily="34" charset="0"/>
              </a:rPr>
              <a:t>type</a:t>
            </a:r>
            <a:r>
              <a:rPr lang="en-US">
                <a:latin typeface="Arial" panose="020B0604020202020204" pitchFamily="34" charset="0"/>
                <a:cs typeface="Arial" panose="020B0604020202020204" pitchFamily="34" charset="0"/>
              </a:rPr>
              <a:t>="submit" </a:t>
            </a:r>
            <a:r>
              <a:rPr lang="en-US">
                <a:solidFill>
                  <a:srgbClr val="0070C0"/>
                </a:solidFill>
                <a:latin typeface="Arial" panose="020B0604020202020204" pitchFamily="34" charset="0"/>
                <a:cs typeface="Arial" panose="020B0604020202020204" pitchFamily="34" charset="0"/>
              </a:rPr>
              <a:t>value</a:t>
            </a:r>
            <a:r>
              <a:rPr lang="en-US">
                <a:latin typeface="Arial" panose="020B0604020202020204" pitchFamily="34" charset="0"/>
                <a:cs typeface="Arial" panose="020B0604020202020204" pitchFamily="34" charset="0"/>
              </a:rPr>
              <a:t>="Submit request" /&gt;</a:t>
            </a:r>
            <a:endParaRPr lang="en-US">
              <a:latin typeface="Arial" panose="020B0604020202020204" pitchFamily="34" charset="0"/>
              <a:cs typeface="Arial" panose="020B0604020202020204" pitchFamily="34" charset="0"/>
            </a:endParaRPr>
          </a:p>
          <a:p>
            <a:pPr algn="ct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form</a:t>
            </a:r>
            <a:r>
              <a:rPr lang="en-US">
                <a:latin typeface="Arial" panose="020B0604020202020204" pitchFamily="34" charset="0"/>
                <a:cs typeface="Arial" panose="020B0604020202020204" pitchFamily="34" charset="0"/>
              </a:rPr>
              <a:t>&gt;&lt;/</a:t>
            </a:r>
            <a:r>
              <a:rPr lang="en-US">
                <a:solidFill>
                  <a:schemeClr val="accent6">
                    <a:lumMod val="75000"/>
                  </a:schemeClr>
                </a:solidFill>
                <a:latin typeface="Arial" panose="020B0604020202020204" pitchFamily="34" charset="0"/>
                <a:cs typeface="Arial" panose="020B0604020202020204" pitchFamily="34" charset="0"/>
              </a:rPr>
              <a:t>body</a:t>
            </a:r>
            <a:r>
              <a:rPr lang="en-US">
                <a:latin typeface="Arial" panose="020B0604020202020204" pitchFamily="34" charset="0"/>
                <a:cs typeface="Arial" panose="020B0604020202020204" pitchFamily="34" charset="0"/>
              </a:rPr>
              <a:t>&gt;</a:t>
            </a: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&lt;/</a:t>
            </a:r>
            <a:r>
              <a:rPr lang="en-US">
                <a:solidFill>
                  <a:schemeClr val="accent6">
                    <a:lumMod val="75000"/>
                  </a:schemeClr>
                </a:solidFill>
                <a:latin typeface="Arial" panose="020B0604020202020204" pitchFamily="34" charset="0"/>
                <a:cs typeface="Arial" panose="020B0604020202020204" pitchFamily="34" charset="0"/>
              </a:rPr>
              <a:t>html</a:t>
            </a:r>
            <a:r>
              <a:rPr lang="en-US">
                <a:latin typeface="Arial" panose="020B0604020202020204" pitchFamily="34" charset="0"/>
                <a:cs typeface="Arial" panose="020B0604020202020204" pitchFamily="34" charset="0"/>
              </a:rPr>
              <a:t>&gt;</a:t>
            </a:r>
            <a:endParaRPr lang="en-US">
              <a:latin typeface="Arial" panose="020B0604020202020204" pitchFamily="34" charset="0"/>
              <a:cs typeface="Arial" panose="020B0604020202020204" pitchFamily="34" charset="0"/>
            </a:endParaRPr>
          </a:p>
        </p:txBody>
      </p:sp>
      <p:pic>
        <p:nvPicPr>
          <p:cNvPr id="12"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85688" y="570466"/>
            <a:ext cx="5828665" cy="58356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Testing CSRF Vulnerabilities:</a:t>
            </a:r>
            <a:endParaRPr lang="en-US" sz="3200" b="1" dirty="0">
              <a:latin typeface="Arial" panose="020B0604020202020204" pitchFamily="34" charset="0"/>
              <a:cs typeface="Arial" panose="020B0604020202020204" pitchFamily="34" charset="0"/>
            </a:endParaRPr>
          </a:p>
        </p:txBody>
      </p:sp>
      <p:sp>
        <p:nvSpPr>
          <p:cNvPr id="4" name="Rectangle 3"/>
          <p:cNvSpPr/>
          <p:nvPr/>
        </p:nvSpPr>
        <p:spPr>
          <a:xfrm>
            <a:off x="452907" y="1480263"/>
            <a:ext cx="11286186" cy="3107690"/>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Make 2 accounts, one is of victim and another of attacker.</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Sign In with attacker account and generate a malicious link also called as CSRF POC.</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Send the </a:t>
            </a:r>
            <a:r>
              <a:rPr lang="en-US" sz="2800" dirty="0" err="1">
                <a:latin typeface="Arial" panose="020B0604020202020204" pitchFamily="34" charset="0"/>
                <a:cs typeface="Arial" panose="020B0604020202020204" pitchFamily="34" charset="0"/>
              </a:rPr>
              <a:t>PoC / link</a:t>
            </a:r>
            <a:r>
              <a:rPr lang="en-US" sz="2800" dirty="0">
                <a:latin typeface="Arial" panose="020B0604020202020204" pitchFamily="34" charset="0"/>
                <a:cs typeface="Arial" panose="020B0604020202020204" pitchFamily="34" charset="0"/>
              </a:rPr>
              <a:t> to the victim.</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Sign In with the victim's account and open the link.</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If successful i.e. data changes, you proved the web application vulnerable to CSRF.</a:t>
            </a:r>
            <a:endParaRPr lang="en-US" sz="2800" dirty="0">
              <a:latin typeface="Arial" panose="020B0604020202020204" pitchFamily="34" charset="0"/>
              <a:cs typeface="Arial" panose="020B0604020202020204" pitchFamily="34" charset="0"/>
            </a:endParaRPr>
          </a:p>
        </p:txBody>
      </p:sp>
      <p:sp>
        <p:nvSpPr>
          <p:cNvPr id="5" name="Rectangle 4"/>
          <p:cNvSpPr/>
          <p:nvPr/>
        </p:nvSpPr>
        <p:spPr>
          <a:xfrm>
            <a:off x="4028945" y="4899033"/>
            <a:ext cx="2628220"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CSRF Severity:</a:t>
            </a:r>
            <a:endParaRPr lang="en-US" sz="3200" b="1" dirty="0">
              <a:latin typeface="Arial" panose="020B0604020202020204" pitchFamily="34" charset="0"/>
              <a:cs typeface="Arial" panose="020B0604020202020204" pitchFamily="34" charset="0"/>
            </a:endParaRPr>
          </a:p>
        </p:txBody>
      </p:sp>
      <p:sp>
        <p:nvSpPr>
          <p:cNvPr id="7" name="Rectangle 6"/>
          <p:cNvSpPr/>
          <p:nvPr/>
        </p:nvSpPr>
        <p:spPr>
          <a:xfrm>
            <a:off x="691515" y="5531485"/>
            <a:ext cx="9533890" cy="953135"/>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CSRF is a critical vulnerability since an attacker can permanently take over a user's account.</a:t>
            </a:r>
            <a:endParaRPr lang="en-US" sz="28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9561184" y="0"/>
            <a:ext cx="2630816" cy="1370393"/>
          </a:xfrm>
          <a:prstGeom prst="rect">
            <a:avLst/>
          </a:prstGeom>
        </p:spPr>
      </p:pic>
      <p:pic>
        <p:nvPicPr>
          <p:cNvPr id="1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0377" y="5766058"/>
            <a:ext cx="961623" cy="10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3471</Words>
  <Application>WPS Presentation</Application>
  <PresentationFormat>Widescreen</PresentationFormat>
  <Paragraphs>84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Andale Mono</vt:lpstr>
      <vt:lpstr>MV Boli</vt:lpstr>
      <vt:lpstr>Microsoft YaHei</vt:lpstr>
      <vt:lpstr>Arial Unicode MS</vt:lpstr>
      <vt:lpstr>Tw Cen MT</vt:lpstr>
      <vt:lpstr>Segoe Print</vt:lpstr>
      <vt:lpstr>Calibri</vt:lpstr>
      <vt:lpstr>Arial Black</vt:lpstr>
      <vt:lpstr>Droplet</vt:lpstr>
      <vt:lpstr>PowerPoint 演示文稿</vt:lpstr>
      <vt:lpstr>PowerPoint 演示文稿</vt:lpstr>
      <vt:lpstr>Agenda:</vt:lpstr>
      <vt:lpstr>PowerPoint 演示文稿</vt:lpstr>
      <vt:lpstr>PowerPoint 演示文稿</vt:lpstr>
      <vt:lpstr>PowerPoint 演示文稿</vt:lpstr>
      <vt:lpstr>PowerPoint 演示文稿</vt:lpstr>
      <vt:lpstr>PowerPoint 演示文稿</vt:lpstr>
      <vt:lpstr>PowerPoint 演示文稿</vt:lpstr>
      <vt:lpstr>impact:</vt:lpstr>
      <vt:lpstr>mitigation: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dheep</cp:lastModifiedBy>
  <cp:revision>53</cp:revision>
  <dcterms:created xsi:type="dcterms:W3CDTF">2023-02-08T09:48:00Z</dcterms:created>
  <dcterms:modified xsi:type="dcterms:W3CDTF">2023-03-30T10:03:25Z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
  </property>
</Properties>
</file>