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webp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7" r:id="rId2"/>
    <p:sldId id="258" r:id="rId3"/>
    <p:sldId id="259" r:id="rId4"/>
    <p:sldId id="260" r:id="rId5"/>
    <p:sldId id="263" r:id="rId6"/>
    <p:sldId id="266" r:id="rId7"/>
    <p:sldId id="264" r:id="rId8"/>
    <p:sldId id="267" r:id="rId9"/>
    <p:sldId id="26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59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6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891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2830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83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74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8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73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8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46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53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8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91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95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1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3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14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eb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web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perva.com/learn/application-security/command-injection/" TargetMode="External"/><Relationship Id="rId2" Type="http://schemas.openxmlformats.org/officeDocument/2006/relationships/hyperlink" Target="https://brightsec.com/blog/os-command-injec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wasp.org/www-community/attacks/Command_Injection#:~:text=Command%20injection%20is%20an%20attack,.)%20to%20a%20system%20she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HackersClub - CyberSapie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620" y="-635"/>
            <a:ext cx="6080125" cy="685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HackersClub - CyberSapie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381" y="5347063"/>
            <a:ext cx="1355619" cy="151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820217"/>
            <a:ext cx="10515600" cy="2034989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941060" y="2967335"/>
            <a:ext cx="30988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6B98C-9AE9-056C-AC6D-51CDBE598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33082"/>
            <a:ext cx="11430000" cy="63739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2" descr="TheHackersClub - CyberSapiens">
            <a:extLst>
              <a:ext uri="{FF2B5EF4-FFF2-40B4-BE49-F238E27FC236}">
                <a16:creationId xmlns:a16="http://schemas.microsoft.com/office/drawing/2014/main" id="{2CC77A7F-0EE0-4E09-F72A-2F6A0240A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381" y="5692588"/>
            <a:ext cx="1355619" cy="116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TheHackersClub - CyberSapie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381" y="5719482"/>
            <a:ext cx="1355619" cy="113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113851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CONTENTS :-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3795" y="1935920"/>
            <a:ext cx="10353762" cy="4455913"/>
          </a:xfrm>
        </p:spPr>
        <p:txBody>
          <a:bodyPr>
            <a:normAutofit/>
          </a:bodyPr>
          <a:lstStyle/>
          <a:p>
            <a:r>
              <a:rPr lang="en-US" sz="2800" dirty="0">
                <a:cs typeface="Calibri" panose="020F0502020204030204" pitchFamily="34" charset="0"/>
              </a:rPr>
              <a:t>WHAT IS COMMAND INJECTION VULNERABILITY ?</a:t>
            </a:r>
          </a:p>
          <a:p>
            <a:r>
              <a:rPr lang="en-US" sz="2800" dirty="0">
                <a:cs typeface="Calibri" panose="020F0502020204030204" pitchFamily="34" charset="0"/>
              </a:rPr>
              <a:t>COMMAND INJECTION METHODS</a:t>
            </a:r>
          </a:p>
          <a:p>
            <a:r>
              <a:rPr lang="en-US" sz="2800" dirty="0">
                <a:cs typeface="Calibri" panose="020F0502020204030204" pitchFamily="34" charset="0"/>
              </a:rPr>
              <a:t>MITIGATION</a:t>
            </a:r>
          </a:p>
          <a:p>
            <a:r>
              <a:rPr lang="en-US" sz="2800" dirty="0">
                <a:cs typeface="Calibri" panose="020F0502020204030204" pitchFamily="34" charset="0"/>
              </a:rPr>
              <a:t>LIVE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HackersClub - CyberSapie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624" y="5638800"/>
            <a:ext cx="1174376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3795" y="475130"/>
            <a:ext cx="10353761" cy="887505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COMMAND INJECTION :-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3795" y="1362635"/>
            <a:ext cx="10353762" cy="5181600"/>
          </a:xfrm>
        </p:spPr>
        <p:txBody>
          <a:bodyPr/>
          <a:lstStyle/>
          <a:p>
            <a:pPr algn="just"/>
            <a:r>
              <a:rPr lang="en-US" sz="2400" b="0" i="0" dirty="0">
                <a:effectLst/>
              </a:rPr>
              <a:t>Command injection is a vulnerability that involves executing arbitrary commands on a host operating system (OS). Typically, the threat actor injects the commands by exploiting an application vulnerability, such as insufficient input validation.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64E540-583F-C9ED-790A-FA74AB7A7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6615" y="3278038"/>
            <a:ext cx="6437290" cy="34230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E45EFD-1C82-4DB2-8049-D07972355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2449" y="3414492"/>
            <a:ext cx="6472363" cy="32866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HackersClub - CyberSapie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3482" y="5531224"/>
            <a:ext cx="1138518" cy="132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42406" y="536297"/>
            <a:ext cx="10515600" cy="779463"/>
          </a:xfrm>
        </p:spPr>
        <p:txBody>
          <a:bodyPr>
            <a:normAutofit/>
          </a:bodyPr>
          <a:lstStyle/>
          <a:p>
            <a:r>
              <a:rPr lang="en-US" sz="3200" b="1" dirty="0"/>
              <a:t>COMMAND INJECTION METHODS :-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84366" y="1861792"/>
            <a:ext cx="10343606" cy="390314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sz="2400" b="0" i="0" dirty="0">
                <a:solidFill>
                  <a:schemeClr val="tx1"/>
                </a:solidFill>
                <a:effectLst/>
              </a:rPr>
              <a:t>Arbitrary command injection </a:t>
            </a:r>
            <a:endParaRPr lang="en-IN" sz="2400" b="0" i="0" dirty="0" smtClean="0">
              <a:solidFill>
                <a:schemeClr val="tx1"/>
              </a:solidFill>
              <a:effectLst/>
            </a:endParaRPr>
          </a:p>
          <a:p>
            <a:pPr algn="just"/>
            <a:endParaRPr lang="en-IN" sz="2400" dirty="0" smtClean="0">
              <a:effectLst/>
            </a:endParaRPr>
          </a:p>
          <a:p>
            <a:pPr algn="just"/>
            <a:r>
              <a:rPr lang="en-IN" sz="2400" smtClean="0">
                <a:effectLst/>
              </a:rPr>
              <a:t>Arbitrary </a:t>
            </a:r>
            <a:r>
              <a:rPr lang="en-IN" sz="2400" dirty="0" smtClean="0">
                <a:effectLst/>
              </a:rPr>
              <a:t>file upload</a:t>
            </a:r>
            <a:endParaRPr lang="en-IN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IN" sz="2400" b="0" i="0" dirty="0">
              <a:solidFill>
                <a:schemeClr val="tx1"/>
              </a:solidFill>
              <a:effectLst/>
            </a:endParaRPr>
          </a:p>
          <a:p>
            <a:pPr algn="just"/>
            <a:r>
              <a:rPr lang="en-US" sz="2400" b="0" i="0" dirty="0">
                <a:solidFill>
                  <a:schemeClr val="tx1"/>
                </a:solidFill>
                <a:effectLst/>
              </a:rPr>
              <a:t>Insecure serialization 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400" b="0" i="0" dirty="0">
              <a:solidFill>
                <a:schemeClr val="tx1"/>
              </a:solidFill>
              <a:effectLst/>
            </a:endParaRPr>
          </a:p>
          <a:p>
            <a:pPr algn="just"/>
            <a:r>
              <a:rPr lang="en-US" sz="2400" b="0" i="0" dirty="0">
                <a:solidFill>
                  <a:schemeClr val="tx1"/>
                </a:solidFill>
                <a:effectLst/>
                <a:latin typeface="Inter"/>
              </a:rPr>
              <a:t>Server-side template injection (SSTI) </a:t>
            </a:r>
            <a:endParaRPr lang="en-US" sz="2400" dirty="0">
              <a:solidFill>
                <a:schemeClr val="tx1"/>
              </a:solidFill>
              <a:latin typeface="Inter"/>
            </a:endParaRPr>
          </a:p>
          <a:p>
            <a:pPr algn="just"/>
            <a:endParaRPr lang="en-IN" sz="2400" b="0" i="0" dirty="0">
              <a:solidFill>
                <a:schemeClr val="tx1"/>
              </a:solidFill>
              <a:effectLst/>
            </a:endParaRPr>
          </a:p>
          <a:p>
            <a:pPr algn="just"/>
            <a:r>
              <a:rPr lang="en-IN" sz="2400" b="0" i="0" dirty="0">
                <a:solidFill>
                  <a:schemeClr val="tx1"/>
                </a:solidFill>
                <a:effectLst/>
              </a:rPr>
              <a:t>XML external entity injection (XXE)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420B04-4713-B67A-E6E3-FDEC9E653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986" y="1100099"/>
            <a:ext cx="3048000" cy="21606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6238-649E-C9AE-70D4-3E23544C6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4757"/>
          </a:xfrm>
        </p:spPr>
        <p:txBody>
          <a:bodyPr>
            <a:normAutofit/>
          </a:bodyPr>
          <a:lstStyle/>
          <a:p>
            <a:r>
              <a:rPr lang="en-IN" sz="4000" b="1" dirty="0"/>
              <a:t>IMPACT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44917-2073-B74A-708D-1D5C046F0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63" y="1420625"/>
            <a:ext cx="9194074" cy="4877081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chemeClr val="tx1"/>
                </a:solidFill>
                <a:effectLst/>
              </a:rPr>
              <a:t>The attacker extends the default functionality of a vulnerable application, causing it to pass commands to the system shell, without needing to inject malicious code. </a:t>
            </a:r>
          </a:p>
          <a:p>
            <a:pPr algn="just"/>
            <a:endParaRPr lang="en-US" sz="2400" b="0" i="0" dirty="0">
              <a:solidFill>
                <a:schemeClr val="tx1"/>
              </a:solidFill>
              <a:effectLst/>
            </a:endParaRPr>
          </a:p>
          <a:p>
            <a:pPr algn="just"/>
            <a:r>
              <a:rPr lang="en-US" sz="2400" b="0" i="0" dirty="0">
                <a:solidFill>
                  <a:schemeClr val="tx1"/>
                </a:solidFill>
                <a:effectLst/>
              </a:rPr>
              <a:t>In many cases, command injection</a:t>
            </a:r>
            <a:r>
              <a:rPr lang="en-US" sz="2400" i="0" dirty="0">
                <a:solidFill>
                  <a:schemeClr val="tx1"/>
                </a:solidFill>
                <a:effectLst/>
              </a:rPr>
              <a:t> gives the attacker greater control over the target system.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4" name="Picture 2" descr="TheHackersClub - CyberSapiens">
            <a:extLst>
              <a:ext uri="{FF2B5EF4-FFF2-40B4-BE49-F238E27FC236}">
                <a16:creationId xmlns:a16="http://schemas.microsoft.com/office/drawing/2014/main" id="{261059D2-B856-3E9F-001F-755B59571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2447" y="5737412"/>
            <a:ext cx="1129553" cy="112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77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TheHackersClub - CyberSapie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2447" y="5486400"/>
            <a:ext cx="112955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004"/>
          </a:xfrm>
        </p:spPr>
        <p:txBody>
          <a:bodyPr>
            <a:normAutofit/>
          </a:bodyPr>
          <a:lstStyle/>
          <a:p>
            <a:r>
              <a:rPr lang="en-US" sz="2800" b="1" dirty="0"/>
              <a:t>MITIGATION :-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CF3C29-B977-77E0-1E41-CF0B7CADD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259" y="1362635"/>
            <a:ext cx="10403541" cy="4814328"/>
          </a:xfrm>
        </p:spPr>
        <p:txBody>
          <a:bodyPr>
            <a:normAutofit lnSpcReduction="10000"/>
          </a:bodyPr>
          <a:lstStyle/>
          <a:p>
            <a:r>
              <a:rPr lang="en-US" sz="2400" i="0" dirty="0">
                <a:solidFill>
                  <a:schemeClr val="tx1"/>
                </a:solidFill>
                <a:effectLst/>
              </a:rPr>
              <a:t>Don’t Run System Commands with User-Supplied Input</a:t>
            </a:r>
          </a:p>
          <a:p>
            <a:endParaRPr lang="en-US" sz="2400" i="0" dirty="0">
              <a:solidFill>
                <a:schemeClr val="tx1"/>
              </a:solidFill>
              <a:effectLst/>
            </a:endParaRPr>
          </a:p>
          <a:p>
            <a:r>
              <a:rPr lang="en-US" sz="2400" i="0" dirty="0">
                <a:solidFill>
                  <a:schemeClr val="tx1"/>
                </a:solidFill>
                <a:effectLst/>
              </a:rPr>
              <a:t>Use Strong Input Validation for Input Passed into Commands </a:t>
            </a:r>
          </a:p>
          <a:p>
            <a:endParaRPr lang="en-US" sz="2400" i="0" dirty="0">
              <a:solidFill>
                <a:schemeClr val="tx1"/>
              </a:solidFill>
              <a:effectLst/>
            </a:endParaRPr>
          </a:p>
          <a:p>
            <a:r>
              <a:rPr lang="en-US" sz="2400" i="0" dirty="0">
                <a:solidFill>
                  <a:schemeClr val="tx1"/>
                </a:solidFill>
                <a:effectLst/>
              </a:rPr>
              <a:t>Use the Principle of Least Privilege</a:t>
            </a:r>
          </a:p>
          <a:p>
            <a:endParaRPr lang="en-US" sz="2400" i="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US" sz="2400" i="0" dirty="0">
                <a:solidFill>
                  <a:schemeClr val="tx1"/>
                </a:solidFill>
                <a:effectLst/>
                <a:latin typeface="+mj-lt"/>
              </a:rPr>
              <a:t>Often Update and Patch Applications </a:t>
            </a:r>
          </a:p>
          <a:p>
            <a:endParaRPr lang="en-IN" sz="2400" i="0" dirty="0">
              <a:solidFill>
                <a:schemeClr val="tx1"/>
              </a:solidFill>
              <a:effectLst/>
            </a:endParaRPr>
          </a:p>
          <a:p>
            <a:r>
              <a:rPr lang="en-IN" sz="2400" i="0" dirty="0">
                <a:solidFill>
                  <a:schemeClr val="tx1"/>
                </a:solidFill>
                <a:effectLst/>
              </a:rPr>
              <a:t>Test </a:t>
            </a:r>
            <a:r>
              <a:rPr lang="en-IN" sz="2400" dirty="0">
                <a:solidFill>
                  <a:schemeClr val="tx1"/>
                </a:solidFill>
              </a:rPr>
              <a:t>the </a:t>
            </a:r>
            <a:r>
              <a:rPr lang="en-IN" sz="2400" i="0" dirty="0">
                <a:solidFill>
                  <a:schemeClr val="tx1"/>
                </a:solidFill>
                <a:effectLst/>
              </a:rPr>
              <a:t>Application</a:t>
            </a:r>
          </a:p>
          <a:p>
            <a:endParaRPr lang="en-IN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1B2448-C6B8-22CB-F354-465BDB7AA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6753" y="77261"/>
            <a:ext cx="2985247" cy="21818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D14C63-E185-D17B-C5AA-1997EB7D2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687" y="959571"/>
            <a:ext cx="9489057" cy="452682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2" descr="TheHackersClub - CyberSapiens">
            <a:extLst>
              <a:ext uri="{FF2B5EF4-FFF2-40B4-BE49-F238E27FC236}">
                <a16:creationId xmlns:a16="http://schemas.microsoft.com/office/drawing/2014/main" id="{9501B5FB-6447-D2A6-098C-135B36906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2447" y="5486400"/>
            <a:ext cx="112955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96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25F0-69B7-E1A3-54A4-B3FECF2EA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REFERENCES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7F64-32C3-34F8-F6F4-82DE0BCC8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2">
                    <a:lumMod val="50000"/>
                  </a:schemeClr>
                </a:solidFill>
                <a:hlinkClick r:id="rId2"/>
              </a:rPr>
              <a:t>https://brightsec.com/blog/os-command-injection/</a:t>
            </a:r>
            <a:endParaRPr lang="en-IN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tx2">
                    <a:lumMod val="50000"/>
                  </a:schemeClr>
                </a:solidFill>
                <a:hlinkClick r:id="rId3"/>
              </a:rPr>
              <a:t>https://www.imperva.com/learn/application-security/command-injection/</a:t>
            </a:r>
            <a:endParaRPr lang="en-IN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tx2">
                    <a:lumMod val="50000"/>
                  </a:schemeClr>
                </a:solidFill>
                <a:hlinkClick r:id="rId4"/>
              </a:rPr>
              <a:t>https://owasp.org/www-community/attacks/Command_Injection#:~:text=Command%20injection%20is%20an%20attack,.)%20to%20a%20system%20shell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37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309</TotalTime>
  <Words>120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Calibri</vt:lpstr>
      <vt:lpstr>Inter</vt:lpstr>
      <vt:lpstr>Rockwell</vt:lpstr>
      <vt:lpstr>Damask</vt:lpstr>
      <vt:lpstr>PowerPoint Presentation</vt:lpstr>
      <vt:lpstr>PowerPoint Presentation</vt:lpstr>
      <vt:lpstr>CONTENTS :-</vt:lpstr>
      <vt:lpstr>COMMAND INJECTION :-</vt:lpstr>
      <vt:lpstr>COMMAND INJECTION METHODS :-</vt:lpstr>
      <vt:lpstr>IMPACT :-</vt:lpstr>
      <vt:lpstr>MITIGATION :-</vt:lpstr>
      <vt:lpstr>PowerPoint Presentation</vt:lpstr>
      <vt:lpstr>REFERENCES :-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RameezS</dc:creator>
  <cp:lastModifiedBy>chira</cp:lastModifiedBy>
  <cp:revision>56</cp:revision>
  <dcterms:created xsi:type="dcterms:W3CDTF">2022-03-15T11:24:00Z</dcterms:created>
  <dcterms:modified xsi:type="dcterms:W3CDTF">2023-06-19T07:21:05Z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1033-11.2.0.11029</vt:lpwstr>
  </property>
  <property fmtid="{D5CDD505-2E9C-101B-9397-08002B2CF9AE}" pid="3" name="ICV">
    <vt:lpwstr>2B8D188C5762462E9249905493420B14</vt:lpwstr>
  </property>
</Properties>
</file>