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7" r:id="rId2"/>
    <p:sldId id="270" r:id="rId3"/>
    <p:sldId id="271" r:id="rId4"/>
    <p:sldId id="272" r:id="rId5"/>
    <p:sldId id="277" r:id="rId6"/>
    <p:sldId id="279" r:id="rId7"/>
    <p:sldId id="280" r:id="rId8"/>
    <p:sldId id="278" r:id="rId9"/>
    <p:sldId id="276" r:id="rId10"/>
    <p:sldId id="274" r:id="rId11"/>
    <p:sldId id="268"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5752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4915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5317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4198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945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1719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8147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8793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8196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0634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6515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9677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719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3752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814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399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080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5000"/>
                <a:lumOff val="95000"/>
              </a:schemeClr>
            </a:gs>
            <a:gs pos="74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t>6/14/2023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56958905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ebsiteexample.com/" TargetMode="External"/><Relationship Id="rId2" Type="http://schemas.openxmlformats.org/officeDocument/2006/relationships/hyperlink" Target="https://www.ssllabs.com/ssltest/"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mozilla.org/en-US/docs/Web/HTTP/Headers/Strict-Transport-Security" TargetMode="External"/><Relationship Id="rId7" Type="http://schemas.openxmlformats.org/officeDocument/2006/relationships/image" Target="../media/image2.png"/><Relationship Id="rId2" Type="http://schemas.openxmlformats.org/officeDocument/2006/relationships/hyperlink" Target="https://irsyadsec.medium.com/hsts-vulnerability-write-up-f4f14888a613" TargetMode="External"/><Relationship Id="rId1" Type="http://schemas.openxmlformats.org/officeDocument/2006/relationships/slideLayout" Target="../slideLayouts/slideLayout2.xml"/><Relationship Id="rId6" Type="http://schemas.openxmlformats.org/officeDocument/2006/relationships/hyperlink" Target="https://datatracker.ietf.org/doc/html/rfc6797" TargetMode="External"/><Relationship Id="rId5" Type="http://schemas.openxmlformats.org/officeDocument/2006/relationships/hyperlink" Target="https://cheatsheetseries.owasp.org/cheatsheets/HTTP_Strict_Transport_Security_Cheat_Sheet.html" TargetMode="External"/><Relationship Id="rId4" Type="http://schemas.openxmlformats.org/officeDocument/2006/relationships/hyperlink" Target="https://www.youtube.com/watch?v=j9QmMEWmcfo"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TheHackersClub - CyberSapie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179" y="515470"/>
            <a:ext cx="5165641" cy="58270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56400" y="1306419"/>
            <a:ext cx="10515600" cy="1325563"/>
          </a:xfrm>
        </p:spPr>
        <p:txBody>
          <a:bodyPr>
            <a:normAutofit fontScale="90000"/>
          </a:bodyPr>
          <a:lstStyle/>
          <a:p>
            <a:pPr algn="ctr"/>
            <a:r>
              <a:rPr lang="en-US" b="1" dirty="0">
                <a:solidFill>
                  <a:schemeClr val="accent1">
                    <a:lumMod val="50000"/>
                  </a:schemeClr>
                </a:solidFill>
                <a:latin typeface="Bahnschrift Condensed" panose="020B0502040204020203" pitchFamily="34" charset="0"/>
              </a:rPr>
              <a:t>TESTING</a:t>
            </a:r>
            <a:br>
              <a:rPr lang="en-US" dirty="0">
                <a:latin typeface="Bahnschrift Condensed" panose="020B0502040204020203" pitchFamily="34" charset="0"/>
              </a:rPr>
            </a:br>
            <a:endParaRPr lang="en-US" b="1" dirty="0">
              <a:latin typeface="Bahnschrift Condensed" panose="020B0502040204020203" pitchFamily="34" charset="0"/>
            </a:endParaRPr>
          </a:p>
        </p:txBody>
      </p:sp>
      <p:sp>
        <p:nvSpPr>
          <p:cNvPr id="3" name="Content Placeholder 2"/>
          <p:cNvSpPr>
            <a:spLocks noGrp="1"/>
          </p:cNvSpPr>
          <p:nvPr>
            <p:ph idx="1"/>
          </p:nvPr>
        </p:nvSpPr>
        <p:spPr>
          <a:xfrm>
            <a:off x="838200" y="2506276"/>
            <a:ext cx="10233800" cy="2854618"/>
          </a:xfrm>
        </p:spPr>
        <p:txBody>
          <a:bodyPr/>
          <a:lstStyle/>
          <a:p>
            <a:pPr marL="0" indent="0" algn="ctr">
              <a:buNone/>
            </a:pPr>
            <a:r>
              <a:rPr lang="en-US" dirty="0">
                <a:solidFill>
                  <a:schemeClr val="bg1">
                    <a:lumMod val="50000"/>
                    <a:lumOff val="50000"/>
                  </a:schemeClr>
                </a:solidFill>
                <a:latin typeface="Bahnschrift SemiBold SemiConden" panose="020B0502040204020203" pitchFamily="34" charset="0"/>
              </a:rPr>
              <a:t>First method : Use </a:t>
            </a:r>
            <a:r>
              <a:rPr lang="en-US" dirty="0" err="1">
                <a:solidFill>
                  <a:schemeClr val="bg1">
                    <a:lumMod val="50000"/>
                    <a:lumOff val="50000"/>
                  </a:schemeClr>
                </a:solidFill>
                <a:latin typeface="Bahnschrift SemiBold SemiConden" panose="020B0502040204020203" pitchFamily="34" charset="0"/>
              </a:rPr>
              <a:t>ssltest</a:t>
            </a:r>
            <a:r>
              <a:rPr lang="en-US" dirty="0">
                <a:solidFill>
                  <a:schemeClr val="bg1">
                    <a:lumMod val="50000"/>
                    <a:lumOff val="50000"/>
                  </a:schemeClr>
                </a:solidFill>
                <a:latin typeface="Bahnschrift SemiBold SemiConden" panose="020B0502040204020203" pitchFamily="34" charset="0"/>
              </a:rPr>
              <a:t> from </a:t>
            </a:r>
            <a:r>
              <a:rPr lang="en-US" dirty="0" err="1">
                <a:solidFill>
                  <a:schemeClr val="bg1">
                    <a:lumMod val="50000"/>
                    <a:lumOff val="50000"/>
                  </a:schemeClr>
                </a:solidFill>
                <a:latin typeface="Bahnschrift SemiBold SemiConden" panose="020B0502040204020203" pitchFamily="34" charset="0"/>
              </a:rPr>
              <a:t>Qualys</a:t>
            </a:r>
            <a:r>
              <a:rPr lang="en-US" dirty="0">
                <a:solidFill>
                  <a:schemeClr val="bg1">
                    <a:lumMod val="50000"/>
                    <a:lumOff val="50000"/>
                  </a:schemeClr>
                </a:solidFill>
                <a:latin typeface="Bahnschrift SemiBold SemiConden" panose="020B0502040204020203" pitchFamily="34" charset="0"/>
              </a:rPr>
              <a:t> </a:t>
            </a:r>
            <a:r>
              <a:rPr lang="en-US" dirty="0" err="1">
                <a:solidFill>
                  <a:schemeClr val="bg1">
                    <a:lumMod val="50000"/>
                    <a:lumOff val="50000"/>
                  </a:schemeClr>
                </a:solidFill>
                <a:latin typeface="Bahnschrift SemiBold SemiConden" panose="020B0502040204020203" pitchFamily="34" charset="0"/>
              </a:rPr>
              <a:t>ssllabs</a:t>
            </a:r>
            <a:br>
              <a:rPr lang="en-US" dirty="0">
                <a:solidFill>
                  <a:schemeClr val="bg1">
                    <a:lumMod val="50000"/>
                    <a:lumOff val="50000"/>
                  </a:schemeClr>
                </a:solidFill>
                <a:latin typeface="Bahnschrift SemiBold SemiConden" panose="020B0502040204020203" pitchFamily="34" charset="0"/>
              </a:rPr>
            </a:br>
            <a:r>
              <a:rPr lang="en-US" i="1" dirty="0">
                <a:solidFill>
                  <a:schemeClr val="bg1">
                    <a:lumMod val="50000"/>
                    <a:lumOff val="50000"/>
                  </a:schemeClr>
                </a:solidFill>
                <a:latin typeface="Bahnschrift SemiBold SemiConden" panose="020B0502040204020203" pitchFamily="34" charset="0"/>
                <a:hlinkClick r:id="rId2">
                  <a:extLst>
                    <a:ext uri="{A12FA001-AC4F-418D-AE19-62706E023703}">
                      <ahyp:hlinkClr xmlns:ahyp="http://schemas.microsoft.com/office/drawing/2018/hyperlinkcolor" val="tx"/>
                    </a:ext>
                  </a:extLst>
                </a:hlinkClick>
              </a:rPr>
              <a:t>https://www.ssllabs.com/ssltest/</a:t>
            </a:r>
            <a:r>
              <a:rPr lang="en-US" i="1" dirty="0">
                <a:solidFill>
                  <a:schemeClr val="bg1">
                    <a:lumMod val="50000"/>
                    <a:lumOff val="50000"/>
                  </a:schemeClr>
                </a:solidFill>
                <a:latin typeface="Bahnschrift SemiBold SemiConden" panose="020B0502040204020203" pitchFamily="34" charset="0"/>
              </a:rPr>
              <a:t> </a:t>
            </a:r>
          </a:p>
          <a:p>
            <a:pPr algn="ctr"/>
            <a:endParaRPr lang="en-US" dirty="0">
              <a:solidFill>
                <a:schemeClr val="bg1">
                  <a:lumMod val="50000"/>
                  <a:lumOff val="50000"/>
                </a:schemeClr>
              </a:solidFill>
              <a:latin typeface="Bahnschrift SemiBold SemiConden" panose="020B0502040204020203" pitchFamily="34" charset="0"/>
            </a:endParaRPr>
          </a:p>
          <a:p>
            <a:pPr marL="0" indent="0" algn="ctr">
              <a:buNone/>
            </a:pPr>
            <a:r>
              <a:rPr lang="en-US" dirty="0">
                <a:solidFill>
                  <a:schemeClr val="bg1">
                    <a:lumMod val="50000"/>
                    <a:lumOff val="50000"/>
                  </a:schemeClr>
                </a:solidFill>
                <a:latin typeface="Bahnschrift SemiBold SemiConden" panose="020B0502040204020203" pitchFamily="34" charset="0"/>
              </a:rPr>
              <a:t>Second method  : In terminal </a:t>
            </a:r>
            <a:br>
              <a:rPr lang="en-US" dirty="0">
                <a:solidFill>
                  <a:schemeClr val="bg1">
                    <a:lumMod val="50000"/>
                    <a:lumOff val="50000"/>
                  </a:schemeClr>
                </a:solidFill>
                <a:latin typeface="Bahnschrift SemiBold SemiConden" panose="020B0502040204020203" pitchFamily="34" charset="0"/>
              </a:rPr>
            </a:br>
            <a:r>
              <a:rPr lang="en-US" b="1" i="1" dirty="0">
                <a:solidFill>
                  <a:schemeClr val="bg1">
                    <a:lumMod val="50000"/>
                    <a:lumOff val="50000"/>
                  </a:schemeClr>
                </a:solidFill>
                <a:latin typeface="Bahnschrift SemiBold SemiConden" panose="020B0502040204020203" pitchFamily="34" charset="0"/>
              </a:rPr>
              <a:t>curl -s -D- </a:t>
            </a:r>
            <a:r>
              <a:rPr lang="en-US" b="1" i="1" dirty="0">
                <a:solidFill>
                  <a:schemeClr val="bg1">
                    <a:lumMod val="50000"/>
                    <a:lumOff val="50000"/>
                  </a:schemeClr>
                </a:solidFill>
                <a:latin typeface="Bahnschrift SemiBold SemiConden" panose="020B0502040204020203" pitchFamily="34" charset="0"/>
                <a:hlinkClick r:id="rId3">
                  <a:extLst>
                    <a:ext uri="{A12FA001-AC4F-418D-AE19-62706E023703}">
                      <ahyp:hlinkClr xmlns:ahyp="http://schemas.microsoft.com/office/drawing/2018/hyperlinkcolor" val="tx"/>
                    </a:ext>
                  </a:extLst>
                </a:hlinkClick>
              </a:rPr>
              <a:t>https://www.websiteexample.com/</a:t>
            </a:r>
            <a:r>
              <a:rPr lang="en-US" b="1" i="1" dirty="0">
                <a:solidFill>
                  <a:schemeClr val="bg1">
                    <a:lumMod val="50000"/>
                    <a:lumOff val="50000"/>
                  </a:schemeClr>
                </a:solidFill>
                <a:latin typeface="Bahnschrift SemiBold SemiConden" panose="020B0502040204020203" pitchFamily="34" charset="0"/>
              </a:rPr>
              <a:t> | </a:t>
            </a:r>
            <a:r>
              <a:rPr lang="en-US" b="1" i="1" dirty="0" err="1">
                <a:solidFill>
                  <a:schemeClr val="bg1">
                    <a:lumMod val="50000"/>
                    <a:lumOff val="50000"/>
                  </a:schemeClr>
                </a:solidFill>
                <a:latin typeface="Bahnschrift SemiBold SemiConden" panose="020B0502040204020203" pitchFamily="34" charset="0"/>
              </a:rPr>
              <a:t>grep</a:t>
            </a:r>
            <a:r>
              <a:rPr lang="en-US" b="1" i="1" dirty="0">
                <a:solidFill>
                  <a:schemeClr val="bg1">
                    <a:lumMod val="50000"/>
                    <a:lumOff val="50000"/>
                  </a:schemeClr>
                </a:solidFill>
                <a:latin typeface="Bahnschrift SemiBold SemiConden" panose="020B0502040204020203" pitchFamily="34" charset="0"/>
              </a:rPr>
              <a:t> -</a:t>
            </a:r>
            <a:r>
              <a:rPr lang="en-US" b="1" i="1" dirty="0" err="1">
                <a:solidFill>
                  <a:schemeClr val="bg1">
                    <a:lumMod val="50000"/>
                    <a:lumOff val="50000"/>
                  </a:schemeClr>
                </a:solidFill>
                <a:latin typeface="Bahnschrift SemiBold SemiConden" panose="020B0502040204020203" pitchFamily="34" charset="0"/>
              </a:rPr>
              <a:t>i</a:t>
            </a:r>
            <a:r>
              <a:rPr lang="en-US" b="1" i="1" dirty="0">
                <a:solidFill>
                  <a:schemeClr val="bg1">
                    <a:lumMod val="50000"/>
                    <a:lumOff val="50000"/>
                  </a:schemeClr>
                </a:solidFill>
                <a:latin typeface="Bahnschrift SemiBold SemiConden" panose="020B0502040204020203" pitchFamily="34" charset="0"/>
              </a:rPr>
              <a:t> strict</a:t>
            </a:r>
            <a:br>
              <a:rPr lang="en-US" dirty="0">
                <a:solidFill>
                  <a:schemeClr val="bg1">
                    <a:lumMod val="50000"/>
                    <a:lumOff val="50000"/>
                  </a:schemeClr>
                </a:solidFill>
                <a:latin typeface="Bahnschrift SemiBold SemiConden" panose="020B0502040204020203" pitchFamily="34" charset="0"/>
              </a:rPr>
            </a:br>
            <a:endParaRPr lang="en-US" dirty="0">
              <a:solidFill>
                <a:schemeClr val="bg1">
                  <a:lumMod val="50000"/>
                  <a:lumOff val="50000"/>
                </a:schemeClr>
              </a:solidFill>
              <a:latin typeface="Bahnschrift SemiBold SemiConden" panose="020B0502040204020203" pitchFamily="34" charset="0"/>
            </a:endParaRPr>
          </a:p>
        </p:txBody>
      </p:sp>
      <p:pic>
        <p:nvPicPr>
          <p:cNvPr id="4" name="Picture 3" descr="TheHackersClub - CyberSapie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16970" y="5955665"/>
            <a:ext cx="875030" cy="90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1739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25F0-69B7-E1A3-54A4-B3FECF2EA899}"/>
              </a:ext>
            </a:extLst>
          </p:cNvPr>
          <p:cNvSpPr>
            <a:spLocks noGrp="1"/>
          </p:cNvSpPr>
          <p:nvPr>
            <p:ph type="title"/>
          </p:nvPr>
        </p:nvSpPr>
        <p:spPr/>
        <p:txBody>
          <a:bodyPr>
            <a:normAutofit/>
          </a:bodyPr>
          <a:lstStyle/>
          <a:p>
            <a:pPr algn="ctr"/>
            <a:r>
              <a:rPr lang="en-IN" sz="4000" b="1" dirty="0">
                <a:latin typeface="Mistral" panose="03090702030407020403" pitchFamily="66" charset="0"/>
              </a:rPr>
              <a:t>References</a:t>
            </a:r>
          </a:p>
        </p:txBody>
      </p:sp>
      <p:sp>
        <p:nvSpPr>
          <p:cNvPr id="3" name="Content Placeholder 2">
            <a:extLst>
              <a:ext uri="{FF2B5EF4-FFF2-40B4-BE49-F238E27FC236}">
                <a16:creationId xmlns:a16="http://schemas.microsoft.com/office/drawing/2014/main" id="{CA037F64-32C3-34F8-F6F4-82DE0BCC8267}"/>
              </a:ext>
            </a:extLst>
          </p:cNvPr>
          <p:cNvSpPr>
            <a:spLocks noGrp="1"/>
          </p:cNvSpPr>
          <p:nvPr>
            <p:ph idx="1"/>
          </p:nvPr>
        </p:nvSpPr>
        <p:spPr/>
        <p:txBody>
          <a:bodyPr/>
          <a:lstStyle/>
          <a:p>
            <a:r>
              <a:rPr lang="en-IN" dirty="0">
                <a:solidFill>
                  <a:schemeClr val="accent6">
                    <a:lumMod val="75000"/>
                  </a:schemeClr>
                </a:solidFill>
                <a:latin typeface="Bahnschrift Condensed" panose="020B0502040204020203" pitchFamily="34" charset="0"/>
                <a:hlinkClick r:id="rId2">
                  <a:extLst>
                    <a:ext uri="{A12FA001-AC4F-418D-AE19-62706E023703}">
                      <ahyp:hlinkClr xmlns:ahyp="http://schemas.microsoft.com/office/drawing/2018/hyperlinkcolor" val="tx"/>
                    </a:ext>
                  </a:extLst>
                </a:hlinkClick>
              </a:rPr>
              <a:t>https://irsyadsec.medium.com/hsts-vulnerability-write-up-f4f14888a613</a:t>
            </a:r>
            <a:r>
              <a:rPr lang="en-IN" dirty="0">
                <a:solidFill>
                  <a:schemeClr val="accent6">
                    <a:lumMod val="75000"/>
                  </a:schemeClr>
                </a:solidFill>
                <a:latin typeface="Bahnschrift Condensed" panose="020B0502040204020203" pitchFamily="34" charset="0"/>
              </a:rPr>
              <a:t> </a:t>
            </a:r>
          </a:p>
          <a:p>
            <a:r>
              <a:rPr lang="en-IN" dirty="0">
                <a:solidFill>
                  <a:schemeClr val="accent6">
                    <a:lumMod val="75000"/>
                  </a:schemeClr>
                </a:solidFill>
                <a:latin typeface="Bahnschrift Condensed" panose="020B0502040204020203" pitchFamily="34" charset="0"/>
                <a:hlinkClick r:id="rId3">
                  <a:extLst>
                    <a:ext uri="{A12FA001-AC4F-418D-AE19-62706E023703}">
                      <ahyp:hlinkClr xmlns:ahyp="http://schemas.microsoft.com/office/drawing/2018/hyperlinkcolor" val="tx"/>
                    </a:ext>
                  </a:extLst>
                </a:hlinkClick>
              </a:rPr>
              <a:t>https://developer.mozilla.org/en-US/docs/Web/HTTP/Headers/Strict-Transport-Security</a:t>
            </a:r>
            <a:r>
              <a:rPr lang="en-IN" dirty="0">
                <a:solidFill>
                  <a:schemeClr val="accent6">
                    <a:lumMod val="75000"/>
                  </a:schemeClr>
                </a:solidFill>
                <a:latin typeface="Bahnschrift Condensed" panose="020B0502040204020203" pitchFamily="34" charset="0"/>
              </a:rPr>
              <a:t> </a:t>
            </a:r>
          </a:p>
          <a:p>
            <a:r>
              <a:rPr lang="en-IN" dirty="0">
                <a:solidFill>
                  <a:schemeClr val="accent6">
                    <a:lumMod val="75000"/>
                  </a:schemeClr>
                </a:solidFill>
                <a:latin typeface="Bahnschrift Condensed" panose="020B0502040204020203" pitchFamily="34" charset="0"/>
                <a:hlinkClick r:id="rId4">
                  <a:extLst>
                    <a:ext uri="{A12FA001-AC4F-418D-AE19-62706E023703}">
                      <ahyp:hlinkClr xmlns:ahyp="http://schemas.microsoft.com/office/drawing/2018/hyperlinkcolor" val="tx"/>
                    </a:ext>
                  </a:extLst>
                </a:hlinkClick>
              </a:rPr>
              <a:t>https://www.youtube.com/watch?v=j9QmMEWmcfo</a:t>
            </a:r>
            <a:endParaRPr lang="en-IN" dirty="0">
              <a:solidFill>
                <a:schemeClr val="accent6">
                  <a:lumMod val="75000"/>
                </a:schemeClr>
              </a:solidFill>
              <a:latin typeface="Bahnschrift Condensed" panose="020B0502040204020203" pitchFamily="34" charset="0"/>
            </a:endParaRPr>
          </a:p>
          <a:p>
            <a:r>
              <a:rPr lang="en-IN" dirty="0">
                <a:solidFill>
                  <a:schemeClr val="accent6">
                    <a:lumMod val="75000"/>
                  </a:schemeClr>
                </a:solidFill>
                <a:latin typeface="Bahnschrift Condensed" panose="020B0502040204020203" pitchFamily="34" charset="0"/>
                <a:hlinkClick r:id="rId5">
                  <a:extLst>
                    <a:ext uri="{A12FA001-AC4F-418D-AE19-62706E023703}">
                      <ahyp:hlinkClr xmlns:ahyp="http://schemas.microsoft.com/office/drawing/2018/hyperlinkcolor" val="tx"/>
                    </a:ext>
                  </a:extLst>
                </a:hlinkClick>
              </a:rPr>
              <a:t>https://cheatsheetseries.owasp.org/cheatsheets/HTTP_Strict_Transport_Security_Cheat_Sheet.html</a:t>
            </a:r>
            <a:endParaRPr lang="en-IN" dirty="0">
              <a:solidFill>
                <a:schemeClr val="accent6">
                  <a:lumMod val="75000"/>
                </a:schemeClr>
              </a:solidFill>
              <a:latin typeface="Bahnschrift Condensed" panose="020B0502040204020203" pitchFamily="34" charset="0"/>
            </a:endParaRPr>
          </a:p>
          <a:p>
            <a:r>
              <a:rPr lang="en-IN" dirty="0">
                <a:solidFill>
                  <a:schemeClr val="accent6">
                    <a:lumMod val="75000"/>
                  </a:schemeClr>
                </a:solidFill>
                <a:latin typeface="Bahnschrift Condensed" panose="020B0502040204020203" pitchFamily="34" charset="0"/>
                <a:hlinkClick r:id="rId6">
                  <a:extLst>
                    <a:ext uri="{A12FA001-AC4F-418D-AE19-62706E023703}">
                      <ahyp:hlinkClr xmlns:ahyp="http://schemas.microsoft.com/office/drawing/2018/hyperlinkcolor" val="tx"/>
                    </a:ext>
                  </a:extLst>
                </a:hlinkClick>
              </a:rPr>
              <a:t>https://datatracker.ietf.org/doc/html/rfc6797</a:t>
            </a:r>
            <a:endParaRPr lang="en-IN" dirty="0">
              <a:solidFill>
                <a:schemeClr val="accent6">
                  <a:lumMod val="75000"/>
                </a:schemeClr>
              </a:solidFill>
              <a:latin typeface="Bahnschrift Condensed" panose="020B0502040204020203" pitchFamily="34" charset="0"/>
            </a:endParaRPr>
          </a:p>
          <a:p>
            <a:pPr marL="0" indent="0">
              <a:buNone/>
            </a:pPr>
            <a:endParaRPr lang="en-IN" dirty="0">
              <a:solidFill>
                <a:schemeClr val="accent6">
                  <a:lumMod val="75000"/>
                </a:schemeClr>
              </a:solidFill>
              <a:latin typeface="Bahnschrift Condensed" panose="020B0502040204020203" pitchFamily="34" charset="0"/>
            </a:endParaRPr>
          </a:p>
          <a:p>
            <a:endParaRPr lang="en-IN" dirty="0">
              <a:solidFill>
                <a:schemeClr val="accent6">
                  <a:lumMod val="75000"/>
                </a:schemeClr>
              </a:solidFill>
              <a:latin typeface="Bahnschrift Condensed" panose="020B0502040204020203" pitchFamily="34" charset="0"/>
            </a:endParaRPr>
          </a:p>
          <a:p>
            <a:pPr marL="0" indent="0">
              <a:buNone/>
            </a:pPr>
            <a:endParaRPr lang="en-IN" dirty="0"/>
          </a:p>
        </p:txBody>
      </p:sp>
      <p:pic>
        <p:nvPicPr>
          <p:cNvPr id="4" name="Picture 3" descr="TheHackersClub - CyberSapien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316970" y="5955665"/>
            <a:ext cx="875030" cy="90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377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5923765"/>
            <a:ext cx="838200" cy="93423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a:xfrm>
            <a:off x="838200" y="2223629"/>
            <a:ext cx="10515600" cy="2034989"/>
          </a:xfrm>
        </p:spPr>
        <p:txBody>
          <a:bodyPr>
            <a:normAutofit/>
          </a:bodyPr>
          <a:lstStyle/>
          <a:p>
            <a:pPr algn="ctr"/>
            <a:r>
              <a:rPr lang="en-US" sz="6000" b="1" dirty="0">
                <a:solidFill>
                  <a:schemeClr val="tx1">
                    <a:lumMod val="65000"/>
                  </a:schemeClr>
                </a:solidFill>
                <a:latin typeface="Mistral" panose="03090702030407020403" pitchFamily="66" charset="0"/>
              </a:rPr>
              <a:t>Thank you</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2770" y="2115671"/>
            <a:ext cx="10744200" cy="2116183"/>
          </a:xfrm>
        </p:spPr>
        <p:txBody>
          <a:bodyPr>
            <a:normAutofit/>
          </a:bodyPr>
          <a:lstStyle/>
          <a:p>
            <a:pPr algn="ctr"/>
            <a:r>
              <a:rPr lang="en-US" sz="6000" b="1" dirty="0">
                <a:latin typeface="Bahnschrift Condensed" panose="020B0502040204020203" pitchFamily="34" charset="0"/>
              </a:rPr>
              <a:t>HTTP Strict-Transport-Security</a:t>
            </a:r>
            <a:br>
              <a:rPr lang="en-US" sz="6000" b="1" dirty="0">
                <a:latin typeface="Bahnschrift Condensed" panose="020B0502040204020203" pitchFamily="34" charset="0"/>
              </a:rPr>
            </a:br>
            <a:r>
              <a:rPr lang="en-US" sz="4400" b="1" dirty="0">
                <a:solidFill>
                  <a:schemeClr val="tx1">
                    <a:lumMod val="50000"/>
                  </a:schemeClr>
                </a:solidFill>
                <a:latin typeface="Monotype Corsiva" panose="03010101010201010101" pitchFamily="66" charset="0"/>
                <a:ea typeface="Calibri" panose="020F0502020204030204" pitchFamily="34" charset="0"/>
                <a:cs typeface="Calibri" panose="020F0502020204030204" pitchFamily="34" charset="0"/>
              </a:rPr>
              <a:t>Understanding </a:t>
            </a:r>
            <a:r>
              <a:rPr lang="en-US" sz="4400" b="1" dirty="0">
                <a:solidFill>
                  <a:schemeClr val="accent6">
                    <a:lumMod val="75000"/>
                  </a:schemeClr>
                </a:solidFill>
                <a:latin typeface="Monotype Corsiva" panose="03010101010201010101" pitchFamily="66" charset="0"/>
                <a:ea typeface="Calibri" panose="020F0502020204030204" pitchFamily="34" charset="0"/>
                <a:cs typeface="Calibri" panose="020F0502020204030204" pitchFamily="34" charset="0"/>
              </a:rPr>
              <a:t>HSTS</a:t>
            </a:r>
            <a:endParaRPr lang="en-US" sz="6000" b="1" dirty="0">
              <a:solidFill>
                <a:schemeClr val="accent6">
                  <a:lumMod val="75000"/>
                </a:schemeClr>
              </a:solidFill>
              <a:latin typeface="Monotype Corsiva" panose="03010101010201010101" pitchFamily="66" charset="0"/>
              <a:ea typeface="Calibri" panose="020F0502020204030204" pitchFamily="34" charset="0"/>
              <a:cs typeface="Calibri" panose="020F0502020204030204" pitchFamily="34" charset="0"/>
            </a:endParaRPr>
          </a:p>
        </p:txBody>
      </p:sp>
      <p:pic>
        <p:nvPicPr>
          <p:cNvPr id="3"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6970" y="5955665"/>
            <a:ext cx="875030" cy="90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9101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a:latin typeface="Bahnschrift Condensed" panose="020B0502040204020203" pitchFamily="34" charset="0"/>
              </a:rPr>
              <a:t>Contents </a:t>
            </a:r>
          </a:p>
        </p:txBody>
      </p:sp>
      <p:sp>
        <p:nvSpPr>
          <p:cNvPr id="3" name="Content Placeholder 2"/>
          <p:cNvSpPr>
            <a:spLocks noGrp="1"/>
          </p:cNvSpPr>
          <p:nvPr>
            <p:ph idx="1"/>
          </p:nvPr>
        </p:nvSpPr>
        <p:spPr/>
        <p:txBody>
          <a:bodyPr>
            <a:normAutofit fontScale="92500" lnSpcReduction="10000"/>
          </a:bodyPr>
          <a:lstStyle/>
          <a:p>
            <a:r>
              <a:rPr lang="en-US" sz="4000" b="1" dirty="0">
                <a:solidFill>
                  <a:schemeClr val="accent5">
                    <a:lumMod val="75000"/>
                  </a:schemeClr>
                </a:solidFill>
                <a:latin typeface="Bahnschrift SemiBold SemiConden" panose="020B0502040204020203" pitchFamily="34" charset="0"/>
              </a:rPr>
              <a:t>What is HSTS?</a:t>
            </a:r>
          </a:p>
          <a:p>
            <a:r>
              <a:rPr lang="en-US" sz="4000" b="1" dirty="0">
                <a:solidFill>
                  <a:schemeClr val="accent5">
                    <a:lumMod val="75000"/>
                  </a:schemeClr>
                </a:solidFill>
                <a:latin typeface="Bahnschrift SemiBold SemiConden" panose="020B0502040204020203" pitchFamily="34" charset="0"/>
              </a:rPr>
              <a:t>How does HSTS Header work?</a:t>
            </a:r>
            <a:endParaRPr lang="en-US" sz="4000" dirty="0">
              <a:solidFill>
                <a:schemeClr val="accent5">
                  <a:lumMod val="75000"/>
                </a:schemeClr>
              </a:solidFill>
              <a:latin typeface="Bahnschrift SemiBold SemiConden" panose="020B0502040204020203" pitchFamily="34" charset="0"/>
            </a:endParaRPr>
          </a:p>
          <a:p>
            <a:r>
              <a:rPr lang="en-US" sz="4000" b="1" dirty="0">
                <a:solidFill>
                  <a:schemeClr val="accent5">
                    <a:lumMod val="75000"/>
                  </a:schemeClr>
                </a:solidFill>
                <a:latin typeface="Bahnschrift SemiBold SemiConden" panose="020B0502040204020203" pitchFamily="34" charset="0"/>
              </a:rPr>
              <a:t>Importance of HSTS</a:t>
            </a:r>
          </a:p>
          <a:p>
            <a:r>
              <a:rPr lang="en-US" sz="4000" b="1" dirty="0">
                <a:solidFill>
                  <a:schemeClr val="accent5">
                    <a:lumMod val="75000"/>
                  </a:schemeClr>
                </a:solidFill>
                <a:latin typeface="Bahnschrift SemiBold SemiConden" panose="020B0502040204020203" pitchFamily="34" charset="0"/>
              </a:rPr>
              <a:t>How to check for HSTS Vulnerability?</a:t>
            </a:r>
            <a:endParaRPr lang="en-US" sz="4000" dirty="0">
              <a:solidFill>
                <a:schemeClr val="accent5">
                  <a:lumMod val="75000"/>
                </a:schemeClr>
              </a:solidFill>
              <a:latin typeface="Bahnschrift SemiBold SemiConden" panose="020B0502040204020203" pitchFamily="34" charset="0"/>
            </a:endParaRPr>
          </a:p>
          <a:p>
            <a:r>
              <a:rPr lang="en-US" sz="4000" b="1" dirty="0">
                <a:solidFill>
                  <a:schemeClr val="accent5">
                    <a:lumMod val="75000"/>
                  </a:schemeClr>
                </a:solidFill>
                <a:latin typeface="Bahnschrift SemiBold SemiConden" panose="020B0502040204020203" pitchFamily="34" charset="0"/>
              </a:rPr>
              <a:t>Impact.</a:t>
            </a:r>
          </a:p>
          <a:p>
            <a:r>
              <a:rPr lang="en-US" sz="4000" b="1" dirty="0">
                <a:solidFill>
                  <a:schemeClr val="accent5">
                    <a:lumMod val="75000"/>
                  </a:schemeClr>
                </a:solidFill>
                <a:latin typeface="Bahnschrift SemiBold SemiConden" panose="020B0502040204020203" pitchFamily="34" charset="0"/>
              </a:rPr>
              <a:t>Mitigation.</a:t>
            </a:r>
          </a:p>
          <a:p>
            <a:r>
              <a:rPr lang="en-US" sz="4000" b="1" dirty="0">
                <a:solidFill>
                  <a:schemeClr val="accent5">
                    <a:lumMod val="75000"/>
                  </a:schemeClr>
                </a:solidFill>
                <a:latin typeface="Bahnschrift SemiBold SemiConden" panose="020B0502040204020203" pitchFamily="34" charset="0"/>
              </a:rPr>
              <a:t>Live Demo.</a:t>
            </a:r>
          </a:p>
        </p:txBody>
      </p:sp>
      <p:pic>
        <p:nvPicPr>
          <p:cNvPr id="4" name="Picture 3"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6970" y="5955665"/>
            <a:ext cx="875030" cy="90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24918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08712" y="247709"/>
            <a:ext cx="2774576" cy="1325563"/>
          </a:xfrm>
        </p:spPr>
        <p:txBody>
          <a:bodyPr/>
          <a:lstStyle/>
          <a:p>
            <a:pPr algn="ctr"/>
            <a:r>
              <a:rPr lang="en-US" b="1" dirty="0">
                <a:solidFill>
                  <a:schemeClr val="accent1">
                    <a:lumMod val="50000"/>
                  </a:schemeClr>
                </a:solidFill>
                <a:latin typeface="Bahnschrift Condensed" panose="020B0502040204020203" pitchFamily="34" charset="0"/>
              </a:rPr>
              <a:t>HSTS</a:t>
            </a:r>
            <a:endParaRPr lang="en-US" dirty="0">
              <a:solidFill>
                <a:schemeClr val="accent1">
                  <a:lumMod val="50000"/>
                </a:schemeClr>
              </a:solidFill>
              <a:latin typeface="Bahnschrift Condensed" panose="020B0502040204020203" pitchFamily="34" charset="0"/>
            </a:endParaRPr>
          </a:p>
        </p:txBody>
      </p:sp>
      <p:sp>
        <p:nvSpPr>
          <p:cNvPr id="3" name="Content Placeholder 2"/>
          <p:cNvSpPr>
            <a:spLocks noGrp="1"/>
          </p:cNvSpPr>
          <p:nvPr>
            <p:ph idx="1"/>
          </p:nvPr>
        </p:nvSpPr>
        <p:spPr>
          <a:xfrm>
            <a:off x="823279" y="5139715"/>
            <a:ext cx="10780079" cy="1059243"/>
          </a:xfrm>
        </p:spPr>
        <p:txBody>
          <a:bodyPr>
            <a:noAutofit/>
          </a:bodyPr>
          <a:lstStyle/>
          <a:p>
            <a:pPr marL="0" indent="0" algn="ctr">
              <a:buNone/>
            </a:pPr>
            <a:r>
              <a:rPr lang="en-US" sz="2000" dirty="0">
                <a:solidFill>
                  <a:schemeClr val="bg1">
                    <a:lumMod val="50000"/>
                    <a:lumOff val="50000"/>
                  </a:schemeClr>
                </a:solidFill>
                <a:latin typeface="Bahnschrift SemiBold SemiConden" panose="020B0502040204020203" pitchFamily="34" charset="0"/>
              </a:rPr>
              <a:t>The HTTP Strict-Transport-Security response header (HSTS) informs browsers that the site should only be accessed using HTTPS, and that any future attempts to access it using HTTP should automatically be converted to HTTPS.</a:t>
            </a:r>
          </a:p>
          <a:p>
            <a:pPr marL="0" indent="0">
              <a:buNone/>
            </a:pPr>
            <a:endParaRPr lang="en-US" sz="1800" dirty="0">
              <a:solidFill>
                <a:schemeClr val="bg1">
                  <a:lumMod val="50000"/>
                  <a:lumOff val="50000"/>
                </a:schemeClr>
              </a:solidFill>
              <a:latin typeface="Bahnschrift SemiBold SemiConden" panose="020B0502040204020203" pitchFamily="34" charset="0"/>
            </a:endParaRPr>
          </a:p>
        </p:txBody>
      </p:sp>
      <p:pic>
        <p:nvPicPr>
          <p:cNvPr id="4" name="Picture 3"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6970" y="5955665"/>
            <a:ext cx="875030" cy="9023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CC8F4A4-B236-477D-87EA-D0E8C33B5EC4}"/>
              </a:ext>
            </a:extLst>
          </p:cNvPr>
          <p:cNvPicPr>
            <a:picLocks noChangeAspect="1"/>
          </p:cNvPicPr>
          <p:nvPr/>
        </p:nvPicPr>
        <p:blipFill>
          <a:blip r:embed="rId3"/>
          <a:stretch>
            <a:fillRect/>
          </a:stretch>
        </p:blipFill>
        <p:spPr>
          <a:xfrm>
            <a:off x="2622177" y="1573272"/>
            <a:ext cx="6947646" cy="3448050"/>
          </a:xfrm>
          <a:prstGeom prst="rect">
            <a:avLst/>
          </a:prstGeom>
        </p:spPr>
      </p:pic>
    </p:spTree>
    <p:extLst>
      <p:ext uri="{BB962C8B-B14F-4D97-AF65-F5344CB8AC3E}">
        <p14:creationId xmlns:p14="http://schemas.microsoft.com/office/powerpoint/2010/main" val="152627074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5512" y="1517177"/>
            <a:ext cx="2632112" cy="1325563"/>
          </a:xfrm>
        </p:spPr>
        <p:txBody>
          <a:bodyPr>
            <a:normAutofit fontScale="90000"/>
          </a:bodyPr>
          <a:lstStyle/>
          <a:p>
            <a:pPr algn="ctr"/>
            <a:r>
              <a:rPr lang="en-US" b="1" dirty="0">
                <a:solidFill>
                  <a:schemeClr val="accent1">
                    <a:lumMod val="50000"/>
                  </a:schemeClr>
                </a:solidFill>
                <a:latin typeface="Bahnschrift Condensed" panose="020B0502040204020203" pitchFamily="34" charset="0"/>
              </a:rPr>
              <a:t>Working</a:t>
            </a:r>
            <a:br>
              <a:rPr lang="en-US" dirty="0">
                <a:solidFill>
                  <a:schemeClr val="accent1">
                    <a:lumMod val="50000"/>
                  </a:schemeClr>
                </a:solidFill>
                <a:latin typeface="Bahnschrift Condensed" panose="020B0502040204020203" pitchFamily="34" charset="0"/>
              </a:rPr>
            </a:br>
            <a:endParaRPr lang="en-US" dirty="0">
              <a:solidFill>
                <a:schemeClr val="accent1">
                  <a:lumMod val="50000"/>
                </a:schemeClr>
              </a:solidFill>
              <a:latin typeface="Bahnschrift Condensed" panose="020B0502040204020203" pitchFamily="34" charset="0"/>
            </a:endParaRPr>
          </a:p>
        </p:txBody>
      </p:sp>
      <p:sp>
        <p:nvSpPr>
          <p:cNvPr id="3" name="Content Placeholder 2"/>
          <p:cNvSpPr>
            <a:spLocks noGrp="1"/>
          </p:cNvSpPr>
          <p:nvPr>
            <p:ph idx="1"/>
          </p:nvPr>
        </p:nvSpPr>
        <p:spPr>
          <a:xfrm>
            <a:off x="1120000" y="2587726"/>
            <a:ext cx="10233800" cy="3701143"/>
          </a:xfrm>
        </p:spPr>
        <p:txBody>
          <a:bodyPr>
            <a:normAutofit/>
          </a:bodyPr>
          <a:lstStyle/>
          <a:p>
            <a:pPr marL="0" indent="0" algn="ctr">
              <a:buNone/>
            </a:pPr>
            <a:r>
              <a:rPr lang="en-US" sz="2400" dirty="0">
                <a:solidFill>
                  <a:schemeClr val="bg1">
                    <a:lumMod val="50000"/>
                    <a:lumOff val="50000"/>
                  </a:schemeClr>
                </a:solidFill>
                <a:latin typeface="Bahnschrift SemiBold SemiConden" panose="020B0502040204020203" pitchFamily="34" charset="0"/>
              </a:rPr>
              <a:t>If a website accepts a connection through HTTP and redirects to HTTPS, visitors may initially communicate with the non-encrypted version of the site before being redirected, and an attacker can exploit this redirection to a malicious site instead of the secure version of the original site. </a:t>
            </a:r>
          </a:p>
          <a:p>
            <a:pPr marL="0" indent="0" algn="ctr">
              <a:buNone/>
            </a:pPr>
            <a:r>
              <a:rPr lang="en-US" sz="2400" dirty="0">
                <a:solidFill>
                  <a:schemeClr val="bg1">
                    <a:lumMod val="50000"/>
                    <a:lumOff val="50000"/>
                  </a:schemeClr>
                </a:solidFill>
                <a:latin typeface="Bahnschrift SemiBold SemiConden" panose="020B0502040204020203" pitchFamily="34" charset="0"/>
              </a:rPr>
              <a:t>The HTTP Strict Transport Security header informs the browser that it should never load a site using HTTP</a:t>
            </a:r>
          </a:p>
        </p:txBody>
      </p:sp>
      <p:pic>
        <p:nvPicPr>
          <p:cNvPr id="5" name="Picture 4"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6970" y="5955665"/>
            <a:ext cx="875030" cy="90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248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6970" y="5955665"/>
            <a:ext cx="875030" cy="902335"/>
          </a:xfrm>
          <a:prstGeom prst="rect">
            <a:avLst/>
          </a:prstGeom>
          <a:noFill/>
          <a:extLst>
            <a:ext uri="{909E8E84-426E-40DD-AFC4-6F175D3DCCD1}">
              <a14:hiddenFill xmlns:a14="http://schemas.microsoft.com/office/drawing/2010/main">
                <a:solidFill>
                  <a:srgbClr val="FFFFFF"/>
                </a:solidFill>
              </a14:hiddenFill>
            </a:ext>
          </a:extLst>
        </p:spPr>
      </p:pic>
      <p:pic>
        <p:nvPicPr>
          <p:cNvPr id="11" name="Content Placeholder 10">
            <a:extLst>
              <a:ext uri="{FF2B5EF4-FFF2-40B4-BE49-F238E27FC236}">
                <a16:creationId xmlns:a16="http://schemas.microsoft.com/office/drawing/2014/main" id="{81757338-9AD3-E4D7-0B90-00F83701BD3F}"/>
              </a:ext>
            </a:extLst>
          </p:cNvPr>
          <p:cNvPicPr>
            <a:picLocks noGrp="1" noChangeAspect="1"/>
          </p:cNvPicPr>
          <p:nvPr>
            <p:ph idx="1"/>
          </p:nvPr>
        </p:nvPicPr>
        <p:blipFill>
          <a:blip r:embed="rId3"/>
          <a:stretch>
            <a:fillRect/>
          </a:stretch>
        </p:blipFill>
        <p:spPr>
          <a:xfrm>
            <a:off x="836276" y="4052631"/>
            <a:ext cx="10698741" cy="1442150"/>
          </a:xfrm>
        </p:spPr>
      </p:pic>
      <p:sp>
        <p:nvSpPr>
          <p:cNvPr id="4" name="Rectangle 3">
            <a:extLst>
              <a:ext uri="{FF2B5EF4-FFF2-40B4-BE49-F238E27FC236}">
                <a16:creationId xmlns:a16="http://schemas.microsoft.com/office/drawing/2014/main" id="{0E791078-9954-BC00-99F7-40604E79520C}"/>
              </a:ext>
            </a:extLst>
          </p:cNvPr>
          <p:cNvSpPr/>
          <p:nvPr/>
        </p:nvSpPr>
        <p:spPr>
          <a:xfrm>
            <a:off x="838200" y="1363219"/>
            <a:ext cx="10515600" cy="2031325"/>
          </a:xfrm>
          <a:prstGeom prst="rect">
            <a:avLst/>
          </a:prstGeom>
        </p:spPr>
        <p:txBody>
          <a:bodyPr wrap="square">
            <a:spAutoFit/>
          </a:bodyPr>
          <a:lstStyle/>
          <a:p>
            <a:pPr marL="285750" indent="-285750">
              <a:buFont typeface="Wingdings" panose="05000000000000000000" pitchFamily="2" charset="2"/>
              <a:buChar char="q"/>
            </a:pPr>
            <a:r>
              <a:rPr lang="en-US" b="1" dirty="0"/>
              <a:t>max-age: </a:t>
            </a:r>
            <a:r>
              <a:rPr lang="en-US" dirty="0"/>
              <a:t>(Required) - Time in seconds for the browser to retain this host’s policy (1 year here)</a:t>
            </a:r>
          </a:p>
          <a:p>
            <a:pPr marL="285750" indent="-285750">
              <a:buFont typeface="Wingdings" panose="05000000000000000000" pitchFamily="2" charset="2"/>
              <a:buChar char="q"/>
            </a:pPr>
            <a:r>
              <a:rPr lang="en-US" b="1" dirty="0"/>
              <a:t>max-age=0 </a:t>
            </a:r>
            <a:r>
              <a:rPr lang="en-US" dirty="0"/>
              <a:t>will delete the HSTS policy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err="1"/>
              <a:t>includeSubdomains</a:t>
            </a:r>
            <a:r>
              <a:rPr lang="en-US" b="1" dirty="0"/>
              <a:t>: </a:t>
            </a:r>
            <a:r>
              <a:rPr lang="en-US" dirty="0"/>
              <a:t>(Optional) - HSTS policy applies to any subdomains of the host’s domain name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preload: (Optional) </a:t>
            </a:r>
            <a:r>
              <a:rPr lang="en-US" dirty="0"/>
              <a:t>- This directive can be seen for websites that ask to be added in preload list as an opt-in signal from the server</a:t>
            </a:r>
          </a:p>
        </p:txBody>
      </p:sp>
    </p:spTree>
    <p:extLst>
      <p:ext uri="{BB962C8B-B14F-4D97-AF65-F5344CB8AC3E}">
        <p14:creationId xmlns:p14="http://schemas.microsoft.com/office/powerpoint/2010/main" val="430913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6970" y="5955665"/>
            <a:ext cx="875030" cy="902335"/>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093C0024-2209-1973-9E41-1340A19A8953}"/>
              </a:ext>
            </a:extLst>
          </p:cNvPr>
          <p:cNvSpPr>
            <a:spLocks noGrp="1"/>
          </p:cNvSpPr>
          <p:nvPr>
            <p:ph type="title"/>
          </p:nvPr>
        </p:nvSpPr>
        <p:spPr>
          <a:xfrm>
            <a:off x="2075329" y="2766218"/>
            <a:ext cx="8041342" cy="1325563"/>
          </a:xfrm>
        </p:spPr>
        <p:txBody>
          <a:bodyPr>
            <a:noAutofit/>
          </a:bodyPr>
          <a:lstStyle/>
          <a:p>
            <a:pPr algn="ctr"/>
            <a:r>
              <a:rPr lang="en-US" sz="6000" b="1" dirty="0">
                <a:solidFill>
                  <a:schemeClr val="accent5">
                    <a:lumMod val="75000"/>
                  </a:schemeClr>
                </a:solidFill>
                <a:latin typeface="Bahnschrift Condensed" panose="020B0502040204020203" pitchFamily="34" charset="0"/>
              </a:rPr>
              <a:t>IMPORTANCE OF HSTS</a:t>
            </a:r>
            <a:endParaRPr lang="en-IN" sz="6000" b="1" dirty="0">
              <a:solidFill>
                <a:schemeClr val="accent5">
                  <a:lumMod val="75000"/>
                </a:schemeClr>
              </a:solidFill>
              <a:latin typeface="Bahnschrift Condensed" panose="020B0502040204020203" pitchFamily="34" charset="0"/>
            </a:endParaRPr>
          </a:p>
        </p:txBody>
      </p:sp>
    </p:spTree>
    <p:extLst>
      <p:ext uri="{BB962C8B-B14F-4D97-AF65-F5344CB8AC3E}">
        <p14:creationId xmlns:p14="http://schemas.microsoft.com/office/powerpoint/2010/main" val="1517019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2CDCC-BCFA-A07A-2FC0-15252035D7F5}"/>
              </a:ext>
            </a:extLst>
          </p:cNvPr>
          <p:cNvSpPr>
            <a:spLocks noGrp="1"/>
          </p:cNvSpPr>
          <p:nvPr>
            <p:ph type="title"/>
          </p:nvPr>
        </p:nvSpPr>
        <p:spPr>
          <a:xfrm>
            <a:off x="4569759" y="669925"/>
            <a:ext cx="3052482" cy="1325563"/>
          </a:xfrm>
        </p:spPr>
        <p:txBody>
          <a:bodyPr/>
          <a:lstStyle/>
          <a:p>
            <a:pPr algn="ctr"/>
            <a:r>
              <a:rPr lang="en-US" b="1" dirty="0">
                <a:solidFill>
                  <a:schemeClr val="accent1">
                    <a:lumMod val="50000"/>
                  </a:schemeClr>
                </a:solidFill>
                <a:latin typeface="Bahnschrift Condensed" panose="020B0502040204020203" pitchFamily="34" charset="0"/>
              </a:rPr>
              <a:t>IMPACT</a:t>
            </a:r>
            <a:endParaRPr lang="en-IN" b="1" dirty="0">
              <a:solidFill>
                <a:schemeClr val="accent1">
                  <a:lumMod val="50000"/>
                </a:schemeClr>
              </a:solidFill>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EF300171-0215-E825-DD8F-AB692D35534E}"/>
              </a:ext>
            </a:extLst>
          </p:cNvPr>
          <p:cNvSpPr>
            <a:spLocks noGrp="1"/>
          </p:cNvSpPr>
          <p:nvPr>
            <p:ph idx="1"/>
          </p:nvPr>
        </p:nvSpPr>
        <p:spPr>
          <a:xfrm>
            <a:off x="979100" y="2506662"/>
            <a:ext cx="10233800" cy="4351338"/>
          </a:xfrm>
        </p:spPr>
        <p:txBody>
          <a:bodyPr>
            <a:normAutofit/>
          </a:bodyPr>
          <a:lstStyle/>
          <a:p>
            <a:pPr marL="0" indent="0" algn="ctr">
              <a:buNone/>
            </a:pPr>
            <a:r>
              <a:rPr lang="en-US" sz="3200" b="1" i="1" dirty="0" err="1">
                <a:solidFill>
                  <a:schemeClr val="bg1">
                    <a:lumMod val="50000"/>
                    <a:lumOff val="50000"/>
                  </a:schemeClr>
                </a:solidFill>
                <a:latin typeface="Bahnschrift SemiBold SemiConden" panose="020B0502040204020203" pitchFamily="34" charset="0"/>
              </a:rPr>
              <a:t>MiTM</a:t>
            </a:r>
            <a:r>
              <a:rPr lang="en-US" sz="3200" b="1" i="1" dirty="0">
                <a:solidFill>
                  <a:schemeClr val="bg1">
                    <a:lumMod val="50000"/>
                    <a:lumOff val="50000"/>
                  </a:schemeClr>
                </a:solidFill>
                <a:latin typeface="Bahnschrift SemiBold SemiConden" panose="020B0502040204020203" pitchFamily="34" charset="0"/>
              </a:rPr>
              <a:t> Attack</a:t>
            </a:r>
          </a:p>
          <a:p>
            <a:pPr marL="0" indent="0" algn="ctr">
              <a:buNone/>
            </a:pPr>
            <a:r>
              <a:rPr lang="en-US" sz="3200" i="1" dirty="0">
                <a:solidFill>
                  <a:schemeClr val="bg1">
                    <a:lumMod val="50000"/>
                    <a:lumOff val="50000"/>
                  </a:schemeClr>
                </a:solidFill>
                <a:latin typeface="Bahnschrift SemiBold SemiConden" panose="020B0502040204020203" pitchFamily="34" charset="0"/>
              </a:rPr>
              <a:t>       </a:t>
            </a:r>
            <a:r>
              <a:rPr lang="en-US" sz="3200" dirty="0">
                <a:solidFill>
                  <a:schemeClr val="bg1">
                    <a:lumMod val="50000"/>
                    <a:lumOff val="50000"/>
                  </a:schemeClr>
                </a:solidFill>
                <a:latin typeface="Bahnschrift SemiBold SemiConden" panose="020B0502040204020203" pitchFamily="34" charset="0"/>
              </a:rPr>
              <a:t>Can be escalated to- Data Theft, Unauthorized access, Injection of malicious codes/payloads</a:t>
            </a:r>
          </a:p>
          <a:p>
            <a:pPr marL="0" indent="0" algn="ctr">
              <a:buNone/>
            </a:pPr>
            <a:r>
              <a:rPr lang="en-US" sz="3200" b="1" dirty="0">
                <a:solidFill>
                  <a:schemeClr val="bg1">
                    <a:lumMod val="50000"/>
                    <a:lumOff val="50000"/>
                  </a:schemeClr>
                </a:solidFill>
                <a:latin typeface="Bahnschrift SemiBold SemiConden" panose="020B0502040204020203" pitchFamily="34" charset="0"/>
              </a:rPr>
              <a:t>Cookie Hijacking</a:t>
            </a:r>
          </a:p>
          <a:p>
            <a:pPr marL="0" indent="0" algn="ctr">
              <a:buNone/>
            </a:pPr>
            <a:r>
              <a:rPr lang="en-US" sz="3200" b="1" dirty="0">
                <a:solidFill>
                  <a:schemeClr val="bg1">
                    <a:lumMod val="50000"/>
                    <a:lumOff val="50000"/>
                  </a:schemeClr>
                </a:solidFill>
                <a:latin typeface="Bahnschrift SemiBold SemiConden" panose="020B0502040204020203" pitchFamily="34" charset="0"/>
              </a:rPr>
              <a:t>Downgrade Attacks</a:t>
            </a:r>
            <a:endParaRPr lang="en-IN" sz="4000" b="1" dirty="0">
              <a:solidFill>
                <a:schemeClr val="bg1">
                  <a:lumMod val="50000"/>
                  <a:lumOff val="50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34022435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9853"/>
            <a:ext cx="10515600" cy="1325563"/>
          </a:xfrm>
        </p:spPr>
        <p:txBody>
          <a:bodyPr/>
          <a:lstStyle/>
          <a:p>
            <a:pPr algn="ctr"/>
            <a:r>
              <a:rPr lang="en-US" b="1" dirty="0">
                <a:solidFill>
                  <a:schemeClr val="accent1">
                    <a:lumMod val="50000"/>
                  </a:schemeClr>
                </a:solidFill>
                <a:latin typeface="Bahnschrift Condensed" panose="020B0502040204020203" pitchFamily="34" charset="0"/>
              </a:rPr>
              <a:t>MITIGATION</a:t>
            </a:r>
          </a:p>
        </p:txBody>
      </p:sp>
      <p:sp>
        <p:nvSpPr>
          <p:cNvPr id="3" name="Content Placeholder 2"/>
          <p:cNvSpPr>
            <a:spLocks noGrp="1"/>
          </p:cNvSpPr>
          <p:nvPr>
            <p:ph idx="1"/>
          </p:nvPr>
        </p:nvSpPr>
        <p:spPr>
          <a:xfrm>
            <a:off x="979100" y="2264896"/>
            <a:ext cx="10233800" cy="3230469"/>
          </a:xfrm>
        </p:spPr>
        <p:txBody>
          <a:bodyPr>
            <a:normAutofit/>
          </a:bodyPr>
          <a:lstStyle/>
          <a:p>
            <a:r>
              <a:rPr lang="en-US" dirty="0">
                <a:solidFill>
                  <a:schemeClr val="tx1">
                    <a:lumMod val="50000"/>
                  </a:schemeClr>
                </a:solidFill>
                <a:latin typeface="Bahnschrift SemiBold SemiConden" panose="020B0502040204020203" pitchFamily="34" charset="0"/>
              </a:rPr>
              <a:t>Configure HTTPS in your web server to your website.</a:t>
            </a:r>
          </a:p>
          <a:p>
            <a:r>
              <a:rPr lang="en-US" dirty="0">
                <a:solidFill>
                  <a:schemeClr val="tx1">
                    <a:lumMod val="50000"/>
                  </a:schemeClr>
                </a:solidFill>
                <a:latin typeface="Bahnschrift SemiBold SemiConden" panose="020B0502040204020203" pitchFamily="34" charset="0"/>
              </a:rPr>
              <a:t>SSL/TLS</a:t>
            </a:r>
          </a:p>
          <a:p>
            <a:r>
              <a:rPr lang="en-US" dirty="0">
                <a:solidFill>
                  <a:schemeClr val="tx1">
                    <a:lumMod val="50000"/>
                  </a:schemeClr>
                </a:solidFill>
                <a:latin typeface="Bahnschrift SemiBold SemiConden" panose="020B0502040204020203" pitchFamily="34" charset="0"/>
              </a:rPr>
              <a:t>HSTS Header</a:t>
            </a:r>
          </a:p>
          <a:p>
            <a:r>
              <a:rPr lang="en-US" dirty="0">
                <a:solidFill>
                  <a:schemeClr val="tx1">
                    <a:lumMod val="50000"/>
                  </a:schemeClr>
                </a:solidFill>
                <a:latin typeface="Bahnschrift SemiBold SemiConden" panose="020B0502040204020203" pitchFamily="34" charset="0"/>
              </a:rPr>
              <a:t>Regularly audit your website for missing headers and configuration mistakes.</a:t>
            </a:r>
          </a:p>
          <a:p>
            <a:r>
              <a:rPr lang="en-US" dirty="0">
                <a:solidFill>
                  <a:schemeClr val="tx1">
                    <a:lumMod val="50000"/>
                  </a:schemeClr>
                </a:solidFill>
                <a:latin typeface="Bahnschrift SemiBold SemiConden" panose="020B0502040204020203" pitchFamily="34" charset="0"/>
              </a:rPr>
              <a:t>Test &amp; Verify</a:t>
            </a:r>
          </a:p>
        </p:txBody>
      </p:sp>
      <p:pic>
        <p:nvPicPr>
          <p:cNvPr id="4" name="Picture 3"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6970" y="5955665"/>
            <a:ext cx="875030" cy="90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155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1968</TotalTime>
  <Words>398</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Bahnschrift Condensed</vt:lpstr>
      <vt:lpstr>Bahnschrift SemiBold SemiConden</vt:lpstr>
      <vt:lpstr>Corbel</vt:lpstr>
      <vt:lpstr>Mistral</vt:lpstr>
      <vt:lpstr>Monotype Corsiva</vt:lpstr>
      <vt:lpstr>Wingdings</vt:lpstr>
      <vt:lpstr>Depth</vt:lpstr>
      <vt:lpstr>PowerPoint Presentation</vt:lpstr>
      <vt:lpstr>HTTP Strict-Transport-Security Understanding HSTS</vt:lpstr>
      <vt:lpstr>Contents </vt:lpstr>
      <vt:lpstr>HSTS</vt:lpstr>
      <vt:lpstr>Working </vt:lpstr>
      <vt:lpstr>PowerPoint Presentation</vt:lpstr>
      <vt:lpstr>IMPORTANCE OF HSTS</vt:lpstr>
      <vt:lpstr>IMPACT</vt:lpstr>
      <vt:lpstr>MITIGATION</vt:lpstr>
      <vt:lpstr>TESTING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RameezS</dc:creator>
  <cp:lastModifiedBy>Harshitha Vijay</cp:lastModifiedBy>
  <cp:revision>86</cp:revision>
  <dcterms:created xsi:type="dcterms:W3CDTF">2022-03-15T11:24:00Z</dcterms:created>
  <dcterms:modified xsi:type="dcterms:W3CDTF">2023-06-14T10:56:08Z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1033-11.2.0.11029</vt:lpwstr>
  </property>
  <property fmtid="{D5CDD505-2E9C-101B-9397-08002B2CF9AE}" pid="3" name="ICV">
    <vt:lpwstr>2B8D188C5762462E9249905493420B14</vt:lpwstr>
  </property>
</Properties>
</file>