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2"/>
    <p:sldId id="270" r:id="rId3"/>
    <p:sldId id="262" r:id="rId4"/>
    <p:sldId id="263" r:id="rId5"/>
    <p:sldId id="264" r:id="rId6"/>
    <p:sldId id="261" r:id="rId7"/>
    <p:sldId id="265" r:id="rId8"/>
    <p:sldId id="271" r:id="rId9"/>
    <p:sldId id="273" r:id="rId10"/>
    <p:sldId id="274" r:id="rId11"/>
    <p:sldId id="275" r:id="rId12"/>
    <p:sldId id="276" r:id="rId13"/>
    <p:sldId id="256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F63F-F9D3-45AF-98F3-2DC96677B87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587-35D1-47F8-9A3C-1F6F32E2A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F63F-F9D3-45AF-98F3-2DC96677B87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587-35D1-47F8-9A3C-1F6F32E2A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F63F-F9D3-45AF-98F3-2DC96677B87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587-35D1-47F8-9A3C-1F6F32E2A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F63F-F9D3-45AF-98F3-2DC96677B87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587-35D1-47F8-9A3C-1F6F32E2A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F63F-F9D3-45AF-98F3-2DC96677B87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587-35D1-47F8-9A3C-1F6F32E2A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F63F-F9D3-45AF-98F3-2DC96677B87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587-35D1-47F8-9A3C-1F6F32E2A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F63F-F9D3-45AF-98F3-2DC96677B87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587-35D1-47F8-9A3C-1F6F32E2A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F63F-F9D3-45AF-98F3-2DC96677B87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587-35D1-47F8-9A3C-1F6F32E2A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F63F-F9D3-45AF-98F3-2DC96677B87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587-35D1-47F8-9A3C-1F6F32E2A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F63F-F9D3-45AF-98F3-2DC96677B87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587-35D1-47F8-9A3C-1F6F32E2A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F63F-F9D3-45AF-98F3-2DC96677B87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587-35D1-47F8-9A3C-1F6F32E2A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F63F-F9D3-45AF-98F3-2DC96677B87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8A587-35D1-47F8-9A3C-1F6F32E2AE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70" y="386715"/>
            <a:ext cx="5458460" cy="608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6006" y="655680"/>
            <a:ext cx="5186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What are HTTP Security Headers?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31066" y="1635617"/>
            <a:ext cx="113720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Response headers that the server responds with to instruct the browser what security rules to enforce when it handles your website’s content.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Key value pairs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 general, the more security headers you opt-in to sending, the more secure your website is.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Most security headers come with multiple options you can configure to tweak the behavior to what you want. </a:t>
            </a:r>
          </a:p>
        </p:txBody>
      </p:sp>
      <p:pic>
        <p:nvPicPr>
          <p:cNvPr id="5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925" y="5895975"/>
            <a:ext cx="857250" cy="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985" y="241300"/>
            <a:ext cx="6981190" cy="2948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985" y="3348990"/>
            <a:ext cx="6981190" cy="3224530"/>
          </a:xfrm>
          <a:prstGeom prst="rect">
            <a:avLst/>
          </a:prstGeom>
        </p:spPr>
      </p:pic>
      <p:pic>
        <p:nvPicPr>
          <p:cNvPr id="2" name="Picture 2" descr="TheHackersClub - CyberSapie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925" y="5895975"/>
            <a:ext cx="857250" cy="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b="11684"/>
          <a:stretch>
            <a:fillRect/>
          </a:stretch>
        </p:blipFill>
        <p:spPr>
          <a:xfrm>
            <a:off x="2835275" y="219075"/>
            <a:ext cx="6521450" cy="3042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275" y="3352800"/>
            <a:ext cx="6522085" cy="3248660"/>
          </a:xfrm>
          <a:prstGeom prst="rect">
            <a:avLst/>
          </a:prstGeom>
        </p:spPr>
      </p:pic>
      <p:pic>
        <p:nvPicPr>
          <p:cNvPr id="2" name="Picture 2" descr="TheHackersClub - CyberSapie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925" y="5895975"/>
            <a:ext cx="857250" cy="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73397" y="177225"/>
            <a:ext cx="89060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check Missing Security Headers Vulnerability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302" y="2100844"/>
            <a:ext cx="8007396" cy="344718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515208" y="1160726"/>
            <a:ext cx="3976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https://securityheaders.com/</a:t>
            </a:r>
          </a:p>
        </p:txBody>
      </p:sp>
      <p:pic>
        <p:nvPicPr>
          <p:cNvPr id="5" name="Picture 2" descr="TheHackersClub - CyberSapi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925" y="5895975"/>
            <a:ext cx="857250" cy="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55" y="1618686"/>
            <a:ext cx="8899315" cy="3417141"/>
          </a:xfrm>
          <a:prstGeom prst="rect">
            <a:avLst/>
          </a:prstGeom>
        </p:spPr>
      </p:pic>
      <p:pic>
        <p:nvPicPr>
          <p:cNvPr id="5" name="Picture 2" descr="TheHackersClub - CyberSapi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925" y="5895975"/>
            <a:ext cx="857250" cy="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476" y="2456062"/>
            <a:ext cx="10515600" cy="3175297"/>
          </a:xfrm>
        </p:spPr>
        <p:txBody>
          <a:bodyPr>
            <a:normAutofit/>
          </a:bodyPr>
          <a:lstStyle/>
          <a:p>
            <a:pPr algn="just" fontAlgn="base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Insecure direct object references (IDOR) are a type of access control vulnerability that arises when an application uses user-supplied input to access objects directly.</a:t>
            </a:r>
          </a:p>
          <a:p>
            <a:pPr algn="just" fontAlgn="base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 fontAlgn="base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Example :</a:t>
            </a:r>
          </a:p>
          <a:p>
            <a:pPr algn="just" fontAlgn="base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fontAlgn="base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https://insecure-website.com/customer_account?User_ID=132355</a:t>
            </a:r>
          </a:p>
          <a:p>
            <a:pPr algn="just" fontAlgn="base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426" y="0"/>
            <a:ext cx="3388574" cy="1906073"/>
          </a:xfrm>
          <a:prstGeom prst="rect">
            <a:avLst/>
          </a:prstGeom>
        </p:spPr>
      </p:pic>
      <p:pic>
        <p:nvPicPr>
          <p:cNvPr id="2" name="Picture 2" descr="TheHackersClub - CyberSapi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925" y="5895975"/>
            <a:ext cx="857250" cy="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/>
          <p:nvPr/>
        </p:nvSpPr>
        <p:spPr>
          <a:xfrm>
            <a:off x="2851785" y="445770"/>
            <a:ext cx="181102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60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ecure Direct Object Reference (IDOR) Vulnerability - GeeksforGeek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92" y="881108"/>
            <a:ext cx="9653451" cy="509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TheHackersClub - CyberSapi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925" y="5895975"/>
            <a:ext cx="857250" cy="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IDOR Vulnerability With Direct Reference To Static Files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921" y="1184758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IDOR vulnerabilities often arise when </a:t>
            </a:r>
            <a:r>
              <a:rPr lang="en-US" sz="2000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sensitive resources are located in static files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on the server-side file system. </a:t>
            </a:r>
          </a:p>
          <a:p>
            <a:pPr marL="0" indent="0" algn="just">
              <a:buNone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Example :</a:t>
            </a:r>
          </a:p>
          <a:p>
            <a:pPr marL="0" indent="0" algn="just">
              <a:buNone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US" sz="25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https://insecure-website.com/static/12144.txt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83" y="4032517"/>
            <a:ext cx="7839075" cy="2419350"/>
          </a:xfrm>
          <a:prstGeom prst="rect">
            <a:avLst/>
          </a:prstGeom>
        </p:spPr>
      </p:pic>
      <p:pic>
        <p:nvPicPr>
          <p:cNvPr id="5" name="Picture 2" descr="TheHackersClub - CyberSapi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925" y="5895975"/>
            <a:ext cx="857250" cy="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5" y="53908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TYPES OF IDOR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0584"/>
            <a:ext cx="10515600" cy="3355975"/>
          </a:xfrm>
        </p:spPr>
        <p:txBody>
          <a:bodyPr>
            <a:noAutofit/>
          </a:bodyPr>
          <a:lstStyle/>
          <a:p>
            <a:pPr algn="just" fontAlgn="base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5CC6D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Body Manipulation,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 in which attackers modify the value of a checkbox, radio buttons, APIs, and form fields to access information from other users with ease.</a:t>
            </a:r>
          </a:p>
          <a:p>
            <a:pPr algn="just" fontAlgn="base">
              <a:buFont typeface="Wingdings" panose="05000000000000000000" pitchFamily="2" charset="2"/>
              <a:buChar char="v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just" fontAlgn="base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5CC6D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URL Tampering,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 in which the URL is modified at the client’s end by tweaking the parameters in the HTTP request. </a:t>
            </a:r>
          </a:p>
          <a:p>
            <a:pPr lvl="0" algn="just" fontAlgn="base">
              <a:buFont typeface="Wingdings" panose="05000000000000000000" pitchFamily="2" charset="2"/>
              <a:buChar char="v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just" fontAlgn="base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5CC6D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 Requests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 in which IDOR vulnerabilities are typically found in GET, POST, PUT, and DELETE verbs.</a:t>
            </a:r>
          </a:p>
          <a:p>
            <a:pPr marL="0" lvl="0" indent="0" algn="just" fontAlgn="base">
              <a:buNone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925" y="5895975"/>
            <a:ext cx="857250" cy="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Impact Of IDOR Vulnerabilities</a:t>
            </a:r>
            <a:br>
              <a:rPr lang="en-US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P1 –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Account takeover, Access very important data (such as credit card)</a:t>
            </a:r>
          </a:p>
          <a:p>
            <a:pPr marL="0" indent="0" fontAlgn="base">
              <a:buNone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P2 –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Change / delete another users’ public data, Access private / public important data (such as tickets, invoice, payment information)</a:t>
            </a:r>
          </a:p>
          <a:p>
            <a:pPr marL="0" indent="0" fontAlgn="base">
              <a:buNone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P3 –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Access / delete / change private data (limited personal info: name,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adress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etc.)</a:t>
            </a:r>
          </a:p>
          <a:p>
            <a:pPr marL="0" indent="0" fontAlgn="base">
              <a:buNone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P4 –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Access any unimportant data</a:t>
            </a:r>
          </a:p>
          <a:p>
            <a:pPr marL="0" indent="0" fontAlgn="base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marL="0" indent="0">
              <a:buNone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925" y="5895975"/>
            <a:ext cx="857250" cy="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19" y="991673"/>
            <a:ext cx="9469037" cy="4971245"/>
          </a:xfrm>
          <a:prstGeom prst="rect">
            <a:avLst/>
          </a:prstGeom>
        </p:spPr>
      </p:pic>
      <p:pic>
        <p:nvPicPr>
          <p:cNvPr id="2" name="Picture 2" descr="TheHackersClub - CyberSapi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925" y="5895975"/>
            <a:ext cx="857250" cy="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0416" y="613338"/>
            <a:ext cx="3365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What are HTTP Headers?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9707" y="1512022"/>
            <a:ext cx="7881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Allows both the client and server to pass additional data along to the request or response to exchange information and inform the other party.</a:t>
            </a:r>
          </a:p>
        </p:txBody>
      </p:sp>
      <p:sp>
        <p:nvSpPr>
          <p:cNvPr id="6" name="Rectangle 5"/>
          <p:cNvSpPr/>
          <p:nvPr/>
        </p:nvSpPr>
        <p:spPr>
          <a:xfrm>
            <a:off x="2687392" y="2371791"/>
            <a:ext cx="27555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Request header examples: </a:t>
            </a:r>
          </a:p>
          <a:p>
            <a:r>
              <a:rPr lang="en-US" dirty="0"/>
              <a:t>Cookies </a:t>
            </a:r>
          </a:p>
          <a:p>
            <a:r>
              <a:rPr lang="en-US" dirty="0"/>
              <a:t>Accept-language: </a:t>
            </a:r>
            <a:r>
              <a:rPr lang="en-US" dirty="0" err="1"/>
              <a:t>en</a:t>
            </a:r>
            <a:r>
              <a:rPr lang="en-US" dirty="0"/>
              <a:t>-us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7392" y="364794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Response header examples: </a:t>
            </a:r>
          </a:p>
          <a:p>
            <a:r>
              <a:rPr lang="en-US" dirty="0"/>
              <a:t>Date </a:t>
            </a:r>
          </a:p>
          <a:p>
            <a:r>
              <a:rPr lang="en-US" dirty="0"/>
              <a:t>Content-type: text/html or application/json</a:t>
            </a:r>
          </a:p>
          <a:p>
            <a:r>
              <a:rPr lang="en-US" dirty="0"/>
              <a:t> Security-related headers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448" y="0"/>
            <a:ext cx="2584552" cy="1357912"/>
          </a:xfrm>
          <a:prstGeom prst="rect">
            <a:avLst/>
          </a:prstGeom>
        </p:spPr>
      </p:pic>
      <p:pic>
        <p:nvPicPr>
          <p:cNvPr id="2" name="Picture 2" descr="TheHackersClub - CyberSapi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925" y="5895975"/>
            <a:ext cx="857250" cy="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374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IDOR Vulnerability With Direct Reference To Static Files </vt:lpstr>
      <vt:lpstr>TYPES OF IDOR ATTACKS</vt:lpstr>
      <vt:lpstr>Impact Of IDOR Vulnerabilities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ovin2</dc:creator>
  <cp:lastModifiedBy>Dheeraj Prabhu</cp:lastModifiedBy>
  <cp:revision>27</cp:revision>
  <dcterms:created xsi:type="dcterms:W3CDTF">2022-09-21T08:51:48Z</dcterms:created>
  <dcterms:modified xsi:type="dcterms:W3CDTF">2023-05-19T10:29:36Z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