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76" r:id="rId5"/>
    <p:sldId id="278" r:id="rId6"/>
    <p:sldId id="259" r:id="rId7"/>
    <p:sldId id="284" r:id="rId8"/>
    <p:sldId id="277" r:id="rId9"/>
    <p:sldId id="280" r:id="rId10"/>
    <p:sldId id="285" r:id="rId11"/>
    <p:sldId id="282" r:id="rId12"/>
    <p:sldId id="286" r:id="rId13"/>
    <p:sldId id="281" r:id="rId14"/>
    <p:sldId id="274" r:id="rId15"/>
    <p:sldId id="287" r:id="rId16"/>
    <p:sldId id="283"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5332" autoAdjust="0"/>
  </p:normalViewPr>
  <p:slideViewPr>
    <p:cSldViewPr snapToGrid="0">
      <p:cViewPr varScale="1">
        <p:scale>
          <a:sx n="85" d="100"/>
          <a:sy n="85" d="100"/>
        </p:scale>
        <p:origin x="60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GIF"/><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4557" y="0"/>
            <a:ext cx="6499869" cy="7244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p:nvPr/>
        </p:nvSpPr>
        <p:spPr>
          <a:xfrm>
            <a:off x="930382" y="13649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
        <p:nvSpPr>
          <p:cNvPr id="2" name="Rectangle 1"/>
          <p:cNvSpPr/>
          <p:nvPr/>
        </p:nvSpPr>
        <p:spPr>
          <a:xfrm flipH="1">
            <a:off x="5338618" y="3244334"/>
            <a:ext cx="632989" cy="369332"/>
          </a:xfrm>
          <a:prstGeom prst="rect">
            <a:avLst/>
          </a:prstGeom>
        </p:spPr>
        <p:txBody>
          <a:bodyPr wrap="square">
            <a:spAutoFit/>
          </a:bodyPr>
          <a:lstStyle/>
          <a:p>
            <a:r>
              <a:rPr lang="en-IN" dirty="0"/>
              <a:t> </a:t>
            </a:r>
            <a:endParaRPr lang="en-IN" dirty="0"/>
          </a:p>
        </p:txBody>
      </p:sp>
      <p:sp>
        <p:nvSpPr>
          <p:cNvPr id="3" name="Rectangle 2"/>
          <p:cNvSpPr/>
          <p:nvPr/>
        </p:nvSpPr>
        <p:spPr>
          <a:xfrm>
            <a:off x="5971607" y="3244334"/>
            <a:ext cx="248786" cy="369332"/>
          </a:xfrm>
          <a:prstGeom prst="rect">
            <a:avLst/>
          </a:prstGeom>
        </p:spPr>
        <p:txBody>
          <a:bodyPr wrap="none">
            <a:spAutoFit/>
          </a:bodyPr>
          <a:lstStyle/>
          <a:p>
            <a:r>
              <a:rPr lang="en-IN" dirty="0"/>
              <a:t> </a:t>
            </a:r>
            <a:endParaRPr lang="en-IN" dirty="0"/>
          </a:p>
        </p:txBody>
      </p:sp>
      <p:sp>
        <p:nvSpPr>
          <p:cNvPr id="4" name="Rectangle 3"/>
          <p:cNvSpPr/>
          <p:nvPr/>
        </p:nvSpPr>
        <p:spPr>
          <a:xfrm>
            <a:off x="640584" y="148732"/>
            <a:ext cx="6970178" cy="707886"/>
          </a:xfrm>
          <a:prstGeom prst="rect">
            <a:avLst/>
          </a:prstGeom>
        </p:spPr>
        <p:txBody>
          <a:bodyPr wrap="none">
            <a:spAutoFit/>
          </a:bodyPr>
          <a:lstStyle/>
          <a:p>
            <a:r>
              <a:rPr lang="en-US" sz="4000" dirty="0">
                <a:latin typeface="Algerian" panose="04020705040A02060702" pitchFamily="82" charset="0"/>
              </a:rPr>
              <a:t>2.None Algorithm Attack</a:t>
            </a:r>
            <a:endParaRPr lang="en-IN" sz="4000" dirty="0">
              <a:latin typeface="Algerian" panose="04020705040A02060702" pitchFamily="82" charset="0"/>
            </a:endParaRPr>
          </a:p>
        </p:txBody>
      </p:sp>
      <p:sp>
        <p:nvSpPr>
          <p:cNvPr id="9" name="Rectangle 8"/>
          <p:cNvSpPr/>
          <p:nvPr/>
        </p:nvSpPr>
        <p:spPr>
          <a:xfrm>
            <a:off x="1140691" y="1123848"/>
            <a:ext cx="9910618" cy="1383665"/>
          </a:xfrm>
          <a:prstGeom prst="rect">
            <a:avLst/>
          </a:prstGeom>
        </p:spPr>
        <p:txBody>
          <a:bodyPr wrap="square">
            <a:spAutoFit/>
          </a:bodyPr>
          <a:lstStyle/>
          <a:p>
            <a:r>
              <a:rPr lang="en-US" sz="2800" dirty="0"/>
              <a:t>JWT supports a </a:t>
            </a:r>
            <a:r>
              <a:rPr lang="en-US" sz="2800" b="1" dirty="0"/>
              <a:t>“none”</a:t>
            </a:r>
            <a:r>
              <a:rPr lang="en-US" sz="2800" dirty="0"/>
              <a:t> algorithm. If the </a:t>
            </a:r>
            <a:r>
              <a:rPr lang="en-US" sz="2800" b="1" dirty="0" err="1"/>
              <a:t>alg</a:t>
            </a:r>
            <a:r>
              <a:rPr lang="en-US" sz="2800" dirty="0"/>
              <a:t> field is set to “none”, any token would be considered valid if their signature section is set to empty. </a:t>
            </a:r>
            <a:endParaRPr lang="en-US" sz="2800" dirty="0"/>
          </a:p>
        </p:txBody>
      </p:sp>
      <p:pic>
        <p:nvPicPr>
          <p:cNvPr id="10" name="Picture 9"/>
          <p:cNvPicPr>
            <a:picLocks noChangeAspect="1"/>
          </p:cNvPicPr>
          <p:nvPr/>
        </p:nvPicPr>
        <p:blipFill>
          <a:blip r:embed="rId2"/>
          <a:stretch>
            <a:fillRect/>
          </a:stretch>
        </p:blipFill>
        <p:spPr>
          <a:xfrm>
            <a:off x="3750596" y="2908132"/>
            <a:ext cx="4442022" cy="37952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p:nvPr/>
        </p:nvSpPr>
        <p:spPr>
          <a:xfrm>
            <a:off x="930382" y="13649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
        <p:nvSpPr>
          <p:cNvPr id="2" name="Rectangle 1"/>
          <p:cNvSpPr/>
          <p:nvPr/>
        </p:nvSpPr>
        <p:spPr>
          <a:xfrm flipH="1">
            <a:off x="5338618" y="3244334"/>
            <a:ext cx="632989" cy="369332"/>
          </a:xfrm>
          <a:prstGeom prst="rect">
            <a:avLst/>
          </a:prstGeom>
        </p:spPr>
        <p:txBody>
          <a:bodyPr wrap="square">
            <a:spAutoFit/>
          </a:bodyPr>
          <a:lstStyle/>
          <a:p>
            <a:r>
              <a:rPr lang="en-IN" dirty="0"/>
              <a:t> </a:t>
            </a:r>
            <a:endParaRPr lang="en-IN" dirty="0"/>
          </a:p>
        </p:txBody>
      </p:sp>
      <p:sp>
        <p:nvSpPr>
          <p:cNvPr id="3" name="Rectangle 2"/>
          <p:cNvSpPr/>
          <p:nvPr/>
        </p:nvSpPr>
        <p:spPr>
          <a:xfrm>
            <a:off x="5971607" y="3244334"/>
            <a:ext cx="248786" cy="369332"/>
          </a:xfrm>
          <a:prstGeom prst="rect">
            <a:avLst/>
          </a:prstGeom>
        </p:spPr>
        <p:txBody>
          <a:bodyPr wrap="none">
            <a:spAutoFit/>
          </a:bodyPr>
          <a:lstStyle/>
          <a:p>
            <a:r>
              <a:rPr lang="en-IN" dirty="0"/>
              <a:t> </a:t>
            </a:r>
            <a:endParaRPr lang="en-IN" dirty="0"/>
          </a:p>
        </p:txBody>
      </p:sp>
      <p:sp>
        <p:nvSpPr>
          <p:cNvPr id="7" name="Rectangle 6"/>
          <p:cNvSpPr/>
          <p:nvPr/>
        </p:nvSpPr>
        <p:spPr>
          <a:xfrm>
            <a:off x="704090" y="35540"/>
            <a:ext cx="10398019" cy="1146211"/>
          </a:xfrm>
          <a:prstGeom prst="rect">
            <a:avLst/>
          </a:prstGeom>
        </p:spPr>
        <p:txBody>
          <a:bodyPr wrap="square">
            <a:spAutoFit/>
          </a:bodyPr>
          <a:lstStyle/>
          <a:p>
            <a:pPr>
              <a:lnSpc>
                <a:spcPct val="107000"/>
              </a:lnSpc>
              <a:spcAft>
                <a:spcPts val="800"/>
              </a:spcAft>
            </a:pPr>
            <a:r>
              <a:rPr lang="en-IN" sz="3200" dirty="0" smtClean="0">
                <a:latin typeface="Calibri" panose="020F0502020204030204" pitchFamily="34" charset="0"/>
                <a:ea typeface="Calibri" panose="020F0502020204030204" pitchFamily="34" charset="0"/>
                <a:cs typeface="Times New Roman" panose="02020603050405020304" pitchFamily="18" charset="0"/>
              </a:rPr>
              <a:t>Checking by Encoding again </a:t>
            </a:r>
            <a:r>
              <a:rPr lang="en-IN" sz="3200" dirty="0">
                <a:latin typeface="Calibri" panose="020F0502020204030204" pitchFamily="34" charset="0"/>
                <a:ea typeface="Calibri" panose="020F0502020204030204" pitchFamily="34" charset="0"/>
                <a:cs typeface="Times New Roman" panose="02020603050405020304" pitchFamily="18" charset="0"/>
              </a:rPr>
              <a:t>by modifying the algorithm to None from </a:t>
            </a:r>
            <a:r>
              <a:rPr lang="en-IN" sz="3200" dirty="0" smtClean="0">
                <a:latin typeface="Calibri" panose="020F0502020204030204" pitchFamily="34" charset="0"/>
                <a:ea typeface="Calibri" panose="020F0502020204030204" pitchFamily="34" charset="0"/>
                <a:cs typeface="Times New Roman" panose="02020603050405020304" pitchFamily="18" charset="0"/>
              </a:rPr>
              <a:t>HS256 and </a:t>
            </a:r>
            <a:r>
              <a:rPr lang="en-IN" sz="3200" dirty="0">
                <a:latin typeface="Calibri" panose="020F0502020204030204" pitchFamily="34" charset="0"/>
                <a:ea typeface="Calibri" panose="020F0502020204030204" pitchFamily="34" charset="0"/>
                <a:cs typeface="Times New Roman" panose="02020603050405020304" pitchFamily="18" charset="0"/>
              </a:rPr>
              <a:t>pass it on.</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1321528" y="1144806"/>
            <a:ext cx="9123705" cy="55988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p:nvPr/>
        </p:nvSpPr>
        <p:spPr>
          <a:xfrm>
            <a:off x="930382" y="13649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IN" dirty="0"/>
          </a:p>
        </p:txBody>
      </p:sp>
      <p:pic>
        <p:nvPicPr>
          <p:cNvPr id="4" name="Google Shape;132;p8"/>
          <p:cNvPicPr preferRelativeResize="0"/>
          <p:nvPr/>
        </p:nvPicPr>
        <p:blipFill rotWithShape="1">
          <a:blip r:embed="rId2"/>
          <a:srcRect/>
          <a:stretch>
            <a:fillRect/>
          </a:stretch>
        </p:blipFill>
        <p:spPr>
          <a:xfrm>
            <a:off x="1819565" y="3296800"/>
            <a:ext cx="8394954" cy="3297964"/>
          </a:xfrm>
          <a:prstGeom prst="rect">
            <a:avLst/>
          </a:prstGeom>
          <a:noFill/>
          <a:ln>
            <a:noFill/>
          </a:ln>
        </p:spPr>
      </p:pic>
      <p:sp>
        <p:nvSpPr>
          <p:cNvPr id="2" name="Rectangle 1"/>
          <p:cNvSpPr/>
          <p:nvPr/>
        </p:nvSpPr>
        <p:spPr>
          <a:xfrm>
            <a:off x="581891" y="924625"/>
            <a:ext cx="11291455" cy="1751965"/>
          </a:xfrm>
          <a:prstGeom prst="rect">
            <a:avLst/>
          </a:prstGeom>
        </p:spPr>
        <p:txBody>
          <a:bodyPr wrap="square">
            <a:spAutoFit/>
          </a:bodyPr>
          <a:lstStyle/>
          <a:p>
            <a:pPr marL="457200" indent="-457200">
              <a:lnSpc>
                <a:spcPct val="90000"/>
              </a:lnSpc>
              <a:buClr>
                <a:schemeClr val="dk1"/>
              </a:buClr>
              <a:buSzPts val="1800"/>
              <a:buFont typeface="Arial" panose="020B0604020202020204" pitchFamily="34" charset="0"/>
              <a:buChar char="•"/>
            </a:pPr>
            <a:r>
              <a:rPr lang="en-US" sz="2400" dirty="0">
                <a:solidFill>
                  <a:srgbClr val="000000"/>
                </a:solidFill>
                <a:ea typeface="Calibri" panose="020F0502020204030204" pitchFamily="34" charset="0"/>
                <a:cs typeface="Calibri" panose="020F0502020204030204" pitchFamily="34" charset="0"/>
              </a:rPr>
              <a:t>KID is parameter seen in </a:t>
            </a:r>
            <a:r>
              <a:rPr lang="en-US" sz="2400" dirty="0" err="1">
                <a:solidFill>
                  <a:srgbClr val="000000"/>
                </a:solidFill>
                <a:ea typeface="Calibri" panose="020F0502020204030204" pitchFamily="34" charset="0"/>
                <a:cs typeface="Calibri" panose="020F0502020204030204" pitchFamily="34" charset="0"/>
              </a:rPr>
              <a:t>jwt</a:t>
            </a:r>
            <a:r>
              <a:rPr lang="en-US" sz="2400" dirty="0">
                <a:solidFill>
                  <a:srgbClr val="000000"/>
                </a:solidFill>
                <a:ea typeface="Calibri" panose="020F0502020204030204" pitchFamily="34" charset="0"/>
                <a:cs typeface="Calibri" panose="020F0502020204030204" pitchFamily="34" charset="0"/>
              </a:rPr>
              <a:t> token, And if the parameter is not </a:t>
            </a:r>
            <a:r>
              <a:rPr lang="en-US" sz="2400" dirty="0" smtClean="0">
                <a:solidFill>
                  <a:srgbClr val="000000"/>
                </a:solidFill>
                <a:ea typeface="Calibri" panose="020F0502020204030204" pitchFamily="34" charset="0"/>
                <a:cs typeface="Calibri" panose="020F0502020204030204" pitchFamily="34" charset="0"/>
              </a:rPr>
              <a:t>properly validated </a:t>
            </a:r>
            <a:r>
              <a:rPr lang="en-US" sz="2400" dirty="0">
                <a:solidFill>
                  <a:srgbClr val="000000"/>
                </a:solidFill>
                <a:ea typeface="Calibri" panose="020F0502020204030204" pitchFamily="34" charset="0"/>
                <a:cs typeface="Calibri" panose="020F0502020204030204" pitchFamily="34" charset="0"/>
              </a:rPr>
              <a:t>it leads to  </a:t>
            </a:r>
            <a:r>
              <a:rPr lang="en-US" sz="2400" dirty="0" smtClean="0">
                <a:solidFill>
                  <a:srgbClr val="000000"/>
                </a:solidFill>
                <a:ea typeface="Calibri" panose="020F0502020204030204" pitchFamily="34" charset="0"/>
                <a:cs typeface="Calibri" panose="020F0502020204030204" pitchFamily="34" charset="0"/>
              </a:rPr>
              <a:t>attacks </a:t>
            </a:r>
            <a:r>
              <a:rPr lang="en-US" sz="2400" dirty="0">
                <a:solidFill>
                  <a:srgbClr val="000000"/>
                </a:solidFill>
                <a:ea typeface="Calibri" panose="020F0502020204030204" pitchFamily="34" charset="0"/>
                <a:cs typeface="Calibri" panose="020F0502020204030204" pitchFamily="34" charset="0"/>
              </a:rPr>
              <a:t>like Command </a:t>
            </a:r>
            <a:r>
              <a:rPr lang="en-US" sz="2400" dirty="0" smtClean="0">
                <a:solidFill>
                  <a:srgbClr val="000000"/>
                </a:solidFill>
                <a:ea typeface="Calibri" panose="020F0502020204030204" pitchFamily="34" charset="0"/>
                <a:cs typeface="Calibri" panose="020F0502020204030204" pitchFamily="34" charset="0"/>
              </a:rPr>
              <a:t>injection, </a:t>
            </a:r>
            <a:r>
              <a:rPr lang="en-US" sz="2400" dirty="0">
                <a:solidFill>
                  <a:srgbClr val="000000"/>
                </a:solidFill>
                <a:ea typeface="Calibri" panose="020F0502020204030204" pitchFamily="34" charset="0"/>
                <a:cs typeface="Calibri" panose="020F0502020204030204" pitchFamily="34" charset="0"/>
              </a:rPr>
              <a:t>LFI, </a:t>
            </a:r>
            <a:r>
              <a:rPr lang="en-US" sz="2400" dirty="0" err="1">
                <a:solidFill>
                  <a:srgbClr val="000000"/>
                </a:solidFill>
                <a:ea typeface="Calibri" panose="020F0502020204030204" pitchFamily="34" charset="0"/>
                <a:cs typeface="Calibri" panose="020F0502020204030204" pitchFamily="34" charset="0"/>
              </a:rPr>
              <a:t>SQLi</a:t>
            </a:r>
            <a:r>
              <a:rPr lang="en-US" sz="2400" dirty="0">
                <a:solidFill>
                  <a:srgbClr val="000000"/>
                </a:solidFill>
                <a:ea typeface="Calibri" panose="020F0502020204030204" pitchFamily="34" charset="0"/>
                <a:cs typeface="Calibri" panose="020F0502020204030204" pitchFamily="34" charset="0"/>
              </a:rPr>
              <a:t> etc</a:t>
            </a:r>
            <a:r>
              <a:rPr lang="en-US" sz="2400" dirty="0" smtClean="0">
                <a:solidFill>
                  <a:srgbClr val="000000"/>
                </a:solidFill>
                <a:ea typeface="Calibri" panose="020F0502020204030204" pitchFamily="34" charset="0"/>
                <a:cs typeface="Calibri" panose="020F0502020204030204" pitchFamily="34" charset="0"/>
              </a:rPr>
              <a:t>.</a:t>
            </a:r>
            <a:endParaRPr lang="en-US" sz="2400" dirty="0" smtClean="0">
              <a:solidFill>
                <a:srgbClr val="000000"/>
              </a:solidFill>
              <a:ea typeface="Calibri" panose="020F0502020204030204" pitchFamily="34" charset="0"/>
              <a:cs typeface="Calibri" panose="020F0502020204030204" pitchFamily="34" charset="0"/>
            </a:endParaRPr>
          </a:p>
          <a:p>
            <a:pPr marL="457200" indent="-457200">
              <a:lnSpc>
                <a:spcPct val="90000"/>
              </a:lnSpc>
              <a:buClr>
                <a:schemeClr val="dk1"/>
              </a:buClr>
              <a:buSzPts val="1800"/>
              <a:buFont typeface="Arial" panose="020B0604020202020204" pitchFamily="34" charset="0"/>
              <a:buChar char="•"/>
            </a:pPr>
            <a:endParaRPr lang="en-US" sz="2400" dirty="0" smtClean="0">
              <a:solidFill>
                <a:srgbClr val="000000"/>
              </a:solidFill>
              <a:ea typeface="Calibri" panose="020F0502020204030204" pitchFamily="34" charset="0"/>
              <a:cs typeface="Calibri" panose="020F0502020204030204" pitchFamily="34" charset="0"/>
            </a:endParaRPr>
          </a:p>
          <a:p>
            <a:pPr marL="457200" indent="-457200">
              <a:lnSpc>
                <a:spcPct val="90000"/>
              </a:lnSpc>
              <a:buClr>
                <a:schemeClr val="dk1"/>
              </a:buClr>
              <a:buSzPts val="1800"/>
              <a:buFont typeface="Arial" panose="020B0604020202020204" pitchFamily="34" charset="0"/>
              <a:buChar char="•"/>
            </a:pPr>
            <a:r>
              <a:rPr lang="en-US" sz="2400" dirty="0"/>
              <a:t>Since the KID is often used to retrieve a </a:t>
            </a:r>
            <a:r>
              <a:rPr lang="en-US" sz="2400" b="1" dirty="0"/>
              <a:t>key file </a:t>
            </a:r>
            <a:r>
              <a:rPr lang="en-US" sz="2400" dirty="0"/>
              <a:t>from the file system, if it is not sanitized before use, it can lead to a directory traversal attack. </a:t>
            </a:r>
            <a:endParaRPr lang="en-US" sz="2400" dirty="0" smtClean="0"/>
          </a:p>
        </p:txBody>
      </p:sp>
      <p:sp>
        <p:nvSpPr>
          <p:cNvPr id="3" name="Rectangle 2"/>
          <p:cNvSpPr/>
          <p:nvPr/>
        </p:nvSpPr>
        <p:spPr>
          <a:xfrm>
            <a:off x="693334" y="216739"/>
            <a:ext cx="6753772" cy="707886"/>
          </a:xfrm>
          <a:prstGeom prst="rect">
            <a:avLst/>
          </a:prstGeom>
        </p:spPr>
        <p:txBody>
          <a:bodyPr wrap="none">
            <a:spAutoFit/>
          </a:bodyPr>
          <a:lstStyle/>
          <a:p>
            <a:r>
              <a:rPr lang="en-US" sz="4000" dirty="0">
                <a:latin typeface="Algerian" panose="04020705040A02060702" pitchFamily="82" charset="0"/>
                <a:ea typeface="Calibri" panose="020F0502020204030204" pitchFamily="34" charset="0"/>
                <a:cs typeface="Calibri" panose="020F0502020204030204" pitchFamily="34" charset="0"/>
              </a:rPr>
              <a:t>3.Kid Parameter attack</a:t>
            </a:r>
            <a:endParaRPr lang="en-IN" sz="4000" dirty="0">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p:nvPr/>
        </p:nvSpPr>
        <p:spPr>
          <a:xfrm>
            <a:off x="930382" y="13649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IN" dirty="0"/>
          </a:p>
        </p:txBody>
      </p:sp>
      <p:pic>
        <p:nvPicPr>
          <p:cNvPr id="4" name="Google Shape;138;p9"/>
          <p:cNvPicPr preferRelativeResize="0">
            <a:picLocks noGrp="1"/>
          </p:cNvPicPr>
          <p:nvPr/>
        </p:nvPicPr>
        <p:blipFill rotWithShape="1">
          <a:blip r:embed="rId2"/>
          <a:srcRect/>
          <a:stretch>
            <a:fillRect/>
          </a:stretch>
        </p:blipFill>
        <p:spPr>
          <a:xfrm>
            <a:off x="2392219" y="740179"/>
            <a:ext cx="7304907" cy="2863273"/>
          </a:xfrm>
          <a:prstGeom prst="rect">
            <a:avLst/>
          </a:prstGeom>
          <a:noFill/>
          <a:ln>
            <a:noFill/>
          </a:ln>
        </p:spPr>
      </p:pic>
      <p:pic>
        <p:nvPicPr>
          <p:cNvPr id="2" name="Picture 1"/>
          <p:cNvPicPr>
            <a:picLocks noChangeAspect="1"/>
          </p:cNvPicPr>
          <p:nvPr/>
        </p:nvPicPr>
        <p:blipFill>
          <a:blip r:embed="rId3"/>
          <a:stretch>
            <a:fillRect/>
          </a:stretch>
        </p:blipFill>
        <p:spPr>
          <a:xfrm>
            <a:off x="2392219" y="4646814"/>
            <a:ext cx="7380527" cy="15450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53615" y="76844"/>
            <a:ext cx="9723824" cy="1323439"/>
          </a:xfrm>
          <a:prstGeom prst="rect">
            <a:avLst/>
          </a:prstGeom>
        </p:spPr>
        <p:txBody>
          <a:bodyPr wrap="square">
            <a:spAutoFit/>
          </a:bodyPr>
          <a:lstStyle/>
          <a:p>
            <a:r>
              <a:rPr lang="en-US" sz="4000" dirty="0" smtClean="0">
                <a:latin typeface="Algerian" panose="04020705040A02060702" pitchFamily="82" charset="0"/>
              </a:rPr>
              <a:t>4. Changing </a:t>
            </a:r>
            <a:r>
              <a:rPr lang="en-US" sz="4000" dirty="0">
                <a:latin typeface="Algerian" panose="04020705040A02060702" pitchFamily="82" charset="0"/>
              </a:rPr>
              <a:t>the algorithm from “RS256” to “HS256”</a:t>
            </a:r>
            <a:endParaRPr lang="en-IN" sz="4000" dirty="0">
              <a:latin typeface="Algerian" panose="04020705040A02060702" pitchFamily="82" charset="0"/>
            </a:endParaRPr>
          </a:p>
        </p:txBody>
      </p:sp>
      <p:sp>
        <p:nvSpPr>
          <p:cNvPr id="3" name="Rectangle 2"/>
          <p:cNvSpPr/>
          <p:nvPr/>
        </p:nvSpPr>
        <p:spPr>
          <a:xfrm>
            <a:off x="979056" y="1785041"/>
            <a:ext cx="9331646" cy="2676525"/>
          </a:xfrm>
          <a:prstGeom prst="rect">
            <a:avLst/>
          </a:prstGeom>
        </p:spPr>
        <p:txBody>
          <a:bodyPr wrap="square">
            <a:spAutoFit/>
          </a:bodyPr>
          <a:lstStyle/>
          <a:p>
            <a:pPr marL="285750" indent="-285750">
              <a:buFont typeface="Arial" panose="020B0604020202020204" pitchFamily="34" charset="0"/>
              <a:buChar char="•"/>
            </a:pPr>
            <a:r>
              <a:rPr lang="en-IN" sz="2800" dirty="0" smtClean="0"/>
              <a:t>The </a:t>
            </a:r>
            <a:r>
              <a:rPr lang="en-IN" sz="2800" dirty="0"/>
              <a:t>HMAC algorithm uses a single key for doing both the tasks</a:t>
            </a:r>
            <a:r>
              <a:rPr lang="en-IN" sz="2800" dirty="0" smtClean="0"/>
              <a:t>.</a:t>
            </a:r>
            <a:endParaRPr lang="en-IN" sz="2800" dirty="0" smtClean="0"/>
          </a:p>
          <a:p>
            <a:pPr marL="285750" indent="-285750">
              <a:buFont typeface="Arial" panose="020B0604020202020204" pitchFamily="34" charset="0"/>
              <a:buChar char="•"/>
            </a:pPr>
            <a:r>
              <a:rPr lang="en-US" sz="2800" dirty="0"/>
              <a:t>Hence, this method changes the workflow from Asymmetric encryption to Symmetric encryption and allows using the same public key for signing new tokens.</a:t>
            </a:r>
            <a:endParaRPr lang="en-IN"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69479" y="151712"/>
            <a:ext cx="7973658" cy="707886"/>
          </a:xfrm>
          <a:prstGeom prst="rect">
            <a:avLst/>
          </a:prstGeom>
        </p:spPr>
        <p:txBody>
          <a:bodyPr wrap="none">
            <a:spAutoFit/>
          </a:bodyPr>
          <a:lstStyle/>
          <a:p>
            <a:r>
              <a:rPr lang="en-IN" sz="4000" dirty="0">
                <a:latin typeface="Algerian" panose="04020705040A02060702" pitchFamily="82" charset="0"/>
                <a:cs typeface="Calibri" panose="020F0502020204030204" pitchFamily="34" charset="0"/>
              </a:rPr>
              <a:t>Impact of </a:t>
            </a:r>
            <a:r>
              <a:rPr lang="en-IN" sz="4000" dirty="0" err="1">
                <a:latin typeface="Algerian" panose="04020705040A02060702" pitchFamily="82" charset="0"/>
                <a:cs typeface="Calibri" panose="020F0502020204030204" pitchFamily="34" charset="0"/>
              </a:rPr>
              <a:t>JWt</a:t>
            </a:r>
            <a:r>
              <a:rPr lang="en-IN" sz="4000" dirty="0">
                <a:latin typeface="Algerian" panose="04020705040A02060702" pitchFamily="82" charset="0"/>
                <a:cs typeface="Calibri" panose="020F0502020204030204" pitchFamily="34" charset="0"/>
              </a:rPr>
              <a:t> token hacking </a:t>
            </a:r>
            <a:endParaRPr lang="en-IN" sz="4000" dirty="0"/>
          </a:p>
        </p:txBody>
      </p:sp>
      <p:sp>
        <p:nvSpPr>
          <p:cNvPr id="3" name="Rectangle 2"/>
          <p:cNvSpPr/>
          <p:nvPr/>
        </p:nvSpPr>
        <p:spPr>
          <a:xfrm>
            <a:off x="1315556" y="924625"/>
            <a:ext cx="9446752" cy="2677656"/>
          </a:xfrm>
          <a:prstGeom prst="rect">
            <a:avLst/>
          </a:prstGeom>
        </p:spPr>
        <p:txBody>
          <a:bodyPr wrap="square">
            <a:spAutoFit/>
          </a:bodyPr>
          <a:lstStyle/>
          <a:p>
            <a:pPr marL="342900" indent="-342900">
              <a:buFont typeface="Arial" panose="020B0604020202020204" pitchFamily="34" charset="0"/>
              <a:buChar char="•"/>
            </a:pPr>
            <a:r>
              <a:rPr lang="en-US" sz="2800" dirty="0" smtClean="0">
                <a:cs typeface="Calibri" panose="020F0502020204030204" pitchFamily="34" charset="0"/>
              </a:rPr>
              <a:t>Sensitive Information Disclosure</a:t>
            </a:r>
            <a:endParaRPr lang="en-US" sz="2800" dirty="0" smtClean="0">
              <a:cs typeface="Calibri" panose="020F0502020204030204" pitchFamily="34" charset="0"/>
            </a:endParaRPr>
          </a:p>
          <a:p>
            <a:pPr marL="342900" indent="-342900">
              <a:buFont typeface="Arial" panose="020B0604020202020204" pitchFamily="34" charset="0"/>
              <a:buChar char="•"/>
            </a:pPr>
            <a:r>
              <a:rPr lang="en-US" sz="2800" dirty="0" smtClean="0">
                <a:cs typeface="Calibri" panose="020F0502020204030204" pitchFamily="34" charset="0"/>
              </a:rPr>
              <a:t>The authenticity of client can be compromised</a:t>
            </a:r>
            <a:endParaRPr lang="en-US" sz="2800" dirty="0" smtClean="0">
              <a:cs typeface="Calibri" panose="020F0502020204030204" pitchFamily="34" charset="0"/>
            </a:endParaRPr>
          </a:p>
          <a:p>
            <a:pPr marL="342900" indent="-342900">
              <a:buFont typeface="Arial" panose="020B0604020202020204" pitchFamily="34" charset="0"/>
              <a:buChar char="•"/>
            </a:pPr>
            <a:r>
              <a:rPr lang="en-US" sz="2800" dirty="0" smtClean="0">
                <a:cs typeface="Calibri" panose="020F0502020204030204" pitchFamily="34" charset="0"/>
              </a:rPr>
              <a:t>It leads Account takeover</a:t>
            </a:r>
            <a:endParaRPr lang="en-US" sz="2800" dirty="0" smtClean="0">
              <a:cs typeface="Calibri" panose="020F0502020204030204" pitchFamily="34" charset="0"/>
            </a:endParaRPr>
          </a:p>
          <a:p>
            <a:pPr marL="342900" indent="-342900">
              <a:buFont typeface="Arial" panose="020B0604020202020204" pitchFamily="34" charset="0"/>
              <a:buChar char="•"/>
            </a:pPr>
            <a:r>
              <a:rPr lang="en-US" sz="2800" dirty="0" smtClean="0">
                <a:cs typeface="Calibri" panose="020F0502020204030204" pitchFamily="34" charset="0"/>
              </a:rPr>
              <a:t>Attackers can access the Server Files</a:t>
            </a:r>
            <a:endParaRPr lang="en-US" sz="2800" dirty="0" smtClean="0">
              <a:cs typeface="Calibri" panose="020F0502020204030204" pitchFamily="34" charset="0"/>
            </a:endParaRPr>
          </a:p>
          <a:p>
            <a:pPr marL="342900" indent="-342900">
              <a:buFont typeface="Arial" panose="020B0604020202020204" pitchFamily="34" charset="0"/>
              <a:buChar char="•"/>
            </a:pPr>
            <a:r>
              <a:rPr lang="en-US" sz="2800" dirty="0"/>
              <a:t>they might be able to read data from the underlying SQL database</a:t>
            </a:r>
            <a:endParaRPr lang="en-IN" sz="2800" dirty="0"/>
          </a:p>
        </p:txBody>
      </p:sp>
      <p:sp>
        <p:nvSpPr>
          <p:cNvPr id="4" name="Rectangle 3"/>
          <p:cNvSpPr/>
          <p:nvPr/>
        </p:nvSpPr>
        <p:spPr>
          <a:xfrm>
            <a:off x="284991" y="3726859"/>
            <a:ext cx="7415813" cy="646331"/>
          </a:xfrm>
          <a:prstGeom prst="rect">
            <a:avLst/>
          </a:prstGeom>
        </p:spPr>
        <p:txBody>
          <a:bodyPr wrap="none">
            <a:spAutoFit/>
          </a:bodyPr>
          <a:lstStyle/>
          <a:p>
            <a:r>
              <a:rPr lang="en-IN" sz="3600" dirty="0" err="1">
                <a:latin typeface="Algerian" panose="04020705040A02060702" pitchFamily="82" charset="0"/>
                <a:cs typeface="Calibri" panose="020F0502020204030204" pitchFamily="34" charset="0"/>
              </a:rPr>
              <a:t>JWt</a:t>
            </a:r>
            <a:r>
              <a:rPr lang="en-IN" sz="3600" dirty="0">
                <a:latin typeface="Algerian" panose="04020705040A02060702" pitchFamily="82" charset="0"/>
                <a:cs typeface="Calibri" panose="020F0502020204030204" pitchFamily="34" charset="0"/>
              </a:rPr>
              <a:t> token hacking Resources </a:t>
            </a:r>
            <a:endParaRPr lang="en-IN" sz="3600" dirty="0"/>
          </a:p>
        </p:txBody>
      </p:sp>
      <p:sp>
        <p:nvSpPr>
          <p:cNvPr id="5" name="Rectangle 4"/>
          <p:cNvSpPr/>
          <p:nvPr/>
        </p:nvSpPr>
        <p:spPr>
          <a:xfrm>
            <a:off x="808027" y="4497768"/>
            <a:ext cx="10166902" cy="2554545"/>
          </a:xfrm>
          <a:prstGeom prst="rect">
            <a:avLst/>
          </a:prstGeom>
        </p:spPr>
        <p:txBody>
          <a:bodyPr wrap="square">
            <a:spAutoFit/>
          </a:bodyPr>
          <a:lstStyle/>
          <a:p>
            <a:r>
              <a:rPr lang="en-IN" sz="2800" dirty="0"/>
              <a:t>https://</a:t>
            </a:r>
            <a:r>
              <a:rPr lang="en-IN" sz="2800" dirty="0" smtClean="0"/>
              <a:t>medium.com/swlh/hacking-json-web-tokens-jwts-9122efe91e4a</a:t>
            </a:r>
            <a:endParaRPr lang="en-IN" sz="2800" dirty="0" smtClean="0"/>
          </a:p>
          <a:p>
            <a:endParaRPr lang="en-IN" sz="2800" dirty="0" smtClean="0"/>
          </a:p>
          <a:p>
            <a:r>
              <a:rPr lang="en-IN" sz="2800" dirty="0"/>
              <a:t>https://blog.convisoappsec.com/en/json-web-tokens-tips-and-procedures-for-secure-implementation/</a:t>
            </a:r>
            <a:endParaRPr lang="en-IN" sz="2800" dirty="0"/>
          </a:p>
          <a:p>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646773"/>
            <a:ext cx="10465526" cy="1028246"/>
          </a:xfrm>
        </p:spPr>
        <p:txBody>
          <a:bodyPr>
            <a:noAutofit/>
          </a:bodyPr>
          <a:lstStyle/>
          <a:p>
            <a:pPr algn="ctr"/>
            <a:r>
              <a:rPr lang="en-US" sz="16600" dirty="0" smtClean="0">
                <a:latin typeface="Algerian" panose="04020705040A02060702" pitchFamily="82" charset="0"/>
              </a:rPr>
              <a:t>THANK YOU </a:t>
            </a:r>
            <a:endParaRPr lang="en-IN" sz="16600" dirty="0">
              <a:latin typeface="Algerian" panose="04020705040A02060702" pitchFamily="82" charset="0"/>
            </a:endParaRPr>
          </a:p>
        </p:txBody>
      </p:sp>
      <p:pic>
        <p:nvPicPr>
          <p:cNvPr id="5"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1536848" y="3767753"/>
            <a:ext cx="6542094" cy="646331"/>
          </a:xfrm>
          <a:prstGeom prst="rect">
            <a:avLst/>
          </a:prstGeom>
          <a:noFill/>
        </p:spPr>
        <p:txBody>
          <a:bodyPr wrap="square" rtlCol="0">
            <a:spAutoFit/>
          </a:bodyPr>
          <a:lstStyle/>
          <a:p>
            <a:r>
              <a:rPr lang="en-IN" sz="3600" dirty="0" smtClean="0">
                <a:latin typeface="Algerian" panose="04020705040A02060702" pitchFamily="82" charset="0"/>
                <a:cs typeface="Calibri" panose="020F0502020204030204" pitchFamily="34" charset="0"/>
              </a:rPr>
              <a:t>1. What is </a:t>
            </a:r>
            <a:r>
              <a:rPr lang="en-IN" sz="3600" dirty="0" err="1" smtClean="0">
                <a:latin typeface="Algerian" panose="04020705040A02060702" pitchFamily="82" charset="0"/>
                <a:cs typeface="Calibri" panose="020F0502020204030204" pitchFamily="34" charset="0"/>
              </a:rPr>
              <a:t>jwt</a:t>
            </a:r>
            <a:r>
              <a:rPr lang="en-IN" sz="3600" dirty="0" smtClean="0">
                <a:latin typeface="Algerian" panose="04020705040A02060702" pitchFamily="82" charset="0"/>
                <a:cs typeface="Calibri" panose="020F0502020204030204" pitchFamily="34" charset="0"/>
              </a:rPr>
              <a:t> token</a:t>
            </a:r>
            <a:endParaRPr lang="en-IN" sz="3600" dirty="0" smtClean="0">
              <a:latin typeface="Algerian" panose="04020705040A02060702" pitchFamily="82" charset="0"/>
              <a:cs typeface="Calibri" panose="020F0502020204030204" pitchFamily="34" charset="0"/>
            </a:endParaRPr>
          </a:p>
        </p:txBody>
      </p:sp>
      <p:pic>
        <p:nvPicPr>
          <p:cNvPr id="9"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36848" y="4503754"/>
            <a:ext cx="7972912" cy="646331"/>
          </a:xfrm>
          <a:prstGeom prst="rect">
            <a:avLst/>
          </a:prstGeom>
          <a:noFill/>
        </p:spPr>
        <p:txBody>
          <a:bodyPr wrap="square" rtlCol="0">
            <a:spAutoFit/>
          </a:bodyPr>
          <a:lstStyle/>
          <a:p>
            <a:r>
              <a:rPr lang="en-IN" sz="3600" dirty="0" smtClean="0">
                <a:latin typeface="Algerian" panose="04020705040A02060702" pitchFamily="82" charset="0"/>
                <a:cs typeface="Calibri" panose="020F0502020204030204" pitchFamily="34" charset="0"/>
              </a:rPr>
              <a:t>2. What is </a:t>
            </a:r>
            <a:r>
              <a:rPr lang="en-IN" sz="3600" dirty="0" err="1" smtClean="0">
                <a:latin typeface="Algerian" panose="04020705040A02060702" pitchFamily="82" charset="0"/>
                <a:cs typeface="Calibri" panose="020F0502020204030204" pitchFamily="34" charset="0"/>
              </a:rPr>
              <a:t>Jwt</a:t>
            </a:r>
            <a:r>
              <a:rPr lang="en-IN" sz="3600" dirty="0" smtClean="0">
                <a:latin typeface="Algerian" panose="04020705040A02060702" pitchFamily="82" charset="0"/>
                <a:cs typeface="Calibri" panose="020F0502020204030204" pitchFamily="34" charset="0"/>
              </a:rPr>
              <a:t> token hacking</a:t>
            </a:r>
            <a:endParaRPr lang="en-IN" sz="3600" dirty="0"/>
          </a:p>
        </p:txBody>
      </p:sp>
      <p:sp>
        <p:nvSpPr>
          <p:cNvPr id="11" name="TextBox 10"/>
          <p:cNvSpPr txBox="1"/>
          <p:nvPr/>
        </p:nvSpPr>
        <p:spPr>
          <a:xfrm>
            <a:off x="1536848" y="5214502"/>
            <a:ext cx="8426220" cy="646331"/>
          </a:xfrm>
          <a:prstGeom prst="rect">
            <a:avLst/>
          </a:prstGeom>
          <a:noFill/>
        </p:spPr>
        <p:txBody>
          <a:bodyPr wrap="square" rtlCol="0">
            <a:spAutoFit/>
          </a:bodyPr>
          <a:lstStyle/>
          <a:p>
            <a:r>
              <a:rPr lang="en-IN" sz="3600" dirty="0" smtClean="0">
                <a:latin typeface="Algerian" panose="04020705040A02060702" pitchFamily="82" charset="0"/>
                <a:cs typeface="Calibri" panose="020F0502020204030204" pitchFamily="34" charset="0"/>
              </a:rPr>
              <a:t>3. Impact of </a:t>
            </a:r>
            <a:r>
              <a:rPr lang="en-IN" sz="3600" dirty="0" err="1" smtClean="0">
                <a:latin typeface="Algerian" panose="04020705040A02060702" pitchFamily="82" charset="0"/>
                <a:cs typeface="Calibri" panose="020F0502020204030204" pitchFamily="34" charset="0"/>
              </a:rPr>
              <a:t>JWt</a:t>
            </a:r>
            <a:r>
              <a:rPr lang="en-IN" sz="3600" dirty="0" smtClean="0">
                <a:latin typeface="Algerian" panose="04020705040A02060702" pitchFamily="82" charset="0"/>
                <a:cs typeface="Calibri" panose="020F0502020204030204" pitchFamily="34" charset="0"/>
              </a:rPr>
              <a:t> token hacking  </a:t>
            </a:r>
            <a:endParaRPr lang="en-IN" dirty="0"/>
          </a:p>
        </p:txBody>
      </p:sp>
      <p:sp>
        <p:nvSpPr>
          <p:cNvPr id="13" name="TextBox 12"/>
          <p:cNvSpPr txBox="1"/>
          <p:nvPr/>
        </p:nvSpPr>
        <p:spPr>
          <a:xfrm>
            <a:off x="1536848" y="5908933"/>
            <a:ext cx="3090911" cy="923330"/>
          </a:xfrm>
          <a:prstGeom prst="rect">
            <a:avLst/>
          </a:prstGeom>
          <a:noFill/>
        </p:spPr>
        <p:txBody>
          <a:bodyPr wrap="none" rtlCol="0">
            <a:spAutoFit/>
          </a:bodyPr>
          <a:lstStyle/>
          <a:p>
            <a:r>
              <a:rPr lang="en-IN" sz="3600" dirty="0">
                <a:latin typeface="Algerian" panose="04020705040A02060702" pitchFamily="82" charset="0"/>
                <a:cs typeface="Calibri" panose="020F0502020204030204" pitchFamily="34" charset="0"/>
              </a:rPr>
              <a:t>4</a:t>
            </a:r>
            <a:r>
              <a:rPr lang="en-IN" sz="3600" dirty="0" smtClean="0">
                <a:latin typeface="Algerian" panose="04020705040A02060702" pitchFamily="82" charset="0"/>
                <a:cs typeface="Calibri" panose="020F0502020204030204" pitchFamily="34" charset="0"/>
              </a:rPr>
              <a:t>. Live </a:t>
            </a:r>
            <a:r>
              <a:rPr lang="en-IN" sz="3600" dirty="0">
                <a:latin typeface="Algerian" panose="04020705040A02060702" pitchFamily="82" charset="0"/>
                <a:cs typeface="Calibri" panose="020F0502020204030204" pitchFamily="34" charset="0"/>
              </a:rPr>
              <a:t>Demo </a:t>
            </a:r>
            <a:endParaRPr lang="en-IN" sz="3600" dirty="0">
              <a:latin typeface="Algerian" panose="04020705040A02060702" pitchFamily="82" charset="0"/>
              <a:cs typeface="Calibri" panose="020F0502020204030204" pitchFamily="34" charset="0"/>
            </a:endParaRPr>
          </a:p>
          <a:p>
            <a:endParaRPr lang="en-IN"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737" t="18953" r="18091" b="22380"/>
          <a:stretch>
            <a:fillRect/>
          </a:stretch>
        </p:blipFill>
        <p:spPr>
          <a:xfrm>
            <a:off x="1684431" y="147774"/>
            <a:ext cx="5522677" cy="3126810"/>
          </a:xfrm>
          <a:prstGeom prst="rect">
            <a:avLst/>
          </a:prstGeom>
          <a:solidFill>
            <a:srgbClr val="FFFFFF">
              <a:shade val="85000"/>
            </a:srgbClr>
          </a:solidFill>
          <a:ln w="101600" cap="sq">
            <a:solidFill>
              <a:srgbClr val="FDFDFD"/>
            </a:solidFill>
            <a:miter lim="800000"/>
            <a:headEnd/>
            <a:tailEnd/>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5" name="Picture 14"/>
          <p:cNvPicPr>
            <a:picLocks noChangeAspect="1"/>
          </p:cNvPicPr>
          <p:nvPr/>
        </p:nvPicPr>
        <p:blipFill>
          <a:blip r:embed="rId3"/>
          <a:stretch>
            <a:fillRect/>
          </a:stretch>
        </p:blipFill>
        <p:spPr>
          <a:xfrm>
            <a:off x="7604279" y="801511"/>
            <a:ext cx="3909911" cy="216582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10573341" y="0"/>
            <a:ext cx="1618659" cy="2025358"/>
          </a:xfrm>
          <a:prstGeom prst="rect">
            <a:avLst/>
          </a:prstGeom>
        </p:spPr>
      </p:pic>
      <p:sp>
        <p:nvSpPr>
          <p:cNvPr id="2" name="Rectangle 1"/>
          <p:cNvSpPr/>
          <p:nvPr/>
        </p:nvSpPr>
        <p:spPr>
          <a:xfrm>
            <a:off x="2632654" y="435165"/>
            <a:ext cx="5937844" cy="830997"/>
          </a:xfrm>
          <a:prstGeom prst="rect">
            <a:avLst/>
          </a:prstGeom>
        </p:spPr>
        <p:txBody>
          <a:bodyPr wrap="none">
            <a:spAutoFit/>
          </a:bodyPr>
          <a:lstStyle/>
          <a:p>
            <a:r>
              <a:rPr lang="en-IN" sz="4800" dirty="0">
                <a:latin typeface="Algerian" panose="04020705040A02060702" pitchFamily="82" charset="0"/>
                <a:cs typeface="Calibri" panose="020F0502020204030204" pitchFamily="34" charset="0"/>
              </a:rPr>
              <a:t>What is </a:t>
            </a:r>
            <a:r>
              <a:rPr lang="en-IN" sz="4800" dirty="0" err="1">
                <a:latin typeface="Algerian" panose="04020705040A02060702" pitchFamily="82" charset="0"/>
                <a:cs typeface="Calibri" panose="020F0502020204030204" pitchFamily="34" charset="0"/>
              </a:rPr>
              <a:t>jwt</a:t>
            </a:r>
            <a:r>
              <a:rPr lang="en-IN" sz="4800" dirty="0">
                <a:latin typeface="Algerian" panose="04020705040A02060702" pitchFamily="82" charset="0"/>
                <a:cs typeface="Calibri" panose="020F0502020204030204" pitchFamily="34" charset="0"/>
              </a:rPr>
              <a:t> token</a:t>
            </a:r>
            <a:endParaRPr lang="en-IN" sz="4800" dirty="0">
              <a:latin typeface="Algerian" panose="04020705040A02060702" pitchFamily="82" charset="0"/>
              <a:cs typeface="Calibri" panose="020F0502020204030204" pitchFamily="34" charset="0"/>
            </a:endParaRPr>
          </a:p>
        </p:txBody>
      </p:sp>
      <p:sp>
        <p:nvSpPr>
          <p:cNvPr id="3" name="Rectangle 2"/>
          <p:cNvSpPr/>
          <p:nvPr/>
        </p:nvSpPr>
        <p:spPr>
          <a:xfrm>
            <a:off x="798427" y="1701326"/>
            <a:ext cx="9774914" cy="3538220"/>
          </a:xfrm>
          <a:prstGeom prst="rect">
            <a:avLst/>
          </a:prstGeom>
        </p:spPr>
        <p:txBody>
          <a:bodyPr wrap="square">
            <a:spAutoFit/>
          </a:bodyPr>
          <a:lstStyle/>
          <a:p>
            <a:pPr marL="285750" indent="-285750">
              <a:buFont typeface="Arial" panose="020B0604020202020204" pitchFamily="34" charset="0"/>
              <a:buChar char="•"/>
            </a:pPr>
            <a:r>
              <a:rPr lang="en-US" sz="2800" dirty="0" err="1"/>
              <a:t>Json</a:t>
            </a:r>
            <a:r>
              <a:rPr lang="en-US" sz="2800" dirty="0"/>
              <a:t> Web Tokens (JWTs) are commonly used in many applications to validate the client’s identity. </a:t>
            </a:r>
            <a:endParaRPr lang="en-US" sz="2800" dirty="0" smtClean="0"/>
          </a:p>
          <a:p>
            <a:pPr marL="285750" indent="-285750">
              <a:buFont typeface="Arial" panose="020B0604020202020204" pitchFamily="34" charset="0"/>
              <a:buChar char="•"/>
            </a:pPr>
            <a:r>
              <a:rPr lang="en-US" sz="2800" dirty="0" smtClean="0"/>
              <a:t>The </a:t>
            </a:r>
            <a:r>
              <a:rPr lang="en-US" sz="2800" dirty="0"/>
              <a:t>JWT token is provided during authentication in case of success and this is then used in all authenticated interactions to the </a:t>
            </a:r>
            <a:r>
              <a:rPr lang="en-US" sz="2800" dirty="0" smtClean="0"/>
              <a:t>web application.</a:t>
            </a:r>
            <a:endParaRPr lang="en-US" sz="2800" dirty="0" smtClean="0"/>
          </a:p>
          <a:p>
            <a:pPr marL="285750" indent="-285750">
              <a:buFont typeface="Arial" panose="020B0604020202020204" pitchFamily="34" charset="0"/>
              <a:buChar char="•"/>
            </a:pPr>
            <a:r>
              <a:rPr lang="en-US" sz="2800" dirty="0"/>
              <a:t>The validation of user’s identity is based on the user’s information stored in the JWT token which is signed by the server using JSON Web Signatures. </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683" t="9450" r="4177" b="6879"/>
          <a:stretch>
            <a:fillRect/>
          </a:stretch>
        </p:blipFill>
        <p:spPr>
          <a:xfrm>
            <a:off x="9580296" y="0"/>
            <a:ext cx="2611703" cy="1506583"/>
          </a:xfrm>
          <a:prstGeom prst="rect">
            <a:avLst/>
          </a:prstGeom>
        </p:spPr>
      </p:pic>
      <p:sp>
        <p:nvSpPr>
          <p:cNvPr id="2" name="Rectangle 1"/>
          <p:cNvSpPr/>
          <p:nvPr/>
        </p:nvSpPr>
        <p:spPr>
          <a:xfrm>
            <a:off x="2796540" y="800735"/>
            <a:ext cx="6113780" cy="768350"/>
          </a:xfrm>
          <a:prstGeom prst="rect">
            <a:avLst/>
          </a:prstGeom>
        </p:spPr>
        <p:txBody>
          <a:bodyPr wrap="square">
            <a:spAutoFit/>
          </a:bodyPr>
          <a:lstStyle/>
          <a:p>
            <a:pPr lvl="0"/>
            <a:r>
              <a:rPr lang="en-US" altLang="en-US" sz="4400" dirty="0">
                <a:latin typeface="Algerian" panose="04020705040A02060702" pitchFamily="82" charset="0"/>
              </a:rPr>
              <a:t>The JWT </a:t>
            </a:r>
            <a:r>
              <a:rPr lang="en-US" altLang="en-US" sz="4400" dirty="0" smtClean="0">
                <a:latin typeface="Algerian" panose="04020705040A02060702" pitchFamily="82" charset="0"/>
              </a:rPr>
              <a:t>format</a:t>
            </a:r>
            <a:endParaRPr lang="en-US" altLang="en-US" sz="4400" dirty="0">
              <a:latin typeface="Algerian" panose="04020705040A02060702" pitchFamily="82" charset="0"/>
            </a:endParaRPr>
          </a:p>
        </p:txBody>
      </p:sp>
      <p:sp>
        <p:nvSpPr>
          <p:cNvPr id="3" name="Rectangle 1"/>
          <p:cNvSpPr>
            <a:spLocks noChangeArrowheads="1"/>
          </p:cNvSpPr>
          <p:nvPr/>
        </p:nvSpPr>
        <p:spPr bwMode="auto">
          <a:xfrm>
            <a:off x="1428723" y="3556971"/>
            <a:ext cx="86609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600" b="1" i="0" u="none" strike="noStrike" cap="none" normalizeH="0" baseline="0" dirty="0" smtClean="0">
                <a:ln>
                  <a:noFill/>
                </a:ln>
                <a:solidFill>
                  <a:schemeClr val="tx1"/>
                </a:solidFill>
                <a:effectLst/>
              </a:rPr>
              <a:t>			HEADER.PAYLOAD.SIGNATURE </a:t>
            </a:r>
            <a:endParaRPr kumimoji="0" lang="en-US" altLang="en-US" sz="3600" b="1" i="0" u="none" strike="noStrike" cap="none" normalizeH="0" baseline="0" dirty="0" smtClean="0">
              <a:ln>
                <a:noFill/>
              </a:ln>
              <a:solidFill>
                <a:schemeClr val="tx1"/>
              </a:solidFill>
              <a:effectLst/>
            </a:endParaRPr>
          </a:p>
        </p:txBody>
      </p:sp>
      <p:sp>
        <p:nvSpPr>
          <p:cNvPr id="11" name="Rectangle 10"/>
          <p:cNvSpPr/>
          <p:nvPr/>
        </p:nvSpPr>
        <p:spPr>
          <a:xfrm>
            <a:off x="370840" y="1802130"/>
            <a:ext cx="10238740" cy="953135"/>
          </a:xfrm>
          <a:prstGeom prst="rect">
            <a:avLst/>
          </a:prstGeom>
        </p:spPr>
        <p:txBody>
          <a:bodyPr wrap="square">
            <a:spAutoFit/>
          </a:bodyPr>
          <a:lstStyle/>
          <a:p>
            <a:pPr lvl="0" defTabSz="914400" eaLnBrk="0" fontAlgn="base" hangingPunct="0">
              <a:spcBef>
                <a:spcPct val="0"/>
              </a:spcBef>
              <a:spcAft>
                <a:spcPct val="0"/>
              </a:spcAft>
            </a:pPr>
            <a:r>
              <a:rPr lang="en-US" altLang="en-US" sz="2800" dirty="0"/>
              <a:t>A JSON Web Token consists of a header, payload, and signature in base64url encoding, separated by dots</a:t>
            </a:r>
            <a:endParaRPr lang="en-US" altLang="en-US" sz="2800" dirty="0"/>
          </a:p>
        </p:txBody>
      </p:sp>
      <p:pic>
        <p:nvPicPr>
          <p:cNvPr id="14" name="Picture 13"/>
          <p:cNvPicPr>
            <a:picLocks noChangeAspect="1"/>
          </p:cNvPicPr>
          <p:nvPr/>
        </p:nvPicPr>
        <p:blipFill>
          <a:blip r:embed="rId3"/>
          <a:stretch>
            <a:fillRect/>
          </a:stretch>
        </p:blipFill>
        <p:spPr>
          <a:xfrm>
            <a:off x="727337" y="5098819"/>
            <a:ext cx="10100648" cy="12790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6728" y="3528537"/>
            <a:ext cx="11542836" cy="1383665"/>
          </a:xfrm>
          <a:prstGeom prst="rect">
            <a:avLst/>
          </a:prstGeom>
        </p:spPr>
        <p:txBody>
          <a:bodyPr wrap="square">
            <a:spAutoFit/>
          </a:bodyPr>
          <a:lstStyle/>
          <a:p>
            <a:r>
              <a:rPr lang="en-US" sz="2800" dirty="0"/>
              <a:t>The payload contains information (claims) about the entity (user) that is going to be verified by the application. Our sample token includes the following claims:</a:t>
            </a:r>
            <a:endParaRPr lang="en-US" sz="2800" dirty="0"/>
          </a:p>
        </p:txBody>
      </p:sp>
      <p:pic>
        <p:nvPicPr>
          <p:cNvPr id="3" name="Picture 2"/>
          <p:cNvPicPr>
            <a:picLocks noChangeAspect="1"/>
          </p:cNvPicPr>
          <p:nvPr/>
        </p:nvPicPr>
        <p:blipFill>
          <a:blip r:embed="rId2"/>
          <a:stretch>
            <a:fillRect/>
          </a:stretch>
        </p:blipFill>
        <p:spPr>
          <a:xfrm>
            <a:off x="4113448" y="4830618"/>
            <a:ext cx="3522181" cy="1948873"/>
          </a:xfrm>
          <a:prstGeom prst="rect">
            <a:avLst/>
          </a:prstGeom>
        </p:spPr>
      </p:pic>
      <p:sp>
        <p:nvSpPr>
          <p:cNvPr id="10" name="Rectangle 9"/>
          <p:cNvSpPr/>
          <p:nvPr/>
        </p:nvSpPr>
        <p:spPr>
          <a:xfrm>
            <a:off x="517236" y="135263"/>
            <a:ext cx="11462328" cy="1383665"/>
          </a:xfrm>
          <a:prstGeom prst="rect">
            <a:avLst/>
          </a:prstGeom>
        </p:spPr>
        <p:txBody>
          <a:bodyPr wrap="square">
            <a:spAutoFit/>
          </a:bodyPr>
          <a:lstStyle/>
          <a:p>
            <a:pPr lvl="0" defTabSz="914400" eaLnBrk="0" fontAlgn="base" hangingPunct="0">
              <a:spcBef>
                <a:spcPct val="0"/>
              </a:spcBef>
              <a:spcAft>
                <a:spcPct val="0"/>
              </a:spcAft>
            </a:pPr>
            <a:r>
              <a:rPr lang="en-US" altLang="en-US" sz="2800" dirty="0"/>
              <a:t>The header contains metadata about the token, such as the algorithm used for the signature and the type of the token (which is simply JWT). For this example, the header before encoding is:</a:t>
            </a:r>
            <a:endParaRPr lang="en-US" altLang="en-US" sz="2800" dirty="0"/>
          </a:p>
        </p:txBody>
      </p:sp>
      <p:pic>
        <p:nvPicPr>
          <p:cNvPr id="11" name="Picture 10"/>
          <p:cNvPicPr>
            <a:picLocks noChangeAspect="1"/>
          </p:cNvPicPr>
          <p:nvPr/>
        </p:nvPicPr>
        <p:blipFill>
          <a:blip r:embed="rId3"/>
          <a:stretch>
            <a:fillRect/>
          </a:stretch>
        </p:blipFill>
        <p:spPr>
          <a:xfrm>
            <a:off x="4864789" y="1788686"/>
            <a:ext cx="2431937" cy="16382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3236911" y="2065425"/>
            <a:ext cx="5707971" cy="2244396"/>
          </a:xfrm>
          <a:prstGeom prst="rect">
            <a:avLst/>
          </a:prstGeom>
        </p:spPr>
      </p:pic>
      <p:sp>
        <p:nvSpPr>
          <p:cNvPr id="5" name="Rectangle 1"/>
          <p:cNvSpPr>
            <a:spLocks noChangeArrowheads="1"/>
          </p:cNvSpPr>
          <p:nvPr/>
        </p:nvSpPr>
        <p:spPr bwMode="auto">
          <a:xfrm>
            <a:off x="487036" y="255081"/>
            <a:ext cx="11557182"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defTabSz="914400" eaLnBrk="0" fontAlgn="base" hangingPunct="0">
              <a:spcBef>
                <a:spcPct val="0"/>
              </a:spcBef>
              <a:spcAft>
                <a:spcPct val="0"/>
              </a:spcAft>
            </a:pPr>
            <a:r>
              <a:rPr lang="en-US" altLang="en-US" sz="2400" dirty="0"/>
              <a:t>Depending on the algorithm in the header; encrypt the header, dot &amp; payload with 'base64url' encoding</a:t>
            </a:r>
            <a:r>
              <a:rPr lang="en-US" altLang="en-US" sz="2400" dirty="0" smtClean="0"/>
              <a:t>.</a:t>
            </a:r>
            <a:endParaRPr lang="en-US" altLang="en-US" sz="2400" dirty="0"/>
          </a:p>
          <a:p>
            <a:pPr lvl="0" defTabSz="914400" eaLnBrk="0" fontAlgn="base" hangingPunct="0">
              <a:spcBef>
                <a:spcPct val="0"/>
              </a:spcBef>
              <a:spcAft>
                <a:spcPct val="0"/>
              </a:spcAft>
            </a:pPr>
            <a:r>
              <a:rPr lang="en-US" altLang="en-US" sz="2400" dirty="0"/>
              <a:t>Then everything should be encrypted with symmetric (HS256) or asymmetric (private key) signatures</a:t>
            </a:r>
            <a:endParaRPr kumimoji="0" lang="en-US" altLang="en-US" sz="2400" b="0" i="0" u="none" strike="noStrike" cap="none" normalizeH="0" baseline="0" dirty="0" smtClean="0">
              <a:ln>
                <a:noFill/>
              </a:ln>
              <a:solidFill>
                <a:schemeClr val="tx1"/>
              </a:solidFill>
              <a:effectLst/>
            </a:endParaRPr>
          </a:p>
        </p:txBody>
      </p:sp>
      <p:pic>
        <p:nvPicPr>
          <p:cNvPr id="7" name="Picture 6"/>
          <p:cNvPicPr>
            <a:picLocks noChangeAspect="1"/>
          </p:cNvPicPr>
          <p:nvPr/>
        </p:nvPicPr>
        <p:blipFill>
          <a:blip r:embed="rId3"/>
          <a:stretch>
            <a:fillRect/>
          </a:stretch>
        </p:blipFill>
        <p:spPr>
          <a:xfrm>
            <a:off x="2511082" y="5792940"/>
            <a:ext cx="6993376" cy="697913"/>
          </a:xfrm>
          <a:prstGeom prst="rect">
            <a:avLst/>
          </a:prstGeom>
        </p:spPr>
      </p:pic>
      <p:sp>
        <p:nvSpPr>
          <p:cNvPr id="9" name="Rectangle 8"/>
          <p:cNvSpPr/>
          <p:nvPr/>
        </p:nvSpPr>
        <p:spPr>
          <a:xfrm>
            <a:off x="681000" y="4602477"/>
            <a:ext cx="9783800" cy="829945"/>
          </a:xfrm>
          <a:prstGeom prst="rect">
            <a:avLst/>
          </a:prstGeom>
        </p:spPr>
        <p:txBody>
          <a:bodyPr wrap="square">
            <a:spAutoFit/>
          </a:bodyPr>
          <a:lstStyle/>
          <a:p>
            <a:r>
              <a:rPr lang="en-US" sz="2400" dirty="0"/>
              <a:t>This gives us the following signature, which is then appended (after a dot) to the base64url-encoded header and payload: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416" y="84430"/>
            <a:ext cx="8664788" cy="67735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p:nvPr/>
        </p:nvSpPr>
        <p:spPr>
          <a:xfrm>
            <a:off x="930382" y="13649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638" y="0"/>
            <a:ext cx="2783362" cy="1596829"/>
          </a:xfrm>
          <a:prstGeom prst="rect">
            <a:avLst/>
          </a:prstGeom>
        </p:spPr>
      </p:pic>
      <p:sp>
        <p:nvSpPr>
          <p:cNvPr id="3" name="Rectangle 2"/>
          <p:cNvSpPr/>
          <p:nvPr/>
        </p:nvSpPr>
        <p:spPr>
          <a:xfrm>
            <a:off x="930382" y="798414"/>
            <a:ext cx="5886548" cy="646331"/>
          </a:xfrm>
          <a:prstGeom prst="rect">
            <a:avLst/>
          </a:prstGeom>
        </p:spPr>
        <p:txBody>
          <a:bodyPr wrap="none">
            <a:spAutoFit/>
          </a:bodyPr>
          <a:lstStyle/>
          <a:p>
            <a:r>
              <a:rPr lang="en-IN" sz="3600" dirty="0">
                <a:latin typeface="Algerian" panose="04020705040A02060702" pitchFamily="82" charset="0"/>
              </a:rPr>
              <a:t>1. Information leakage</a:t>
            </a:r>
            <a:endParaRPr lang="en-IN" sz="3600" dirty="0">
              <a:latin typeface="Algerian" panose="04020705040A02060702" pitchFamily="82" charset="0"/>
            </a:endParaRPr>
          </a:p>
        </p:txBody>
      </p:sp>
      <p:sp>
        <p:nvSpPr>
          <p:cNvPr id="6" name="Rectangle 5"/>
          <p:cNvSpPr/>
          <p:nvPr/>
        </p:nvSpPr>
        <p:spPr>
          <a:xfrm>
            <a:off x="930275" y="1729105"/>
            <a:ext cx="9906000" cy="4399915"/>
          </a:xfrm>
          <a:prstGeom prst="rect">
            <a:avLst/>
          </a:prstGeom>
        </p:spPr>
        <p:txBody>
          <a:bodyPr wrap="square">
            <a:spAutoFit/>
          </a:bodyPr>
          <a:lstStyle/>
          <a:p>
            <a:pPr marL="457200" indent="-457200">
              <a:lnSpc>
                <a:spcPct val="100000"/>
              </a:lnSpc>
              <a:buFont typeface="Arial" panose="020B0604020202020204" pitchFamily="34" charset="0"/>
              <a:buChar char="•"/>
            </a:pPr>
            <a:r>
              <a:rPr lang="en-US" sz="2800" dirty="0"/>
              <a:t>Since JSON web tokens are used for access control, they often contain information about the user</a:t>
            </a:r>
            <a:r>
              <a:rPr lang="en-US" sz="2800" dirty="0" smtClean="0"/>
              <a:t>.</a:t>
            </a:r>
            <a:endParaRPr lang="en-US" sz="2800" dirty="0" smtClean="0"/>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r>
              <a:rPr lang="en-US" sz="2800" dirty="0" smtClean="0"/>
              <a:t>If </a:t>
            </a:r>
            <a:r>
              <a:rPr lang="en-US" sz="2800" dirty="0"/>
              <a:t>the token is not encrypted, anyone can base64 decode the token and read the token’s payload. So if the token contains sensitive information, it might become a source of information leaks. </a:t>
            </a:r>
            <a:endParaRPr lang="en-US" sz="2800" dirty="0"/>
          </a:p>
          <a:p>
            <a:pPr marL="457200" indent="-457200">
              <a:lnSpc>
                <a:spcPct val="100000"/>
              </a:lnSpc>
              <a:buFont typeface="Arial" panose="020B0604020202020204" pitchFamily="34" charset="0"/>
              <a:buChar char="•"/>
            </a:pPr>
            <a:endParaRPr lang="en-US" sz="2800" dirty="0" smtClean="0"/>
          </a:p>
          <a:p>
            <a:pPr marL="457200" indent="-457200">
              <a:lnSpc>
                <a:spcPct val="100000"/>
              </a:lnSpc>
              <a:buFont typeface="Arial" panose="020B0604020202020204" pitchFamily="34" charset="0"/>
              <a:buChar char="•"/>
            </a:pPr>
            <a:r>
              <a:rPr lang="en-US" sz="2800" dirty="0" smtClean="0"/>
              <a:t>A </a:t>
            </a:r>
            <a:r>
              <a:rPr lang="en-US" sz="2800" dirty="0"/>
              <a:t>properly implemented signature section of the JSON web token provides data integrity, not confidentiality.</a:t>
            </a:r>
            <a:endParaRPr lang="en-US" sz="2800" dirty="0"/>
          </a:p>
        </p:txBody>
      </p:sp>
      <p:sp>
        <p:nvSpPr>
          <p:cNvPr id="2" name="Rectangle 1"/>
          <p:cNvSpPr/>
          <p:nvPr/>
        </p:nvSpPr>
        <p:spPr>
          <a:xfrm>
            <a:off x="1854612" y="150544"/>
            <a:ext cx="7279557" cy="707886"/>
          </a:xfrm>
          <a:prstGeom prst="rect">
            <a:avLst/>
          </a:prstGeom>
        </p:spPr>
        <p:txBody>
          <a:bodyPr wrap="none">
            <a:spAutoFit/>
          </a:bodyPr>
          <a:lstStyle/>
          <a:p>
            <a:r>
              <a:rPr lang="en-IN" sz="4000" dirty="0" smtClean="0">
                <a:latin typeface="Algerian" panose="04020705040A02060702" pitchFamily="82" charset="0"/>
                <a:cs typeface="Calibri" panose="020F0502020204030204" pitchFamily="34" charset="0"/>
              </a:rPr>
              <a:t>What </a:t>
            </a:r>
            <a:r>
              <a:rPr lang="en-IN" sz="4000" dirty="0">
                <a:latin typeface="Algerian" panose="04020705040A02060702" pitchFamily="82" charset="0"/>
                <a:cs typeface="Calibri" panose="020F0502020204030204" pitchFamily="34" charset="0"/>
              </a:rPr>
              <a:t>is </a:t>
            </a:r>
            <a:r>
              <a:rPr lang="en-IN" sz="4000" dirty="0" err="1">
                <a:latin typeface="Algerian" panose="04020705040A02060702" pitchFamily="82" charset="0"/>
                <a:cs typeface="Calibri" panose="020F0502020204030204" pitchFamily="34" charset="0"/>
              </a:rPr>
              <a:t>Jwt</a:t>
            </a:r>
            <a:r>
              <a:rPr lang="en-IN" sz="4000" dirty="0">
                <a:latin typeface="Algerian" panose="04020705040A02060702" pitchFamily="82" charset="0"/>
                <a:cs typeface="Calibri" panose="020F0502020204030204" pitchFamily="34" charset="0"/>
              </a:rPr>
              <a:t> token hacking</a:t>
            </a:r>
            <a:endParaRPr lang="en-I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stretch>
            <a:fillRect/>
          </a:stretch>
        </p:blipFill>
        <p:spPr>
          <a:xfrm>
            <a:off x="1133532" y="587230"/>
            <a:ext cx="9085124" cy="5814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3031</Words>
  <Application>WPS Presentation</Application>
  <PresentationFormat>Widescreen</PresentationFormat>
  <Paragraphs>82</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Algerian</vt:lpstr>
      <vt:lpstr>Andale Mono</vt:lpstr>
      <vt:lpstr>Calibri</vt:lpstr>
      <vt:lpstr>Microsoft YaHei</vt:lpstr>
      <vt:lpstr>Droid Sans Fallback</vt:lpstr>
      <vt:lpstr>Arial Unicode MS</vt:lpstr>
      <vt:lpstr>Tw Cen MT</vt:lpstr>
      <vt:lpstr>Quicksand Light</vt:lpstr>
      <vt:lpstr>Trebuchet MS</vt:lpstr>
      <vt:lpstr>Times New Roman</vt:lpstr>
      <vt:lpstr>Droplet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arthur</cp:lastModifiedBy>
  <cp:revision>53</cp:revision>
  <dcterms:created xsi:type="dcterms:W3CDTF">2022-09-26T07:50:00Z</dcterms:created>
  <dcterms:modified xsi:type="dcterms:W3CDTF">2022-09-26T07:50:00Z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