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6" r:id="rId3"/>
    <p:sldId id="260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59" r:id="rId13"/>
    <p:sldId id="278" r:id="rId14"/>
    <p:sldId id="258" r:id="rId15"/>
    <p:sldId id="261" r:id="rId16"/>
    <p:sldId id="262" r:id="rId17"/>
    <p:sldId id="284" r:id="rId18"/>
    <p:sldId id="285" r:id="rId19"/>
    <p:sldId id="266" r:id="rId20"/>
    <p:sldId id="267" r:id="rId2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6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362d286f3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362d286f3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7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993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3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9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0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0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7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9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0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7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6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0FBDFE-C587-4B4C-A407-44438C67B59E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24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sourceforu.com/2017/06/basics-vulnerability-assessment-penetration-testing/" TargetMode="External"/><Relationship Id="rId3" Type="http://schemas.openxmlformats.org/officeDocument/2006/relationships/hyperlink" Target="https://www.valencynetworks.com/penetration-testing-services/network-testing.html" TargetMode="External"/><Relationship Id="rId7" Type="http://schemas.openxmlformats.org/officeDocument/2006/relationships/hyperlink" Target="https://www.guru99.com/vulnerability-assessment-testing-analysi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ybersrcc.com/network-security-va-pt/" TargetMode="External"/><Relationship Id="rId5" Type="http://schemas.openxmlformats.org/officeDocument/2006/relationships/hyperlink" Target="https://www.javatpoint.com/types-of-computer-network" TargetMode="External"/><Relationship Id="rId10" Type="http://schemas.openxmlformats.org/officeDocument/2006/relationships/hyperlink" Target="https://www.google.com/search?client=firefox-b-d&amp;q=network+architecture" TargetMode="External"/><Relationship Id="rId4" Type="http://schemas.openxmlformats.org/officeDocument/2006/relationships/hyperlink" Target="https://aws.amazon.com/what-is/computer-networking/" TargetMode="External"/><Relationship Id="rId9" Type="http://schemas.openxmlformats.org/officeDocument/2006/relationships/hyperlink" Target="https://www.researchgate.net/figure/Network-VAPT-Process-2_fig1_33643946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15" y="617220"/>
            <a:ext cx="4839335" cy="562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/>
          <p:cNvSpPr txBox="1"/>
          <p:nvPr/>
        </p:nvSpPr>
        <p:spPr>
          <a:xfrm>
            <a:off x="1191895" y="519430"/>
            <a:ext cx="9808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bg1"/>
                  </a:solidFill>
                </a:ln>
                <a:latin typeface="Arial Black" panose="020B0A04020102020204" charset="0"/>
                <a:ea typeface="MS PGothic" panose="020B0600070205080204" pitchFamily="34" charset="-128"/>
              </a:rPr>
              <a:t>Public &amp; Private IP address:</a:t>
            </a:r>
          </a:p>
        </p:txBody>
      </p:sp>
      <p:graphicFrame>
        <p:nvGraphicFramePr>
          <p:cNvPr id="65" name="Table 64"/>
          <p:cNvGraphicFramePr/>
          <p:nvPr>
            <p:extLst>
              <p:ext uri="{D42A27DB-BD31-4B8C-83A1-F6EECF244321}">
                <p14:modId xmlns:p14="http://schemas.microsoft.com/office/powerpoint/2010/main" val="1930895385"/>
              </p:ext>
            </p:extLst>
          </p:nvPr>
        </p:nvGraphicFramePr>
        <p:xfrm>
          <a:off x="1017270" y="1921510"/>
          <a:ext cx="10161270" cy="403352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5037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Private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Public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1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used for communicating within a private network.</a:t>
                      </a:r>
                    </a:p>
                    <a:p>
                      <a:pPr algn="l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Cannot be directly contacted over the internet.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used to communicate over the public internet outside a private network.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Addresses can be reused per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Addresses are unique &amp; cannot be reuse.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Assigned to a device by a router.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Assigned by a ISP.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Has a small set of range of possible addresses.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Addresses can be any combination of numbers not within the private IP range.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Laptop User System Administrator Programmer, PNG, 1200x1200px ...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3" y="2426524"/>
            <a:ext cx="1014856" cy="101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Electronic, home, internet transmitter, router, wifi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96" y="3816285"/>
            <a:ext cx="807846" cy="8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SP-Icon | Teel Technologies Ca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79" y="1686127"/>
            <a:ext cx="1321199" cy="49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 flipV="1">
            <a:off x="3846830" y="2644775"/>
            <a:ext cx="83185" cy="1171575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"/>
          <p:cNvSpPr txBox="1"/>
          <p:nvPr/>
        </p:nvSpPr>
        <p:spPr>
          <a:xfrm>
            <a:off x="499110" y="3486150"/>
            <a:ext cx="1513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192.168.1.</a:t>
            </a:r>
            <a:r>
              <a:rPr lang="en-US" altLang="en-IN" sz="1600" dirty="0" smtClean="0"/>
              <a:t>2</a:t>
            </a:r>
          </a:p>
        </p:txBody>
      </p:sp>
      <p:sp>
        <p:nvSpPr>
          <p:cNvPr id="44" name="TextBox 10"/>
          <p:cNvSpPr txBox="1"/>
          <p:nvPr/>
        </p:nvSpPr>
        <p:spPr>
          <a:xfrm>
            <a:off x="3531842" y="2183779"/>
            <a:ext cx="138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140.16.36.96</a:t>
            </a:r>
            <a:endParaRPr lang="en-IN" sz="1600" dirty="0"/>
          </a:p>
        </p:txBody>
      </p:sp>
      <p:sp>
        <p:nvSpPr>
          <p:cNvPr id="45" name="Rectangle 6"/>
          <p:cNvSpPr/>
          <p:nvPr/>
        </p:nvSpPr>
        <p:spPr>
          <a:xfrm>
            <a:off x="10158984" y="3610658"/>
            <a:ext cx="1097280" cy="1463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pic>
        <p:nvPicPr>
          <p:cNvPr id="7174" name="Picture 6" descr="Size Switches Icon PNG Transparent Background, Free Download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46" y="2826866"/>
            <a:ext cx="939546" cy="78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Size Switches Icon PNG Transparent Background, Free Download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59" y="1240470"/>
            <a:ext cx="939546" cy="78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Size Switches Icon PNG Transparent Background, Free Download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77" y="4438077"/>
            <a:ext cx="939546" cy="78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ze Switches Icon PNG Transparent Background, Free Download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758" y="1738122"/>
            <a:ext cx="939546" cy="78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>
            <a:off x="4808220" y="2053590"/>
            <a:ext cx="626110" cy="756285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173470" y="1893570"/>
            <a:ext cx="828675" cy="925195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84044" y="1738122"/>
            <a:ext cx="1889724" cy="286230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05341" y="2426525"/>
            <a:ext cx="2678740" cy="2150569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</p:cNvCxnSpPr>
          <p:nvPr/>
        </p:nvCxnSpPr>
        <p:spPr>
          <a:xfrm flipV="1">
            <a:off x="7261923" y="4438077"/>
            <a:ext cx="2833053" cy="391941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90725" y="-1905"/>
            <a:ext cx="1461135" cy="37217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43985" y="4932045"/>
            <a:ext cx="814070" cy="1969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10" name="Picture 10" descr="Male Computer User - User Computer Png, Transparent Png ...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4577080"/>
            <a:ext cx="966470" cy="9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 descr="Computer User Png 4 » Png Image - Computer User Png , Transparent ..."/>
          <p:cNvPicPr>
            <a:picLocks noChangeAspect="1" noChangeArrowheads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65" y="5474335"/>
            <a:ext cx="1118235" cy="88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"/>
          <p:cNvSpPr txBox="1"/>
          <p:nvPr/>
        </p:nvSpPr>
        <p:spPr>
          <a:xfrm>
            <a:off x="196850" y="5578475"/>
            <a:ext cx="1513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192.168.1.</a:t>
            </a:r>
            <a:r>
              <a:rPr lang="en-US" altLang="en-IN" sz="1600" dirty="0" smtClean="0"/>
              <a:t>3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840865" y="6436360"/>
            <a:ext cx="1513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192.168.1.</a:t>
            </a:r>
            <a:r>
              <a:rPr lang="en-US" altLang="en-IN" sz="1600" dirty="0" smtClean="0"/>
              <a:t>4</a:t>
            </a:r>
          </a:p>
        </p:txBody>
      </p:sp>
      <p:cxnSp>
        <p:nvCxnSpPr>
          <p:cNvPr id="59" name="Straight Arrow Connector 58"/>
          <p:cNvCxnSpPr>
            <a:stCxn id="25610" idx="3"/>
          </p:cNvCxnSpPr>
          <p:nvPr/>
        </p:nvCxnSpPr>
        <p:spPr>
          <a:xfrm flipV="1">
            <a:off x="1282700" y="4323080"/>
            <a:ext cx="1786255" cy="712470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"/>
          <p:cNvSpPr txBox="1"/>
          <p:nvPr/>
        </p:nvSpPr>
        <p:spPr>
          <a:xfrm>
            <a:off x="3068955" y="4570095"/>
            <a:ext cx="1513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192.168.1.1</a:t>
            </a:r>
            <a:endParaRPr lang="en-I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4" grpId="1"/>
      <p:bldP spid="45" grpId="0" bldLvl="0" animBg="1"/>
      <p:bldP spid="45" grpId="1" animBg="1"/>
      <p:bldP spid="57" grpId="0"/>
      <p:bldP spid="58" grpId="0"/>
      <p:bldP spid="60" grpId="0"/>
      <p:bldP spid="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379654" y="180754"/>
            <a:ext cx="9706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 Black" panose="020B0A04020102020204" charset="0"/>
                <a:ea typeface="MS PGothic" panose="020B0600070205080204" pitchFamily="34" charset="-128"/>
              </a:rPr>
              <a:t>NETWORK SECURITY</a:t>
            </a:r>
          </a:p>
        </p:txBody>
      </p:sp>
      <p:sp>
        <p:nvSpPr>
          <p:cNvPr id="2" name="Content Placeholder 4"/>
          <p:cNvSpPr/>
          <p:nvPr/>
        </p:nvSpPr>
        <p:spPr>
          <a:xfrm>
            <a:off x="1141095" y="1129665"/>
            <a:ext cx="9907905" cy="546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=&gt; Any activity that is specially designed in order to protect the usage and integrity of users network and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Includes both software and hardware technologies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It focuses on targeting variety of threats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Prevents any malware from entering and infecting users network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=&gt; Network security works by combining multiple defense layers within the network.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=&gt; Each network security layer implements policies and controls. Authorized users gain access to network resources, but malicious act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ions</a:t>
            </a: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are blocked from carrying out exploits and threats.</a:t>
            </a:r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379654" y="502699"/>
            <a:ext cx="9706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 Black" panose="020B0A04020102020204" charset="0"/>
                <a:ea typeface="MS PGothic" panose="020B0600070205080204" pitchFamily="34" charset="-128"/>
              </a:rPr>
              <a:t>NETWORK SECURITY DEVICES</a:t>
            </a:r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141095" y="1829435"/>
            <a:ext cx="9906000" cy="389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Firewall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Intrusion Detection System 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Intrusion Prevention System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Antivirus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Loss Prevention (DLP)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Security Information and Event Management (SIEM)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379654" y="637954"/>
            <a:ext cx="9706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 Black" panose="020B0A04020102020204" charset="0"/>
                <a:ea typeface="MS PGothic" panose="020B0600070205080204" pitchFamily="34" charset="-128"/>
              </a:rPr>
              <a:t>NETWORK</a:t>
            </a:r>
            <a:r>
              <a:rPr lang="en-US" sz="5400" dirty="0">
                <a:solidFill>
                  <a:srgbClr val="FF0000"/>
                </a:solidFill>
                <a:latin typeface="Arial Black" panose="020B0A04020102020204" charset="0"/>
                <a:ea typeface="MS PGothic" panose="020B0600070205080204" pitchFamily="34" charset="-128"/>
              </a:rPr>
              <a:t> </a:t>
            </a:r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charset="0"/>
                <a:ea typeface="MS PGothic" panose="020B0600070205080204" pitchFamily="34" charset="-128"/>
              </a:rPr>
              <a:t>VAPT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838200" y="2078533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effectLst/>
                <a:latin typeface="Bahnschrift Light SemiCondensed" panose="020B0502040204020203" pitchFamily="34" charset="0"/>
              </a:rPr>
              <a:t>Network VAPT is a type of security testing that can be done either manually or by using tools to ensure that the network is not exhibiting any means of evasion.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open sans" panose="020B06060305040202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libri" panose="020F05020202040302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libri" panose="020F05020202040302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n-IN" sz="2000" u="sng" dirty="0">
                <a:effectLst/>
                <a:latin typeface="open sans" panose="020B0606030504020204" pitchFamily="34" charset="0"/>
              </a:rPr>
              <a:t>Vulnerability Assessment</a:t>
            </a:r>
            <a:r>
              <a:rPr lang="en-IN" sz="2000" dirty="0">
                <a:effectLst/>
                <a:latin typeface="open sans" panose="020B0606030504020204" pitchFamily="34" charset="0"/>
              </a:rPr>
              <a:t> involves finding security holes i.e. vulnerabilities by scanning the entire network.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n-IN" sz="2000" u="sng" dirty="0">
                <a:effectLst/>
                <a:latin typeface="open sans" panose="020B0606030504020204" pitchFamily="34" charset="0"/>
              </a:rPr>
              <a:t>Penetration Testing</a:t>
            </a:r>
            <a:r>
              <a:rPr lang="en-IN" sz="2000" dirty="0">
                <a:effectLst/>
                <a:latin typeface="open sans" panose="020B0606030504020204" pitchFamily="34" charset="0"/>
              </a:rPr>
              <a:t> involves exploiting the found vulnerabilities to gain unauthorized access to the network.</a:t>
            </a:r>
          </a:p>
        </p:txBody>
      </p:sp>
      <p:pic>
        <p:nvPicPr>
          <p:cNvPr id="6" name="Picture 5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/>
        </p:nvSpPr>
        <p:spPr>
          <a:xfrm rot="10800000" flipV="1">
            <a:off x="222994" y="943004"/>
            <a:ext cx="7234516" cy="909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 Black" panose="020B0A04020102020204" charset="0"/>
              </a:rPr>
              <a:t>BE PERFORMED?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434" y="398832"/>
            <a:ext cx="8076177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anose="020B0A04020102020204" charset="0"/>
              </a:rPr>
              <a:t> WHY </a:t>
            </a:r>
            <a:r>
              <a:rPr lang="en-US" sz="3200" u="sng" dirty="0">
                <a:latin typeface="Arial Black" panose="020B0A04020102020204" charset="0"/>
              </a:rPr>
              <a:t>SHOULD</a:t>
            </a:r>
            <a:r>
              <a:rPr lang="en-US" sz="3200" dirty="0">
                <a:latin typeface="Arial Black" panose="020B0A04020102020204" charset="0"/>
              </a:rPr>
              <a:t> NETWORK VAPT   </a:t>
            </a:r>
          </a:p>
        </p:txBody>
      </p:sp>
      <p:pic>
        <p:nvPicPr>
          <p:cNvPr id="14" name="Graphic 13" descr="Sto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517296" y="2630978"/>
            <a:ext cx="553620" cy="781539"/>
          </a:xfrm>
          <a:prstGeom prst="rect">
            <a:avLst/>
          </a:prstGeom>
        </p:spPr>
      </p:pic>
      <p:pic>
        <p:nvPicPr>
          <p:cNvPr id="15" name="Graphic 14" descr="Sto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521330" y="2630978"/>
            <a:ext cx="553620" cy="781539"/>
          </a:xfrm>
          <a:prstGeom prst="rect">
            <a:avLst/>
          </a:prstGeom>
        </p:spPr>
      </p:pic>
      <p:pic>
        <p:nvPicPr>
          <p:cNvPr id="16" name="Graphic 15" descr="Sto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03556" y="2660679"/>
            <a:ext cx="553620" cy="781539"/>
          </a:xfrm>
          <a:prstGeom prst="rect">
            <a:avLst/>
          </a:prstGeom>
        </p:spPr>
      </p:pic>
      <p:pic>
        <p:nvPicPr>
          <p:cNvPr id="17" name="Graphic 16" descr="Sto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21642" y="2660679"/>
            <a:ext cx="553620" cy="781539"/>
          </a:xfrm>
          <a:prstGeom prst="rect">
            <a:avLst/>
          </a:prstGeom>
        </p:spPr>
      </p:pic>
      <p:pic>
        <p:nvPicPr>
          <p:cNvPr id="18" name="Graphic 17" descr="Sto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33778" y="2630980"/>
            <a:ext cx="553620" cy="781539"/>
          </a:xfrm>
          <a:prstGeom prst="rect">
            <a:avLst/>
          </a:prstGeom>
        </p:spPr>
      </p:pic>
      <p:pic>
        <p:nvPicPr>
          <p:cNvPr id="19" name="Graphic 18" descr="Sto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38499" y="2630978"/>
            <a:ext cx="553620" cy="7815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5454" y="3676935"/>
            <a:ext cx="2082624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/>
                <a:latin typeface="Bahnschrift Light SemiCondensed" panose="020B0502040204020203" pitchFamily="34" charset="0"/>
              </a:rPr>
              <a:t>All firms and corporates who process or store their data as well as data belonging to their customers</a:t>
            </a:r>
          </a:p>
          <a:p>
            <a:endParaRPr lang="en-IN" sz="1600" b="1" dirty="0">
              <a:solidFill>
                <a:srgbClr val="000000"/>
              </a:solidFill>
              <a:effectLst/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2308" y="3676935"/>
            <a:ext cx="176914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Light SemiCondensed" panose="020B0502040204020203" pitchFamily="34" charset="0"/>
              </a:rPr>
              <a:t>External attacks have become easily possible due to availability of hacking tools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80206" y="3706634"/>
            <a:ext cx="1595062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Light SemiCondensed" panose="020B0502040204020203" pitchFamily="34" charset="0"/>
              </a:rPr>
              <a:t>It is imperative to scan the networks periodically and fix the loopholes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7393" y="3706634"/>
            <a:ext cx="1497736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Bahnschrift Light SemiCondensed" panose="020B0502040204020203" pitchFamily="34" charset="0"/>
              </a:rPr>
              <a:t>Firewall mis-configurations </a:t>
            </a:r>
            <a:r>
              <a:rPr lang="en-US" sz="1600" b="1" dirty="0">
                <a:latin typeface="Bahnschrift Light SemiCondensed" panose="020B0502040204020203" pitchFamily="34" charset="0"/>
              </a:rPr>
              <a:t>being </a:t>
            </a:r>
            <a:r>
              <a:rPr lang="en-US" sz="1600" b="1" i="0" dirty="0">
                <a:effectLst/>
                <a:latin typeface="Bahnschrift Light SemiCondensed" panose="020B0502040204020203" pitchFamily="34" charset="0"/>
              </a:rPr>
              <a:t>one major cause of data leakage and hackings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52057" y="3706634"/>
            <a:ext cx="1640543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Bahnschrift Light SemiCondensed" panose="020B0502040204020203" pitchFamily="34" charset="0"/>
              </a:rPr>
              <a:t>Server patching contributes into network security vulnerabilities to a great extent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71847" y="3709401"/>
            <a:ext cx="1640543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/>
                <a:latin typeface="Bahnschrift Light SemiCondensed" panose="020B0502040204020203" pitchFamily="34" charset="0"/>
              </a:rPr>
              <a:t>Any critical change in the network devices ideally calls for a VAPT of those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2633" y="96708"/>
            <a:ext cx="393107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u="sng" dirty="0">
                <a:ln w="13462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Process</a:t>
            </a:r>
          </a:p>
        </p:txBody>
      </p:sp>
      <p:sp>
        <p:nvSpPr>
          <p:cNvPr id="4" name="Oval 3"/>
          <p:cNvSpPr/>
          <p:nvPr/>
        </p:nvSpPr>
        <p:spPr>
          <a:xfrm>
            <a:off x="4376420" y="2136775"/>
            <a:ext cx="840740" cy="82359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579870" y="2136775"/>
            <a:ext cx="840740" cy="82359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579870" y="3658235"/>
            <a:ext cx="840740" cy="82359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376420" y="3658235"/>
            <a:ext cx="840740" cy="82359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376420" y="5179695"/>
            <a:ext cx="840740" cy="82359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241925" y="2548255"/>
            <a:ext cx="1303655" cy="635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41925" y="4069715"/>
            <a:ext cx="1303655" cy="635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992620" y="2985135"/>
            <a:ext cx="7620" cy="62738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792980" y="4516755"/>
            <a:ext cx="7620" cy="62738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1584960" y="2346960"/>
            <a:ext cx="2515235" cy="403225"/>
          </a:xfrm>
          <a:prstGeom prst="round2DiagRect">
            <a:avLst/>
          </a:prstGeo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RECONNAISSANCE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1584960" y="5392420"/>
            <a:ext cx="2515235" cy="403225"/>
          </a:xfrm>
          <a:prstGeom prst="round2DiagRect">
            <a:avLst/>
          </a:prstGeo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7687310" y="3658235"/>
            <a:ext cx="2515235" cy="822960"/>
          </a:xfrm>
          <a:prstGeom prst="round2DiagRect">
            <a:avLst/>
          </a:prstGeo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</a:p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1584960" y="3869690"/>
            <a:ext cx="2515235" cy="403225"/>
          </a:xfrm>
          <a:prstGeom prst="round2DiagRect">
            <a:avLst/>
          </a:prstGeo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EXPLOITATION</a:t>
            </a:r>
          </a:p>
        </p:txBody>
      </p:sp>
      <p:sp>
        <p:nvSpPr>
          <p:cNvPr id="19" name="Round Diagonal Corner Rectangle 18"/>
          <p:cNvSpPr/>
          <p:nvPr/>
        </p:nvSpPr>
        <p:spPr>
          <a:xfrm>
            <a:off x="7687310" y="2346960"/>
            <a:ext cx="2515235" cy="403225"/>
          </a:xfrm>
          <a:prstGeom prst="round2DiagRect">
            <a:avLst/>
          </a:prstGeo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/>
        </p:nvSpPr>
        <p:spPr>
          <a:xfrm>
            <a:off x="1141095" y="394335"/>
            <a:ext cx="9906000" cy="707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network </a:t>
            </a:r>
            <a:r>
              <a:rPr lang="en-US" sz="4000" b="1" dirty="0" err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vapt</a:t>
            </a:r>
            <a:r>
              <a:rPr lang="en-US" sz="4000" b="1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process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1141095" y="1101725"/>
            <a:ext cx="9906000" cy="551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Process is similar to Ethical Hacking ;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Connect to an IP address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Scan Ports (TCP/UDP)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Map Services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Find / Exploit vulnerability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Report vulnerability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=&gt; Tools scan for - Services, open ports, software version, Firmware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If anything is outdated from above scanning find the exploit or CVE for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1141095" y="281940"/>
            <a:ext cx="9906000" cy="66484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Tools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141095" y="1254125"/>
            <a:ext cx="9906000" cy="532257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Automated scanners - Nessus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Nmap 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nmapAutomator - https://github.com/21y4d/nmapAutomator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Nmap scripts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Metasploit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Dirb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Nikto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Netcat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Google to search CVE and Exploits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0819" y="859691"/>
            <a:ext cx="840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charset="0"/>
              </a:rPr>
              <a:t>REFERENCES</a:t>
            </a:r>
            <a:endParaRPr lang="en-IN" sz="4800" dirty="0">
              <a:latin typeface="Arial Black" panose="020B0A040201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3610" y="2185035"/>
            <a:ext cx="101701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charset="0"/>
                <a:hlinkClick r:id="rId3"/>
              </a:rPr>
              <a:t>https://www.valencynetworks.com/penetration-testing-services/network-testing.html</a:t>
            </a:r>
            <a:endParaRPr lang="x-none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charset="0"/>
                <a:hlinkClick r:id="rId4"/>
              </a:rPr>
              <a:t>https://aws.amazon.com/what-is/computer-networking/</a:t>
            </a:r>
            <a:endParaRPr lang="x-none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charset="0"/>
                <a:hlinkClick r:id="rId5"/>
              </a:rPr>
              <a:t>https://www.javatpoint.com/types-of-computer-network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Black" panose="020B0A0402010202020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charset="0"/>
                <a:hlinkClick r:id="rId6"/>
              </a:rPr>
              <a:t>https://cybersrcc.com/network-security-va-pt/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Black" panose="020B0A0402010202020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charset="0"/>
                <a:hlinkClick r:id="rId7"/>
              </a:rPr>
              <a:t>https://www.guru99.com/vulnerability-assessment-testing-analysis.html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Black" panose="020B0A0402010202020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charset="0"/>
                <a:hlinkClick r:id="rId8"/>
              </a:rPr>
              <a:t>https://www.opensourceforu.com/2017/06/basics-vulnerability-assessment-penetration-testing/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Black" panose="020B0A0402010202020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charset="0"/>
                <a:hlinkClick r:id="rId9"/>
              </a:rPr>
              <a:t>https://www.researchgate.net/figure/Network-VAPT-Process-2_fig1_336439468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Black" panose="020B0A0402010202020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charset="0"/>
                <a:hlinkClick r:id="rId9"/>
              </a:rPr>
              <a:t>https://www.researchgate.net/figure/Network-VAPT-Process-2_fig1_336439468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Black" panose="020B0A0402010202020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charset="0"/>
                <a:hlinkClick r:id="rId10"/>
              </a:rPr>
              <a:t>https://www.google.com/search?client=firefox-b-d&amp;q=network+architecture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37412"/>
            <a:ext cx="9144000" cy="2187001"/>
          </a:xfrm>
        </p:spPr>
        <p:txBody>
          <a:bodyPr>
            <a:noAutofit/>
          </a:bodyPr>
          <a:lstStyle/>
          <a:p>
            <a:r>
              <a:rPr lang="en-US" altLang="zh-CN" sz="8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br>
              <a:rPr lang="en-US" altLang="zh-CN" sz="8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8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VAPT</a:t>
            </a:r>
          </a:p>
        </p:txBody>
      </p:sp>
      <p:pic>
        <p:nvPicPr>
          <p:cNvPr id="3" name="Content Placeholder 2" descr="TheHackersClub - CyberSapien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5" y="5770563"/>
            <a:ext cx="968375" cy="10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2044770" y="1580814"/>
            <a:ext cx="5398249" cy="1875215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7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3000"/>
              </a:lnSpc>
            </a:pPr>
            <a:r>
              <a:rPr lang="en-US" sz="8000" cap="all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charset="0"/>
              </a:rPr>
              <a:t>THANK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094300" y="2549189"/>
            <a:ext cx="5398249" cy="1875215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3000"/>
              </a:lnSpc>
            </a:pPr>
            <a:r>
              <a:rPr lang="en-US" sz="8000" cap="all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charset="0"/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0005" y="237263"/>
            <a:ext cx="607476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 Black" panose="020B0A04020102020204" charset="0"/>
                <a:ea typeface="MS PGothic" panose="020B0600070205080204" pitchFamily="34" charset="-128"/>
              </a:rPr>
              <a:t>NETWORK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18011" y="1835974"/>
            <a:ext cx="992841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Bahnschrift Light SemiCondensed" panose="020B0502040204020203" pitchFamily="34" charset="0"/>
              </a:rPr>
              <a:t>A computer network is a group of computer devices linked to each other that enables the computer to communicate with another computer and share their resources, data, and applications.</a:t>
            </a:r>
          </a:p>
          <a:p>
            <a:pPr algn="just"/>
            <a:endParaRPr lang="en-US" sz="2400" dirty="0">
              <a:effectLst/>
              <a:latin typeface="Bahnschrift Light SemiCondensed" panose="020B0502040204020203" pitchFamily="34" charset="0"/>
            </a:endParaRPr>
          </a:p>
          <a:p>
            <a:pPr algn="just"/>
            <a:r>
              <a:rPr lang="en-US" sz="2400" dirty="0">
                <a:effectLst/>
                <a:latin typeface="Bahnschrift Light SemiCondensed" panose="020B0502040204020203" pitchFamily="34" charset="0"/>
              </a:rPr>
              <a:t>Each of the devices on the network can be thought of as a node; each</a:t>
            </a:r>
          </a:p>
          <a:p>
            <a:pPr algn="just"/>
            <a:r>
              <a:rPr lang="en-US" sz="2400" dirty="0">
                <a:effectLst/>
                <a:latin typeface="Bahnschrift Light SemiCondensed" panose="020B0502040204020203" pitchFamily="34" charset="0"/>
              </a:rPr>
              <a:t>node has a unique address.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100609" y="4787437"/>
            <a:ext cx="9583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Bahnschrift Light SemiCondensed" panose="020B0502040204020203" pitchFamily="34" charset="0"/>
              </a:rPr>
              <a:t>Computer networking refers to th</a:t>
            </a:r>
            <a:r>
              <a:rPr lang="en-IN" sz="2400" dirty="0">
                <a:latin typeface="Bahnschrift Light SemiCondensed" panose="020B0502040204020203" pitchFamily="34" charset="0"/>
              </a:rPr>
              <a:t>e method</a:t>
            </a:r>
            <a:r>
              <a:rPr lang="en-IN" sz="2400" dirty="0">
                <a:effectLst/>
                <a:latin typeface="Bahnschrift Light SemiCondensed" panose="020B0502040204020203" pitchFamily="34" charset="0"/>
              </a:rPr>
              <a:t> in </a:t>
            </a:r>
            <a:r>
              <a:rPr lang="en-US" sz="2400" dirty="0">
                <a:effectLst/>
                <a:latin typeface="Bahnschrift Light SemiCondensed" panose="020B0502040204020203" pitchFamily="34" charset="0"/>
              </a:rPr>
              <a:t>which</a:t>
            </a:r>
            <a:r>
              <a:rPr lang="en-IN" sz="2400" dirty="0">
                <a:effectLst/>
                <a:latin typeface="Bahnschrift Light SemiCondensed" panose="020B0502040204020203" pitchFamily="34" charset="0"/>
              </a:rPr>
              <a:t> various computing devices can exchange data and share resources with each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24" y="323215"/>
            <a:ext cx="10515600" cy="897890"/>
          </a:xfrm>
        </p:spPr>
        <p:txBody>
          <a:bodyPr>
            <a:normAutofit/>
          </a:bodyPr>
          <a:lstStyle/>
          <a:p>
            <a:r>
              <a:rPr lang="en-US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charset="0"/>
                <a:ea typeface="MS PGothic" panose="020B0600070205080204" pitchFamily="34" charset="-128"/>
                <a:sym typeface="+mn-ea"/>
              </a:rPr>
              <a:t>Types of Computer </a:t>
            </a:r>
            <a:r>
              <a:rPr lang="en-US" sz="4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charset="0"/>
                <a:ea typeface="MS PGothic" panose="020B0600070205080204" pitchFamily="34" charset="-128"/>
                <a:sym typeface="+mn-ea"/>
              </a:rPr>
              <a:t>Network</a:t>
            </a:r>
            <a:endParaRPr lang="en-US" sz="4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charset="0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0105" y="1499235"/>
            <a:ext cx="5157470" cy="61785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u="sng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Area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40105" y="2117090"/>
            <a:ext cx="5157470" cy="3970655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/>
              <a:t>LAN is a very small area (a college building, or </a:t>
            </a:r>
            <a:r>
              <a:rPr lang="en-US" sz="2400">
                <a:sym typeface="+mn-ea"/>
              </a:rPr>
              <a:t>house</a:t>
            </a:r>
            <a:r>
              <a:rPr lang="en-US" sz="2400"/>
              <a:t>) where a number of computers are connected to each other via centralized device called Switch or Hub which is connected to the Internet.</a:t>
            </a:r>
          </a:p>
          <a:p>
            <a:pPr>
              <a:lnSpc>
                <a:spcPct val="150000"/>
              </a:lnSpc>
            </a:pPr>
            <a:r>
              <a:rPr lang="en-US" sz="2400"/>
              <a:t>You can communicate with each other in LAN using a Switch or Hub.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5" y="0"/>
            <a:ext cx="2544445" cy="1475105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5" y="1560830"/>
            <a:ext cx="5133975" cy="4209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>
          <a:xfrm>
            <a:off x="596336" y="391053"/>
            <a:ext cx="9440034" cy="104986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Wide Area Network</a:t>
            </a:r>
          </a:p>
        </p:txBody>
      </p:sp>
      <p:pic>
        <p:nvPicPr>
          <p:cNvPr id="5" name="Picture 2" descr="TheHackersClub - CyberSapien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5" y="5770563"/>
            <a:ext cx="968375" cy="10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/>
        </p:nvSpPr>
        <p:spPr>
          <a:xfrm>
            <a:off x="824230" y="1821815"/>
            <a:ext cx="5183505" cy="397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/>
              <a:t>WAN is which spans to multiple networks and consists of multiple local networks.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Usually, WAN is a connection of multiple Metropolitan Area Network(MAN), or in simple terms, internet is an example of WAN.</a:t>
            </a:r>
          </a:p>
        </p:txBody>
      </p:sp>
      <p:pic>
        <p:nvPicPr>
          <p:cNvPr id="3" name="Content Placeholder 8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13" y="1517488"/>
            <a:ext cx="4155037" cy="3684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835" y="0"/>
            <a:ext cx="2463165" cy="183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118235" y="1198880"/>
            <a:ext cx="4700905" cy="4328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Metropolitan Area Network</a:t>
            </a:r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endParaRPr lang="en-US" sz="1400"/>
          </a:p>
          <a:p>
            <a:pPr indent="0" algn="l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/>
              <a:t>A  (MAN) is a network that interconnects users with computer resources in a geographic area or region larger than that covered by even a large local area network (LAN) but smaller than the area covered by a wide area network (WAN).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143635"/>
            <a:ext cx="5247640" cy="4451985"/>
          </a:xfrm>
          <a:prstGeom prst="rect">
            <a:avLst/>
          </a:prstGeom>
        </p:spPr>
      </p:pic>
      <p:pic>
        <p:nvPicPr>
          <p:cNvPr id="5" name="Picture 2" descr="TheHackersClub - CyberSapien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5" y="5770563"/>
            <a:ext cx="968375" cy="10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118235" y="1198880"/>
            <a:ext cx="4700905" cy="229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Personal Area Network</a:t>
            </a:r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endParaRPr lang="en-US" sz="1400"/>
          </a:p>
          <a:p>
            <a:pPr indent="0" algn="l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ym typeface="+mn-ea"/>
              </a:rPr>
              <a:t>A personal area network ( PAN ) is a computer network organized around an individual person.</a:t>
            </a:r>
            <a:endParaRPr lang="en-US" sz="2400"/>
          </a:p>
        </p:txBody>
      </p:sp>
      <p:pic>
        <p:nvPicPr>
          <p:cNvPr id="5" name="Picture 2" descr="TheHackersClub - CyberSapien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5" y="5770563"/>
            <a:ext cx="968375" cy="10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ontent Placeholder 4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212" y="1198952"/>
            <a:ext cx="5181600" cy="4023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1260" y="340360"/>
            <a:ext cx="9808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 Black" panose="020B0A04020102020204" charset="0"/>
                <a:ea typeface="MS PGothic" panose="020B0600070205080204" pitchFamily="34" charset="-128"/>
              </a:rPr>
              <a:t>IP Address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91036" y="1908364"/>
            <a:ext cx="992841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An IP address is a unique address that identifies a device on the internet or a local network.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IP stands for "</a:t>
            </a:r>
            <a:r>
              <a:rPr lang="en-IN" sz="2800" dirty="0">
                <a:solidFill>
                  <a:srgbClr val="FF0000"/>
                </a:solidFill>
              </a:rPr>
              <a:t>Internet Protocol</a:t>
            </a:r>
            <a:r>
              <a:rPr lang="en-IN" sz="2800" dirty="0"/>
              <a:t>"</a:t>
            </a:r>
            <a:r>
              <a:rPr lang="en-US" altLang="en-IN" sz="2800" dirty="0"/>
              <a:t>,</a:t>
            </a:r>
            <a:r>
              <a:rPr lang="en-IN" sz="2800" dirty="0"/>
              <a:t> which is the set of rules governing the format of data sent via the internet or local network.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45" y="4584700"/>
            <a:ext cx="3902075" cy="2032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1260" y="315646"/>
            <a:ext cx="9808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 Black" panose="020B0A04020102020204" charset="0"/>
                <a:ea typeface="MS PGothic" panose="020B0600070205080204" pitchFamily="34" charset="-128"/>
              </a:rPr>
              <a:t>MAC Address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91260" y="2025015"/>
            <a:ext cx="5207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800" dirty="0"/>
              <a:t>T</a:t>
            </a:r>
            <a:r>
              <a:rPr lang="en-IN" sz="2800" dirty="0"/>
              <a:t>he physical address</a:t>
            </a:r>
            <a:r>
              <a:rPr lang="en-US" altLang="en-IN" sz="2800" dirty="0"/>
              <a:t> - “</a:t>
            </a:r>
            <a:r>
              <a:rPr lang="en-US" altLang="en-IN" sz="2800" dirty="0">
                <a:solidFill>
                  <a:srgbClr val="FF0000"/>
                </a:solidFill>
              </a:rPr>
              <a:t>M</a:t>
            </a:r>
            <a:r>
              <a:rPr lang="en-IN" sz="2800" dirty="0">
                <a:solidFill>
                  <a:srgbClr val="FF0000"/>
                </a:solidFill>
              </a:rPr>
              <a:t>edia </a:t>
            </a:r>
            <a:r>
              <a:rPr lang="en-US" altLang="en-IN" sz="2800" dirty="0">
                <a:solidFill>
                  <a:srgbClr val="FF0000"/>
                </a:solidFill>
              </a:rPr>
              <a:t>A</a:t>
            </a:r>
            <a:r>
              <a:rPr lang="en-IN" sz="2800" dirty="0">
                <a:solidFill>
                  <a:srgbClr val="FF0000"/>
                </a:solidFill>
              </a:rPr>
              <a:t>ccess </a:t>
            </a:r>
            <a:r>
              <a:rPr lang="en-US" altLang="en-IN" sz="2800" dirty="0">
                <a:solidFill>
                  <a:srgbClr val="FF0000"/>
                </a:solidFill>
              </a:rPr>
              <a:t>C</a:t>
            </a:r>
            <a:r>
              <a:rPr lang="en-IN" sz="2800" dirty="0">
                <a:solidFill>
                  <a:srgbClr val="FF0000"/>
                </a:solidFill>
              </a:rPr>
              <a:t>ontrol</a:t>
            </a:r>
            <a:r>
              <a:rPr lang="en-US" altLang="en-IN" sz="2800" dirty="0"/>
              <a:t>” address.</a:t>
            </a:r>
            <a:endParaRPr lang="en-IN" sz="2800" dirty="0"/>
          </a:p>
          <a:p>
            <a:pPr algn="just"/>
            <a:endParaRPr lang="en-US" altLang="en-IN" sz="2800" dirty="0"/>
          </a:p>
          <a:p>
            <a:pPr algn="just"/>
            <a:r>
              <a:rPr lang="en-US" altLang="en-IN" sz="2800" dirty="0"/>
              <a:t>It </a:t>
            </a:r>
            <a:r>
              <a:rPr lang="en-IN" sz="2800" dirty="0"/>
              <a:t>identifies a device to other devices on the same local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15" y="749300"/>
            <a:ext cx="4304665" cy="5228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</TotalTime>
  <Words>822</Words>
  <Application>Microsoft Office PowerPoint</Application>
  <PresentationFormat>Widescreen</PresentationFormat>
  <Paragraphs>120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MS PGothic</vt:lpstr>
      <vt:lpstr>宋体</vt:lpstr>
      <vt:lpstr>Arial</vt:lpstr>
      <vt:lpstr>Arial Black</vt:lpstr>
      <vt:lpstr>Bahnschrift Light SemiCondensed</vt:lpstr>
      <vt:lpstr>Calibri</vt:lpstr>
      <vt:lpstr>Calisto MT</vt:lpstr>
      <vt:lpstr>方正舒体</vt:lpstr>
      <vt:lpstr>open sans</vt:lpstr>
      <vt:lpstr>Times New Roman</vt:lpstr>
      <vt:lpstr>Trebuchet MS</vt:lpstr>
      <vt:lpstr>Wingdings 2</vt:lpstr>
      <vt:lpstr>Slate</vt:lpstr>
      <vt:lpstr>PowerPoint Presentation</vt:lpstr>
      <vt:lpstr>NETWORK VAPT</vt:lpstr>
      <vt:lpstr>PowerPoint Presentation</vt:lpstr>
      <vt:lpstr>Types of Computer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chira</cp:lastModifiedBy>
  <cp:revision>12</cp:revision>
  <dcterms:created xsi:type="dcterms:W3CDTF">2022-10-03T05:35:26Z</dcterms:created>
  <dcterms:modified xsi:type="dcterms:W3CDTF">2022-12-06T08:46:58Z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