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330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74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8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0220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9520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5313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06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387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377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27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545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7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856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915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994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55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621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10/20/2022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26041030"/>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20" y="-635"/>
            <a:ext cx="6080125" cy="6858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ndAc>
      <p:end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0440" y="5814060"/>
            <a:ext cx="1051560" cy="104394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1141730" y="618490"/>
            <a:ext cx="9906000" cy="768350"/>
          </a:xfrm>
        </p:spPr>
        <p:txBody>
          <a:bodyPr>
            <a:normAutofit fontScale="90000"/>
          </a:bodyPr>
          <a:lstStyle/>
          <a:p>
            <a:r>
              <a:rPr lang="en-IN" sz="2800" b="1" dirty="0">
                <a:latin typeface="Times New Roman" panose="02020603050405020304" charset="0"/>
                <a:cs typeface="Times New Roman" panose="02020603050405020304" charset="0"/>
                <a:sym typeface="+mn-ea"/>
              </a:rPr>
              <a:t>S3 bucket permission testing with AWS-cli</a:t>
            </a:r>
            <a:r>
              <a:rPr lang="en-IN" sz="2800" dirty="0"/>
              <a:t/>
            </a:r>
            <a:br>
              <a:rPr lang="en-IN" sz="2800" dirty="0"/>
            </a:br>
            <a:endParaRPr lang="en-US" sz="2800" dirty="0">
              <a:solidFill>
                <a:schemeClr val="bg1"/>
              </a:solidFill>
              <a:latin typeface="Times New Roman" panose="02020603050405020304" charset="0"/>
              <a:cs typeface="Times New Roman" panose="02020603050405020304" charset="0"/>
            </a:endParaRPr>
          </a:p>
        </p:txBody>
      </p:sp>
      <p:pic>
        <p:nvPicPr>
          <p:cNvPr id="9" name="Content Placeholder 8"/>
          <p:cNvPicPr>
            <a:picLocks noGrp="1" noChangeAspect="1"/>
          </p:cNvPicPr>
          <p:nvPr>
            <p:ph idx="1"/>
          </p:nvPr>
        </p:nvPicPr>
        <p:blipFill>
          <a:blip r:embed="rId3"/>
          <a:stretch>
            <a:fillRect/>
          </a:stretch>
        </p:blipFill>
        <p:spPr>
          <a:xfrm>
            <a:off x="1306830" y="1565910"/>
            <a:ext cx="9294495" cy="3234690"/>
          </a:xfrm>
          <a:prstGeom prst="rect">
            <a:avLst/>
          </a:prstGeom>
          <a:ln w="28575">
            <a:solidFill>
              <a:schemeClr val="accent5">
                <a:lumMod val="75000"/>
              </a:schemeClr>
            </a:solidFill>
          </a:ln>
        </p:spPr>
      </p:pic>
      <p:sp>
        <p:nvSpPr>
          <p:cNvPr id="2" name="Text Box 1"/>
          <p:cNvSpPr txBox="1"/>
          <p:nvPr/>
        </p:nvSpPr>
        <p:spPr>
          <a:xfrm>
            <a:off x="692785" y="5351145"/>
            <a:ext cx="10522585" cy="829945"/>
          </a:xfrm>
          <a:prstGeom prst="rect">
            <a:avLst/>
          </a:prstGeom>
          <a:noFill/>
        </p:spPr>
        <p:txBody>
          <a:bodyPr wrap="square" rtlCol="0" anchor="t">
            <a:spAutoFit/>
          </a:bodyPr>
          <a:lstStyle/>
          <a:p>
            <a:r>
              <a:rPr lang="en-US" sz="2400" dirty="0"/>
              <a:t>https://aws.amazon.com/cli/#:~:text=The%20AWS%20Command%20Line%20Interface,and%20automate%20them%20through%20scripts.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8365" y="5915025"/>
            <a:ext cx="1143635" cy="9429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1141095" y="365125"/>
            <a:ext cx="9906000" cy="960755"/>
          </a:xfrm>
        </p:spPr>
        <p:txBody>
          <a:bodyPr/>
          <a:lstStyle/>
          <a:p>
            <a:r>
              <a:rPr lang="en-US" sz="2800" b="1" dirty="0">
                <a:latin typeface="Times New Roman" panose="02020603050405020304" charset="0"/>
                <a:cs typeface="Times New Roman" panose="02020603050405020304" charset="0"/>
              </a:rPr>
              <a:t>mitigations :-</a:t>
            </a:r>
          </a:p>
        </p:txBody>
      </p:sp>
      <p:sp>
        <p:nvSpPr>
          <p:cNvPr id="4" name="Content Placeholder 3"/>
          <p:cNvSpPr>
            <a:spLocks noGrp="1"/>
          </p:cNvSpPr>
          <p:nvPr>
            <p:ph idx="1"/>
          </p:nvPr>
        </p:nvSpPr>
        <p:spPr>
          <a:xfrm>
            <a:off x="1141095" y="1578610"/>
            <a:ext cx="9906000" cy="4688840"/>
          </a:xfrm>
        </p:spPr>
        <p:txBody>
          <a:bodyPr>
            <a:noAutofit/>
          </a:bodyPr>
          <a:lstStyle/>
          <a:p>
            <a:pPr algn="just"/>
            <a:r>
              <a:rPr lang="en-US" sz="1900" dirty="0">
                <a:latin typeface="Times New Roman" panose="02020603050405020304" charset="0"/>
                <a:cs typeface="Times New Roman" panose="02020603050405020304" charset="0"/>
              </a:rPr>
              <a:t>Apply proper ACL, Disable writes permission to avoid uploading the file from an external user.</a:t>
            </a:r>
          </a:p>
          <a:p>
            <a:pPr algn="just"/>
            <a:r>
              <a:rPr lang="en-US" sz="1900" dirty="0">
                <a:latin typeface="Times New Roman" panose="02020603050405020304" charset="0"/>
                <a:cs typeface="Times New Roman" panose="02020603050405020304" charset="0"/>
              </a:rPr>
              <a:t>Disable directory listing to avoid view the content of the Amazon bucket.</a:t>
            </a:r>
          </a:p>
          <a:p>
            <a:pPr algn="just"/>
            <a:r>
              <a:rPr lang="en-US" sz="1900" dirty="0">
                <a:latin typeface="Times New Roman" panose="02020603050405020304" charset="0"/>
                <a:cs typeface="Times New Roman" panose="02020603050405020304" charset="0"/>
              </a:rPr>
              <a:t>Make sure to apply the proper policies on buckets and objects to handle the CORS request securely.</a:t>
            </a:r>
          </a:p>
          <a:p>
            <a:pPr algn="just"/>
            <a:r>
              <a:rPr lang="en-US" sz="1900" dirty="0">
                <a:latin typeface="Times New Roman" panose="02020603050405020304" charset="0"/>
                <a:cs typeface="Times New Roman" panose="02020603050405020304" charset="0"/>
              </a:rPr>
              <a:t>Restrict access to your S3 resources: When using AWS, restrict access to your resources to the people that absolutely need it. Follow the principle of least privilege.</a:t>
            </a:r>
          </a:p>
          <a:p>
            <a:pPr algn="just"/>
            <a:r>
              <a:rPr lang="en-US" sz="1900" dirty="0">
                <a:latin typeface="Times New Roman" panose="02020603050405020304" charset="0"/>
                <a:cs typeface="Times New Roman" panose="02020603050405020304" charset="0"/>
              </a:rPr>
              <a:t>Monitor your S3 resources: Monitor your resources using AWS CloudTrail logs, S3 server access logging, AWS Config, AWS Identity and Access Management (IAM) Access Analyzer, Amazon Macie, Amazon CloudWatch, or AWS Trusted Advisor's S3 bucket permissions check.</a:t>
            </a:r>
          </a:p>
          <a:p>
            <a:pPr algn="just"/>
            <a:r>
              <a:rPr lang="en-US" sz="1900" dirty="0">
                <a:latin typeface="Times New Roman" panose="02020603050405020304" charset="0"/>
                <a:cs typeface="Times New Roman" panose="02020603050405020304" charset="0"/>
              </a:rPr>
              <a:t>Use encryption to protect your data: Amazon S3 supports encryption during transmission, server-side encryption (SSE), and client-side encryption.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 name="Picture 2" descr="TheHackersClub - CyberSapiens"/>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11291977" y="5900468"/>
            <a:ext cx="978726" cy="102757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p:nvPr/>
        </p:nvSpPr>
        <p:spPr>
          <a:xfrm>
            <a:off x="6206490" y="819150"/>
            <a:ext cx="2952115" cy="460375"/>
          </a:xfrm>
          <a:prstGeom prst="rect">
            <a:avLst/>
          </a:prstGeom>
          <a:noFill/>
        </p:spPr>
        <p:txBody>
          <a:bodyPr wrap="square" rtlCol="0">
            <a:spAutoFit/>
          </a:bodyPr>
          <a:lstStyle/>
          <a:p>
            <a:r>
              <a:rPr lang="en-IN" altLang="en-US" sz="2400">
                <a:latin typeface="Times New Roman" panose="02020603050405020304" charset="0"/>
                <a:cs typeface="Times New Roman" panose="02020603050405020304" charset="0"/>
              </a:rPr>
              <a:t>PRACTICAL 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1142683" y="2220623"/>
            <a:ext cx="9905998" cy="1478570"/>
          </a:xfrm>
        </p:spPr>
        <p:txBody>
          <a:bodyPr/>
          <a:lstStyle/>
          <a:p>
            <a:pPr algn="ctr"/>
            <a:r>
              <a:rPr lang="en-US" sz="4400" b="1" dirty="0">
                <a:latin typeface="Times New Roman" panose="02020603050405020304" charset="0"/>
                <a:cs typeface="Times New Roman" panose="02020603050405020304" charset="0"/>
              </a:rPr>
              <a:t>thank you</a:t>
            </a:r>
          </a:p>
        </p:txBody>
      </p:sp>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8365" y="5873750"/>
            <a:ext cx="1143635" cy="984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5941060" y="2967335"/>
            <a:ext cx="309880" cy="92202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2" descr="TheHackersClub - CyberSapiens"/>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11214340" y="5917720"/>
            <a:ext cx="977659" cy="940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400" y="5923280"/>
            <a:ext cx="990600" cy="9347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1141730" y="618490"/>
            <a:ext cx="9906000" cy="890270"/>
          </a:xfrm>
        </p:spPr>
        <p:txBody>
          <a:bodyPr/>
          <a:lstStyle/>
          <a:p>
            <a:pPr algn="ctr"/>
            <a:r>
              <a:rPr lang="en-US" sz="2800" b="1" dirty="0">
                <a:latin typeface="Times New Roman" panose="02020603050405020304" charset="0"/>
                <a:cs typeface="Times New Roman" panose="02020603050405020304" charset="0"/>
              </a:rPr>
              <a:t>Contents</a:t>
            </a:r>
          </a:p>
        </p:txBody>
      </p:sp>
      <p:sp>
        <p:nvSpPr>
          <p:cNvPr id="4" name="Content Placeholder 3"/>
          <p:cNvSpPr>
            <a:spLocks noGrp="1"/>
          </p:cNvSpPr>
          <p:nvPr>
            <p:ph idx="1"/>
          </p:nvPr>
        </p:nvSpPr>
        <p:spPr>
          <a:xfrm>
            <a:off x="1141095" y="1661795"/>
            <a:ext cx="9906000" cy="4616450"/>
          </a:xfrm>
        </p:spPr>
        <p:txBody>
          <a:bodyPr/>
          <a:lstStyle/>
          <a:p>
            <a:pPr>
              <a:buFont typeface="Arial" panose="020B0604020202020204" pitchFamily="34" charset="0"/>
              <a:buChar char="•"/>
            </a:pPr>
            <a:r>
              <a:rPr lang="en-US" dirty="0">
                <a:latin typeface="Times New Roman" panose="02020603050405020304" charset="0"/>
                <a:cs typeface="Times New Roman" panose="02020603050405020304" charset="0"/>
              </a:rPr>
              <a:t>What is S3 Bucketing </a:t>
            </a:r>
          </a:p>
          <a:p>
            <a:pPr>
              <a:buFont typeface="Arial" panose="020B0604020202020204" pitchFamily="34" charset="0"/>
              <a:buChar char="•"/>
            </a:pPr>
            <a:r>
              <a:rPr lang="en-US" dirty="0">
                <a:latin typeface="Times New Roman" panose="02020603050405020304" charset="0"/>
                <a:cs typeface="Times New Roman" panose="02020603050405020304" charset="0"/>
              </a:rPr>
              <a:t>Working of S3 Bucket Policy</a:t>
            </a:r>
          </a:p>
          <a:p>
            <a:pPr>
              <a:buFont typeface="Arial" panose="020B0604020202020204" pitchFamily="34" charset="0"/>
              <a:buChar char="•"/>
            </a:pPr>
            <a:r>
              <a:rPr lang="en-US" dirty="0">
                <a:latin typeface="Times New Roman" panose="02020603050405020304" charset="0"/>
                <a:cs typeface="Times New Roman" panose="02020603050405020304" charset="0"/>
              </a:rPr>
              <a:t>S3 common vulnerabilities</a:t>
            </a:r>
          </a:p>
          <a:p>
            <a:pPr>
              <a:buFont typeface="Arial" panose="020B0604020202020204" pitchFamily="34" charset="0"/>
              <a:buChar char="•"/>
            </a:pPr>
            <a:r>
              <a:rPr lang="en-US" dirty="0">
                <a:latin typeface="Times New Roman" panose="02020603050405020304" charset="0"/>
                <a:cs typeface="Times New Roman" panose="02020603050405020304" charset="0"/>
              </a:rPr>
              <a:t>How to find S3 Buckets</a:t>
            </a:r>
          </a:p>
          <a:p>
            <a:pPr>
              <a:buFont typeface="Arial" panose="020B0604020202020204" pitchFamily="34" charset="0"/>
              <a:buChar char="•"/>
            </a:pPr>
            <a:r>
              <a:rPr lang="en-US" dirty="0">
                <a:latin typeface="Times New Roman" panose="02020603050405020304" charset="0"/>
                <a:cs typeface="Times New Roman" panose="02020603050405020304" charset="0"/>
              </a:rPr>
              <a:t>Mitigation</a:t>
            </a:r>
          </a:p>
          <a:p>
            <a:pPr>
              <a:buFont typeface="Arial" panose="020B0604020202020204" pitchFamily="34" charset="0"/>
              <a:buChar char="•"/>
            </a:pPr>
            <a:r>
              <a:rPr lang="en-US" dirty="0">
                <a:latin typeface="Times New Roman" panose="02020603050405020304" charset="0"/>
                <a:cs typeface="Times New Roman" panose="02020603050405020304" charset="0"/>
              </a:rPr>
              <a:t>Live 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0605" y="5824220"/>
            <a:ext cx="1001395" cy="103378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1141730" y="618490"/>
            <a:ext cx="9906000" cy="920750"/>
          </a:xfrm>
        </p:spPr>
        <p:txBody>
          <a:bodyPr/>
          <a:lstStyle/>
          <a:p>
            <a:r>
              <a:rPr lang="en-US" sz="2800" b="1" dirty="0">
                <a:latin typeface="Times New Roman" panose="02020603050405020304" charset="0"/>
                <a:cs typeface="Times New Roman" panose="02020603050405020304" charset="0"/>
              </a:rPr>
              <a:t>S3 bucketing :-</a:t>
            </a:r>
          </a:p>
        </p:txBody>
      </p:sp>
      <p:sp>
        <p:nvSpPr>
          <p:cNvPr id="5" name="Content Placeholder 4"/>
          <p:cNvSpPr>
            <a:spLocks noGrp="1"/>
          </p:cNvSpPr>
          <p:nvPr>
            <p:ph idx="1"/>
          </p:nvPr>
        </p:nvSpPr>
        <p:spPr>
          <a:xfrm>
            <a:off x="1141095" y="1539240"/>
            <a:ext cx="9906000" cy="4373245"/>
          </a:xfrm>
        </p:spPr>
        <p:txBody>
          <a:bodyPr/>
          <a:lstStyle/>
          <a:p>
            <a:pPr algn="just"/>
            <a:r>
              <a:rPr lang="en-US" dirty="0">
                <a:latin typeface="Times New Roman" panose="02020603050405020304" charset="0"/>
                <a:cs typeface="Times New Roman" panose="02020603050405020304" charset="0"/>
              </a:rPr>
              <a:t>An Amazon S3 bucket is a public cloud storage resource available in Amazon Web Services' (AWS) Simple Storage Service (S3), an object storage offering. Amazon S3 buckets, which are similar to file folders, store objects, which consist of data and its descriptive metadata.</a:t>
            </a:r>
          </a:p>
          <a:p>
            <a:endParaRPr lang="en-IN" dirty="0">
              <a:latin typeface="Times New Roman" panose="02020603050405020304" charset="0"/>
              <a:cs typeface="Times New Roman" panose="02020603050405020304" charset="0"/>
              <a:sym typeface="+mn-ea"/>
            </a:endParaRPr>
          </a:p>
          <a:p>
            <a:r>
              <a:rPr lang="en-IN" dirty="0">
                <a:latin typeface="Times New Roman" panose="02020603050405020304" charset="0"/>
                <a:cs typeface="Times New Roman" panose="02020603050405020304" charset="0"/>
                <a:sym typeface="+mn-ea"/>
              </a:rPr>
              <a:t>S3 buckets are special storage containers of Amazon web services.</a:t>
            </a:r>
            <a:endParaRPr lang="en-US"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S3 buckets contains all types of files like images, documents, text files etc.</a:t>
            </a:r>
            <a:endParaRPr lang="en-US" dirty="0">
              <a:latin typeface="Times New Roman" panose="02020603050405020304" charset="0"/>
              <a:cs typeface="Times New Roman" panose="02020603050405020304" charset="0"/>
            </a:endParaRPr>
          </a:p>
          <a:p>
            <a:r>
              <a:rPr lang="en-IN" dirty="0">
                <a:latin typeface="Times New Roman" panose="02020603050405020304" charset="0"/>
                <a:cs typeface="Times New Roman" panose="02020603050405020304" charset="0"/>
                <a:sym typeface="+mn-ea"/>
              </a:rPr>
              <a:t>S3 buckets are secure my nature but there is high chance of misconfiguration.</a:t>
            </a:r>
            <a:endParaRPr lang="en-US" dirty="0">
              <a:latin typeface="Times New Roman" panose="02020603050405020304" charset="0"/>
              <a:cs typeface="Times New Roman" panose="02020603050405020304" charset="0"/>
            </a:endParaRPr>
          </a:p>
          <a:p>
            <a:endParaRPr lang="en-US" sz="2000" dirty="0">
              <a:solidFill>
                <a:schemeClr val="bg1"/>
              </a:solidFill>
              <a:latin typeface="Times New Roman" panose="02020603050405020304" charset="0"/>
              <a:cs typeface="Times New Roman" panose="02020603050405020304" charset="0"/>
            </a:endParaRPr>
          </a:p>
          <a:p>
            <a:pPr marL="0" indent="0">
              <a:buNone/>
            </a:pPr>
            <a:endParaRPr lang="en-US" sz="2000" dirty="0">
              <a:solidFill>
                <a:schemeClr val="bg1"/>
              </a:solidFill>
              <a:latin typeface="Times New Roman" panose="02020603050405020304" charset="0"/>
              <a:cs typeface="Times New Roman" panose="02020603050405020304" charset="0"/>
            </a:endParaRPr>
          </a:p>
          <a:p>
            <a:pPr marL="0" indent="0">
              <a:buNone/>
            </a:pPr>
            <a:endParaRPr lang="en-US" sz="2000" dirty="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7730" y="5934710"/>
            <a:ext cx="1144270" cy="9232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1141730" y="618490"/>
            <a:ext cx="9906000" cy="758190"/>
          </a:xfrm>
        </p:spPr>
        <p:txBody>
          <a:bodyPr/>
          <a:lstStyle/>
          <a:p>
            <a:r>
              <a:rPr lang="en-US" sz="2800" b="1" dirty="0">
                <a:latin typeface="Times New Roman" panose="02020603050405020304" charset="0"/>
                <a:cs typeface="Times New Roman" panose="02020603050405020304" charset="0"/>
              </a:rPr>
              <a:t>working of s3 bucket policy :-</a:t>
            </a:r>
          </a:p>
        </p:txBody>
      </p:sp>
      <p:sp>
        <p:nvSpPr>
          <p:cNvPr id="6" name="Content Placeholder 5"/>
          <p:cNvSpPr>
            <a:spLocks noGrp="1"/>
          </p:cNvSpPr>
          <p:nvPr>
            <p:ph idx="1"/>
          </p:nvPr>
        </p:nvSpPr>
        <p:spPr>
          <a:xfrm>
            <a:off x="1141095" y="1376045"/>
            <a:ext cx="9906000" cy="4972685"/>
          </a:xfrm>
        </p:spPr>
        <p:txBody>
          <a:bodyPr/>
          <a:lstStyle/>
          <a:p>
            <a:pPr algn="just"/>
            <a:r>
              <a:rPr lang="en-US" sz="2000" dirty="0">
                <a:latin typeface="Times New Roman" panose="02020603050405020304" charset="0"/>
                <a:cs typeface="Times New Roman" panose="02020603050405020304" charset="0"/>
              </a:rPr>
              <a:t>Whenever an AWS principal issues a request to S3, the authorization decision depends on the union of all the IAM policies, S3 bucket policies, and S3 ACLs that apply.</a:t>
            </a:r>
          </a:p>
          <a:p>
            <a:pPr algn="just"/>
            <a:endParaRPr lang="en-US" sz="2000" dirty="0">
              <a:latin typeface="Times New Roman" panose="02020603050405020304" charset="0"/>
              <a:cs typeface="Times New Roman" panose="02020603050405020304" charset="0"/>
            </a:endParaRPr>
          </a:p>
          <a:p>
            <a:pPr algn="just"/>
            <a:r>
              <a:rPr lang="en-US" sz="2000" dirty="0">
                <a:latin typeface="Times New Roman" panose="02020603050405020304" charset="0"/>
                <a:cs typeface="Times New Roman" panose="02020603050405020304" charset="0"/>
              </a:rPr>
              <a:t>In accordance with the principle of least-privilege, decisions default to DENY and an explicit DENY always trumps an ALLOW. For example, if an IAM policy grants access to an object, the S3 bucket policies denies access to that object, and there is no S3 ACL, then access will be denied. Similarly, if no method specifies an ALLOW, then the request will be denied by default. Only if no method specifies a DENY and one or more methods specify an ALLOW will the request be allowed.</a:t>
            </a:r>
          </a:p>
          <a:p>
            <a:pPr algn="just"/>
            <a:endParaRPr lang="en-US" sz="2000" dirty="0">
              <a:latin typeface="Times New Roman" panose="02020603050405020304" charset="0"/>
              <a:cs typeface="Times New Roman" panose="02020603050405020304" charset="0"/>
            </a:endParaRPr>
          </a:p>
          <a:p>
            <a:pPr marL="0" indent="0" algn="just">
              <a:buNone/>
            </a:pPr>
            <a:r>
              <a:rPr lang="en-US" sz="2000" dirty="0">
                <a:latin typeface="Times New Roman" panose="02020603050405020304" charset="0"/>
                <a:cs typeface="Times New Roman" panose="02020603050405020304" charset="0"/>
              </a:rPr>
              <a:t>=&gt; This diagram illustrates the authorization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805" y="5791200"/>
            <a:ext cx="1052195"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0280" y="5952490"/>
            <a:ext cx="1061720" cy="90551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1223963" y="466753"/>
            <a:ext cx="9905998" cy="1478570"/>
          </a:xfrm>
        </p:spPr>
        <p:txBody>
          <a:bodyPr/>
          <a:lstStyle/>
          <a:p>
            <a:pPr algn="ctr"/>
            <a:r>
              <a:rPr lang="en-US" sz="2800" b="1">
                <a:solidFill>
                  <a:schemeClr val="bg1"/>
                </a:solidFill>
                <a:latin typeface="Times New Roman" panose="02020603050405020304" charset="0"/>
                <a:cs typeface="Times New Roman" panose="02020603050405020304" charset="0"/>
              </a:rPr>
              <a:t>s3 common vulnerabilities </a:t>
            </a:r>
          </a:p>
        </p:txBody>
      </p:sp>
      <p:sp>
        <p:nvSpPr>
          <p:cNvPr id="6" name="Content Placeholder 5"/>
          <p:cNvSpPr>
            <a:spLocks noGrp="1"/>
          </p:cNvSpPr>
          <p:nvPr>
            <p:ph sz="half" idx="1"/>
          </p:nvPr>
        </p:nvSpPr>
        <p:spPr>
          <a:xfrm>
            <a:off x="5683885" y="1819910"/>
            <a:ext cx="5285740" cy="3542030"/>
          </a:xfrm>
        </p:spPr>
        <p:txBody>
          <a:bodyPr/>
          <a:lstStyle/>
          <a:p>
            <a:pPr marL="457200" indent="-457200">
              <a:buFont typeface="+mj-lt"/>
              <a:buAutoNum type="arabicPeriod"/>
            </a:pPr>
            <a:r>
              <a:rPr lang="en-US" b="1">
                <a:solidFill>
                  <a:schemeClr val="bg1"/>
                </a:solidFill>
                <a:latin typeface="Times New Roman" panose="02020603050405020304" charset="0"/>
                <a:cs typeface="Times New Roman" panose="02020603050405020304" charset="0"/>
              </a:rPr>
              <a:t>Unauthenticated Bucket Access</a:t>
            </a:r>
          </a:p>
          <a:p>
            <a:pPr marL="457200" indent="-457200">
              <a:buFont typeface="+mj-lt"/>
              <a:buAutoNum type="arabicPeriod"/>
            </a:pPr>
            <a:endParaRPr lang="en-US" b="1">
              <a:solidFill>
                <a:schemeClr val="bg1"/>
              </a:solidFill>
              <a:latin typeface="Times New Roman" panose="02020603050405020304" charset="0"/>
              <a:cs typeface="Times New Roman" panose="02020603050405020304" charset="0"/>
            </a:endParaRPr>
          </a:p>
          <a:p>
            <a:pPr marL="457200" indent="-457200">
              <a:buFont typeface="+mj-lt"/>
              <a:buAutoNum type="arabicPeriod"/>
            </a:pPr>
            <a:r>
              <a:rPr lang="en-US" b="1">
                <a:solidFill>
                  <a:schemeClr val="bg1"/>
                </a:solidFill>
                <a:latin typeface="Times New Roman" panose="02020603050405020304" charset="0"/>
                <a:cs typeface="Times New Roman" panose="02020603050405020304" charset="0"/>
              </a:rPr>
              <a:t>Semi-Public Bucket Access</a:t>
            </a:r>
          </a:p>
          <a:p>
            <a:pPr marL="457200" indent="-457200">
              <a:buFont typeface="+mj-lt"/>
              <a:buAutoNum type="arabicPeriod"/>
            </a:pPr>
            <a:endParaRPr lang="en-US" b="1">
              <a:solidFill>
                <a:schemeClr val="bg1"/>
              </a:solidFill>
              <a:latin typeface="Times New Roman" panose="02020603050405020304" charset="0"/>
              <a:cs typeface="Times New Roman" panose="02020603050405020304" charset="0"/>
            </a:endParaRPr>
          </a:p>
          <a:p>
            <a:pPr marL="457200" indent="-457200">
              <a:buFont typeface="+mj-lt"/>
              <a:buAutoNum type="arabicPeriod"/>
            </a:pPr>
            <a:r>
              <a:rPr lang="en-US" b="1">
                <a:solidFill>
                  <a:schemeClr val="bg1"/>
                </a:solidFill>
                <a:latin typeface="Times New Roman" panose="02020603050405020304" charset="0"/>
                <a:cs typeface="Times New Roman" panose="02020603050405020304" charset="0"/>
              </a:rPr>
              <a:t>Improper ACL Permissions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39805" y="5871845"/>
            <a:ext cx="1052195" cy="98615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a:xfrm>
            <a:off x="1141095" y="172085"/>
            <a:ext cx="9906000" cy="920750"/>
          </a:xfrm>
        </p:spPr>
        <p:txBody>
          <a:bodyPr/>
          <a:lstStyle/>
          <a:p>
            <a:r>
              <a:rPr lang="en-US" sz="2400" b="1" dirty="0">
                <a:latin typeface="Times New Roman" panose="02020603050405020304" charset="0"/>
                <a:cs typeface="Times New Roman" panose="02020603050405020304" charset="0"/>
              </a:rPr>
              <a:t>Methods to find s3 buckets :-</a:t>
            </a:r>
          </a:p>
        </p:txBody>
      </p:sp>
      <p:sp>
        <p:nvSpPr>
          <p:cNvPr id="7" name="Content Placeholder 6"/>
          <p:cNvSpPr>
            <a:spLocks noGrp="1"/>
          </p:cNvSpPr>
          <p:nvPr>
            <p:ph sz="half" idx="1"/>
          </p:nvPr>
        </p:nvSpPr>
        <p:spPr>
          <a:xfrm>
            <a:off x="461645" y="1092835"/>
            <a:ext cx="6572250" cy="5495290"/>
          </a:xfrm>
        </p:spPr>
        <p:txBody>
          <a:bodyPr>
            <a:noAutofit/>
          </a:bodyPr>
          <a:lstStyle/>
          <a:p>
            <a:r>
              <a:rPr lang="en-US" sz="2000" dirty="0">
                <a:latin typeface="Times New Roman" panose="02020603050405020304" charset="0"/>
                <a:cs typeface="Times New Roman" panose="02020603050405020304" charset="0"/>
              </a:rPr>
              <a:t>Google </a:t>
            </a:r>
            <a:r>
              <a:rPr lang="en-US" sz="2000" dirty="0" err="1">
                <a:latin typeface="Times New Roman" panose="02020603050405020304" charset="0"/>
                <a:cs typeface="Times New Roman" panose="02020603050405020304" charset="0"/>
              </a:rPr>
              <a:t>dorking</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Command line tools =&gt; </a:t>
            </a:r>
            <a:r>
              <a:rPr lang="en-US" sz="2000" dirty="0" err="1">
                <a:latin typeface="Times New Roman" panose="02020603050405020304" charset="0"/>
                <a:cs typeface="Times New Roman" panose="02020603050405020304" charset="0"/>
              </a:rPr>
              <a:t>Github</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rPr>
              <a:t>1) Slurp    2) </a:t>
            </a:r>
            <a:r>
              <a:rPr lang="en-US" sz="2000" dirty="0" err="1">
                <a:latin typeface="Times New Roman" panose="02020603050405020304" charset="0"/>
                <a:cs typeface="Times New Roman" panose="02020603050405020304" charset="0"/>
              </a:rPr>
              <a:t>Bucket_finder</a:t>
            </a:r>
            <a:r>
              <a:rPr lang="en-US" sz="2000" dirty="0">
                <a:latin typeface="Times New Roman" panose="02020603050405020304" charset="0"/>
                <a:cs typeface="Times New Roman" panose="02020603050405020304" charset="0"/>
              </a:rPr>
              <a:t>    3) S3Scanner   4) Lazy S3</a:t>
            </a:r>
          </a:p>
          <a:p>
            <a:pPr marL="0" indent="0">
              <a:buNone/>
            </a:pPr>
            <a:r>
              <a:rPr lang="en-US" sz="2000" dirty="0">
                <a:latin typeface="Times New Roman" panose="02020603050405020304" charset="0"/>
                <a:cs typeface="Times New Roman" panose="02020603050405020304" charset="0"/>
              </a:rPr>
              <a:t>5) S3 Bucket Finder   6) </a:t>
            </a:r>
            <a:r>
              <a:rPr lang="en-US" sz="2000" dirty="0" err="1">
                <a:latin typeface="Times New Roman" panose="02020603050405020304" charset="0"/>
                <a:cs typeface="Times New Roman" panose="02020603050405020304" charset="0"/>
              </a:rPr>
              <a:t>Cloud_Enum</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Right-click on any image of the target application and open image in new tab. If the image URL looks like this:</a:t>
            </a:r>
          </a:p>
          <a:p>
            <a:pPr marL="0" indent="0">
              <a:buNone/>
            </a:pPr>
            <a:r>
              <a:rPr lang="en-US" sz="2000" dirty="0">
                <a:latin typeface="Times New Roman" panose="02020603050405020304" charset="0"/>
                <a:cs typeface="Times New Roman" panose="02020603050405020304" charset="0"/>
              </a:rPr>
              <a:t>http://xyz.s3.amazonaws.com/images/b1.gif</a:t>
            </a:r>
          </a:p>
          <a:p>
            <a:r>
              <a:rPr lang="en-US" sz="2000" dirty="0">
                <a:latin typeface="Times New Roman" panose="02020603050405020304" charset="0"/>
                <a:cs typeface="Times New Roman" panose="02020603050405020304" charset="0"/>
              </a:rPr>
              <a:t>Sometimes may find Amazon bucket in Content-Security-Policy Response headers</a:t>
            </a:r>
          </a:p>
        </p:txBody>
      </p:sp>
      <p:pic>
        <p:nvPicPr>
          <p:cNvPr id="2" name="Content Placeholder 1" descr="1"/>
          <p:cNvPicPr>
            <a:picLocks noGrp="1" noChangeAspect="1"/>
          </p:cNvPicPr>
          <p:nvPr>
            <p:ph sz="half" idx="2"/>
          </p:nvPr>
        </p:nvPicPr>
        <p:blipFill>
          <a:blip r:embed="rId3"/>
          <a:stretch>
            <a:fillRect/>
          </a:stretch>
        </p:blipFill>
        <p:spPr>
          <a:xfrm>
            <a:off x="7350125" y="1092835"/>
            <a:ext cx="4498975" cy="4636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7730" y="5791200"/>
            <a:ext cx="1144270"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1141095" y="323850"/>
            <a:ext cx="9906000" cy="880110"/>
          </a:xfrm>
        </p:spPr>
        <p:txBody>
          <a:bodyPr/>
          <a:lstStyle/>
          <a:p>
            <a:r>
              <a:rPr lang="en-US" sz="2800" b="1" dirty="0">
                <a:latin typeface="Times New Roman" panose="02020603050405020304" charset="0"/>
                <a:cs typeface="Times New Roman" panose="02020603050405020304" charset="0"/>
              </a:rPr>
              <a:t>Aws cli</a:t>
            </a:r>
          </a:p>
        </p:txBody>
      </p:sp>
      <p:sp>
        <p:nvSpPr>
          <p:cNvPr id="6" name="Content Placeholder 5"/>
          <p:cNvSpPr>
            <a:spLocks noGrp="1"/>
          </p:cNvSpPr>
          <p:nvPr>
            <p:ph idx="1"/>
          </p:nvPr>
        </p:nvSpPr>
        <p:spPr>
          <a:xfrm>
            <a:off x="1141095" y="1204595"/>
            <a:ext cx="9906000" cy="5103495"/>
          </a:xfrm>
        </p:spPr>
        <p:txBody>
          <a:bodyPr>
            <a:noAutofit/>
          </a:bodyPr>
          <a:lstStyle/>
          <a:p>
            <a:r>
              <a:rPr lang="en-IN" sz="2000" dirty="0">
                <a:latin typeface="Times New Roman" panose="02020603050405020304" charset="0"/>
                <a:cs typeface="Times New Roman" panose="02020603050405020304" charset="0"/>
                <a:sym typeface="+mn-ea"/>
              </a:rPr>
              <a:t>AWS cli is a command line user interface tool to interact with AWS cloud assets.</a:t>
            </a:r>
            <a:endParaRPr lang="en-IN" sz="2000" dirty="0">
              <a:latin typeface="Times New Roman" panose="02020603050405020304" charset="0"/>
              <a:cs typeface="Times New Roman" panose="02020603050405020304" charset="0"/>
            </a:endParaRPr>
          </a:p>
          <a:p>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sym typeface="+mn-ea"/>
              </a:rPr>
              <a:t>You can install </a:t>
            </a:r>
            <a:r>
              <a:rPr lang="en-IN" sz="2000" dirty="0" err="1">
                <a:latin typeface="Times New Roman" panose="02020603050405020304" charset="0"/>
                <a:cs typeface="Times New Roman" panose="02020603050405020304" charset="0"/>
                <a:sym typeface="+mn-ea"/>
              </a:rPr>
              <a:t>aws</a:t>
            </a:r>
            <a:r>
              <a:rPr lang="en-IN" sz="2000" dirty="0">
                <a:latin typeface="Times New Roman" panose="02020603050405020304" charset="0"/>
                <a:cs typeface="Times New Roman" panose="02020603050405020304" charset="0"/>
                <a:sym typeface="+mn-ea"/>
              </a:rPr>
              <a:t>-cli using APT.</a:t>
            </a:r>
            <a:endParaRPr lang="en-IN" sz="2000" dirty="0">
              <a:latin typeface="Times New Roman" panose="02020603050405020304" charset="0"/>
              <a:cs typeface="Times New Roman" panose="02020603050405020304" charset="0"/>
            </a:endParaRPr>
          </a:p>
          <a:p>
            <a:pPr marL="0" indent="0">
              <a:buNone/>
            </a:pPr>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sym typeface="+mn-ea"/>
              </a:rPr>
              <a:t>Apt install </a:t>
            </a:r>
            <a:r>
              <a:rPr lang="en-IN" sz="2000" dirty="0" err="1">
                <a:latin typeface="Times New Roman" panose="02020603050405020304" charset="0"/>
                <a:cs typeface="Times New Roman" panose="02020603050405020304" charset="0"/>
                <a:sym typeface="+mn-ea"/>
              </a:rPr>
              <a:t>aws</a:t>
            </a:r>
            <a:r>
              <a:rPr lang="en-IN" sz="2000" dirty="0">
                <a:latin typeface="Times New Roman" panose="02020603050405020304" charset="0"/>
                <a:cs typeface="Times New Roman" panose="02020603050405020304" charset="0"/>
                <a:sym typeface="+mn-ea"/>
              </a:rPr>
              <a:t>-cli</a:t>
            </a:r>
            <a:endParaRPr lang="en-IN" sz="2000" dirty="0">
              <a:latin typeface="Times New Roman" panose="02020603050405020304" charset="0"/>
              <a:cs typeface="Times New Roman" panose="02020603050405020304" charset="0"/>
            </a:endParaRPr>
          </a:p>
          <a:p>
            <a:endParaRPr lang="en-IN" sz="2000" dirty="0">
              <a:latin typeface="Times New Roman" panose="02020603050405020304" charset="0"/>
              <a:cs typeface="Times New Roman" panose="02020603050405020304" charset="0"/>
            </a:endParaRPr>
          </a:p>
          <a:p>
            <a:r>
              <a:rPr lang="en-US" altLang="en-IN" sz="2000" dirty="0">
                <a:latin typeface="Times New Roman" panose="02020603050405020304" charset="0"/>
                <a:cs typeface="Times New Roman" panose="02020603050405020304" charset="0"/>
              </a:rPr>
              <a:t>S</a:t>
            </a:r>
            <a:r>
              <a:rPr lang="en-IN" sz="2000" dirty="0">
                <a:latin typeface="Times New Roman" panose="02020603050405020304" charset="0"/>
                <a:cs typeface="Times New Roman" panose="02020603050405020304" charset="0"/>
              </a:rPr>
              <a:t>econd, you have to configure AWSCLI on your Linux environment.</a:t>
            </a:r>
          </a:p>
          <a:p>
            <a:endParaRPr lang="en-IN" sz="2000" dirty="0">
              <a:latin typeface="Times New Roman" panose="02020603050405020304" charset="0"/>
              <a:cs typeface="Times New Roman" panose="02020603050405020304" charset="0"/>
            </a:endParaRPr>
          </a:p>
          <a:p>
            <a:r>
              <a:rPr lang="en-IN" sz="2000" dirty="0">
                <a:latin typeface="Times New Roman" panose="02020603050405020304" charset="0"/>
                <a:cs typeface="Times New Roman" panose="02020603050405020304" charset="0"/>
              </a:rPr>
              <a:t>Create an AWS account and configure your details.</a:t>
            </a:r>
          </a:p>
          <a:p>
            <a:endParaRPr lang="en-IN" sz="2000" dirty="0">
              <a:solidFill>
                <a:schemeClr val="bg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12</TotalTime>
  <Words>559</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Times New Roman</vt:lpstr>
      <vt:lpstr>Damask</vt:lpstr>
      <vt:lpstr>PowerPoint Presentation</vt:lpstr>
      <vt:lpstr>PowerPoint Presentation</vt:lpstr>
      <vt:lpstr>Contents</vt:lpstr>
      <vt:lpstr>S3 bucketing :-</vt:lpstr>
      <vt:lpstr>working of s3 bucket policy :-</vt:lpstr>
      <vt:lpstr>PowerPoint Presentation</vt:lpstr>
      <vt:lpstr>s3 common vulnerabilities </vt:lpstr>
      <vt:lpstr>Methods to find s3 buckets :-</vt:lpstr>
      <vt:lpstr>Aws cli</vt:lpstr>
      <vt:lpstr>S3 bucket permission testing with AWS-cli </vt:lpstr>
      <vt:lpstr>mitigations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chira</cp:lastModifiedBy>
  <cp:revision>30</cp:revision>
  <dcterms:created xsi:type="dcterms:W3CDTF">2022-03-15T11:24:00Z</dcterms:created>
  <dcterms:modified xsi:type="dcterms:W3CDTF">2022-10-20T06:06:52Z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2B8D188C5762462E9249905493420B14</vt:lpwstr>
  </property>
</Properties>
</file>