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90" r:id="rId3"/>
    <p:sldId id="256" r:id="rId4"/>
    <p:sldId id="257" r:id="rId6"/>
    <p:sldId id="294" r:id="rId7"/>
    <p:sldId id="296" r:id="rId8"/>
    <p:sldId id="298" r:id="rId9"/>
    <p:sldId id="299" r:id="rId10"/>
    <p:sldId id="301" r:id="rId11"/>
    <p:sldId id="306" r:id="rId12"/>
    <p:sldId id="264" r:id="rId13"/>
    <p:sldId id="308" r:id="rId14"/>
    <p:sldId id="262" r:id="rId15"/>
    <p:sldId id="311" r:id="rId16"/>
    <p:sldId id="309" r:id="rId17"/>
    <p:sldId id="312" r:id="rId18"/>
    <p:sldId id="313" r:id="rId19"/>
    <p:sldId id="302" r:id="rId20"/>
    <p:sldId id="259" r:id="rId21"/>
    <p:sldId id="297" r:id="rId22"/>
    <p:sldId id="291" r:id="rId23"/>
  </p:sldIdLst>
  <p:sldSz cx="9144000" cy="5143500" type="screen16x9"/>
  <p:notesSz cx="6858000" cy="9144000"/>
  <p:embeddedFontLst>
    <p:embeddedFont>
      <p:font typeface="Fira Sans" panose="020B0503050000020004"/>
      <p:regular r:id="rId27"/>
    </p:embeddedFont>
    <p:embeddedFont>
      <p:font typeface="Tw Cen MT Condensed" panose="020B0606020104020203" pitchFamily="34" charset="0"/>
      <p:regular r:id="rId28"/>
      <p:bold r:id="rId29"/>
    </p:embeddedFont>
    <p:embeddedFont>
      <p:font typeface="Algerian" panose="04020705040A02060702" pitchFamily="82" charset="0"/>
      <p:regular r:id="rId30"/>
    </p:embeddedFont>
    <p:embeddedFont>
      <p:font typeface="Fira Sans" panose="020B0503050000020004" pitchFamily="34" charset="0"/>
      <p:regular r:id="rId31"/>
      <p:bold r:id="rId32"/>
      <p:italic r:id="rId33"/>
      <p:boldItalic r:id="rId34"/>
    </p:embeddedFont>
    <p:embeddedFont>
      <p:font typeface="Arial Black" panose="020B0A04020102020204" pitchFamily="34" charset="0"/>
      <p:bold r:id="rId35"/>
    </p:embeddedFont>
    <p:embeddedFont>
      <p:font typeface="Lucida Sans Unicode" panose="020B0602030504020204" pitchFamily="34" charset="0"/>
      <p:regular r:id="rId36"/>
    </p:embeddedFont>
    <p:embeddedFont>
      <p:font typeface="Calibri" panose="020F0502020204030204"/>
      <p:regular r:id="rId37"/>
      <p:bold r:id="rId38"/>
      <p:italic r:id="rId39"/>
      <p:boldItalic r:id="rId40"/>
    </p:embeddedFont>
    <p:embeddedFont>
      <p:font typeface="Mistral" panose="03090702030407020403" pitchFamily="66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8001"/>
    <a:srgbClr val="D55800"/>
    <a:srgbClr val="990099"/>
    <a:srgbClr val="808080"/>
    <a:srgbClr val="969696"/>
    <a:srgbClr val="FFCC00"/>
    <a:srgbClr val="E54343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1" Type="http://schemas.openxmlformats.org/officeDocument/2006/relationships/font" Target="fonts/font15.fntdata"/><Relationship Id="rId40" Type="http://schemas.openxmlformats.org/officeDocument/2006/relationships/font" Target="fonts/font14.fntdata"/><Relationship Id="rId4" Type="http://schemas.openxmlformats.org/officeDocument/2006/relationships/slide" Target="slides/slide2.xml"/><Relationship Id="rId39" Type="http://schemas.openxmlformats.org/officeDocument/2006/relationships/font" Target="fonts/font13.fntdata"/><Relationship Id="rId38" Type="http://schemas.openxmlformats.org/officeDocument/2006/relationships/font" Target="fonts/font12.fntdata"/><Relationship Id="rId37" Type="http://schemas.openxmlformats.org/officeDocument/2006/relationships/font" Target="fonts/font11.fntdata"/><Relationship Id="rId36" Type="http://schemas.openxmlformats.org/officeDocument/2006/relationships/font" Target="fonts/font10.fntdata"/><Relationship Id="rId35" Type="http://schemas.openxmlformats.org/officeDocument/2006/relationships/font" Target="fonts/font9.fntdata"/><Relationship Id="rId34" Type="http://schemas.openxmlformats.org/officeDocument/2006/relationships/font" Target="fonts/font8.fntdata"/><Relationship Id="rId33" Type="http://schemas.openxmlformats.org/officeDocument/2006/relationships/font" Target="fonts/font7.fntdata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946598b0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946598b0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1acde299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91acde299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17d3ea687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17d3ea687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17d3ea687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17d3ea687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17d3ea68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17d3ea687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 panose="020B0503050000020004"/>
              <a:buChar char="●"/>
              <a:defRPr sz="1800"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 panose="020B0503050000020004"/>
              <a:buChar char="○"/>
              <a:defRPr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 panose="020B0503050000020004"/>
              <a:buChar char="■"/>
              <a:defRPr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 panose="020B0503050000020004"/>
              <a:buChar char="●"/>
              <a:defRPr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 panose="020B0503050000020004"/>
              <a:buChar char="○"/>
              <a:defRPr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 panose="020B0503050000020004"/>
              <a:buChar char="■"/>
              <a:defRPr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 panose="020B0503050000020004"/>
              <a:buChar char="●"/>
              <a:defRPr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 panose="020B0503050000020004"/>
              <a:buChar char="○"/>
              <a:defRPr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 panose="020B0503050000020004"/>
              <a:buChar char="■"/>
              <a:defRPr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6" Type="http://schemas.openxmlformats.org/officeDocument/2006/relationships/hyperlink" Target="https://www.mssqltips.com/sqlservertip/7163/sql-query-examples/" TargetMode="External"/><Relationship Id="rId5" Type="http://schemas.openxmlformats.org/officeDocument/2006/relationships/hyperlink" Target="https://www.techopedia.com/definition/5736/query" TargetMode="External"/><Relationship Id="rId4" Type="http://schemas.openxmlformats.org/officeDocument/2006/relationships/hyperlink" Target="https://resources.infosecinstitute.com/topic/sql-injection-vulnerabilities-exploitation-case-study/" TargetMode="External"/><Relationship Id="rId3" Type="http://schemas.openxmlformats.org/officeDocument/2006/relationships/hyperlink" Target="https://www.researchgate.net/publication/309404360_CASE_STUDY_OF_SQL_INJECTION_ATTACKS" TargetMode="External"/><Relationship Id="rId2" Type="http://schemas.openxmlformats.org/officeDocument/2006/relationships/hyperlink" Target="https://portswigger.net/web-security/sql-injection" TargetMode="External"/><Relationship Id="rId1" Type="http://schemas.openxmlformats.org/officeDocument/2006/relationships/hyperlink" Target="https://www.w3schools.com/sql/default.asp" TargetMode="Externa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8521" y="0"/>
            <a:ext cx="4426957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/>
          <p:nvPr/>
        </p:nvSpPr>
        <p:spPr>
          <a:xfrm>
            <a:off x="6237058" y="2043258"/>
            <a:ext cx="2676600" cy="732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4" name="Google Shape;334;p23"/>
          <p:cNvSpPr/>
          <p:nvPr/>
        </p:nvSpPr>
        <p:spPr>
          <a:xfrm>
            <a:off x="6237058" y="2954700"/>
            <a:ext cx="2676600" cy="732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6" name="Google Shape;336;p23"/>
          <p:cNvSpPr/>
          <p:nvPr/>
        </p:nvSpPr>
        <p:spPr>
          <a:xfrm>
            <a:off x="5715525" y="1180738"/>
            <a:ext cx="2676600" cy="732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7" name="Google Shape;337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 dirty="0"/>
              <a:t>Types</a:t>
            </a:r>
            <a:endParaRPr sz="2800" u="sng" dirty="0"/>
          </a:p>
        </p:txBody>
      </p:sp>
      <p:sp>
        <p:nvSpPr>
          <p:cNvPr id="338" name="Google Shape;338;p23"/>
          <p:cNvSpPr txBox="1"/>
          <p:nvPr/>
        </p:nvSpPr>
        <p:spPr>
          <a:xfrm>
            <a:off x="5872050" y="1205400"/>
            <a:ext cx="2369625" cy="6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GB" b="1" dirty="0"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Error-based sqli</a:t>
            </a:r>
            <a:endParaRPr lang="en-GB" b="1" dirty="0"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GB" b="1" dirty="0"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Union-based sqli</a:t>
            </a:r>
            <a:endParaRPr b="1" dirty="0"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340" name="Google Shape;340;p23"/>
          <p:cNvSpPr txBox="1"/>
          <p:nvPr/>
        </p:nvSpPr>
        <p:spPr>
          <a:xfrm>
            <a:off x="6297125" y="2043258"/>
            <a:ext cx="2776365" cy="7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GB" b="1" dirty="0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Blind-Boolean based sqli</a:t>
            </a:r>
            <a:endParaRPr lang="en-GB" b="1" dirty="0">
              <a:solidFill>
                <a:schemeClr val="dk1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GB" b="1" dirty="0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Blind-Time based sqli</a:t>
            </a:r>
            <a:endParaRPr b="1" dirty="0"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341" name="Google Shape;341;p23"/>
          <p:cNvSpPr txBox="1"/>
          <p:nvPr/>
        </p:nvSpPr>
        <p:spPr>
          <a:xfrm>
            <a:off x="6356413" y="2834460"/>
            <a:ext cx="2909100" cy="99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Provides an alternative to </a:t>
            </a:r>
            <a:r>
              <a:rPr lang="en-US" b="1" i="1" dirty="0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Inferential Time-based </a:t>
            </a:r>
            <a:r>
              <a:rPr lang="en-US" b="1" dirty="0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techniques</a:t>
            </a:r>
            <a:endParaRPr b="1" dirty="0"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346" name="Google Shape;346;p23"/>
          <p:cNvSpPr/>
          <p:nvPr/>
        </p:nvSpPr>
        <p:spPr>
          <a:xfrm>
            <a:off x="457200" y="1028700"/>
            <a:ext cx="3672000" cy="3672000"/>
          </a:xfrm>
          <a:prstGeom prst="arc">
            <a:avLst>
              <a:gd name="adj1" fmla="val 16200000"/>
              <a:gd name="adj2" fmla="val 539994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7" name="Google Shape;347;p23"/>
          <p:cNvSpPr/>
          <p:nvPr/>
        </p:nvSpPr>
        <p:spPr>
          <a:xfrm>
            <a:off x="5014802" y="1233201"/>
            <a:ext cx="638700" cy="638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8" name="Google Shape;348;p23"/>
          <p:cNvSpPr txBox="1"/>
          <p:nvPr/>
        </p:nvSpPr>
        <p:spPr>
          <a:xfrm>
            <a:off x="5072240" y="1311801"/>
            <a:ext cx="5238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01</a:t>
            </a:r>
            <a:endParaRPr sz="1800" b="1">
              <a:solidFill>
                <a:schemeClr val="lt1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349" name="Google Shape;349;p23"/>
          <p:cNvSpPr/>
          <p:nvPr/>
        </p:nvSpPr>
        <p:spPr>
          <a:xfrm>
            <a:off x="5520000" y="2095410"/>
            <a:ext cx="638700" cy="638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0" name="Google Shape;350;p23"/>
          <p:cNvSpPr txBox="1"/>
          <p:nvPr/>
        </p:nvSpPr>
        <p:spPr>
          <a:xfrm>
            <a:off x="5577438" y="2174010"/>
            <a:ext cx="5238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02</a:t>
            </a:r>
            <a:endParaRPr sz="1800" b="1">
              <a:solidFill>
                <a:schemeClr val="lt1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351" name="Google Shape;351;p23"/>
          <p:cNvSpPr/>
          <p:nvPr/>
        </p:nvSpPr>
        <p:spPr>
          <a:xfrm>
            <a:off x="5512919" y="3037622"/>
            <a:ext cx="638700" cy="63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2" name="Google Shape;352;p23"/>
          <p:cNvSpPr txBox="1"/>
          <p:nvPr/>
        </p:nvSpPr>
        <p:spPr>
          <a:xfrm>
            <a:off x="5570357" y="3116222"/>
            <a:ext cx="5238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03</a:t>
            </a:r>
            <a:endParaRPr sz="1800" b="1" dirty="0">
              <a:solidFill>
                <a:schemeClr val="lt1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cxnSp>
        <p:nvCxnSpPr>
          <p:cNvPr id="355" name="Google Shape;355;p23"/>
          <p:cNvCxnSpPr/>
          <p:nvPr/>
        </p:nvCxnSpPr>
        <p:spPr>
          <a:xfrm rot="10800000">
            <a:off x="3555902" y="1552551"/>
            <a:ext cx="1458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6" name="Google Shape;356;p23"/>
          <p:cNvCxnSpPr/>
          <p:nvPr/>
        </p:nvCxnSpPr>
        <p:spPr>
          <a:xfrm rot="10800000">
            <a:off x="4046850" y="2414760"/>
            <a:ext cx="15306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7" name="Google Shape;357;p23"/>
          <p:cNvCxnSpPr/>
          <p:nvPr/>
        </p:nvCxnSpPr>
        <p:spPr>
          <a:xfrm rot="10800000">
            <a:off x="4039769" y="3356972"/>
            <a:ext cx="1530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59" name="Google Shape;359;p23"/>
          <p:cNvSpPr/>
          <p:nvPr/>
        </p:nvSpPr>
        <p:spPr>
          <a:xfrm>
            <a:off x="1067100" y="1584932"/>
            <a:ext cx="2608151" cy="25595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0" name="Google Shape;360;p23"/>
          <p:cNvSpPr txBox="1"/>
          <p:nvPr/>
        </p:nvSpPr>
        <p:spPr>
          <a:xfrm>
            <a:off x="643191" y="2212126"/>
            <a:ext cx="3338664" cy="114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r>
              <a:rPr lang="en-US" sz="22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/>
                <a:cs typeface="Fira Sans" panose="020B0503050000020004"/>
                <a:sym typeface="Fira Sans" panose="020B0503050000020004"/>
              </a:rPr>
              <a:t>1.  </a:t>
            </a:r>
            <a:r>
              <a:rPr lang="en-US" sz="2200" b="1" dirty="0" err="1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</a:rPr>
              <a:t>Inband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</a:rPr>
              <a:t> </a:t>
            </a:r>
            <a:r>
              <a:rPr lang="en-US" sz="2200" b="1" dirty="0" err="1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</a:rPr>
              <a:t>sqli</a:t>
            </a:r>
            <a:endParaRPr lang="en-US" sz="2200" b="1" dirty="0">
              <a:solidFill>
                <a:schemeClr val="accent4">
                  <a:lumMod val="75000"/>
                </a:schemeClr>
              </a:solidFill>
              <a:latin typeface="Fira Sans" panose="020B0503050000020004" pitchFamily="34" charset="0"/>
            </a:endParaRPr>
          </a:p>
          <a:p>
            <a:r>
              <a:rPr lang="en-US" sz="2200" b="1" dirty="0">
                <a:solidFill>
                  <a:schemeClr val="accent5">
                    <a:lumMod val="75000"/>
                  </a:schemeClr>
                </a:solidFill>
                <a:latin typeface="Fira Sans" panose="020B0503050000020004" pitchFamily="34" charset="0"/>
              </a:rPr>
              <a:t>2.  Inferential </a:t>
            </a:r>
            <a:r>
              <a:rPr lang="en-US" sz="2200" b="1" dirty="0" err="1">
                <a:solidFill>
                  <a:schemeClr val="accent5">
                    <a:lumMod val="75000"/>
                  </a:schemeClr>
                </a:solidFill>
                <a:latin typeface="Fira Sans" panose="020B0503050000020004" pitchFamily="34" charset="0"/>
              </a:rPr>
              <a:t>sqli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/>
                <a:cs typeface="Fira Sans" panose="020B0503050000020004"/>
                <a:sym typeface="Fira Sans" panose="020B0503050000020004"/>
              </a:rPr>
              <a:t> </a:t>
            </a:r>
            <a:endParaRPr lang="en-US" sz="2200" b="1" dirty="0">
              <a:solidFill>
                <a:schemeClr val="accent5">
                  <a:lumMod val="75000"/>
                </a:schemeClr>
              </a:solidFill>
              <a:latin typeface="Fira Sans" panose="020B0503050000020004" pitchFamily="34" charset="0"/>
            </a:endParaRPr>
          </a:p>
          <a:p>
            <a:r>
              <a:rPr lang="en-US" sz="2200" b="1" dirty="0">
                <a:solidFill>
                  <a:schemeClr val="accent6"/>
                </a:solidFill>
                <a:latin typeface="Fira Sans" panose="020B0503050000020004" pitchFamily="34" charset="0"/>
              </a:rPr>
              <a:t>3.  Out-of-Band </a:t>
            </a:r>
            <a:r>
              <a:rPr lang="en-US" sz="2200" b="1" dirty="0" err="1">
                <a:solidFill>
                  <a:schemeClr val="accent6"/>
                </a:solidFill>
                <a:latin typeface="Fira Sans" panose="020B0503050000020004" pitchFamily="34" charset="0"/>
              </a:rPr>
              <a:t>sqli</a:t>
            </a:r>
            <a:endParaRPr lang="en-US" sz="2200" b="1" dirty="0">
              <a:solidFill>
                <a:schemeClr val="accent6"/>
              </a:solidFill>
              <a:latin typeface="Fira Sans" panose="020B0503050000020004" pitchFamily="34" charset="0"/>
            </a:endParaRPr>
          </a:p>
        </p:txBody>
      </p:sp>
      <p:sp>
        <p:nvSpPr>
          <p:cNvPr id="3" name="Google Shape;351;p23"/>
          <p:cNvSpPr/>
          <p:nvPr/>
        </p:nvSpPr>
        <p:spPr>
          <a:xfrm>
            <a:off x="5209679" y="3995672"/>
            <a:ext cx="638700" cy="6387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352;p23"/>
          <p:cNvSpPr txBox="1"/>
          <p:nvPr/>
        </p:nvSpPr>
        <p:spPr>
          <a:xfrm>
            <a:off x="5259233" y="4075675"/>
            <a:ext cx="521533" cy="490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04</a:t>
            </a:r>
            <a:endParaRPr sz="1800" b="1" dirty="0">
              <a:solidFill>
                <a:schemeClr val="lt1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cxnSp>
        <p:nvCxnSpPr>
          <p:cNvPr id="5" name="Google Shape;357;p23"/>
          <p:cNvCxnSpPr/>
          <p:nvPr/>
        </p:nvCxnSpPr>
        <p:spPr>
          <a:xfrm flipH="1">
            <a:off x="3370006" y="4315022"/>
            <a:ext cx="1903539" cy="0"/>
          </a:xfrm>
          <a:prstGeom prst="straightConnector1">
            <a:avLst/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Google Shape;336;p23"/>
          <p:cNvSpPr/>
          <p:nvPr/>
        </p:nvSpPr>
        <p:spPr>
          <a:xfrm>
            <a:off x="5937632" y="3930497"/>
            <a:ext cx="2676600" cy="732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338;p23"/>
          <p:cNvSpPr txBox="1"/>
          <p:nvPr/>
        </p:nvSpPr>
        <p:spPr>
          <a:xfrm>
            <a:off x="6094157" y="3955159"/>
            <a:ext cx="2369625" cy="6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Auth-Bypass </a:t>
            </a:r>
            <a:r>
              <a:rPr lang="en-US" b="1" dirty="0"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Technique </a:t>
            </a:r>
            <a:endParaRPr lang="en-GB" b="1" dirty="0"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6455" y="4356100"/>
            <a:ext cx="677545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0" animBg="1"/>
      <p:bldP spid="334" grpId="0" animBg="1"/>
      <p:bldP spid="336" grpId="0" animBg="1"/>
      <p:bldP spid="338" grpId="0"/>
      <p:bldP spid="340" grpId="0"/>
      <p:bldP spid="341" grpId="0"/>
      <p:bldP spid="347" grpId="0" animBg="1"/>
      <p:bldP spid="348" grpId="0"/>
      <p:bldP spid="349" grpId="0" animBg="1"/>
      <p:bldP spid="350" grpId="0"/>
      <p:bldP spid="351" grpId="0" animBg="1"/>
      <p:bldP spid="352" grpId="0"/>
      <p:bldP spid="3" grpId="0" animBg="1"/>
      <p:bldP spid="4" grpId="0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223694"/>
            <a:ext cx="8520600" cy="572700"/>
          </a:xfrm>
        </p:spPr>
        <p:txBody>
          <a:bodyPr/>
          <a:lstStyle/>
          <a:p>
            <a:r>
              <a:rPr lang="en-US" dirty="0"/>
              <a:t>   IN-BAND SQL INJECTION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1150" y="1931194"/>
            <a:ext cx="8521700" cy="1954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Fira Sans" panose="020B0503050000020004" pitchFamily="34" charset="0"/>
              </a:rPr>
              <a:t>In-band SQL injection is the most common and easy-to-exploit of the SQL injection attacks. </a:t>
            </a:r>
            <a:endParaRPr lang="en-US" sz="20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Fira Sans" panose="020B0503050000020004" pitchFamily="34" charset="0"/>
              </a:rPr>
              <a:t>In-band SQL injection occurs when an attacker is able to use the same communication channel to both launch the attack and gather results.</a:t>
            </a:r>
            <a:endParaRPr lang="en-US" sz="2000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6455" y="4356100"/>
            <a:ext cx="677545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In-band SQL </a:t>
            </a:r>
            <a:r>
              <a:rPr lang="en-US" dirty="0"/>
              <a:t>Injection </a:t>
            </a:r>
            <a:endParaRPr dirty="0"/>
          </a:p>
        </p:txBody>
      </p:sp>
      <p:sp>
        <p:nvSpPr>
          <p:cNvPr id="254" name="Google Shape;254;p21"/>
          <p:cNvSpPr txBox="1"/>
          <p:nvPr/>
        </p:nvSpPr>
        <p:spPr>
          <a:xfrm>
            <a:off x="457200" y="1256600"/>
            <a:ext cx="1993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ERROR-BASED SQL </a:t>
            </a:r>
            <a:r>
              <a:rPr lang="en-US" b="1" dirty="0"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INJECTION </a:t>
            </a:r>
            <a:endParaRPr b="1" dirty="0"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6693000" y="1256600"/>
            <a:ext cx="1993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UNION-BASED SQL </a:t>
            </a:r>
            <a:r>
              <a:rPr lang="en-US" b="1" dirty="0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INJECTION </a:t>
            </a:r>
            <a:endParaRPr b="1" dirty="0"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2952787" y="2905527"/>
            <a:ext cx="1604757" cy="1591043"/>
          </a:xfrm>
          <a:custGeom>
            <a:avLst/>
            <a:gdLst/>
            <a:ahLst/>
            <a:cxnLst/>
            <a:rect l="l" t="t" r="r" b="b"/>
            <a:pathLst>
              <a:path w="44114" h="43737" extrusionOk="0">
                <a:moveTo>
                  <a:pt x="6158" y="0"/>
                </a:moveTo>
                <a:lnTo>
                  <a:pt x="6116" y="545"/>
                </a:lnTo>
                <a:lnTo>
                  <a:pt x="5823" y="1634"/>
                </a:lnTo>
                <a:lnTo>
                  <a:pt x="5362" y="2598"/>
                </a:lnTo>
                <a:lnTo>
                  <a:pt x="4692" y="3477"/>
                </a:lnTo>
                <a:lnTo>
                  <a:pt x="3896" y="4190"/>
                </a:lnTo>
                <a:lnTo>
                  <a:pt x="3016" y="4776"/>
                </a:lnTo>
                <a:lnTo>
                  <a:pt x="2011" y="5195"/>
                </a:lnTo>
                <a:lnTo>
                  <a:pt x="922" y="5405"/>
                </a:lnTo>
                <a:lnTo>
                  <a:pt x="0" y="5405"/>
                </a:lnTo>
                <a:lnTo>
                  <a:pt x="0" y="31378"/>
                </a:lnTo>
                <a:lnTo>
                  <a:pt x="42" y="32677"/>
                </a:lnTo>
                <a:lnTo>
                  <a:pt x="545" y="35065"/>
                </a:lnTo>
                <a:lnTo>
                  <a:pt x="1466" y="37285"/>
                </a:lnTo>
                <a:lnTo>
                  <a:pt x="2807" y="39254"/>
                </a:lnTo>
                <a:lnTo>
                  <a:pt x="4483" y="40930"/>
                </a:lnTo>
                <a:lnTo>
                  <a:pt x="6452" y="42271"/>
                </a:lnTo>
                <a:lnTo>
                  <a:pt x="8672" y="43234"/>
                </a:lnTo>
                <a:lnTo>
                  <a:pt x="11102" y="43695"/>
                </a:lnTo>
                <a:lnTo>
                  <a:pt x="12358" y="43737"/>
                </a:lnTo>
                <a:lnTo>
                  <a:pt x="38835" y="43737"/>
                </a:lnTo>
                <a:lnTo>
                  <a:pt x="38877" y="43192"/>
                </a:lnTo>
                <a:lnTo>
                  <a:pt x="39086" y="42145"/>
                </a:lnTo>
                <a:lnTo>
                  <a:pt x="39715" y="40721"/>
                </a:lnTo>
                <a:lnTo>
                  <a:pt x="41139" y="39212"/>
                </a:lnTo>
                <a:lnTo>
                  <a:pt x="42522" y="38458"/>
                </a:lnTo>
                <a:lnTo>
                  <a:pt x="43569" y="38165"/>
                </a:lnTo>
                <a:lnTo>
                  <a:pt x="44114" y="38081"/>
                </a:lnTo>
                <a:lnTo>
                  <a:pt x="44114" y="17218"/>
                </a:lnTo>
                <a:lnTo>
                  <a:pt x="42312" y="17135"/>
                </a:lnTo>
                <a:lnTo>
                  <a:pt x="38961" y="16381"/>
                </a:lnTo>
                <a:lnTo>
                  <a:pt x="35861" y="15040"/>
                </a:lnTo>
                <a:lnTo>
                  <a:pt x="33138" y="13197"/>
                </a:lnTo>
                <a:lnTo>
                  <a:pt x="30750" y="10893"/>
                </a:lnTo>
                <a:lnTo>
                  <a:pt x="28823" y="8170"/>
                </a:lnTo>
                <a:lnTo>
                  <a:pt x="27440" y="5069"/>
                </a:lnTo>
                <a:lnTo>
                  <a:pt x="26644" y="1760"/>
                </a:lnTo>
                <a:lnTo>
                  <a:pt x="2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" name="Google Shape;259;p21"/>
          <p:cNvSpPr/>
          <p:nvPr/>
        </p:nvSpPr>
        <p:spPr>
          <a:xfrm>
            <a:off x="4587979" y="1258117"/>
            <a:ext cx="1603266" cy="1615452"/>
          </a:xfrm>
          <a:custGeom>
            <a:avLst/>
            <a:gdLst/>
            <a:ahLst/>
            <a:cxnLst/>
            <a:rect l="l" t="t" r="r" b="b"/>
            <a:pathLst>
              <a:path w="44073" h="44408" extrusionOk="0">
                <a:moveTo>
                  <a:pt x="5530" y="1"/>
                </a:moveTo>
                <a:lnTo>
                  <a:pt x="5530" y="503"/>
                </a:lnTo>
                <a:lnTo>
                  <a:pt x="5530" y="1090"/>
                </a:lnTo>
                <a:lnTo>
                  <a:pt x="5279" y="2179"/>
                </a:lnTo>
                <a:lnTo>
                  <a:pt x="4860" y="3227"/>
                </a:lnTo>
                <a:lnTo>
                  <a:pt x="4274" y="4106"/>
                </a:lnTo>
                <a:lnTo>
                  <a:pt x="3519" y="4902"/>
                </a:lnTo>
                <a:lnTo>
                  <a:pt x="2640" y="5531"/>
                </a:lnTo>
                <a:lnTo>
                  <a:pt x="1676" y="5991"/>
                </a:lnTo>
                <a:lnTo>
                  <a:pt x="545" y="6285"/>
                </a:lnTo>
                <a:lnTo>
                  <a:pt x="0" y="6327"/>
                </a:lnTo>
                <a:lnTo>
                  <a:pt x="0" y="26519"/>
                </a:lnTo>
                <a:lnTo>
                  <a:pt x="1802" y="26603"/>
                </a:lnTo>
                <a:lnTo>
                  <a:pt x="5237" y="27399"/>
                </a:lnTo>
                <a:lnTo>
                  <a:pt x="8379" y="28781"/>
                </a:lnTo>
                <a:lnTo>
                  <a:pt x="11186" y="30709"/>
                </a:lnTo>
                <a:lnTo>
                  <a:pt x="13574" y="33138"/>
                </a:lnTo>
                <a:lnTo>
                  <a:pt x="15459" y="35987"/>
                </a:lnTo>
                <a:lnTo>
                  <a:pt x="16800" y="39171"/>
                </a:lnTo>
                <a:lnTo>
                  <a:pt x="17512" y="42606"/>
                </a:lnTo>
                <a:lnTo>
                  <a:pt x="17596" y="44408"/>
                </a:lnTo>
                <a:lnTo>
                  <a:pt x="38249" y="44408"/>
                </a:lnTo>
                <a:lnTo>
                  <a:pt x="38291" y="43863"/>
                </a:lnTo>
                <a:lnTo>
                  <a:pt x="38584" y="42774"/>
                </a:lnTo>
                <a:lnTo>
                  <a:pt x="39087" y="41810"/>
                </a:lnTo>
                <a:lnTo>
                  <a:pt x="39715" y="40930"/>
                </a:lnTo>
                <a:lnTo>
                  <a:pt x="40511" y="40218"/>
                </a:lnTo>
                <a:lnTo>
                  <a:pt x="41391" y="39632"/>
                </a:lnTo>
                <a:lnTo>
                  <a:pt x="42396" y="39213"/>
                </a:lnTo>
                <a:lnTo>
                  <a:pt x="43486" y="39003"/>
                </a:lnTo>
                <a:lnTo>
                  <a:pt x="44072" y="39003"/>
                </a:lnTo>
                <a:lnTo>
                  <a:pt x="44072" y="12359"/>
                </a:lnTo>
                <a:lnTo>
                  <a:pt x="44030" y="11061"/>
                </a:lnTo>
                <a:lnTo>
                  <a:pt x="43527" y="8673"/>
                </a:lnTo>
                <a:lnTo>
                  <a:pt x="42606" y="6452"/>
                </a:lnTo>
                <a:lnTo>
                  <a:pt x="41265" y="4483"/>
                </a:lnTo>
                <a:lnTo>
                  <a:pt x="39589" y="2808"/>
                </a:lnTo>
                <a:lnTo>
                  <a:pt x="37620" y="1467"/>
                </a:lnTo>
                <a:lnTo>
                  <a:pt x="35400" y="503"/>
                </a:lnTo>
                <a:lnTo>
                  <a:pt x="32970" y="43"/>
                </a:lnTo>
                <a:lnTo>
                  <a:pt x="31714" y="1"/>
                </a:lnTo>
                <a:close/>
              </a:path>
            </a:pathLst>
          </a:custGeom>
          <a:solidFill>
            <a:srgbClr val="FF8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" name="Google Shape;260;p21"/>
          <p:cNvSpPr/>
          <p:nvPr/>
        </p:nvSpPr>
        <p:spPr>
          <a:xfrm>
            <a:off x="2963136" y="1256728"/>
            <a:ext cx="1604757" cy="1616980"/>
          </a:xfrm>
          <a:custGeom>
            <a:avLst/>
            <a:gdLst/>
            <a:ahLst/>
            <a:cxnLst/>
            <a:rect l="l" t="t" r="r" b="b"/>
            <a:pathLst>
              <a:path w="44114" h="44450" extrusionOk="0">
                <a:moveTo>
                  <a:pt x="12358" y="1"/>
                </a:moveTo>
                <a:lnTo>
                  <a:pt x="11102" y="43"/>
                </a:lnTo>
                <a:lnTo>
                  <a:pt x="8672" y="545"/>
                </a:lnTo>
                <a:lnTo>
                  <a:pt x="6452" y="1509"/>
                </a:lnTo>
                <a:lnTo>
                  <a:pt x="4483" y="2808"/>
                </a:lnTo>
                <a:lnTo>
                  <a:pt x="2807" y="4483"/>
                </a:lnTo>
                <a:lnTo>
                  <a:pt x="1466" y="6494"/>
                </a:lnTo>
                <a:lnTo>
                  <a:pt x="545" y="8715"/>
                </a:lnTo>
                <a:lnTo>
                  <a:pt x="42" y="11103"/>
                </a:lnTo>
                <a:lnTo>
                  <a:pt x="0" y="12401"/>
                </a:lnTo>
                <a:lnTo>
                  <a:pt x="0" y="39045"/>
                </a:lnTo>
                <a:lnTo>
                  <a:pt x="922" y="39045"/>
                </a:lnTo>
                <a:lnTo>
                  <a:pt x="2011" y="39255"/>
                </a:lnTo>
                <a:lnTo>
                  <a:pt x="3016" y="39674"/>
                </a:lnTo>
                <a:lnTo>
                  <a:pt x="3896" y="40260"/>
                </a:lnTo>
                <a:lnTo>
                  <a:pt x="4692" y="40972"/>
                </a:lnTo>
                <a:lnTo>
                  <a:pt x="5320" y="41852"/>
                </a:lnTo>
                <a:lnTo>
                  <a:pt x="5823" y="42816"/>
                </a:lnTo>
                <a:lnTo>
                  <a:pt x="6116" y="43905"/>
                </a:lnTo>
                <a:lnTo>
                  <a:pt x="6158" y="44450"/>
                </a:lnTo>
                <a:lnTo>
                  <a:pt x="26518" y="44450"/>
                </a:lnTo>
                <a:lnTo>
                  <a:pt x="26560" y="42648"/>
                </a:lnTo>
                <a:lnTo>
                  <a:pt x="27272" y="39213"/>
                </a:lnTo>
                <a:lnTo>
                  <a:pt x="28613" y="36029"/>
                </a:lnTo>
                <a:lnTo>
                  <a:pt x="30498" y="33180"/>
                </a:lnTo>
                <a:lnTo>
                  <a:pt x="32886" y="30751"/>
                </a:lnTo>
                <a:lnTo>
                  <a:pt x="35693" y="28823"/>
                </a:lnTo>
                <a:lnTo>
                  <a:pt x="38835" y="27441"/>
                </a:lnTo>
                <a:lnTo>
                  <a:pt x="42270" y="26645"/>
                </a:lnTo>
                <a:lnTo>
                  <a:pt x="44114" y="26561"/>
                </a:lnTo>
                <a:lnTo>
                  <a:pt x="44114" y="6369"/>
                </a:lnTo>
                <a:lnTo>
                  <a:pt x="43527" y="6285"/>
                </a:lnTo>
                <a:lnTo>
                  <a:pt x="42480" y="5992"/>
                </a:lnTo>
                <a:lnTo>
                  <a:pt x="41097" y="5196"/>
                </a:lnTo>
                <a:lnTo>
                  <a:pt x="39673" y="3646"/>
                </a:lnTo>
                <a:lnTo>
                  <a:pt x="39044" y="2179"/>
                </a:lnTo>
                <a:lnTo>
                  <a:pt x="38835" y="1090"/>
                </a:lnTo>
                <a:lnTo>
                  <a:pt x="38835" y="545"/>
                </a:lnTo>
                <a:lnTo>
                  <a:pt x="3883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4587979" y="2905527"/>
            <a:ext cx="1603266" cy="1591043"/>
          </a:xfrm>
          <a:custGeom>
            <a:avLst/>
            <a:gdLst/>
            <a:ahLst/>
            <a:cxnLst/>
            <a:rect l="l" t="t" r="r" b="b"/>
            <a:pathLst>
              <a:path w="44073" h="43737" extrusionOk="0">
                <a:moveTo>
                  <a:pt x="17554" y="0"/>
                </a:moveTo>
                <a:lnTo>
                  <a:pt x="17428" y="1760"/>
                </a:lnTo>
                <a:lnTo>
                  <a:pt x="16632" y="5069"/>
                </a:lnTo>
                <a:lnTo>
                  <a:pt x="15250" y="8170"/>
                </a:lnTo>
                <a:lnTo>
                  <a:pt x="13322" y="10893"/>
                </a:lnTo>
                <a:lnTo>
                  <a:pt x="10976" y="13197"/>
                </a:lnTo>
                <a:lnTo>
                  <a:pt x="8211" y="15040"/>
                </a:lnTo>
                <a:lnTo>
                  <a:pt x="5111" y="16381"/>
                </a:lnTo>
                <a:lnTo>
                  <a:pt x="1760" y="17135"/>
                </a:lnTo>
                <a:lnTo>
                  <a:pt x="0" y="17218"/>
                </a:lnTo>
                <a:lnTo>
                  <a:pt x="0" y="38081"/>
                </a:lnTo>
                <a:lnTo>
                  <a:pt x="545" y="38123"/>
                </a:lnTo>
                <a:lnTo>
                  <a:pt x="1634" y="38375"/>
                </a:lnTo>
                <a:lnTo>
                  <a:pt x="2640" y="38793"/>
                </a:lnTo>
                <a:lnTo>
                  <a:pt x="3519" y="39422"/>
                </a:lnTo>
                <a:lnTo>
                  <a:pt x="4274" y="40176"/>
                </a:lnTo>
                <a:lnTo>
                  <a:pt x="4860" y="41098"/>
                </a:lnTo>
                <a:lnTo>
                  <a:pt x="5321" y="42103"/>
                </a:lnTo>
                <a:lnTo>
                  <a:pt x="5530" y="43150"/>
                </a:lnTo>
                <a:lnTo>
                  <a:pt x="5572" y="43737"/>
                </a:lnTo>
                <a:lnTo>
                  <a:pt x="31714" y="43737"/>
                </a:lnTo>
                <a:lnTo>
                  <a:pt x="33012" y="43695"/>
                </a:lnTo>
                <a:lnTo>
                  <a:pt x="35400" y="43192"/>
                </a:lnTo>
                <a:lnTo>
                  <a:pt x="37620" y="42271"/>
                </a:lnTo>
                <a:lnTo>
                  <a:pt x="39589" y="40930"/>
                </a:lnTo>
                <a:lnTo>
                  <a:pt x="41265" y="39254"/>
                </a:lnTo>
                <a:lnTo>
                  <a:pt x="42606" y="37285"/>
                </a:lnTo>
                <a:lnTo>
                  <a:pt x="43569" y="35065"/>
                </a:lnTo>
                <a:lnTo>
                  <a:pt x="44030" y="32635"/>
                </a:lnTo>
                <a:lnTo>
                  <a:pt x="44072" y="31378"/>
                </a:lnTo>
                <a:lnTo>
                  <a:pt x="44072" y="5405"/>
                </a:lnTo>
                <a:lnTo>
                  <a:pt x="43527" y="5405"/>
                </a:lnTo>
                <a:lnTo>
                  <a:pt x="42438" y="5195"/>
                </a:lnTo>
                <a:lnTo>
                  <a:pt x="41433" y="4776"/>
                </a:lnTo>
                <a:lnTo>
                  <a:pt x="40511" y="4190"/>
                </a:lnTo>
                <a:lnTo>
                  <a:pt x="39715" y="3477"/>
                </a:lnTo>
                <a:lnTo>
                  <a:pt x="39087" y="2598"/>
                </a:lnTo>
                <a:lnTo>
                  <a:pt x="38584" y="1634"/>
                </a:lnTo>
                <a:lnTo>
                  <a:pt x="38291" y="545"/>
                </a:lnTo>
                <a:lnTo>
                  <a:pt x="3824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2" name="Google Shape;262;p21"/>
          <p:cNvSpPr/>
          <p:nvPr/>
        </p:nvSpPr>
        <p:spPr>
          <a:xfrm>
            <a:off x="3917438" y="2222802"/>
            <a:ext cx="640098" cy="650757"/>
          </a:xfrm>
          <a:custGeom>
            <a:avLst/>
            <a:gdLst/>
            <a:ahLst/>
            <a:cxnLst/>
            <a:rect l="l" t="t" r="r" b="b"/>
            <a:pathLst>
              <a:path w="17596" h="17889" extrusionOk="0">
                <a:moveTo>
                  <a:pt x="17596" y="0"/>
                </a:moveTo>
                <a:lnTo>
                  <a:pt x="15752" y="84"/>
                </a:lnTo>
                <a:lnTo>
                  <a:pt x="12317" y="880"/>
                </a:lnTo>
                <a:lnTo>
                  <a:pt x="9175" y="2262"/>
                </a:lnTo>
                <a:lnTo>
                  <a:pt x="6368" y="4190"/>
                </a:lnTo>
                <a:lnTo>
                  <a:pt x="3980" y="6619"/>
                </a:lnTo>
                <a:lnTo>
                  <a:pt x="2095" y="9468"/>
                </a:lnTo>
                <a:lnTo>
                  <a:pt x="754" y="12652"/>
                </a:lnTo>
                <a:lnTo>
                  <a:pt x="42" y="16087"/>
                </a:lnTo>
                <a:lnTo>
                  <a:pt x="0" y="17889"/>
                </a:lnTo>
                <a:lnTo>
                  <a:pt x="16171" y="17889"/>
                </a:lnTo>
                <a:lnTo>
                  <a:pt x="16800" y="17595"/>
                </a:lnTo>
                <a:lnTo>
                  <a:pt x="17302" y="17135"/>
                </a:lnTo>
                <a:lnTo>
                  <a:pt x="17554" y="16506"/>
                </a:lnTo>
                <a:lnTo>
                  <a:pt x="17596" y="16171"/>
                </a:lnTo>
                <a:lnTo>
                  <a:pt x="17596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" name="Google Shape;263;p21"/>
          <p:cNvSpPr/>
          <p:nvPr/>
        </p:nvSpPr>
        <p:spPr>
          <a:xfrm>
            <a:off x="4587979" y="2222802"/>
            <a:ext cx="640098" cy="650757"/>
          </a:xfrm>
          <a:custGeom>
            <a:avLst/>
            <a:gdLst/>
            <a:ahLst/>
            <a:cxnLst/>
            <a:rect l="l" t="t" r="r" b="b"/>
            <a:pathLst>
              <a:path w="17596" h="17889" extrusionOk="0">
                <a:moveTo>
                  <a:pt x="0" y="0"/>
                </a:moveTo>
                <a:lnTo>
                  <a:pt x="0" y="16171"/>
                </a:lnTo>
                <a:lnTo>
                  <a:pt x="0" y="16506"/>
                </a:lnTo>
                <a:lnTo>
                  <a:pt x="294" y="17135"/>
                </a:lnTo>
                <a:lnTo>
                  <a:pt x="754" y="17595"/>
                </a:lnTo>
                <a:lnTo>
                  <a:pt x="1383" y="17889"/>
                </a:lnTo>
                <a:lnTo>
                  <a:pt x="17596" y="17889"/>
                </a:lnTo>
                <a:lnTo>
                  <a:pt x="17512" y="16087"/>
                </a:lnTo>
                <a:lnTo>
                  <a:pt x="16800" y="12652"/>
                </a:lnTo>
                <a:lnTo>
                  <a:pt x="15459" y="9468"/>
                </a:lnTo>
                <a:lnTo>
                  <a:pt x="13574" y="6619"/>
                </a:lnTo>
                <a:lnTo>
                  <a:pt x="11186" y="4190"/>
                </a:lnTo>
                <a:lnTo>
                  <a:pt x="8379" y="2262"/>
                </a:lnTo>
                <a:lnTo>
                  <a:pt x="5237" y="880"/>
                </a:lnTo>
                <a:lnTo>
                  <a:pt x="1802" y="84"/>
                </a:lnTo>
                <a:lnTo>
                  <a:pt x="0" y="0"/>
                </a:lnTo>
                <a:close/>
              </a:path>
            </a:pathLst>
          </a:custGeom>
          <a:solidFill>
            <a:srgbClr val="D55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" name="Google Shape;264;p21"/>
          <p:cNvSpPr/>
          <p:nvPr/>
        </p:nvSpPr>
        <p:spPr>
          <a:xfrm>
            <a:off x="4587979" y="2905527"/>
            <a:ext cx="638571" cy="626384"/>
          </a:xfrm>
          <a:custGeom>
            <a:avLst/>
            <a:gdLst/>
            <a:ahLst/>
            <a:cxnLst/>
            <a:rect l="l" t="t" r="r" b="b"/>
            <a:pathLst>
              <a:path w="17554" h="17219" extrusionOk="0">
                <a:moveTo>
                  <a:pt x="1383" y="0"/>
                </a:moveTo>
                <a:lnTo>
                  <a:pt x="754" y="252"/>
                </a:lnTo>
                <a:lnTo>
                  <a:pt x="294" y="754"/>
                </a:lnTo>
                <a:lnTo>
                  <a:pt x="0" y="1383"/>
                </a:lnTo>
                <a:lnTo>
                  <a:pt x="0" y="1718"/>
                </a:lnTo>
                <a:lnTo>
                  <a:pt x="0" y="17218"/>
                </a:lnTo>
                <a:lnTo>
                  <a:pt x="1760" y="17135"/>
                </a:lnTo>
                <a:lnTo>
                  <a:pt x="5111" y="16381"/>
                </a:lnTo>
                <a:lnTo>
                  <a:pt x="8211" y="15040"/>
                </a:lnTo>
                <a:lnTo>
                  <a:pt x="10976" y="13197"/>
                </a:lnTo>
                <a:lnTo>
                  <a:pt x="13322" y="10893"/>
                </a:lnTo>
                <a:lnTo>
                  <a:pt x="15250" y="8170"/>
                </a:lnTo>
                <a:lnTo>
                  <a:pt x="16632" y="5069"/>
                </a:lnTo>
                <a:lnTo>
                  <a:pt x="17428" y="1760"/>
                </a:lnTo>
                <a:lnTo>
                  <a:pt x="1755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3917438" y="2903999"/>
            <a:ext cx="640098" cy="627912"/>
          </a:xfrm>
          <a:custGeom>
            <a:avLst/>
            <a:gdLst/>
            <a:ahLst/>
            <a:cxnLst/>
            <a:rect l="l" t="t" r="r" b="b"/>
            <a:pathLst>
              <a:path w="17596" h="17261" extrusionOk="0">
                <a:moveTo>
                  <a:pt x="15836" y="0"/>
                </a:moveTo>
                <a:lnTo>
                  <a:pt x="0" y="42"/>
                </a:lnTo>
                <a:lnTo>
                  <a:pt x="126" y="1802"/>
                </a:lnTo>
                <a:lnTo>
                  <a:pt x="922" y="5111"/>
                </a:lnTo>
                <a:lnTo>
                  <a:pt x="2346" y="8170"/>
                </a:lnTo>
                <a:lnTo>
                  <a:pt x="4232" y="10935"/>
                </a:lnTo>
                <a:lnTo>
                  <a:pt x="6620" y="13239"/>
                </a:lnTo>
                <a:lnTo>
                  <a:pt x="9384" y="15082"/>
                </a:lnTo>
                <a:lnTo>
                  <a:pt x="12443" y="16423"/>
                </a:lnTo>
                <a:lnTo>
                  <a:pt x="15794" y="17177"/>
                </a:lnTo>
                <a:lnTo>
                  <a:pt x="17596" y="17260"/>
                </a:lnTo>
                <a:lnTo>
                  <a:pt x="17596" y="1760"/>
                </a:lnTo>
                <a:lnTo>
                  <a:pt x="17554" y="1425"/>
                </a:lnTo>
                <a:lnTo>
                  <a:pt x="17302" y="796"/>
                </a:lnTo>
                <a:lnTo>
                  <a:pt x="16800" y="294"/>
                </a:lnTo>
                <a:lnTo>
                  <a:pt x="16171" y="42"/>
                </a:lnTo>
                <a:lnTo>
                  <a:pt x="15836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6" name="Google Shape;266;p21"/>
          <p:cNvSpPr txBox="1"/>
          <p:nvPr/>
        </p:nvSpPr>
        <p:spPr>
          <a:xfrm>
            <a:off x="3311967" y="1817774"/>
            <a:ext cx="907094" cy="59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chemeClr val="lt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01</a:t>
            </a:r>
            <a:endParaRPr sz="4800" b="1" dirty="0">
              <a:solidFill>
                <a:schemeClr val="lt1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267" name="Google Shape;267;p21"/>
          <p:cNvSpPr txBox="1"/>
          <p:nvPr/>
        </p:nvSpPr>
        <p:spPr>
          <a:xfrm>
            <a:off x="4841537" y="1783995"/>
            <a:ext cx="1096149" cy="6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chemeClr val="lt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02</a:t>
            </a:r>
            <a:endParaRPr sz="4800" b="1" dirty="0">
              <a:solidFill>
                <a:schemeClr val="lt1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268" name="Google Shape;268;p21"/>
          <p:cNvSpPr txBox="1"/>
          <p:nvPr/>
        </p:nvSpPr>
        <p:spPr>
          <a:xfrm>
            <a:off x="2972281" y="3238711"/>
            <a:ext cx="1620505" cy="100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ERROR-BASED</a:t>
            </a:r>
            <a:endParaRPr sz="1800" b="1" dirty="0">
              <a:solidFill>
                <a:schemeClr val="lt1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282" name="Google Shape;282;p21"/>
          <p:cNvSpPr txBox="1"/>
          <p:nvPr/>
        </p:nvSpPr>
        <p:spPr>
          <a:xfrm>
            <a:off x="457200" y="1693525"/>
            <a:ext cx="2094300" cy="1210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This technique relies on error messages thrown by the database server to obtain information about the structure of the database.</a:t>
            </a:r>
            <a:endParaRPr sz="1200" dirty="0"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283" name="Google Shape;283;p21"/>
          <p:cNvSpPr txBox="1"/>
          <p:nvPr/>
        </p:nvSpPr>
        <p:spPr>
          <a:xfrm>
            <a:off x="6693000" y="1693525"/>
            <a:ext cx="1993800" cy="159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This technique leverages the UNION SQL Operator to combine the results of two or more SELECT statements into a single result which is then returned as part of the HTTP response.</a:t>
            </a:r>
            <a:endParaRPr sz="1200" dirty="0">
              <a:solidFill>
                <a:schemeClr val="dk1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84396" y="3411432"/>
            <a:ext cx="13372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Fira Sans" panose="020B0503050000020004" pitchFamily="34" charset="0"/>
              </a:rPr>
              <a:t>UNION-BASED </a:t>
            </a:r>
            <a:endParaRPr lang="en-US" sz="1800" b="1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  <p:pic>
        <p:nvPicPr>
          <p:cNvPr id="5" name="Google Shape;199;p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7793" y="3053824"/>
            <a:ext cx="2357974" cy="1712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07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21680" y="3289752"/>
            <a:ext cx="2701376" cy="1476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455" y="4356100"/>
            <a:ext cx="677545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/>
      <p:bldP spid="256" grpId="0"/>
      <p:bldP spid="266" grpId="0"/>
      <p:bldP spid="267" grpId="0"/>
      <p:bldP spid="268" grpId="0"/>
      <p:bldP spid="282" grpId="0"/>
      <p:bldP spid="283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095107"/>
            <a:ext cx="8520600" cy="572700"/>
          </a:xfrm>
        </p:spPr>
        <p:txBody>
          <a:bodyPr/>
          <a:lstStyle/>
          <a:p>
            <a:r>
              <a:rPr lang="en-US" dirty="0"/>
              <a:t>INFERENTIAL SQL INJECTION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1150" y="1802607"/>
            <a:ext cx="8521700" cy="230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Fira Sans" panose="020B0503050000020004" pitchFamily="34" charset="0"/>
              </a:rPr>
              <a:t>This technique, unlike In-band SQLi, may take longer to exploit. </a:t>
            </a:r>
            <a:endParaRPr lang="en-US" sz="20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Fira Sans" panose="020B0503050000020004" pitchFamily="34" charset="0"/>
              </a:rPr>
              <a:t>Such attacks are commonly referred to as </a:t>
            </a:r>
            <a:r>
              <a:rPr lang="en-US" sz="2000" dirty="0">
                <a:solidFill>
                  <a:schemeClr val="tx1"/>
                </a:solidFill>
              </a:rPr>
              <a:t>“</a:t>
            </a:r>
            <a:r>
              <a:rPr lang="en-US" sz="2000" b="1" dirty="0">
                <a:solidFill>
                  <a:schemeClr val="tx1"/>
                </a:solidFill>
              </a:rPr>
              <a:t>Blind SQLi attacks</a:t>
            </a:r>
            <a:r>
              <a:rPr lang="en-US" sz="2000" dirty="0">
                <a:solidFill>
                  <a:schemeClr val="tx1"/>
                </a:solidFill>
              </a:rPr>
              <a:t>” 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Fira Sans" panose="020B0503050000020004" pitchFamily="34" charset="0"/>
              </a:rPr>
              <a:t>Here, </a:t>
            </a:r>
            <a:r>
              <a:rPr lang="en-US" sz="2000" dirty="0">
                <a:solidFill>
                  <a:schemeClr val="tx1"/>
                </a:solidFill>
              </a:rPr>
              <a:t>an attacker will be able to reconstruct the database structure by sending payloads, observing the web application’s response and the resulting behavior of the database server.</a:t>
            </a:r>
            <a:endParaRPr lang="en-US" sz="2000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6455" y="4356100"/>
            <a:ext cx="677545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Inferential SQL </a:t>
            </a:r>
            <a:r>
              <a:rPr lang="en-US" dirty="0"/>
              <a:t>Injection </a:t>
            </a:r>
            <a:endParaRPr dirty="0"/>
          </a:p>
        </p:txBody>
      </p:sp>
      <p:sp>
        <p:nvSpPr>
          <p:cNvPr id="254" name="Google Shape;254;p21"/>
          <p:cNvSpPr txBox="1"/>
          <p:nvPr/>
        </p:nvSpPr>
        <p:spPr>
          <a:xfrm>
            <a:off x="457200" y="1256600"/>
            <a:ext cx="1993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BOOLEAN-BASED SQL </a:t>
            </a:r>
            <a:r>
              <a:rPr lang="en-US" b="1" dirty="0"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INJECTION </a:t>
            </a:r>
            <a:endParaRPr b="1" dirty="0"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6693000" y="1256600"/>
            <a:ext cx="1993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TIME-BASED SQL </a:t>
            </a:r>
            <a:r>
              <a:rPr lang="en-US" b="1" dirty="0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INJECTION </a:t>
            </a:r>
            <a:endParaRPr b="1" dirty="0"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2952787" y="2905527"/>
            <a:ext cx="1604757" cy="1591043"/>
          </a:xfrm>
          <a:custGeom>
            <a:avLst/>
            <a:gdLst/>
            <a:ahLst/>
            <a:cxnLst/>
            <a:rect l="l" t="t" r="r" b="b"/>
            <a:pathLst>
              <a:path w="44114" h="43737" extrusionOk="0">
                <a:moveTo>
                  <a:pt x="6158" y="0"/>
                </a:moveTo>
                <a:lnTo>
                  <a:pt x="6116" y="545"/>
                </a:lnTo>
                <a:lnTo>
                  <a:pt x="5823" y="1634"/>
                </a:lnTo>
                <a:lnTo>
                  <a:pt x="5362" y="2598"/>
                </a:lnTo>
                <a:lnTo>
                  <a:pt x="4692" y="3477"/>
                </a:lnTo>
                <a:lnTo>
                  <a:pt x="3896" y="4190"/>
                </a:lnTo>
                <a:lnTo>
                  <a:pt x="3016" y="4776"/>
                </a:lnTo>
                <a:lnTo>
                  <a:pt x="2011" y="5195"/>
                </a:lnTo>
                <a:lnTo>
                  <a:pt x="922" y="5405"/>
                </a:lnTo>
                <a:lnTo>
                  <a:pt x="0" y="5405"/>
                </a:lnTo>
                <a:lnTo>
                  <a:pt x="0" y="31378"/>
                </a:lnTo>
                <a:lnTo>
                  <a:pt x="42" y="32677"/>
                </a:lnTo>
                <a:lnTo>
                  <a:pt x="545" y="35065"/>
                </a:lnTo>
                <a:lnTo>
                  <a:pt x="1466" y="37285"/>
                </a:lnTo>
                <a:lnTo>
                  <a:pt x="2807" y="39254"/>
                </a:lnTo>
                <a:lnTo>
                  <a:pt x="4483" y="40930"/>
                </a:lnTo>
                <a:lnTo>
                  <a:pt x="6452" y="42271"/>
                </a:lnTo>
                <a:lnTo>
                  <a:pt x="8672" y="43234"/>
                </a:lnTo>
                <a:lnTo>
                  <a:pt x="11102" y="43695"/>
                </a:lnTo>
                <a:lnTo>
                  <a:pt x="12358" y="43737"/>
                </a:lnTo>
                <a:lnTo>
                  <a:pt x="38835" y="43737"/>
                </a:lnTo>
                <a:lnTo>
                  <a:pt x="38877" y="43192"/>
                </a:lnTo>
                <a:lnTo>
                  <a:pt x="39086" y="42145"/>
                </a:lnTo>
                <a:lnTo>
                  <a:pt x="39715" y="40721"/>
                </a:lnTo>
                <a:lnTo>
                  <a:pt x="41139" y="39212"/>
                </a:lnTo>
                <a:lnTo>
                  <a:pt x="42522" y="38458"/>
                </a:lnTo>
                <a:lnTo>
                  <a:pt x="43569" y="38165"/>
                </a:lnTo>
                <a:lnTo>
                  <a:pt x="44114" y="38081"/>
                </a:lnTo>
                <a:lnTo>
                  <a:pt x="44114" y="17218"/>
                </a:lnTo>
                <a:lnTo>
                  <a:pt x="42312" y="17135"/>
                </a:lnTo>
                <a:lnTo>
                  <a:pt x="38961" y="16381"/>
                </a:lnTo>
                <a:lnTo>
                  <a:pt x="35861" y="15040"/>
                </a:lnTo>
                <a:lnTo>
                  <a:pt x="33138" y="13197"/>
                </a:lnTo>
                <a:lnTo>
                  <a:pt x="30750" y="10893"/>
                </a:lnTo>
                <a:lnTo>
                  <a:pt x="28823" y="8170"/>
                </a:lnTo>
                <a:lnTo>
                  <a:pt x="27440" y="5069"/>
                </a:lnTo>
                <a:lnTo>
                  <a:pt x="26644" y="1760"/>
                </a:lnTo>
                <a:lnTo>
                  <a:pt x="2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" name="Google Shape;259;p21"/>
          <p:cNvSpPr/>
          <p:nvPr/>
        </p:nvSpPr>
        <p:spPr>
          <a:xfrm>
            <a:off x="4587979" y="1258117"/>
            <a:ext cx="1603266" cy="1615452"/>
          </a:xfrm>
          <a:custGeom>
            <a:avLst/>
            <a:gdLst/>
            <a:ahLst/>
            <a:cxnLst/>
            <a:rect l="l" t="t" r="r" b="b"/>
            <a:pathLst>
              <a:path w="44073" h="44408" extrusionOk="0">
                <a:moveTo>
                  <a:pt x="5530" y="1"/>
                </a:moveTo>
                <a:lnTo>
                  <a:pt x="5530" y="503"/>
                </a:lnTo>
                <a:lnTo>
                  <a:pt x="5530" y="1090"/>
                </a:lnTo>
                <a:lnTo>
                  <a:pt x="5279" y="2179"/>
                </a:lnTo>
                <a:lnTo>
                  <a:pt x="4860" y="3227"/>
                </a:lnTo>
                <a:lnTo>
                  <a:pt x="4274" y="4106"/>
                </a:lnTo>
                <a:lnTo>
                  <a:pt x="3519" y="4902"/>
                </a:lnTo>
                <a:lnTo>
                  <a:pt x="2640" y="5531"/>
                </a:lnTo>
                <a:lnTo>
                  <a:pt x="1676" y="5991"/>
                </a:lnTo>
                <a:lnTo>
                  <a:pt x="545" y="6285"/>
                </a:lnTo>
                <a:lnTo>
                  <a:pt x="0" y="6327"/>
                </a:lnTo>
                <a:lnTo>
                  <a:pt x="0" y="26519"/>
                </a:lnTo>
                <a:lnTo>
                  <a:pt x="1802" y="26603"/>
                </a:lnTo>
                <a:lnTo>
                  <a:pt x="5237" y="27399"/>
                </a:lnTo>
                <a:lnTo>
                  <a:pt x="8379" y="28781"/>
                </a:lnTo>
                <a:lnTo>
                  <a:pt x="11186" y="30709"/>
                </a:lnTo>
                <a:lnTo>
                  <a:pt x="13574" y="33138"/>
                </a:lnTo>
                <a:lnTo>
                  <a:pt x="15459" y="35987"/>
                </a:lnTo>
                <a:lnTo>
                  <a:pt x="16800" y="39171"/>
                </a:lnTo>
                <a:lnTo>
                  <a:pt x="17512" y="42606"/>
                </a:lnTo>
                <a:lnTo>
                  <a:pt x="17596" y="44408"/>
                </a:lnTo>
                <a:lnTo>
                  <a:pt x="38249" y="44408"/>
                </a:lnTo>
                <a:lnTo>
                  <a:pt x="38291" y="43863"/>
                </a:lnTo>
                <a:lnTo>
                  <a:pt x="38584" y="42774"/>
                </a:lnTo>
                <a:lnTo>
                  <a:pt x="39087" y="41810"/>
                </a:lnTo>
                <a:lnTo>
                  <a:pt x="39715" y="40930"/>
                </a:lnTo>
                <a:lnTo>
                  <a:pt x="40511" y="40218"/>
                </a:lnTo>
                <a:lnTo>
                  <a:pt x="41391" y="39632"/>
                </a:lnTo>
                <a:lnTo>
                  <a:pt x="42396" y="39213"/>
                </a:lnTo>
                <a:lnTo>
                  <a:pt x="43486" y="39003"/>
                </a:lnTo>
                <a:lnTo>
                  <a:pt x="44072" y="39003"/>
                </a:lnTo>
                <a:lnTo>
                  <a:pt x="44072" y="12359"/>
                </a:lnTo>
                <a:lnTo>
                  <a:pt x="44030" y="11061"/>
                </a:lnTo>
                <a:lnTo>
                  <a:pt x="43527" y="8673"/>
                </a:lnTo>
                <a:lnTo>
                  <a:pt x="42606" y="6452"/>
                </a:lnTo>
                <a:lnTo>
                  <a:pt x="41265" y="4483"/>
                </a:lnTo>
                <a:lnTo>
                  <a:pt x="39589" y="2808"/>
                </a:lnTo>
                <a:lnTo>
                  <a:pt x="37620" y="1467"/>
                </a:lnTo>
                <a:lnTo>
                  <a:pt x="35400" y="503"/>
                </a:lnTo>
                <a:lnTo>
                  <a:pt x="32970" y="43"/>
                </a:lnTo>
                <a:lnTo>
                  <a:pt x="31714" y="1"/>
                </a:lnTo>
                <a:close/>
              </a:path>
            </a:pathLst>
          </a:custGeom>
          <a:solidFill>
            <a:srgbClr val="FF8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" name="Google Shape;260;p21"/>
          <p:cNvSpPr/>
          <p:nvPr/>
        </p:nvSpPr>
        <p:spPr>
          <a:xfrm>
            <a:off x="2963136" y="1256728"/>
            <a:ext cx="1604757" cy="1616980"/>
          </a:xfrm>
          <a:custGeom>
            <a:avLst/>
            <a:gdLst/>
            <a:ahLst/>
            <a:cxnLst/>
            <a:rect l="l" t="t" r="r" b="b"/>
            <a:pathLst>
              <a:path w="44114" h="44450" extrusionOk="0">
                <a:moveTo>
                  <a:pt x="12358" y="1"/>
                </a:moveTo>
                <a:lnTo>
                  <a:pt x="11102" y="43"/>
                </a:lnTo>
                <a:lnTo>
                  <a:pt x="8672" y="545"/>
                </a:lnTo>
                <a:lnTo>
                  <a:pt x="6452" y="1509"/>
                </a:lnTo>
                <a:lnTo>
                  <a:pt x="4483" y="2808"/>
                </a:lnTo>
                <a:lnTo>
                  <a:pt x="2807" y="4483"/>
                </a:lnTo>
                <a:lnTo>
                  <a:pt x="1466" y="6494"/>
                </a:lnTo>
                <a:lnTo>
                  <a:pt x="545" y="8715"/>
                </a:lnTo>
                <a:lnTo>
                  <a:pt x="42" y="11103"/>
                </a:lnTo>
                <a:lnTo>
                  <a:pt x="0" y="12401"/>
                </a:lnTo>
                <a:lnTo>
                  <a:pt x="0" y="39045"/>
                </a:lnTo>
                <a:lnTo>
                  <a:pt x="922" y="39045"/>
                </a:lnTo>
                <a:lnTo>
                  <a:pt x="2011" y="39255"/>
                </a:lnTo>
                <a:lnTo>
                  <a:pt x="3016" y="39674"/>
                </a:lnTo>
                <a:lnTo>
                  <a:pt x="3896" y="40260"/>
                </a:lnTo>
                <a:lnTo>
                  <a:pt x="4692" y="40972"/>
                </a:lnTo>
                <a:lnTo>
                  <a:pt x="5320" y="41852"/>
                </a:lnTo>
                <a:lnTo>
                  <a:pt x="5823" y="42816"/>
                </a:lnTo>
                <a:lnTo>
                  <a:pt x="6116" y="43905"/>
                </a:lnTo>
                <a:lnTo>
                  <a:pt x="6158" y="44450"/>
                </a:lnTo>
                <a:lnTo>
                  <a:pt x="26518" y="44450"/>
                </a:lnTo>
                <a:lnTo>
                  <a:pt x="26560" y="42648"/>
                </a:lnTo>
                <a:lnTo>
                  <a:pt x="27272" y="39213"/>
                </a:lnTo>
                <a:lnTo>
                  <a:pt x="28613" y="36029"/>
                </a:lnTo>
                <a:lnTo>
                  <a:pt x="30498" y="33180"/>
                </a:lnTo>
                <a:lnTo>
                  <a:pt x="32886" y="30751"/>
                </a:lnTo>
                <a:lnTo>
                  <a:pt x="35693" y="28823"/>
                </a:lnTo>
                <a:lnTo>
                  <a:pt x="38835" y="27441"/>
                </a:lnTo>
                <a:lnTo>
                  <a:pt x="42270" y="26645"/>
                </a:lnTo>
                <a:lnTo>
                  <a:pt x="44114" y="26561"/>
                </a:lnTo>
                <a:lnTo>
                  <a:pt x="44114" y="6369"/>
                </a:lnTo>
                <a:lnTo>
                  <a:pt x="43527" y="6285"/>
                </a:lnTo>
                <a:lnTo>
                  <a:pt x="42480" y="5992"/>
                </a:lnTo>
                <a:lnTo>
                  <a:pt x="41097" y="5196"/>
                </a:lnTo>
                <a:lnTo>
                  <a:pt x="39673" y="3646"/>
                </a:lnTo>
                <a:lnTo>
                  <a:pt x="39044" y="2179"/>
                </a:lnTo>
                <a:lnTo>
                  <a:pt x="38835" y="1090"/>
                </a:lnTo>
                <a:lnTo>
                  <a:pt x="38835" y="545"/>
                </a:lnTo>
                <a:lnTo>
                  <a:pt x="3883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4587979" y="2905527"/>
            <a:ext cx="1603266" cy="1591043"/>
          </a:xfrm>
          <a:custGeom>
            <a:avLst/>
            <a:gdLst/>
            <a:ahLst/>
            <a:cxnLst/>
            <a:rect l="l" t="t" r="r" b="b"/>
            <a:pathLst>
              <a:path w="44073" h="43737" extrusionOk="0">
                <a:moveTo>
                  <a:pt x="17554" y="0"/>
                </a:moveTo>
                <a:lnTo>
                  <a:pt x="17428" y="1760"/>
                </a:lnTo>
                <a:lnTo>
                  <a:pt x="16632" y="5069"/>
                </a:lnTo>
                <a:lnTo>
                  <a:pt x="15250" y="8170"/>
                </a:lnTo>
                <a:lnTo>
                  <a:pt x="13322" y="10893"/>
                </a:lnTo>
                <a:lnTo>
                  <a:pt x="10976" y="13197"/>
                </a:lnTo>
                <a:lnTo>
                  <a:pt x="8211" y="15040"/>
                </a:lnTo>
                <a:lnTo>
                  <a:pt x="5111" y="16381"/>
                </a:lnTo>
                <a:lnTo>
                  <a:pt x="1760" y="17135"/>
                </a:lnTo>
                <a:lnTo>
                  <a:pt x="0" y="17218"/>
                </a:lnTo>
                <a:lnTo>
                  <a:pt x="0" y="38081"/>
                </a:lnTo>
                <a:lnTo>
                  <a:pt x="545" y="38123"/>
                </a:lnTo>
                <a:lnTo>
                  <a:pt x="1634" y="38375"/>
                </a:lnTo>
                <a:lnTo>
                  <a:pt x="2640" y="38793"/>
                </a:lnTo>
                <a:lnTo>
                  <a:pt x="3519" y="39422"/>
                </a:lnTo>
                <a:lnTo>
                  <a:pt x="4274" y="40176"/>
                </a:lnTo>
                <a:lnTo>
                  <a:pt x="4860" y="41098"/>
                </a:lnTo>
                <a:lnTo>
                  <a:pt x="5321" y="42103"/>
                </a:lnTo>
                <a:lnTo>
                  <a:pt x="5530" y="43150"/>
                </a:lnTo>
                <a:lnTo>
                  <a:pt x="5572" y="43737"/>
                </a:lnTo>
                <a:lnTo>
                  <a:pt x="31714" y="43737"/>
                </a:lnTo>
                <a:lnTo>
                  <a:pt x="33012" y="43695"/>
                </a:lnTo>
                <a:lnTo>
                  <a:pt x="35400" y="43192"/>
                </a:lnTo>
                <a:lnTo>
                  <a:pt x="37620" y="42271"/>
                </a:lnTo>
                <a:lnTo>
                  <a:pt x="39589" y="40930"/>
                </a:lnTo>
                <a:lnTo>
                  <a:pt x="41265" y="39254"/>
                </a:lnTo>
                <a:lnTo>
                  <a:pt x="42606" y="37285"/>
                </a:lnTo>
                <a:lnTo>
                  <a:pt x="43569" y="35065"/>
                </a:lnTo>
                <a:lnTo>
                  <a:pt x="44030" y="32635"/>
                </a:lnTo>
                <a:lnTo>
                  <a:pt x="44072" y="31378"/>
                </a:lnTo>
                <a:lnTo>
                  <a:pt x="44072" y="5405"/>
                </a:lnTo>
                <a:lnTo>
                  <a:pt x="43527" y="5405"/>
                </a:lnTo>
                <a:lnTo>
                  <a:pt x="42438" y="5195"/>
                </a:lnTo>
                <a:lnTo>
                  <a:pt x="41433" y="4776"/>
                </a:lnTo>
                <a:lnTo>
                  <a:pt x="40511" y="4190"/>
                </a:lnTo>
                <a:lnTo>
                  <a:pt x="39715" y="3477"/>
                </a:lnTo>
                <a:lnTo>
                  <a:pt x="39087" y="2598"/>
                </a:lnTo>
                <a:lnTo>
                  <a:pt x="38584" y="1634"/>
                </a:lnTo>
                <a:lnTo>
                  <a:pt x="38291" y="545"/>
                </a:lnTo>
                <a:lnTo>
                  <a:pt x="3824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2" name="Google Shape;262;p21"/>
          <p:cNvSpPr/>
          <p:nvPr/>
        </p:nvSpPr>
        <p:spPr>
          <a:xfrm>
            <a:off x="3917438" y="2222802"/>
            <a:ext cx="640098" cy="650757"/>
          </a:xfrm>
          <a:custGeom>
            <a:avLst/>
            <a:gdLst/>
            <a:ahLst/>
            <a:cxnLst/>
            <a:rect l="l" t="t" r="r" b="b"/>
            <a:pathLst>
              <a:path w="17596" h="17889" extrusionOk="0">
                <a:moveTo>
                  <a:pt x="17596" y="0"/>
                </a:moveTo>
                <a:lnTo>
                  <a:pt x="15752" y="84"/>
                </a:lnTo>
                <a:lnTo>
                  <a:pt x="12317" y="880"/>
                </a:lnTo>
                <a:lnTo>
                  <a:pt x="9175" y="2262"/>
                </a:lnTo>
                <a:lnTo>
                  <a:pt x="6368" y="4190"/>
                </a:lnTo>
                <a:lnTo>
                  <a:pt x="3980" y="6619"/>
                </a:lnTo>
                <a:lnTo>
                  <a:pt x="2095" y="9468"/>
                </a:lnTo>
                <a:lnTo>
                  <a:pt x="754" y="12652"/>
                </a:lnTo>
                <a:lnTo>
                  <a:pt x="42" y="16087"/>
                </a:lnTo>
                <a:lnTo>
                  <a:pt x="0" y="17889"/>
                </a:lnTo>
                <a:lnTo>
                  <a:pt x="16171" y="17889"/>
                </a:lnTo>
                <a:lnTo>
                  <a:pt x="16800" y="17595"/>
                </a:lnTo>
                <a:lnTo>
                  <a:pt x="17302" y="17135"/>
                </a:lnTo>
                <a:lnTo>
                  <a:pt x="17554" y="16506"/>
                </a:lnTo>
                <a:lnTo>
                  <a:pt x="17596" y="16171"/>
                </a:lnTo>
                <a:lnTo>
                  <a:pt x="17596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" name="Google Shape;263;p21"/>
          <p:cNvSpPr/>
          <p:nvPr/>
        </p:nvSpPr>
        <p:spPr>
          <a:xfrm>
            <a:off x="4587979" y="2222802"/>
            <a:ext cx="640098" cy="650757"/>
          </a:xfrm>
          <a:custGeom>
            <a:avLst/>
            <a:gdLst/>
            <a:ahLst/>
            <a:cxnLst/>
            <a:rect l="l" t="t" r="r" b="b"/>
            <a:pathLst>
              <a:path w="17596" h="17889" extrusionOk="0">
                <a:moveTo>
                  <a:pt x="0" y="0"/>
                </a:moveTo>
                <a:lnTo>
                  <a:pt x="0" y="16171"/>
                </a:lnTo>
                <a:lnTo>
                  <a:pt x="0" y="16506"/>
                </a:lnTo>
                <a:lnTo>
                  <a:pt x="294" y="17135"/>
                </a:lnTo>
                <a:lnTo>
                  <a:pt x="754" y="17595"/>
                </a:lnTo>
                <a:lnTo>
                  <a:pt x="1383" y="17889"/>
                </a:lnTo>
                <a:lnTo>
                  <a:pt x="17596" y="17889"/>
                </a:lnTo>
                <a:lnTo>
                  <a:pt x="17512" y="16087"/>
                </a:lnTo>
                <a:lnTo>
                  <a:pt x="16800" y="12652"/>
                </a:lnTo>
                <a:lnTo>
                  <a:pt x="15459" y="9468"/>
                </a:lnTo>
                <a:lnTo>
                  <a:pt x="13574" y="6619"/>
                </a:lnTo>
                <a:lnTo>
                  <a:pt x="11186" y="4190"/>
                </a:lnTo>
                <a:lnTo>
                  <a:pt x="8379" y="2262"/>
                </a:lnTo>
                <a:lnTo>
                  <a:pt x="5237" y="880"/>
                </a:lnTo>
                <a:lnTo>
                  <a:pt x="1802" y="84"/>
                </a:lnTo>
                <a:lnTo>
                  <a:pt x="0" y="0"/>
                </a:lnTo>
                <a:close/>
              </a:path>
            </a:pathLst>
          </a:custGeom>
          <a:solidFill>
            <a:srgbClr val="D55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" name="Google Shape;264;p21"/>
          <p:cNvSpPr/>
          <p:nvPr/>
        </p:nvSpPr>
        <p:spPr>
          <a:xfrm>
            <a:off x="4587979" y="2905527"/>
            <a:ext cx="638571" cy="626384"/>
          </a:xfrm>
          <a:custGeom>
            <a:avLst/>
            <a:gdLst/>
            <a:ahLst/>
            <a:cxnLst/>
            <a:rect l="l" t="t" r="r" b="b"/>
            <a:pathLst>
              <a:path w="17554" h="17219" extrusionOk="0">
                <a:moveTo>
                  <a:pt x="1383" y="0"/>
                </a:moveTo>
                <a:lnTo>
                  <a:pt x="754" y="252"/>
                </a:lnTo>
                <a:lnTo>
                  <a:pt x="294" y="754"/>
                </a:lnTo>
                <a:lnTo>
                  <a:pt x="0" y="1383"/>
                </a:lnTo>
                <a:lnTo>
                  <a:pt x="0" y="1718"/>
                </a:lnTo>
                <a:lnTo>
                  <a:pt x="0" y="17218"/>
                </a:lnTo>
                <a:lnTo>
                  <a:pt x="1760" y="17135"/>
                </a:lnTo>
                <a:lnTo>
                  <a:pt x="5111" y="16381"/>
                </a:lnTo>
                <a:lnTo>
                  <a:pt x="8211" y="15040"/>
                </a:lnTo>
                <a:lnTo>
                  <a:pt x="10976" y="13197"/>
                </a:lnTo>
                <a:lnTo>
                  <a:pt x="13322" y="10893"/>
                </a:lnTo>
                <a:lnTo>
                  <a:pt x="15250" y="8170"/>
                </a:lnTo>
                <a:lnTo>
                  <a:pt x="16632" y="5069"/>
                </a:lnTo>
                <a:lnTo>
                  <a:pt x="17428" y="1760"/>
                </a:lnTo>
                <a:lnTo>
                  <a:pt x="1755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3917438" y="2903999"/>
            <a:ext cx="640098" cy="627912"/>
          </a:xfrm>
          <a:custGeom>
            <a:avLst/>
            <a:gdLst/>
            <a:ahLst/>
            <a:cxnLst/>
            <a:rect l="l" t="t" r="r" b="b"/>
            <a:pathLst>
              <a:path w="17596" h="17261" extrusionOk="0">
                <a:moveTo>
                  <a:pt x="15836" y="0"/>
                </a:moveTo>
                <a:lnTo>
                  <a:pt x="0" y="42"/>
                </a:lnTo>
                <a:lnTo>
                  <a:pt x="126" y="1802"/>
                </a:lnTo>
                <a:lnTo>
                  <a:pt x="922" y="5111"/>
                </a:lnTo>
                <a:lnTo>
                  <a:pt x="2346" y="8170"/>
                </a:lnTo>
                <a:lnTo>
                  <a:pt x="4232" y="10935"/>
                </a:lnTo>
                <a:lnTo>
                  <a:pt x="6620" y="13239"/>
                </a:lnTo>
                <a:lnTo>
                  <a:pt x="9384" y="15082"/>
                </a:lnTo>
                <a:lnTo>
                  <a:pt x="12443" y="16423"/>
                </a:lnTo>
                <a:lnTo>
                  <a:pt x="15794" y="17177"/>
                </a:lnTo>
                <a:lnTo>
                  <a:pt x="17596" y="17260"/>
                </a:lnTo>
                <a:lnTo>
                  <a:pt x="17596" y="1760"/>
                </a:lnTo>
                <a:lnTo>
                  <a:pt x="17554" y="1425"/>
                </a:lnTo>
                <a:lnTo>
                  <a:pt x="17302" y="796"/>
                </a:lnTo>
                <a:lnTo>
                  <a:pt x="16800" y="294"/>
                </a:lnTo>
                <a:lnTo>
                  <a:pt x="16171" y="42"/>
                </a:lnTo>
                <a:lnTo>
                  <a:pt x="15836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6" name="Google Shape;266;p21"/>
          <p:cNvSpPr txBox="1"/>
          <p:nvPr/>
        </p:nvSpPr>
        <p:spPr>
          <a:xfrm>
            <a:off x="3311967" y="1817774"/>
            <a:ext cx="907094" cy="59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chemeClr val="lt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01</a:t>
            </a:r>
            <a:endParaRPr sz="4800" b="1" dirty="0">
              <a:solidFill>
                <a:schemeClr val="lt1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267" name="Google Shape;267;p21"/>
          <p:cNvSpPr txBox="1"/>
          <p:nvPr/>
        </p:nvSpPr>
        <p:spPr>
          <a:xfrm>
            <a:off x="4841537" y="1783995"/>
            <a:ext cx="1096149" cy="6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chemeClr val="lt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02</a:t>
            </a:r>
            <a:endParaRPr sz="4800" b="1" dirty="0">
              <a:solidFill>
                <a:schemeClr val="lt1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268" name="Google Shape;268;p21"/>
          <p:cNvSpPr txBox="1"/>
          <p:nvPr/>
        </p:nvSpPr>
        <p:spPr>
          <a:xfrm>
            <a:off x="2972281" y="3238711"/>
            <a:ext cx="1620505" cy="100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BOOLEAN-BASED</a:t>
            </a:r>
            <a:endParaRPr sz="1800" b="1" dirty="0">
              <a:solidFill>
                <a:schemeClr val="lt1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282" name="Google Shape;282;p21"/>
          <p:cNvSpPr txBox="1"/>
          <p:nvPr/>
        </p:nvSpPr>
        <p:spPr>
          <a:xfrm>
            <a:off x="449630" y="1639231"/>
            <a:ext cx="2094300" cy="1591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This technique relies on sending an SQL query to the database which forces the application to return a different result depending on whether the query returns a TRUE or FALSE result.</a:t>
            </a:r>
            <a:endParaRPr sz="1200" dirty="0"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283" name="Google Shape;283;p21"/>
          <p:cNvSpPr txBox="1"/>
          <p:nvPr/>
        </p:nvSpPr>
        <p:spPr>
          <a:xfrm>
            <a:off x="6229296" y="1693525"/>
            <a:ext cx="2457504" cy="2099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/>
                <a:cs typeface="Fira Sans" panose="020B0503050000020004"/>
                <a:sym typeface="Fira Sans" panose="020B0503050000020004"/>
              </a:rPr>
              <a:t>This technique </a:t>
            </a:r>
            <a:r>
              <a:rPr lang="en-US" sz="1200" dirty="0">
                <a:solidFill>
                  <a:schemeClr val="tx1"/>
                </a:solidFill>
                <a:latin typeface="Fira Sans" panose="020B0503050000020004" pitchFamily="34" charset="0"/>
              </a:rPr>
              <a:t>that relies on sending an SQL query to the database which forces the database to wait for a specified amount of time (in seconds) before responding. </a:t>
            </a:r>
            <a:endParaRPr lang="en-US" sz="12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algn="r"/>
            <a:r>
              <a:rPr lang="en-US" sz="1200" dirty="0">
                <a:solidFill>
                  <a:schemeClr val="tx1"/>
                </a:solidFill>
                <a:latin typeface="Fira Sans" panose="020B0503050000020004" pitchFamily="34" charset="0"/>
              </a:rPr>
              <a:t>The response time will indicate to the attacker whether the result of the query is TRUE or FALSE.</a:t>
            </a:r>
            <a:endParaRPr lang="en-US" sz="12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lvl="0" algn="r" rtl="0"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84396" y="3411432"/>
            <a:ext cx="13372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Fira Sans" panose="020B0503050000020004" pitchFamily="34" charset="0"/>
              </a:rPr>
              <a:t>TIME-BASED </a:t>
            </a:r>
            <a:endParaRPr lang="en-US" sz="1800" b="1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  <p:pic>
        <p:nvPicPr>
          <p:cNvPr id="5" name="Google Shape;199;p12"/>
          <p:cNvPicPr preferRelativeResize="0"/>
          <p:nvPr/>
        </p:nvPicPr>
        <p:blipFill>
          <a:blip r:embed="rId1"/>
          <a:srcRect/>
          <a:stretch>
            <a:fillRect/>
          </a:stretch>
        </p:blipFill>
        <p:spPr>
          <a:xfrm>
            <a:off x="317793" y="3325804"/>
            <a:ext cx="2357974" cy="124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07;p13"/>
          <p:cNvPicPr preferRelativeResize="0"/>
          <p:nvPr/>
        </p:nvPicPr>
        <p:blipFill>
          <a:blip r:embed="rId2"/>
          <a:srcRect/>
          <a:stretch>
            <a:fillRect/>
          </a:stretch>
        </p:blipFill>
        <p:spPr>
          <a:xfrm>
            <a:off x="6339212" y="3700499"/>
            <a:ext cx="2804788" cy="124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455" y="4356100"/>
            <a:ext cx="677545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/>
      <p:bldP spid="256" grpId="0"/>
      <p:bldP spid="266" grpId="0"/>
      <p:bldP spid="267" grpId="0"/>
      <p:bldP spid="268" grpId="0"/>
      <p:bldP spid="282" grpId="0"/>
      <p:bldP spid="283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250" y="1688038"/>
            <a:ext cx="8520600" cy="572700"/>
          </a:xfrm>
        </p:spPr>
        <p:txBody>
          <a:bodyPr/>
          <a:lstStyle/>
          <a:p>
            <a:r>
              <a:rPr lang="en-US" dirty="0"/>
              <a:t>OUT-OF-BAND SQL INJECTION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1150" y="2331245"/>
            <a:ext cx="8521700" cy="877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solidFill>
                  <a:schemeClr val="tx1"/>
                </a:solidFill>
                <a:latin typeface="Fira Sans" panose="020B0503050000020004" pitchFamily="34" charset="0"/>
              </a:rPr>
              <a:t>Out-of-band SQL injection is </a:t>
            </a:r>
            <a:r>
              <a:rPr lang="en-US" altLang="en-US" sz="2000" dirty="0">
                <a:solidFill>
                  <a:schemeClr val="tx1"/>
                </a:solidFill>
              </a:rPr>
              <a:t>when an attacker is unable to use the same channel to launch the attack and gather results.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6455" y="4356100"/>
            <a:ext cx="677545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454" y="2103234"/>
            <a:ext cx="7583091" cy="937032"/>
          </a:xfrm>
        </p:spPr>
        <p:txBody>
          <a:bodyPr/>
          <a:lstStyle/>
          <a:p>
            <a:r>
              <a:rPr lang="en-US" sz="4800" dirty="0"/>
              <a:t>SQL </a:t>
            </a:r>
            <a:r>
              <a:rPr lang="en-US" sz="66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AUTH-BYPASS</a:t>
            </a:r>
            <a:endParaRPr lang="en-IN" sz="4800" dirty="0">
              <a:ln w="13462">
                <a:solidFill>
                  <a:schemeClr val="bg1"/>
                </a:solidFill>
                <a:prstDash val="solid"/>
              </a:ln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6455" y="4356100"/>
            <a:ext cx="677545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075" y="776863"/>
            <a:ext cx="4098068" cy="1228917"/>
          </a:xfrm>
        </p:spPr>
        <p:txBody>
          <a:bodyPr/>
          <a:lstStyle/>
          <a:p>
            <a:pPr algn="ctr"/>
            <a:r>
              <a:rPr lang="en-US" sz="6000" dirty="0">
                <a:latin typeface="Fira Sans" panose="020B0503050000020004" pitchFamily="34" charset="0"/>
                <a:cs typeface="Lucida Sans Unicode" panose="020B0602030504020204" pitchFamily="34" charset="0"/>
              </a:rPr>
              <a:t>IMPACT</a:t>
            </a:r>
            <a:r>
              <a:rPr lang="en-US" sz="6600" dirty="0"/>
              <a:t> </a:t>
            </a:r>
            <a:endParaRPr lang="en-IN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809" y="1934140"/>
            <a:ext cx="8520600" cy="223965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SQL injection can leave the application at a high-risk of compromise resulting in an impact to the confidentiality, and integrity of data as well as authentication and authorization aspects of the application.</a:t>
            </a:r>
            <a:r>
              <a:rPr lang="en-US" sz="1800" dirty="0">
                <a:solidFill>
                  <a:schemeClr val="tx1"/>
                </a:solidFill>
                <a:ea typeface="Calibri" panose="020F0502020204030204"/>
                <a:cs typeface="Calibri" panose="020F0502020204030204"/>
                <a:sym typeface="Calibri" panose="020F0502020204030204"/>
              </a:rPr>
              <a:t> It poses highly critical issues as these can be used to extract complete database contents and, in some cases, can be leveraged to a Command execution on the server.</a:t>
            </a:r>
            <a:endParaRPr lang="en-US" sz="1800" dirty="0">
              <a:solidFill>
                <a:schemeClr val="tx1"/>
              </a:solidFill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6455" y="4356100"/>
            <a:ext cx="677545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5434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457200" y="758062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sng" dirty="0"/>
              <a:t>TOOLS</a:t>
            </a:r>
            <a:endParaRPr sz="4800" dirty="0"/>
          </a:p>
        </p:txBody>
      </p:sp>
      <p:sp>
        <p:nvSpPr>
          <p:cNvPr id="147" name="Google Shape;147;p18"/>
          <p:cNvSpPr/>
          <p:nvPr/>
        </p:nvSpPr>
        <p:spPr>
          <a:xfrm>
            <a:off x="1565050" y="2221887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8"/>
          <p:cNvSpPr/>
          <p:nvPr/>
        </p:nvSpPr>
        <p:spPr>
          <a:xfrm>
            <a:off x="3852084" y="2221887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18"/>
          <p:cNvSpPr/>
          <p:nvPr/>
        </p:nvSpPr>
        <p:spPr>
          <a:xfrm>
            <a:off x="6152750" y="2221887"/>
            <a:ext cx="1392900" cy="139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18"/>
          <p:cNvSpPr txBox="1"/>
          <p:nvPr/>
        </p:nvSpPr>
        <p:spPr>
          <a:xfrm>
            <a:off x="1224400" y="2565837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sqlmap</a:t>
            </a:r>
            <a:endParaRPr b="1" dirty="0">
              <a:solidFill>
                <a:schemeClr val="dk1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3528084" y="2565837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sqlninja</a:t>
            </a:r>
            <a:endParaRPr b="1" dirty="0">
              <a:solidFill>
                <a:schemeClr val="dk1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5828750" y="2693683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Acunetix</a:t>
            </a:r>
            <a:endParaRPr lang="en-US" b="1" dirty="0">
              <a:solidFill>
                <a:schemeClr val="dk1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Nessus</a:t>
            </a:r>
            <a:endParaRPr lang="en-US" b="1" dirty="0">
              <a:solidFill>
                <a:schemeClr val="dk1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6455" y="4356100"/>
            <a:ext cx="677545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1804"/>
            <a:ext cx="8229600" cy="481500"/>
          </a:xfrm>
        </p:spPr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itle 1"/>
          <p:cNvSpPr txBox="1"/>
          <p:nvPr/>
        </p:nvSpPr>
        <p:spPr>
          <a:xfrm>
            <a:off x="833283" y="1636410"/>
            <a:ext cx="8229600" cy="225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 i="0" u="none" strike="noStrike" cap="none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 i="0" u="none" strike="noStrike" cap="none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 i="0" u="none" strike="noStrike" cap="none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 i="0" u="none" strike="noStrike" cap="none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 i="0" u="none" strike="noStrike" cap="none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 i="0" u="none" strike="noStrike" cap="none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 i="0" u="none" strike="noStrike" cap="none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 i="0" u="none" strike="noStrike" cap="none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 i="0" u="none" strike="noStrike" cap="none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dirty="0">
                <a:hlinkClick r:id="rId1"/>
              </a:rPr>
              <a:t>https://www.w3schools.com/sql/default.asp</a:t>
            </a:r>
            <a:endParaRPr lang="en-IN" sz="1600" b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0" dirty="0">
                <a:hlinkClick r:id="rId2"/>
              </a:rPr>
              <a:t>https://portswigger.net/web-security/sql-injection</a:t>
            </a:r>
            <a:endParaRPr lang="en-IN" sz="16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dirty="0">
                <a:hlinkClick r:id="rId3"/>
              </a:rPr>
              <a:t>https://www.researchgate.net/publication/309404360_CASE_STUDY_OF_SQL_INJECTION_ATTACKS</a:t>
            </a:r>
            <a:endParaRPr lang="en-IN" sz="16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dirty="0">
                <a:hlinkClick r:id="rId4"/>
              </a:rPr>
              <a:t>https://resources.infosecinstitute.com/topic/sql-injection-vulnerabilities-exploitation-case-study/</a:t>
            </a:r>
            <a:endParaRPr lang="en-IN" sz="16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dirty="0">
                <a:hlinkClick r:id="rId5"/>
              </a:rPr>
              <a:t>https://www.techopedia.com/definition/5736/query</a:t>
            </a:r>
            <a:endParaRPr lang="en-IN" sz="16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dirty="0">
                <a:hlinkClick r:id="rId6"/>
              </a:rPr>
              <a:t>https://www.mssqltips.com/sqlservertip/7163/sql-query-examples/</a:t>
            </a:r>
            <a:endParaRPr lang="en-IN" sz="16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6455" y="4356100"/>
            <a:ext cx="677545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4820700" y="1545450"/>
            <a:ext cx="40185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00" dirty="0">
                <a:latin typeface="Tw Cen MT Condensed" panose="020B0606020104020203" pitchFamily="34" charset="0"/>
              </a:rPr>
              <a:t>SQL</a:t>
            </a:r>
            <a:r>
              <a:rPr lang="en-GB" sz="4000" dirty="0">
                <a:latin typeface="Tw Cen MT Condensed" panose="020B0606020104020203" pitchFamily="34" charset="0"/>
              </a:rPr>
              <a:t> </a:t>
            </a:r>
            <a:r>
              <a:rPr lang="en-US" sz="4800" dirty="0">
                <a:latin typeface="Tw Cen MT Condensed" panose="020B0606020104020203" pitchFamily="34" charset="0"/>
              </a:rPr>
              <a:t>INJECTION</a:t>
            </a:r>
            <a:r>
              <a:rPr lang="en-US" sz="4000" dirty="0">
                <a:latin typeface="Tw Cen MT Condensed" panose="020B0606020104020203" pitchFamily="34" charset="0"/>
              </a:rPr>
              <a:t> </a:t>
            </a:r>
            <a:endParaRPr sz="4000" dirty="0">
              <a:latin typeface="Tw Cen MT Condensed" panose="020B0606020104020203" pitchFamily="34" charset="0"/>
            </a:endParaRPr>
          </a:p>
        </p:txBody>
      </p:sp>
      <p:sp>
        <p:nvSpPr>
          <p:cNvPr id="59" name="Google Shape;59;p15"/>
          <p:cNvSpPr/>
          <p:nvPr/>
        </p:nvSpPr>
        <p:spPr>
          <a:xfrm rot="-2700000">
            <a:off x="-2259962" y="-228827"/>
            <a:ext cx="4546922" cy="2390044"/>
          </a:xfrm>
          <a:custGeom>
            <a:avLst/>
            <a:gdLst/>
            <a:ahLst/>
            <a:cxnLst/>
            <a:rect l="l" t="t" r="r" b="b"/>
            <a:pathLst>
              <a:path w="68623" h="36071" extrusionOk="0">
                <a:moveTo>
                  <a:pt x="31253" y="0"/>
                </a:moveTo>
                <a:lnTo>
                  <a:pt x="29075" y="42"/>
                </a:lnTo>
                <a:lnTo>
                  <a:pt x="24844" y="419"/>
                </a:lnTo>
                <a:lnTo>
                  <a:pt x="20654" y="1173"/>
                </a:lnTo>
                <a:lnTo>
                  <a:pt x="16591" y="2262"/>
                </a:lnTo>
                <a:lnTo>
                  <a:pt x="12611" y="3728"/>
                </a:lnTo>
                <a:lnTo>
                  <a:pt x="8757" y="5572"/>
                </a:lnTo>
                <a:lnTo>
                  <a:pt x="5112" y="7708"/>
                </a:lnTo>
                <a:lnTo>
                  <a:pt x="1635" y="10180"/>
                </a:lnTo>
                <a:lnTo>
                  <a:pt x="1" y="11563"/>
                </a:lnTo>
                <a:lnTo>
                  <a:pt x="16968" y="16129"/>
                </a:lnTo>
                <a:lnTo>
                  <a:pt x="20068" y="27440"/>
                </a:lnTo>
                <a:lnTo>
                  <a:pt x="21073" y="26895"/>
                </a:lnTo>
                <a:lnTo>
                  <a:pt x="23210" y="26016"/>
                </a:lnTo>
                <a:lnTo>
                  <a:pt x="25388" y="25304"/>
                </a:lnTo>
                <a:lnTo>
                  <a:pt x="27609" y="24843"/>
                </a:lnTo>
                <a:lnTo>
                  <a:pt x="29829" y="24633"/>
                </a:lnTo>
                <a:lnTo>
                  <a:pt x="32049" y="24591"/>
                </a:lnTo>
                <a:lnTo>
                  <a:pt x="34228" y="24759"/>
                </a:lnTo>
                <a:lnTo>
                  <a:pt x="36406" y="25178"/>
                </a:lnTo>
                <a:lnTo>
                  <a:pt x="38543" y="25722"/>
                </a:lnTo>
                <a:lnTo>
                  <a:pt x="40595" y="26518"/>
                </a:lnTo>
                <a:lnTo>
                  <a:pt x="42564" y="27482"/>
                </a:lnTo>
                <a:lnTo>
                  <a:pt x="44450" y="28655"/>
                </a:lnTo>
                <a:lnTo>
                  <a:pt x="46251" y="29996"/>
                </a:lnTo>
                <a:lnTo>
                  <a:pt x="47885" y="31504"/>
                </a:lnTo>
                <a:lnTo>
                  <a:pt x="49435" y="33221"/>
                </a:lnTo>
                <a:lnTo>
                  <a:pt x="50776" y="35065"/>
                </a:lnTo>
                <a:lnTo>
                  <a:pt x="51404" y="36070"/>
                </a:lnTo>
                <a:lnTo>
                  <a:pt x="64726" y="32509"/>
                </a:lnTo>
                <a:lnTo>
                  <a:pt x="68622" y="17888"/>
                </a:lnTo>
                <a:lnTo>
                  <a:pt x="66904" y="15794"/>
                </a:lnTo>
                <a:lnTo>
                  <a:pt x="63050" y="12023"/>
                </a:lnTo>
                <a:lnTo>
                  <a:pt x="58861" y="8714"/>
                </a:lnTo>
                <a:lnTo>
                  <a:pt x="54336" y="5907"/>
                </a:lnTo>
                <a:lnTo>
                  <a:pt x="49561" y="3603"/>
                </a:lnTo>
                <a:lnTo>
                  <a:pt x="44533" y="1843"/>
                </a:lnTo>
                <a:lnTo>
                  <a:pt x="39297" y="670"/>
                </a:lnTo>
                <a:lnTo>
                  <a:pt x="33976" y="42"/>
                </a:lnTo>
                <a:lnTo>
                  <a:pt x="312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15"/>
          <p:cNvSpPr/>
          <p:nvPr/>
        </p:nvSpPr>
        <p:spPr>
          <a:xfrm rot="-2700000">
            <a:off x="1746824" y="-791500"/>
            <a:ext cx="2276211" cy="4061107"/>
          </a:xfrm>
          <a:custGeom>
            <a:avLst/>
            <a:gdLst/>
            <a:ahLst/>
            <a:cxnLst/>
            <a:rect l="l" t="t" r="r" b="b"/>
            <a:pathLst>
              <a:path w="34353" h="61291" extrusionOk="0">
                <a:moveTo>
                  <a:pt x="26016" y="1"/>
                </a:moveTo>
                <a:lnTo>
                  <a:pt x="22288" y="13993"/>
                </a:lnTo>
                <a:lnTo>
                  <a:pt x="7918" y="17847"/>
                </a:lnTo>
                <a:lnTo>
                  <a:pt x="8672" y="19732"/>
                </a:lnTo>
                <a:lnTo>
                  <a:pt x="9594" y="23670"/>
                </a:lnTo>
                <a:lnTo>
                  <a:pt x="9804" y="27608"/>
                </a:lnTo>
                <a:lnTo>
                  <a:pt x="9427" y="31462"/>
                </a:lnTo>
                <a:lnTo>
                  <a:pt x="8379" y="35233"/>
                </a:lnTo>
                <a:lnTo>
                  <a:pt x="6704" y="38794"/>
                </a:lnTo>
                <a:lnTo>
                  <a:pt x="4441" y="42020"/>
                </a:lnTo>
                <a:lnTo>
                  <a:pt x="1634" y="44868"/>
                </a:lnTo>
                <a:lnTo>
                  <a:pt x="1" y="46125"/>
                </a:lnTo>
                <a:lnTo>
                  <a:pt x="2807" y="56682"/>
                </a:lnTo>
                <a:lnTo>
                  <a:pt x="20026" y="61290"/>
                </a:lnTo>
                <a:lnTo>
                  <a:pt x="21576" y="59740"/>
                </a:lnTo>
                <a:lnTo>
                  <a:pt x="24341" y="56473"/>
                </a:lnTo>
                <a:lnTo>
                  <a:pt x="26770" y="52996"/>
                </a:lnTo>
                <a:lnTo>
                  <a:pt x="28907" y="49393"/>
                </a:lnTo>
                <a:lnTo>
                  <a:pt x="30666" y="45622"/>
                </a:lnTo>
                <a:lnTo>
                  <a:pt x="32091" y="41768"/>
                </a:lnTo>
                <a:lnTo>
                  <a:pt x="33180" y="37788"/>
                </a:lnTo>
                <a:lnTo>
                  <a:pt x="33934" y="33767"/>
                </a:lnTo>
                <a:lnTo>
                  <a:pt x="34311" y="29661"/>
                </a:lnTo>
                <a:lnTo>
                  <a:pt x="34353" y="25556"/>
                </a:lnTo>
                <a:lnTo>
                  <a:pt x="34060" y="21492"/>
                </a:lnTo>
                <a:lnTo>
                  <a:pt x="33431" y="17386"/>
                </a:lnTo>
                <a:lnTo>
                  <a:pt x="32426" y="13365"/>
                </a:lnTo>
                <a:lnTo>
                  <a:pt x="31043" y="9427"/>
                </a:lnTo>
                <a:lnTo>
                  <a:pt x="29326" y="5572"/>
                </a:lnTo>
                <a:lnTo>
                  <a:pt x="27231" y="1802"/>
                </a:lnTo>
                <a:lnTo>
                  <a:pt x="260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61;p15"/>
          <p:cNvSpPr/>
          <p:nvPr/>
        </p:nvSpPr>
        <p:spPr>
          <a:xfrm rot="-2700000">
            <a:off x="369182" y="2865651"/>
            <a:ext cx="4427522" cy="2351216"/>
          </a:xfrm>
          <a:custGeom>
            <a:avLst/>
            <a:gdLst/>
            <a:ahLst/>
            <a:cxnLst/>
            <a:rect l="l" t="t" r="r" b="b"/>
            <a:pathLst>
              <a:path w="66821" h="35485" extrusionOk="0">
                <a:moveTo>
                  <a:pt x="16004" y="1"/>
                </a:moveTo>
                <a:lnTo>
                  <a:pt x="4357" y="3101"/>
                </a:lnTo>
                <a:lnTo>
                  <a:pt x="1" y="19481"/>
                </a:lnTo>
                <a:lnTo>
                  <a:pt x="1634" y="21241"/>
                </a:lnTo>
                <a:lnTo>
                  <a:pt x="5153" y="24466"/>
                </a:lnTo>
                <a:lnTo>
                  <a:pt x="8924" y="27315"/>
                </a:lnTo>
                <a:lnTo>
                  <a:pt x="12904" y="29703"/>
                </a:lnTo>
                <a:lnTo>
                  <a:pt x="17051" y="31714"/>
                </a:lnTo>
                <a:lnTo>
                  <a:pt x="21324" y="33264"/>
                </a:lnTo>
                <a:lnTo>
                  <a:pt x="25723" y="34437"/>
                </a:lnTo>
                <a:lnTo>
                  <a:pt x="30206" y="35191"/>
                </a:lnTo>
                <a:lnTo>
                  <a:pt x="34730" y="35484"/>
                </a:lnTo>
                <a:lnTo>
                  <a:pt x="39296" y="35359"/>
                </a:lnTo>
                <a:lnTo>
                  <a:pt x="43779" y="34814"/>
                </a:lnTo>
                <a:lnTo>
                  <a:pt x="48261" y="33850"/>
                </a:lnTo>
                <a:lnTo>
                  <a:pt x="52660" y="32426"/>
                </a:lnTo>
                <a:lnTo>
                  <a:pt x="56891" y="30583"/>
                </a:lnTo>
                <a:lnTo>
                  <a:pt x="61039" y="28321"/>
                </a:lnTo>
                <a:lnTo>
                  <a:pt x="64977" y="25598"/>
                </a:lnTo>
                <a:lnTo>
                  <a:pt x="66820" y="24047"/>
                </a:lnTo>
                <a:lnTo>
                  <a:pt x="49812" y="19481"/>
                </a:lnTo>
                <a:lnTo>
                  <a:pt x="46753" y="8170"/>
                </a:lnTo>
                <a:lnTo>
                  <a:pt x="45748" y="8673"/>
                </a:lnTo>
                <a:lnTo>
                  <a:pt x="43653" y="9552"/>
                </a:lnTo>
                <a:lnTo>
                  <a:pt x="41517" y="10181"/>
                </a:lnTo>
                <a:lnTo>
                  <a:pt x="39380" y="10642"/>
                </a:lnTo>
                <a:lnTo>
                  <a:pt x="37244" y="10851"/>
                </a:lnTo>
                <a:lnTo>
                  <a:pt x="35065" y="10893"/>
                </a:lnTo>
                <a:lnTo>
                  <a:pt x="31839" y="10600"/>
                </a:lnTo>
                <a:lnTo>
                  <a:pt x="27734" y="9511"/>
                </a:lnTo>
                <a:lnTo>
                  <a:pt x="24801" y="8170"/>
                </a:lnTo>
                <a:lnTo>
                  <a:pt x="22916" y="7081"/>
                </a:lnTo>
                <a:lnTo>
                  <a:pt x="21157" y="5782"/>
                </a:lnTo>
                <a:lnTo>
                  <a:pt x="19523" y="4358"/>
                </a:lnTo>
                <a:lnTo>
                  <a:pt x="17973" y="2724"/>
                </a:lnTo>
                <a:lnTo>
                  <a:pt x="16590" y="964"/>
                </a:lnTo>
                <a:lnTo>
                  <a:pt x="1600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15"/>
          <p:cNvSpPr/>
          <p:nvPr/>
        </p:nvSpPr>
        <p:spPr>
          <a:xfrm rot="-2700000">
            <a:off x="-1419970" y="1753712"/>
            <a:ext cx="2262362" cy="4191572"/>
          </a:xfrm>
          <a:custGeom>
            <a:avLst/>
            <a:gdLst/>
            <a:ahLst/>
            <a:cxnLst/>
            <a:rect l="l" t="t" r="r" b="b"/>
            <a:pathLst>
              <a:path w="34144" h="63260" extrusionOk="0">
                <a:moveTo>
                  <a:pt x="14161" y="0"/>
                </a:moveTo>
                <a:lnTo>
                  <a:pt x="12611" y="1634"/>
                </a:lnTo>
                <a:lnTo>
                  <a:pt x="9762" y="5028"/>
                </a:lnTo>
                <a:lnTo>
                  <a:pt x="7248" y="8630"/>
                </a:lnTo>
                <a:lnTo>
                  <a:pt x="5112" y="12401"/>
                </a:lnTo>
                <a:lnTo>
                  <a:pt x="3352" y="16339"/>
                </a:lnTo>
                <a:lnTo>
                  <a:pt x="1970" y="20361"/>
                </a:lnTo>
                <a:lnTo>
                  <a:pt x="922" y="24508"/>
                </a:lnTo>
                <a:lnTo>
                  <a:pt x="294" y="28697"/>
                </a:lnTo>
                <a:lnTo>
                  <a:pt x="1" y="32929"/>
                </a:lnTo>
                <a:lnTo>
                  <a:pt x="84" y="37202"/>
                </a:lnTo>
                <a:lnTo>
                  <a:pt x="545" y="41433"/>
                </a:lnTo>
                <a:lnTo>
                  <a:pt x="1383" y="45622"/>
                </a:lnTo>
                <a:lnTo>
                  <a:pt x="2598" y="49728"/>
                </a:lnTo>
                <a:lnTo>
                  <a:pt x="4190" y="53749"/>
                </a:lnTo>
                <a:lnTo>
                  <a:pt x="6201" y="57687"/>
                </a:lnTo>
                <a:lnTo>
                  <a:pt x="8547" y="61458"/>
                </a:lnTo>
                <a:lnTo>
                  <a:pt x="9888" y="63259"/>
                </a:lnTo>
                <a:lnTo>
                  <a:pt x="14203" y="47256"/>
                </a:lnTo>
                <a:lnTo>
                  <a:pt x="26770" y="43905"/>
                </a:lnTo>
                <a:lnTo>
                  <a:pt x="26226" y="42732"/>
                </a:lnTo>
                <a:lnTo>
                  <a:pt x="25430" y="40344"/>
                </a:lnTo>
                <a:lnTo>
                  <a:pt x="24885" y="37872"/>
                </a:lnTo>
                <a:lnTo>
                  <a:pt x="24592" y="35316"/>
                </a:lnTo>
                <a:lnTo>
                  <a:pt x="24592" y="34060"/>
                </a:lnTo>
                <a:lnTo>
                  <a:pt x="24592" y="32677"/>
                </a:lnTo>
                <a:lnTo>
                  <a:pt x="24927" y="29912"/>
                </a:lnTo>
                <a:lnTo>
                  <a:pt x="25556" y="27231"/>
                </a:lnTo>
                <a:lnTo>
                  <a:pt x="26519" y="24676"/>
                </a:lnTo>
                <a:lnTo>
                  <a:pt x="27734" y="22246"/>
                </a:lnTo>
                <a:lnTo>
                  <a:pt x="29242" y="19984"/>
                </a:lnTo>
                <a:lnTo>
                  <a:pt x="31044" y="17889"/>
                </a:lnTo>
                <a:lnTo>
                  <a:pt x="33054" y="16004"/>
                </a:lnTo>
                <a:lnTo>
                  <a:pt x="34144" y="15166"/>
                </a:lnTo>
                <a:lnTo>
                  <a:pt x="31337" y="4609"/>
                </a:lnTo>
                <a:lnTo>
                  <a:pt x="141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188305" y="2641"/>
            <a:ext cx="1037739" cy="9448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884929" y="1062594"/>
            <a:ext cx="823952" cy="995611"/>
          </a:xfrm>
          <a:prstGeom prst="rect">
            <a:avLst/>
          </a:prstGeom>
        </p:spPr>
      </p:pic>
      <p:grpSp>
        <p:nvGrpSpPr>
          <p:cNvPr id="4" name="Google Shape;68;p15"/>
          <p:cNvGrpSpPr/>
          <p:nvPr/>
        </p:nvGrpSpPr>
        <p:grpSpPr>
          <a:xfrm>
            <a:off x="1744359" y="4118066"/>
            <a:ext cx="838584" cy="840703"/>
            <a:chOff x="-61783350" y="3743950"/>
            <a:chExt cx="316650" cy="317450"/>
          </a:xfrm>
        </p:grpSpPr>
        <p:sp>
          <p:nvSpPr>
            <p:cNvPr id="5" name="Google Shape;69;p15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70;p15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455" y="4356100"/>
            <a:ext cx="677545" cy="78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734" y="1921846"/>
            <a:ext cx="3880532" cy="1299807"/>
          </a:xfrm>
        </p:spPr>
        <p:txBody>
          <a:bodyPr/>
          <a:lstStyle/>
          <a:p>
            <a:r>
              <a:rPr lang="en-US" sz="7200" dirty="0">
                <a:solidFill>
                  <a:schemeClr val="accent6">
                    <a:lumMod val="75000"/>
                  </a:schemeClr>
                </a:solidFill>
                <a:latin typeface="Mistral" panose="03090702030407020403" pitchFamily="66" charset="0"/>
              </a:rPr>
              <a:t>T</a:t>
            </a:r>
            <a:r>
              <a:rPr lang="en-US" sz="7200" dirty="0">
                <a:solidFill>
                  <a:schemeClr val="accent6"/>
                </a:solidFill>
                <a:latin typeface="Mistral" panose="03090702030407020403" pitchFamily="66" charset="0"/>
              </a:rPr>
              <a:t>h</a:t>
            </a:r>
            <a:r>
              <a:rPr lang="en-US" sz="7200" dirty="0">
                <a:solidFill>
                  <a:schemeClr val="accent2">
                    <a:lumMod val="75000"/>
                  </a:schemeClr>
                </a:solidFill>
                <a:latin typeface="Mistral" panose="03090702030407020403" pitchFamily="66" charset="0"/>
              </a:rPr>
              <a:t>a</a:t>
            </a:r>
            <a:r>
              <a:rPr lang="en-US" sz="7200" dirty="0">
                <a:solidFill>
                  <a:schemeClr val="accent2"/>
                </a:solidFill>
                <a:latin typeface="Mistral" panose="03090702030407020403" pitchFamily="66" charset="0"/>
              </a:rPr>
              <a:t>n</a:t>
            </a:r>
            <a:r>
              <a:rPr lang="en-US" sz="7200" dirty="0">
                <a:solidFill>
                  <a:schemeClr val="accent1"/>
                </a:solidFill>
                <a:latin typeface="Mistral" panose="03090702030407020403" pitchFamily="66" charset="0"/>
              </a:rPr>
              <a:t>k</a:t>
            </a:r>
            <a:r>
              <a:rPr lang="en-US" sz="7200" dirty="0">
                <a:latin typeface="Mistral" panose="03090702030407020403" pitchFamily="66" charset="0"/>
              </a:rPr>
              <a:t> </a:t>
            </a:r>
            <a:r>
              <a:rPr lang="en-US" sz="7200" dirty="0">
                <a:solidFill>
                  <a:schemeClr val="accent3">
                    <a:lumMod val="75000"/>
                  </a:schemeClr>
                </a:solidFill>
                <a:latin typeface="Mistral" panose="03090702030407020403" pitchFamily="66" charset="0"/>
              </a:rPr>
              <a:t>y</a:t>
            </a:r>
            <a:r>
              <a:rPr lang="en-US" sz="7200" dirty="0">
                <a:solidFill>
                  <a:schemeClr val="accent4">
                    <a:lumMod val="75000"/>
                  </a:schemeClr>
                </a:solidFill>
                <a:latin typeface="Mistral" panose="03090702030407020403" pitchFamily="66" charset="0"/>
              </a:rPr>
              <a:t>o</a:t>
            </a:r>
            <a:r>
              <a:rPr lang="en-US" sz="7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istral" panose="03090702030407020403" pitchFamily="66" charset="0"/>
              </a:rPr>
              <a:t>u</a:t>
            </a:r>
            <a:endParaRPr lang="en-IN" sz="7200" dirty="0">
              <a:solidFill>
                <a:schemeClr val="accent3">
                  <a:lumMod val="60000"/>
                  <a:lumOff val="40000"/>
                </a:schemeClr>
              </a:solidFill>
              <a:latin typeface="Mistral" panose="03090702030407020403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6455" y="4356100"/>
            <a:ext cx="677545" cy="78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 rot="16200000">
            <a:off x="-3474274" y="2374661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TABLE OF CONTENTS </a:t>
            </a:r>
            <a:endParaRPr lang="en-IN" sz="2000" dirty="0"/>
          </a:p>
        </p:txBody>
      </p:sp>
      <p:sp>
        <p:nvSpPr>
          <p:cNvPr id="77" name="Google Shape;77;p16"/>
          <p:cNvSpPr/>
          <p:nvPr/>
        </p:nvSpPr>
        <p:spPr>
          <a:xfrm>
            <a:off x="7814226" y="1785910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Group 32"/>
          <p:cNvGrpSpPr/>
          <p:nvPr/>
        </p:nvGrpSpPr>
        <p:grpSpPr>
          <a:xfrm>
            <a:off x="6752461" y="273194"/>
            <a:ext cx="1670834" cy="1464600"/>
            <a:chOff x="6347852" y="1836438"/>
            <a:chExt cx="1670834" cy="1464600"/>
          </a:xfrm>
        </p:grpSpPr>
        <p:grpSp>
          <p:nvGrpSpPr>
            <p:cNvPr id="27" name="Group 26"/>
            <p:cNvGrpSpPr/>
            <p:nvPr/>
          </p:nvGrpSpPr>
          <p:grpSpPr>
            <a:xfrm>
              <a:off x="6347852" y="1836438"/>
              <a:ext cx="1670834" cy="1464600"/>
              <a:chOff x="6347852" y="1836438"/>
              <a:chExt cx="1670834" cy="1464600"/>
            </a:xfrm>
          </p:grpSpPr>
          <p:sp>
            <p:nvSpPr>
              <p:cNvPr id="76" name="Google Shape;76;p16"/>
              <p:cNvSpPr/>
              <p:nvPr/>
            </p:nvSpPr>
            <p:spPr>
              <a:xfrm>
                <a:off x="6347852" y="1836438"/>
                <a:ext cx="1459500" cy="1464600"/>
              </a:xfrm>
              <a:prstGeom prst="roundRect">
                <a:avLst>
                  <a:gd name="adj" fmla="val 10538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16"/>
              <p:cNvSpPr/>
              <p:nvPr/>
            </p:nvSpPr>
            <p:spPr>
              <a:xfrm>
                <a:off x="7482994" y="2171673"/>
                <a:ext cx="535692" cy="829501"/>
              </a:xfrm>
              <a:custGeom>
                <a:avLst/>
                <a:gdLst/>
                <a:ahLst/>
                <a:cxnLst/>
                <a:rect l="l" t="t" r="r" b="b"/>
                <a:pathLst>
                  <a:path w="15124" h="23419" extrusionOk="0">
                    <a:moveTo>
                      <a:pt x="0" y="0"/>
                    </a:moveTo>
                    <a:lnTo>
                      <a:pt x="8086" y="11730"/>
                    </a:lnTo>
                    <a:lnTo>
                      <a:pt x="0" y="23418"/>
                    </a:lnTo>
                    <a:lnTo>
                      <a:pt x="7038" y="23418"/>
                    </a:lnTo>
                    <a:lnTo>
                      <a:pt x="15124" y="11730"/>
                    </a:lnTo>
                    <a:lnTo>
                      <a:pt x="703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79" name="Google Shape;79;p16"/>
            <p:cNvSpPr txBox="1"/>
            <p:nvPr/>
          </p:nvSpPr>
          <p:spPr>
            <a:xfrm>
              <a:off x="6574194" y="2153988"/>
              <a:ext cx="1006800" cy="8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600" tIns="228600" rIns="228600" bIns="2286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dirty="0">
                  <a:latin typeface="Fira Sans" panose="020B0503050000020004"/>
                  <a:ea typeface="Fira Sans" panose="020B0503050000020004"/>
                  <a:cs typeface="Fira Sans" panose="020B0503050000020004"/>
                  <a:sym typeface="Fira Sans" panose="020B0503050000020004"/>
                </a:rPr>
                <a:t>04</a:t>
              </a:r>
              <a:endParaRPr sz="3600" b="1" dirty="0"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973388" y="278273"/>
            <a:ext cx="1670834" cy="1464600"/>
            <a:chOff x="4690202" y="1836438"/>
            <a:chExt cx="1670834" cy="1464600"/>
          </a:xfrm>
        </p:grpSpPr>
        <p:sp>
          <p:nvSpPr>
            <p:cNvPr id="80" name="Google Shape;80;p16"/>
            <p:cNvSpPr/>
            <p:nvPr/>
          </p:nvSpPr>
          <p:spPr>
            <a:xfrm>
              <a:off x="4690202" y="1836438"/>
              <a:ext cx="1459500" cy="1464600"/>
            </a:xfrm>
            <a:prstGeom prst="roundRect">
              <a:avLst>
                <a:gd name="adj" fmla="val 1053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5825344" y="2171673"/>
              <a:ext cx="535692" cy="829501"/>
            </a:xfrm>
            <a:custGeom>
              <a:avLst/>
              <a:gdLst/>
              <a:ahLst/>
              <a:cxnLst/>
              <a:rect l="l" t="t" r="r" b="b"/>
              <a:pathLst>
                <a:path w="15124" h="23419" extrusionOk="0">
                  <a:moveTo>
                    <a:pt x="0" y="0"/>
                  </a:moveTo>
                  <a:lnTo>
                    <a:pt x="8086" y="11730"/>
                  </a:lnTo>
                  <a:lnTo>
                    <a:pt x="0" y="23418"/>
                  </a:lnTo>
                  <a:lnTo>
                    <a:pt x="7038" y="23418"/>
                  </a:lnTo>
                  <a:lnTo>
                    <a:pt x="15124" y="11730"/>
                  </a:lnTo>
                  <a:lnTo>
                    <a:pt x="70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16"/>
            <p:cNvSpPr txBox="1"/>
            <p:nvPr/>
          </p:nvSpPr>
          <p:spPr>
            <a:xfrm>
              <a:off x="4916544" y="2153988"/>
              <a:ext cx="1006800" cy="8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600" tIns="228600" rIns="228600" bIns="2286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dirty="0">
                  <a:latin typeface="Fira Sans" panose="020B0503050000020004"/>
                  <a:ea typeface="Fira Sans" panose="020B0503050000020004"/>
                  <a:cs typeface="Fira Sans" panose="020B0503050000020004"/>
                  <a:sym typeface="Fira Sans" panose="020B0503050000020004"/>
                </a:rPr>
                <a:t>03</a:t>
              </a:r>
              <a:endParaRPr sz="3600" b="1" dirty="0"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94315" y="278273"/>
            <a:ext cx="1670834" cy="1464600"/>
            <a:chOff x="2998352" y="1836438"/>
            <a:chExt cx="1670834" cy="1464600"/>
          </a:xfrm>
        </p:grpSpPr>
        <p:sp>
          <p:nvSpPr>
            <p:cNvPr id="84" name="Google Shape;84;p16"/>
            <p:cNvSpPr/>
            <p:nvPr/>
          </p:nvSpPr>
          <p:spPr>
            <a:xfrm>
              <a:off x="2998352" y="1836438"/>
              <a:ext cx="1459500" cy="1464600"/>
            </a:xfrm>
            <a:prstGeom prst="roundRect">
              <a:avLst>
                <a:gd name="adj" fmla="val 1053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4133494" y="2171673"/>
              <a:ext cx="535692" cy="829501"/>
            </a:xfrm>
            <a:custGeom>
              <a:avLst/>
              <a:gdLst/>
              <a:ahLst/>
              <a:cxnLst/>
              <a:rect l="l" t="t" r="r" b="b"/>
              <a:pathLst>
                <a:path w="15124" h="23419" extrusionOk="0">
                  <a:moveTo>
                    <a:pt x="0" y="0"/>
                  </a:moveTo>
                  <a:lnTo>
                    <a:pt x="8086" y="11730"/>
                  </a:lnTo>
                  <a:lnTo>
                    <a:pt x="0" y="23418"/>
                  </a:lnTo>
                  <a:lnTo>
                    <a:pt x="7038" y="23418"/>
                  </a:lnTo>
                  <a:lnTo>
                    <a:pt x="15124" y="11730"/>
                  </a:lnTo>
                  <a:lnTo>
                    <a:pt x="70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3224694" y="2153988"/>
              <a:ext cx="1006800" cy="8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600" tIns="228600" rIns="228600" bIns="2286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dirty="0">
                  <a:latin typeface="Fira Sans" panose="020B0503050000020004"/>
                  <a:ea typeface="Fira Sans" panose="020B0503050000020004"/>
                  <a:cs typeface="Fira Sans" panose="020B0503050000020004"/>
                  <a:sym typeface="Fira Sans" panose="020B0503050000020004"/>
                </a:rPr>
                <a:t>02</a:t>
              </a:r>
              <a:endParaRPr sz="3600" b="1" dirty="0"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endParaRPr>
            </a:p>
          </p:txBody>
        </p:sp>
      </p:grpSp>
      <p:sp>
        <p:nvSpPr>
          <p:cNvPr id="89" name="Google Shape;89;p16"/>
          <p:cNvSpPr txBox="1"/>
          <p:nvPr/>
        </p:nvSpPr>
        <p:spPr>
          <a:xfrm>
            <a:off x="1461309" y="4036458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Working</a:t>
            </a:r>
            <a:endParaRPr b="1" dirty="0"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978803" y="4049116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Tools used</a:t>
            </a:r>
            <a:endParaRPr b="1" dirty="0"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3225301" y="4053952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Types of SQLI</a:t>
            </a:r>
            <a:endParaRPr lang="en-IN" b="1" dirty="0"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5093043" y="4036458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Impact</a:t>
            </a:r>
            <a:endParaRPr b="1" dirty="0"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5" name="Google Shape;90;p16"/>
          <p:cNvSpPr/>
          <p:nvPr/>
        </p:nvSpPr>
        <p:spPr>
          <a:xfrm>
            <a:off x="6890418" y="2629101"/>
            <a:ext cx="1459500" cy="1464600"/>
          </a:xfrm>
          <a:prstGeom prst="roundRect">
            <a:avLst>
              <a:gd name="adj" fmla="val 10538"/>
            </a:avLst>
          </a:prstGeom>
          <a:solidFill>
            <a:srgbClr val="9696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93;p16"/>
          <p:cNvSpPr txBox="1"/>
          <p:nvPr/>
        </p:nvSpPr>
        <p:spPr>
          <a:xfrm>
            <a:off x="7131685" y="2946651"/>
            <a:ext cx="1006800" cy="8295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08</a:t>
            </a:r>
            <a:endParaRPr sz="3600" b="1" dirty="0"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8" name="Google Shape;90;p16"/>
          <p:cNvSpPr/>
          <p:nvPr/>
        </p:nvSpPr>
        <p:spPr>
          <a:xfrm>
            <a:off x="3225301" y="2638548"/>
            <a:ext cx="1459500" cy="1464600"/>
          </a:xfrm>
          <a:prstGeom prst="roundRect">
            <a:avLst>
              <a:gd name="adj" fmla="val 10538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Google Shape;92;p16"/>
          <p:cNvSpPr/>
          <p:nvPr/>
        </p:nvSpPr>
        <p:spPr>
          <a:xfrm>
            <a:off x="4360470" y="297378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006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93;p16"/>
          <p:cNvSpPr txBox="1"/>
          <p:nvPr/>
        </p:nvSpPr>
        <p:spPr>
          <a:xfrm>
            <a:off x="3451670" y="2956098"/>
            <a:ext cx="100680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06</a:t>
            </a:r>
            <a:endParaRPr sz="3600" b="1" dirty="0"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11" name="Google Shape;90;p16"/>
          <p:cNvSpPr/>
          <p:nvPr/>
        </p:nvSpPr>
        <p:spPr>
          <a:xfrm>
            <a:off x="5071958" y="2629101"/>
            <a:ext cx="1459500" cy="1464600"/>
          </a:xfrm>
          <a:prstGeom prst="roundRect">
            <a:avLst>
              <a:gd name="adj" fmla="val 10538"/>
            </a:avLst>
          </a:prstGeom>
          <a:solidFill>
            <a:srgbClr val="FF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93;p16"/>
          <p:cNvSpPr txBox="1"/>
          <p:nvPr/>
        </p:nvSpPr>
        <p:spPr>
          <a:xfrm>
            <a:off x="5298327" y="2946651"/>
            <a:ext cx="1006800" cy="8295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07</a:t>
            </a:r>
            <a:endParaRPr sz="3600" b="1" dirty="0"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415215" y="261883"/>
            <a:ext cx="1670861" cy="1464600"/>
            <a:chOff x="1214633" y="-125159"/>
            <a:chExt cx="1670861" cy="1464600"/>
          </a:xfrm>
        </p:grpSpPr>
        <p:sp>
          <p:nvSpPr>
            <p:cNvPr id="17" name="Google Shape;90;p16"/>
            <p:cNvSpPr/>
            <p:nvPr/>
          </p:nvSpPr>
          <p:spPr>
            <a:xfrm>
              <a:off x="1214633" y="-125159"/>
              <a:ext cx="1459500" cy="1464600"/>
            </a:xfrm>
            <a:prstGeom prst="roundRect">
              <a:avLst>
                <a:gd name="adj" fmla="val 1053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92;p16"/>
            <p:cNvSpPr/>
            <p:nvPr/>
          </p:nvSpPr>
          <p:spPr>
            <a:xfrm>
              <a:off x="2349802" y="210076"/>
              <a:ext cx="535692" cy="829501"/>
            </a:xfrm>
            <a:custGeom>
              <a:avLst/>
              <a:gdLst/>
              <a:ahLst/>
              <a:cxnLst/>
              <a:rect l="l" t="t" r="r" b="b"/>
              <a:pathLst>
                <a:path w="15124" h="23419" extrusionOk="0">
                  <a:moveTo>
                    <a:pt x="0" y="0"/>
                  </a:moveTo>
                  <a:lnTo>
                    <a:pt x="8086" y="11730"/>
                  </a:lnTo>
                  <a:lnTo>
                    <a:pt x="0" y="23418"/>
                  </a:lnTo>
                  <a:lnTo>
                    <a:pt x="7038" y="23418"/>
                  </a:lnTo>
                  <a:lnTo>
                    <a:pt x="15124" y="11730"/>
                  </a:lnTo>
                  <a:lnTo>
                    <a:pt x="70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93;p16"/>
            <p:cNvSpPr txBox="1"/>
            <p:nvPr/>
          </p:nvSpPr>
          <p:spPr>
            <a:xfrm>
              <a:off x="1441002" y="192391"/>
              <a:ext cx="1006800" cy="8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600" tIns="228600" rIns="228600" bIns="2286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dirty="0">
                  <a:latin typeface="Fira Sans" panose="020B0503050000020004"/>
                  <a:ea typeface="Fira Sans" panose="020B0503050000020004"/>
                  <a:cs typeface="Fira Sans" panose="020B0503050000020004"/>
                  <a:sym typeface="Fira Sans" panose="020B0503050000020004"/>
                </a:rPr>
                <a:t>01</a:t>
              </a:r>
              <a:endParaRPr sz="3600" b="1" dirty="0"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endParaRPr>
            </a:p>
          </p:txBody>
        </p:sp>
      </p:grpSp>
      <p:sp>
        <p:nvSpPr>
          <p:cNvPr id="20" name="Google Shape;90;p16"/>
          <p:cNvSpPr/>
          <p:nvPr/>
        </p:nvSpPr>
        <p:spPr>
          <a:xfrm>
            <a:off x="1386441" y="2638548"/>
            <a:ext cx="1459500" cy="1464600"/>
          </a:xfrm>
          <a:prstGeom prst="roundRect">
            <a:avLst>
              <a:gd name="adj" fmla="val 1053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93;p16"/>
          <p:cNvSpPr txBox="1"/>
          <p:nvPr/>
        </p:nvSpPr>
        <p:spPr>
          <a:xfrm>
            <a:off x="1612810" y="2956098"/>
            <a:ext cx="1006800" cy="829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05</a:t>
            </a:r>
            <a:endParaRPr sz="3600" b="1" dirty="0"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2884965" y="547831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85;p16"/>
          <p:cNvSpPr/>
          <p:nvPr/>
        </p:nvSpPr>
        <p:spPr>
          <a:xfrm>
            <a:off x="4665253" y="604665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85;p16"/>
          <p:cNvSpPr/>
          <p:nvPr/>
        </p:nvSpPr>
        <p:spPr>
          <a:xfrm>
            <a:off x="4730914" y="2927102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85;p16"/>
          <p:cNvSpPr/>
          <p:nvPr/>
        </p:nvSpPr>
        <p:spPr>
          <a:xfrm>
            <a:off x="2854726" y="2908048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85;p16"/>
          <p:cNvSpPr/>
          <p:nvPr/>
        </p:nvSpPr>
        <p:spPr>
          <a:xfrm>
            <a:off x="6430496" y="604664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6"/>
          <p:cNvSpPr/>
          <p:nvPr/>
        </p:nvSpPr>
        <p:spPr>
          <a:xfrm>
            <a:off x="6552543" y="2924358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92;p16"/>
          <p:cNvSpPr/>
          <p:nvPr/>
        </p:nvSpPr>
        <p:spPr>
          <a:xfrm>
            <a:off x="2544474" y="2957335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92;p16"/>
          <p:cNvSpPr/>
          <p:nvPr/>
        </p:nvSpPr>
        <p:spPr>
          <a:xfrm>
            <a:off x="6207127" y="2964336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" name="Google Shape;92;p16"/>
          <p:cNvSpPr/>
          <p:nvPr/>
        </p:nvSpPr>
        <p:spPr>
          <a:xfrm>
            <a:off x="8040485" y="2964336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95;p16"/>
          <p:cNvSpPr txBox="1"/>
          <p:nvPr/>
        </p:nvSpPr>
        <p:spPr>
          <a:xfrm>
            <a:off x="6820389" y="1707843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SQLI</a:t>
            </a:r>
            <a:endParaRPr b="1" dirty="0"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39" name="Google Shape;95;p16"/>
          <p:cNvSpPr txBox="1"/>
          <p:nvPr/>
        </p:nvSpPr>
        <p:spPr>
          <a:xfrm>
            <a:off x="5016734" y="1718987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SQL </a:t>
            </a:r>
            <a:r>
              <a:rPr lang="en-US" b="1" dirty="0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Commands </a:t>
            </a:r>
            <a:endParaRPr b="1" dirty="0"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40" name="Google Shape;95;p16"/>
          <p:cNvSpPr txBox="1"/>
          <p:nvPr/>
        </p:nvSpPr>
        <p:spPr>
          <a:xfrm>
            <a:off x="3168816" y="1748696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SQL </a:t>
            </a:r>
            <a:r>
              <a:rPr lang="en-US" b="1" dirty="0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Query </a:t>
            </a:r>
            <a:endParaRPr b="1" dirty="0"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41" name="Google Shape;95;p16"/>
          <p:cNvSpPr txBox="1"/>
          <p:nvPr/>
        </p:nvSpPr>
        <p:spPr>
          <a:xfrm>
            <a:off x="1483143" y="1713121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 SQL </a:t>
            </a:r>
            <a:endParaRPr b="1" dirty="0"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2" name="Google Shape;81;p16"/>
          <p:cNvSpPr/>
          <p:nvPr/>
        </p:nvSpPr>
        <p:spPr>
          <a:xfrm>
            <a:off x="6425341" y="611978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81;p16"/>
          <p:cNvSpPr/>
          <p:nvPr/>
        </p:nvSpPr>
        <p:spPr>
          <a:xfrm>
            <a:off x="2842946" y="2934141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81;p16"/>
          <p:cNvSpPr/>
          <p:nvPr/>
        </p:nvSpPr>
        <p:spPr>
          <a:xfrm>
            <a:off x="4712998" y="2915422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81;p16"/>
          <p:cNvSpPr/>
          <p:nvPr/>
        </p:nvSpPr>
        <p:spPr>
          <a:xfrm>
            <a:off x="6546467" y="2922828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6455" y="4356100"/>
            <a:ext cx="677545" cy="78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026" y="823644"/>
            <a:ext cx="2000248" cy="1355200"/>
          </a:xfrm>
        </p:spPr>
        <p:txBody>
          <a:bodyPr/>
          <a:lstStyle/>
          <a:p>
            <a:r>
              <a:rPr lang="en-US" sz="8000" dirty="0">
                <a:ln>
                  <a:solidFill>
                    <a:schemeClr val="accent1"/>
                  </a:solidFill>
                </a:ln>
                <a:solidFill>
                  <a:srgbClr val="FFCC00"/>
                </a:solidFill>
                <a:latin typeface="Algerian" panose="04020705040A02060702" pitchFamily="82" charset="0"/>
              </a:rPr>
              <a:t>SQL</a:t>
            </a:r>
            <a:endParaRPr lang="en-IN" sz="8000" dirty="0">
              <a:ln>
                <a:solidFill>
                  <a:schemeClr val="accent1"/>
                </a:solidFill>
              </a:ln>
              <a:solidFill>
                <a:srgbClr val="FFCC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850" y="2178844"/>
            <a:ext cx="8520600" cy="18645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SQL (often pronounced like “sequel”) stands for Structured Query Language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SQL is a standard language for storing, manipulating and retrieving data in databases.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It became a standard of the American National Standards Institute (ANSI) in 1986, and of the International Organization for Standardization (ISO) in 1987 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6455" y="4356100"/>
            <a:ext cx="677545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189" y="1216550"/>
            <a:ext cx="4975622" cy="1355200"/>
          </a:xfrm>
        </p:spPr>
        <p:txBody>
          <a:bodyPr/>
          <a:lstStyle/>
          <a:p>
            <a:r>
              <a:rPr lang="en-US" sz="7200" dirty="0">
                <a:ln>
                  <a:solidFill>
                    <a:srgbClr val="FFCC00"/>
                  </a:solidFill>
                </a:ln>
                <a:solidFill>
                  <a:srgbClr val="FFCC00"/>
                </a:solidFill>
                <a:latin typeface="Algerian" panose="04020705040A02060702" pitchFamily="82" charset="0"/>
              </a:rPr>
              <a:t>SQL Query</a:t>
            </a:r>
            <a:endParaRPr lang="en-IN" sz="7200" dirty="0">
              <a:ln>
                <a:solidFill>
                  <a:srgbClr val="FFCC00"/>
                </a:solidFill>
              </a:ln>
              <a:solidFill>
                <a:srgbClr val="FFCC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2571750"/>
            <a:ext cx="8520600" cy="186451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A SQL query is a request for data or information from a database table or combination of tables. This data may be generated as results returned by Structured Query Language (SQL) or as pictorials, graphs or complex results.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6455" y="4356100"/>
            <a:ext cx="677545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SOME OF THE MOST IMPORTANT SQL COMMANDS </a:t>
            </a:r>
            <a:endParaRPr lang="en-IN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1556" y="1246356"/>
            <a:ext cx="2443163" cy="3639969"/>
          </a:xfrm>
        </p:spPr>
        <p:txBody>
          <a:bodyPr/>
          <a:lstStyle/>
          <a:p>
            <a:r>
              <a:rPr lang="en-US" b="1" dirty="0"/>
              <a:t>SELECT</a:t>
            </a:r>
            <a:endParaRPr lang="en-US" b="1" dirty="0"/>
          </a:p>
          <a:p>
            <a:r>
              <a:rPr lang="en-IN" b="1" dirty="0"/>
              <a:t>UPDATE</a:t>
            </a:r>
            <a:endParaRPr lang="en-IN" b="1" dirty="0"/>
          </a:p>
          <a:p>
            <a:r>
              <a:rPr lang="en-IN" b="1" dirty="0"/>
              <a:t>DELETE</a:t>
            </a:r>
            <a:endParaRPr lang="en-IN" b="1" dirty="0"/>
          </a:p>
          <a:p>
            <a:r>
              <a:rPr lang="en-IN" b="1" dirty="0"/>
              <a:t>INSERT</a:t>
            </a:r>
            <a:r>
              <a:rPr lang="en-IN" dirty="0"/>
              <a:t> </a:t>
            </a:r>
            <a:endParaRPr lang="en-IN" dirty="0"/>
          </a:p>
          <a:p>
            <a:r>
              <a:rPr lang="en-US" b="1" dirty="0"/>
              <a:t>CREATE</a:t>
            </a:r>
            <a:endParaRPr lang="en-US" b="1" dirty="0"/>
          </a:p>
          <a:p>
            <a:r>
              <a:rPr lang="en-US" b="1" dirty="0"/>
              <a:t>ALTER</a:t>
            </a:r>
            <a:endParaRPr lang="en-US" b="1" dirty="0"/>
          </a:p>
          <a:p>
            <a:r>
              <a:rPr lang="en-US" b="1" dirty="0"/>
              <a:t>CREATE TABLE</a:t>
            </a:r>
            <a:endParaRPr lang="en-US" b="1" dirty="0"/>
          </a:p>
          <a:p>
            <a:r>
              <a:rPr lang="en-US" b="1" dirty="0"/>
              <a:t>ALTER</a:t>
            </a:r>
            <a:r>
              <a:rPr lang="en-US" dirty="0"/>
              <a:t> TABLE</a:t>
            </a:r>
            <a:endParaRPr lang="en-US" dirty="0"/>
          </a:p>
          <a:p>
            <a:r>
              <a:rPr lang="en-US" b="1" dirty="0"/>
              <a:t>DROP</a:t>
            </a:r>
            <a:r>
              <a:rPr lang="en-US" dirty="0"/>
              <a:t> TABLE</a:t>
            </a:r>
            <a:endParaRPr lang="en-US" dirty="0"/>
          </a:p>
          <a:p>
            <a:r>
              <a:rPr lang="en-US" b="1" dirty="0"/>
              <a:t>CREATE INDEX</a:t>
            </a:r>
            <a:endParaRPr lang="en-US" b="1" dirty="0"/>
          </a:p>
          <a:p>
            <a:r>
              <a:rPr lang="en-US" b="1" dirty="0"/>
              <a:t>DROP INDEX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64719" y="1246356"/>
            <a:ext cx="2500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endParaRPr lang="en-US" sz="2000" dirty="0"/>
          </a:p>
          <a:p>
            <a:r>
              <a:rPr lang="en-US" sz="2000" dirty="0"/>
              <a:t>-</a:t>
            </a:r>
            <a:endParaRPr lang="en-US" sz="2000" dirty="0"/>
          </a:p>
          <a:p>
            <a:r>
              <a:rPr lang="en-US" sz="2000" dirty="0"/>
              <a:t>-</a:t>
            </a:r>
            <a:endParaRPr lang="en-US" sz="2000" dirty="0"/>
          </a:p>
          <a:p>
            <a:r>
              <a:rPr lang="en-US" sz="2000" dirty="0"/>
              <a:t>-</a:t>
            </a:r>
            <a:endParaRPr lang="en-US" sz="2000" dirty="0"/>
          </a:p>
          <a:p>
            <a:r>
              <a:rPr lang="en-US" sz="2000" dirty="0"/>
              <a:t>-</a:t>
            </a:r>
            <a:endParaRPr lang="en-US" sz="2000" dirty="0"/>
          </a:p>
          <a:p>
            <a:r>
              <a:rPr lang="en-US" sz="2000" dirty="0"/>
              <a:t>-</a:t>
            </a:r>
            <a:endParaRPr lang="en-US" sz="2000" dirty="0"/>
          </a:p>
          <a:p>
            <a:r>
              <a:rPr lang="en-US" sz="2000" dirty="0"/>
              <a:t>-</a:t>
            </a:r>
            <a:endParaRPr lang="en-US" sz="2000" dirty="0"/>
          </a:p>
          <a:p>
            <a:r>
              <a:rPr lang="en-US" sz="2000" dirty="0"/>
              <a:t>-</a:t>
            </a:r>
            <a:endParaRPr lang="en-US" sz="2000" dirty="0"/>
          </a:p>
          <a:p>
            <a:r>
              <a:rPr lang="en-US" sz="2000" dirty="0"/>
              <a:t>-</a:t>
            </a:r>
            <a:endParaRPr lang="en-US" sz="2000" dirty="0"/>
          </a:p>
          <a:p>
            <a:r>
              <a:rPr lang="en-US" sz="2000" dirty="0"/>
              <a:t>-</a:t>
            </a:r>
            <a:endParaRPr lang="en-US" sz="2000" dirty="0"/>
          </a:p>
          <a:p>
            <a:r>
              <a:rPr lang="en-US" sz="2000" dirty="0"/>
              <a:t>-</a:t>
            </a:r>
            <a:endParaRPr lang="en-US" sz="2000" dirty="0"/>
          </a:p>
          <a:p>
            <a:r>
              <a:rPr lang="en-US" sz="2000" dirty="0"/>
              <a:t>-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993356" y="1327402"/>
            <a:ext cx="50577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Fira Sans" panose="020B0503050000020004" pitchFamily="34" charset="0"/>
              </a:rPr>
              <a:t>Extracts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Fira Sans" panose="020B0503050000020004" pitchFamily="34" charset="0"/>
              </a:rPr>
              <a:t> data from the database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Fira Sans" panose="020B0503050000020004" pitchFamily="34" charset="0"/>
            </a:endParaRPr>
          </a:p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Fira Sans" panose="020B0503050000020004" pitchFamily="34" charset="0"/>
              </a:rPr>
              <a:t>Updates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Fira Sans" panose="020B0503050000020004" pitchFamily="34" charset="0"/>
              </a:rPr>
              <a:t> data in the database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Fira Sans" panose="020B0503050000020004" pitchFamily="34" charset="0"/>
            </a:endParaRPr>
          </a:p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Fira Sans" panose="020B0503050000020004" pitchFamily="34" charset="0"/>
              </a:rPr>
              <a:t>Deletes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Fira Sans" panose="020B0503050000020004" pitchFamily="34" charset="0"/>
              </a:rPr>
              <a:t> data from the database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Fira Sans" panose="020B0503050000020004" pitchFamily="34" charset="0"/>
            </a:endParaRPr>
          </a:p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Fira Sans" panose="020B0503050000020004" pitchFamily="34" charset="0"/>
              </a:rPr>
              <a:t>Inserts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Fira Sans" panose="020B0503050000020004" pitchFamily="34" charset="0"/>
              </a:rPr>
              <a:t> new data into the database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Fira Sans" panose="020B0503050000020004" pitchFamily="34" charset="0"/>
            </a:endParaRPr>
          </a:p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Creates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a new database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Modifies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a database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Creates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a new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table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Modifies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a table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Deletes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a table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Creates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an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index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(Search key)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Deletes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an index</a:t>
            </a:r>
            <a:endParaRPr lang="en-IN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6455" y="4356100"/>
            <a:ext cx="677545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67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96602"/>
            <a:ext cx="8520600" cy="572700"/>
          </a:xfrm>
        </p:spPr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1875" y="1581100"/>
            <a:ext cx="5896060" cy="2297956"/>
          </a:xfrm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sz="2800" dirty="0"/>
              <a:t>SELECT  </a:t>
            </a: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         Item Name, Item Description</a:t>
            </a: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FROM   [Table]</a:t>
            </a: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WHERE = Item Number</a:t>
            </a: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       </a:t>
            </a:r>
            <a:endParaRPr lang="en-US" sz="2800" dirty="0"/>
          </a:p>
          <a:p>
            <a:pPr marL="114300" indent="0">
              <a:buNone/>
            </a:pP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11700" y="815413"/>
            <a:ext cx="4064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basic syntax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6455" y="4356100"/>
            <a:ext cx="677545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844" y="1096489"/>
            <a:ext cx="7204586" cy="1219008"/>
          </a:xfrm>
        </p:spPr>
        <p:txBody>
          <a:bodyPr/>
          <a:lstStyle/>
          <a:p>
            <a:r>
              <a:rPr lang="en-US" sz="8000" dirty="0">
                <a:ln>
                  <a:solidFill>
                    <a:srgbClr val="808080"/>
                  </a:solidFill>
                </a:ln>
                <a:solidFill>
                  <a:srgbClr val="808080"/>
                </a:solidFill>
                <a:latin typeface="Arial Black" panose="020B0A04020102020204" pitchFamily="34" charset="0"/>
              </a:rPr>
              <a:t>SQL</a:t>
            </a:r>
            <a:r>
              <a:rPr lang="en-US" sz="8000" dirty="0">
                <a:ln>
                  <a:solidFill>
                    <a:schemeClr val="accent1"/>
                  </a:solidFill>
                </a:ln>
                <a:solidFill>
                  <a:srgbClr val="FFCC00"/>
                </a:solidFill>
                <a:latin typeface="Arial Black" panose="020B0A04020102020204" pitchFamily="34" charset="0"/>
              </a:rPr>
              <a:t> </a:t>
            </a:r>
            <a:br>
              <a:rPr lang="en-US" sz="8000" dirty="0">
                <a:ln>
                  <a:solidFill>
                    <a:schemeClr val="accent1"/>
                  </a:solidFill>
                </a:ln>
                <a:solidFill>
                  <a:srgbClr val="FFCC00"/>
                </a:solidFill>
                <a:latin typeface="Arial Black" panose="020B0A04020102020204" pitchFamily="34" charset="0"/>
              </a:rPr>
            </a:br>
            <a:r>
              <a:rPr lang="en-US" sz="8000" dirty="0">
                <a:ln>
                  <a:solidFill>
                    <a:schemeClr val="accent1"/>
                  </a:solidFill>
                </a:ln>
                <a:solidFill>
                  <a:srgbClr val="FFCC00"/>
                </a:solidFill>
                <a:latin typeface="Arial Black" panose="020B0A04020102020204" pitchFamily="34" charset="0"/>
              </a:rPr>
              <a:t> </a:t>
            </a:r>
            <a:endParaRPr lang="en-IN" sz="8000" dirty="0">
              <a:ln>
                <a:solidFill>
                  <a:schemeClr val="accent1"/>
                </a:solidFill>
              </a:ln>
              <a:solidFill>
                <a:srgbClr val="FFCC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400" y="3187651"/>
            <a:ext cx="8520600" cy="9236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SQL injection (SQLi) is a web security vulnerability that allows an attacker to interfere with the queries that an application makes to its database.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8844" y="2079655"/>
            <a:ext cx="49112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n>
                  <a:solidFill>
                    <a:srgbClr val="CCCCFF"/>
                  </a:solidFill>
                </a:ln>
                <a:solidFill>
                  <a:srgbClr val="CCCCFF"/>
                </a:solidFill>
                <a:latin typeface="Arial Black" panose="020B0A04020102020204" pitchFamily="34" charset="0"/>
              </a:rPr>
              <a:t>Injection</a:t>
            </a:r>
            <a:endParaRPr lang="en-IN" sz="6600" dirty="0">
              <a:ln>
                <a:solidFill>
                  <a:srgbClr val="CCCCFF"/>
                </a:solidFill>
              </a:ln>
              <a:solidFill>
                <a:srgbClr val="CCCC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6455" y="4356100"/>
            <a:ext cx="677545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377" y="1019942"/>
            <a:ext cx="5759245" cy="38875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5746" y="108198"/>
            <a:ext cx="2372506" cy="841800"/>
          </a:xfrm>
        </p:spPr>
        <p:txBody>
          <a:bodyPr/>
          <a:lstStyle/>
          <a:p>
            <a:r>
              <a:rPr lang="en-US" dirty="0"/>
              <a:t>WORKING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455" y="4356100"/>
            <a:ext cx="677545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B26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usiness Plan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4106</Words>
  <Application>WPS Presentation</Application>
  <PresentationFormat>On-screen Show (16:9)</PresentationFormat>
  <Paragraphs>217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SimSun</vt:lpstr>
      <vt:lpstr>Wingdings</vt:lpstr>
      <vt:lpstr>Arial</vt:lpstr>
      <vt:lpstr>Fira Sans</vt:lpstr>
      <vt:lpstr>Tw Cen MT Condensed</vt:lpstr>
      <vt:lpstr>Algerian</vt:lpstr>
      <vt:lpstr>Calibri</vt:lpstr>
      <vt:lpstr>Fira Sans</vt:lpstr>
      <vt:lpstr>Arial Black</vt:lpstr>
      <vt:lpstr>Microsoft YaHei</vt:lpstr>
      <vt:lpstr>Arial Unicode MS</vt:lpstr>
      <vt:lpstr>Lucida Sans Unicode</vt:lpstr>
      <vt:lpstr>Calibri</vt:lpstr>
      <vt:lpstr>Mistral</vt:lpstr>
      <vt:lpstr>Business Plan Infographics by Slidesgo</vt:lpstr>
      <vt:lpstr>PowerPoint 演示文稿</vt:lpstr>
      <vt:lpstr>SQL INJECTION </vt:lpstr>
      <vt:lpstr>TABLE OF CONTENTS </vt:lpstr>
      <vt:lpstr>SQL</vt:lpstr>
      <vt:lpstr>SQL Query</vt:lpstr>
      <vt:lpstr>SOME OF THE MOST IMPORTANT SQL COMMANDS </vt:lpstr>
      <vt:lpstr>Example</vt:lpstr>
      <vt:lpstr>SQL   </vt:lpstr>
      <vt:lpstr>WORKING</vt:lpstr>
      <vt:lpstr>Types</vt:lpstr>
      <vt:lpstr>   IN-BAND SQL INJECTION </vt:lpstr>
      <vt:lpstr>In-band SQL Injection </vt:lpstr>
      <vt:lpstr>INFERENTIAL SQL INJECTION </vt:lpstr>
      <vt:lpstr>Inferential SQL Injection </vt:lpstr>
      <vt:lpstr>OUT-OF-BAND SQL INJECTION </vt:lpstr>
      <vt:lpstr>SQL AUTH-BYPASS</vt:lpstr>
      <vt:lpstr>IMPACT </vt:lpstr>
      <vt:lpstr>TOOLS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Harshitha Vijay</dc:creator>
  <cp:lastModifiedBy>dheep</cp:lastModifiedBy>
  <cp:revision>4</cp:revision>
  <dcterms:created xsi:type="dcterms:W3CDTF">2023-04-04T10:08:29Z</dcterms:created>
  <dcterms:modified xsi:type="dcterms:W3CDTF">2023-04-04T11:34:17Z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1334A34CD8FA4C0EA005384570C51C65</vt:lpwstr>
  </property>
  <property fmtid="{D5CDD505-2E9C-101B-9397-08002B2CF9AE}" pid="3" name="KSOProductBuildVer">
    <vt:lpwstr>1033-11.2.0.11219</vt:lpwstr>
  </property>
</Properties>
</file>