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63" r:id="rId2"/>
    <p:sldId id="259" r:id="rId3"/>
    <p:sldId id="258" r:id="rId4"/>
    <p:sldId id="260" r:id="rId5"/>
    <p:sldId id="267" r:id="rId6"/>
    <p:sldId id="270" r:id="rId7"/>
    <p:sldId id="262" r:id="rId8"/>
    <p:sldId id="269" r:id="rId9"/>
    <p:sldId id="261"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94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27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448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7551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138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489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750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3409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986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342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511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076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016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172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04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91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98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369929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557" y="0"/>
            <a:ext cx="6499869" cy="724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35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76941" y="545161"/>
            <a:ext cx="8886569" cy="707886"/>
          </a:xfrm>
          <a:prstGeom prst="rect">
            <a:avLst/>
          </a:prstGeom>
        </p:spPr>
        <p:txBody>
          <a:bodyPr wrap="square">
            <a:spAutoFit/>
          </a:bodyPr>
          <a:lstStyle/>
          <a:p>
            <a:r>
              <a:rPr lang="en-US" sz="4000" dirty="0">
                <a:latin typeface="Algerian" panose="04020705040A02060702" pitchFamily="82" charset="0"/>
              </a:rPr>
              <a:t>Subdomain takeover References</a:t>
            </a:r>
            <a:endParaRPr lang="en-IN" sz="4000" dirty="0"/>
          </a:p>
        </p:txBody>
      </p:sp>
      <p:sp>
        <p:nvSpPr>
          <p:cNvPr id="4" name="Rectangle 3"/>
          <p:cNvSpPr/>
          <p:nvPr/>
        </p:nvSpPr>
        <p:spPr>
          <a:xfrm>
            <a:off x="1051062" y="1788269"/>
            <a:ext cx="10008003" cy="954107"/>
          </a:xfrm>
          <a:prstGeom prst="rect">
            <a:avLst/>
          </a:prstGeom>
        </p:spPr>
        <p:txBody>
          <a:bodyPr wrap="square">
            <a:spAutoFit/>
          </a:bodyPr>
          <a:lstStyle/>
          <a:p>
            <a:pPr marL="457200" indent="-457200">
              <a:buFont typeface="Arial" panose="020B0604020202020204" pitchFamily="34" charset="0"/>
              <a:buChar char="•"/>
            </a:pPr>
            <a:r>
              <a:rPr lang="en-IN" sz="2800" dirty="0">
                <a:latin typeface="Tw Cen MT" panose="020B0602020104020603" pitchFamily="34" charset="0"/>
              </a:rPr>
              <a:t>https://bughacking.com/best-subdomain-takeover-tools-for-bug-bounty-hunting/</a:t>
            </a:r>
          </a:p>
        </p:txBody>
      </p:sp>
      <p:sp>
        <p:nvSpPr>
          <p:cNvPr id="5" name="Rectangle 4"/>
          <p:cNvSpPr/>
          <p:nvPr/>
        </p:nvSpPr>
        <p:spPr>
          <a:xfrm>
            <a:off x="1051062" y="2852953"/>
            <a:ext cx="8362411" cy="523220"/>
          </a:xfrm>
          <a:prstGeom prst="rect">
            <a:avLst/>
          </a:prstGeom>
        </p:spPr>
        <p:txBody>
          <a:bodyPr wrap="square">
            <a:spAutoFit/>
          </a:bodyPr>
          <a:lstStyle/>
          <a:p>
            <a:pPr marL="457200" indent="-457200">
              <a:buFont typeface="Arial" panose="020B0604020202020204" pitchFamily="34" charset="0"/>
              <a:buChar char="•"/>
            </a:pPr>
            <a:r>
              <a:rPr lang="en-IN" sz="2800" dirty="0">
                <a:latin typeface="Tw Cen MT" panose="020B0602020104020603" pitchFamily="34" charset="0"/>
              </a:rPr>
              <a:t>https://0xpatrik.com/subdomain-takeover-basics/</a:t>
            </a:r>
          </a:p>
        </p:txBody>
      </p:sp>
      <p:sp>
        <p:nvSpPr>
          <p:cNvPr id="6" name="Rectangle 5"/>
          <p:cNvSpPr/>
          <p:nvPr/>
        </p:nvSpPr>
        <p:spPr>
          <a:xfrm>
            <a:off x="1051062" y="3686830"/>
            <a:ext cx="8912448" cy="523220"/>
          </a:xfrm>
          <a:prstGeom prst="rect">
            <a:avLst/>
          </a:prstGeom>
        </p:spPr>
        <p:txBody>
          <a:bodyPr wrap="square">
            <a:spAutoFit/>
          </a:bodyPr>
          <a:lstStyle/>
          <a:p>
            <a:pPr marL="457200" indent="-457200">
              <a:buFont typeface="Arial" panose="020B0604020202020204" pitchFamily="34" charset="0"/>
              <a:buChar char="•"/>
            </a:pPr>
            <a:r>
              <a:rPr lang="en-IN" sz="2800" dirty="0">
                <a:latin typeface="Tw Cen MT" panose="020B0602020104020603" pitchFamily="34" charset="0"/>
              </a:rPr>
              <a:t>https://www.honeybadger.io/blog/subdomain-takeover/</a:t>
            </a:r>
          </a:p>
        </p:txBody>
      </p:sp>
      <p:sp>
        <p:nvSpPr>
          <p:cNvPr id="7" name="Rectangle 6"/>
          <p:cNvSpPr/>
          <p:nvPr/>
        </p:nvSpPr>
        <p:spPr>
          <a:xfrm>
            <a:off x="990676" y="4520707"/>
            <a:ext cx="10698117" cy="954107"/>
          </a:xfrm>
          <a:prstGeom prst="rect">
            <a:avLst/>
          </a:prstGeom>
        </p:spPr>
        <p:txBody>
          <a:bodyPr wrap="square">
            <a:spAutoFit/>
          </a:bodyPr>
          <a:lstStyle/>
          <a:p>
            <a:r>
              <a:rPr lang="en-IN" sz="2800" dirty="0">
                <a:latin typeface="Tw Cen MT" panose="020B0602020104020603" pitchFamily="34" charset="0"/>
              </a:rPr>
              <a:t>(</a:t>
            </a:r>
            <a:r>
              <a:rPr lang="en-US" sz="2800" dirty="0">
                <a:latin typeface="Tw Cen MT" panose="020B0602020104020603" pitchFamily="34" charset="0"/>
              </a:rPr>
              <a:t>You can see in this </a:t>
            </a:r>
            <a:r>
              <a:rPr lang="en-US" sz="2800" dirty="0" err="1">
                <a:latin typeface="Tw Cen MT" panose="020B0602020104020603" pitchFamily="34" charset="0"/>
              </a:rPr>
              <a:t>github</a:t>
            </a:r>
            <a:r>
              <a:rPr lang="en-US" sz="2800" dirty="0">
                <a:latin typeface="Tw Cen MT" panose="020B0602020104020603" pitchFamily="34" charset="0"/>
              </a:rPr>
              <a:t> repository which subdomains can be taken over)</a:t>
            </a:r>
          </a:p>
          <a:p>
            <a:pPr marL="457200" indent="-457200">
              <a:buFont typeface="Arial" panose="020B0604020202020204" pitchFamily="34" charset="0"/>
              <a:buChar char="•"/>
            </a:pPr>
            <a:r>
              <a:rPr lang="en-US" sz="2800" dirty="0">
                <a:latin typeface="Tw Cen MT" panose="020B0602020104020603" pitchFamily="34" charset="0"/>
              </a:rPr>
              <a:t>https</a:t>
            </a:r>
            <a:r>
              <a:rPr lang="en-IN" sz="2800" dirty="0">
                <a:latin typeface="Tw Cen MT" panose="020B0602020104020603" pitchFamily="34" charset="0"/>
              </a:rPr>
              <a:t>://github.com/EdOverflow/can-i-take-over-xyz</a:t>
            </a:r>
          </a:p>
        </p:txBody>
      </p:sp>
      <p:sp>
        <p:nvSpPr>
          <p:cNvPr id="8" name="Rectangle 7"/>
          <p:cNvSpPr/>
          <p:nvPr/>
        </p:nvSpPr>
        <p:spPr>
          <a:xfrm>
            <a:off x="990676" y="5668609"/>
            <a:ext cx="10068389" cy="954107"/>
          </a:xfrm>
          <a:prstGeom prst="rect">
            <a:avLst/>
          </a:prstGeom>
        </p:spPr>
        <p:txBody>
          <a:bodyPr wrap="square">
            <a:spAutoFit/>
          </a:bodyPr>
          <a:lstStyle/>
          <a:p>
            <a:pPr marL="457200" indent="-457200">
              <a:buFont typeface="Arial" panose="020B0604020202020204" pitchFamily="34" charset="0"/>
              <a:buChar char="•"/>
            </a:pPr>
            <a:r>
              <a:rPr lang="en-IN" sz="2800" dirty="0">
                <a:latin typeface="Tw Cen MT" panose="020B0602020104020603" pitchFamily="34" charset="0"/>
              </a:rPr>
              <a:t>https://book.hacktricks.xyz/pentesting-web/domain-subdomain-takeover</a:t>
            </a:r>
          </a:p>
        </p:txBody>
      </p:sp>
    </p:spTree>
    <p:extLst>
      <p:ext uri="{BB962C8B-B14F-4D97-AF65-F5344CB8AC3E}">
        <p14:creationId xmlns:p14="http://schemas.microsoft.com/office/powerpoint/2010/main" val="113467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660" y="886985"/>
            <a:ext cx="10465526" cy="1028246"/>
          </a:xfrm>
        </p:spPr>
        <p:txBody>
          <a:bodyPr>
            <a:noAutofit/>
          </a:bodyPr>
          <a:lstStyle/>
          <a:p>
            <a:pPr algn="ctr"/>
            <a:r>
              <a:rPr lang="en-US" sz="16600" dirty="0">
                <a:latin typeface="Algerian" panose="04020705040A02060702" pitchFamily="82" charset="0"/>
              </a:rPr>
              <a:t>THANK YOU </a:t>
            </a:r>
            <a:endParaRPr lang="en-IN" sz="16600" dirty="0">
              <a:latin typeface="Algerian" panose="04020705040A02060702" pitchFamily="82" charset="0"/>
            </a:endParaRPr>
          </a:p>
        </p:txBody>
      </p:sp>
      <p:pic>
        <p:nvPicPr>
          <p:cNvPr id="5"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11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59053" y="2923836"/>
            <a:ext cx="184730"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2"/>
          <p:cNvSpPr txBox="1"/>
          <p:nvPr/>
        </p:nvSpPr>
        <p:spPr>
          <a:xfrm>
            <a:off x="979933" y="3234964"/>
            <a:ext cx="9986602"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latin typeface="Algerian" panose="04020705040A02060702" pitchFamily="82" charset="0"/>
                <a:cs typeface="Calibri" panose="020F0502020204030204" pitchFamily="34" charset="0"/>
              </a:rPr>
              <a:t>1. What is </a:t>
            </a:r>
            <a:r>
              <a:rPr lang="en-IN" sz="3600" dirty="0" err="1">
                <a:latin typeface="Algerian" panose="04020705040A02060702" pitchFamily="82" charset="0"/>
                <a:cs typeface="Calibri" panose="020F0502020204030204" pitchFamily="34" charset="0"/>
              </a:rPr>
              <a:t>SUbDomain</a:t>
            </a:r>
            <a:endParaRPr lang="en-IN" sz="3600" dirty="0">
              <a:latin typeface="Algerian" panose="04020705040A02060702" pitchFamily="82" charset="0"/>
              <a:cs typeface="Calibri" panose="020F0502020204030204" pitchFamily="34" charset="0"/>
            </a:endParaRPr>
          </a:p>
        </p:txBody>
      </p:sp>
      <p:sp>
        <p:nvSpPr>
          <p:cNvPr id="8" name="TextBox 5"/>
          <p:cNvSpPr txBox="1"/>
          <p:nvPr/>
        </p:nvSpPr>
        <p:spPr>
          <a:xfrm>
            <a:off x="979933" y="3893796"/>
            <a:ext cx="1108984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latin typeface="Algerian" panose="04020705040A02060702" pitchFamily="82" charset="0"/>
                <a:cs typeface="Calibri" panose="020F0502020204030204" pitchFamily="34" charset="0"/>
              </a:rPr>
              <a:t>2. What is </a:t>
            </a:r>
            <a:r>
              <a:rPr lang="en-IN" sz="3600" dirty="0" err="1">
                <a:latin typeface="Algerian" panose="04020705040A02060702" pitchFamily="82" charset="0"/>
                <a:cs typeface="Calibri" panose="020F0502020204030204" pitchFamily="34" charset="0"/>
              </a:rPr>
              <a:t>SUbDomain</a:t>
            </a:r>
            <a:r>
              <a:rPr lang="en-IN" sz="3600" dirty="0">
                <a:latin typeface="Algerian" panose="04020705040A02060702" pitchFamily="82" charset="0"/>
                <a:cs typeface="Calibri" panose="020F0502020204030204" pitchFamily="34" charset="0"/>
              </a:rPr>
              <a:t> takeover Vulnerability</a:t>
            </a:r>
            <a:endParaRPr lang="en-IN" sz="3600" dirty="0"/>
          </a:p>
        </p:txBody>
      </p:sp>
      <p:sp>
        <p:nvSpPr>
          <p:cNvPr id="9" name="TextBox 10"/>
          <p:cNvSpPr txBox="1"/>
          <p:nvPr/>
        </p:nvSpPr>
        <p:spPr>
          <a:xfrm>
            <a:off x="979933" y="5216434"/>
            <a:ext cx="9744892"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latin typeface="Algerian" panose="04020705040A02060702" pitchFamily="82" charset="0"/>
                <a:cs typeface="Calibri" panose="020F0502020204030204" pitchFamily="34" charset="0"/>
              </a:rPr>
              <a:t>4. impact of Subdomain takeover </a:t>
            </a:r>
            <a:endParaRPr lang="en-IN" sz="3600" dirty="0"/>
          </a:p>
        </p:txBody>
      </p:sp>
      <p:sp>
        <p:nvSpPr>
          <p:cNvPr id="10" name="TextBox 11"/>
          <p:cNvSpPr txBox="1"/>
          <p:nvPr/>
        </p:nvSpPr>
        <p:spPr>
          <a:xfrm>
            <a:off x="979933" y="4552628"/>
            <a:ext cx="9123842"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latin typeface="Algerian" panose="04020705040A02060702" pitchFamily="82" charset="0"/>
                <a:cs typeface="Calibri" panose="020F0502020204030204" pitchFamily="34" charset="0"/>
              </a:rPr>
              <a:t>3. How to find Vulnerable </a:t>
            </a:r>
            <a:r>
              <a:rPr lang="en-IN" sz="3600" dirty="0" err="1">
                <a:latin typeface="Algerian" panose="04020705040A02060702" pitchFamily="82" charset="0"/>
                <a:cs typeface="Calibri" panose="020F0502020204030204" pitchFamily="34" charset="0"/>
              </a:rPr>
              <a:t>SUbDomain</a:t>
            </a:r>
            <a:r>
              <a:rPr lang="en-IN" sz="3600" dirty="0">
                <a:latin typeface="Algerian" panose="04020705040A02060702" pitchFamily="82" charset="0"/>
                <a:cs typeface="Calibri" panose="020F0502020204030204" pitchFamily="34" charset="0"/>
              </a:rPr>
              <a:t> </a:t>
            </a:r>
          </a:p>
        </p:txBody>
      </p:sp>
      <p:sp>
        <p:nvSpPr>
          <p:cNvPr id="11" name="TextBox 12"/>
          <p:cNvSpPr txBox="1"/>
          <p:nvPr/>
        </p:nvSpPr>
        <p:spPr>
          <a:xfrm>
            <a:off x="979933" y="5862765"/>
            <a:ext cx="3090911"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latin typeface="Algerian" panose="04020705040A02060702" pitchFamily="82" charset="0"/>
                <a:cs typeface="Calibri" panose="020F0502020204030204" pitchFamily="34" charset="0"/>
              </a:rPr>
              <a:t>5. Live Demo </a:t>
            </a:r>
          </a:p>
        </p:txBody>
      </p:sp>
      <p:pic>
        <p:nvPicPr>
          <p:cNvPr id="20"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3157238" y="168802"/>
            <a:ext cx="5390281" cy="3032033"/>
            <a:chOff x="3157238" y="168802"/>
            <a:chExt cx="5390281" cy="3032033"/>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238" y="168802"/>
              <a:ext cx="5390281" cy="3032033"/>
            </a:xfrm>
            <a:prstGeom prst="rect">
              <a:avLst/>
            </a:prstGeom>
            <a:ln>
              <a:noFill/>
            </a:ln>
            <a:effectLst>
              <a:outerShdw blurRad="292100" dist="139700" dir="2700000" algn="tl" rotWithShape="0">
                <a:srgbClr val="333333">
                  <a:alpha val="65000"/>
                </a:srgbClr>
              </a:outerShdw>
            </a:effectLst>
          </p:spPr>
        </p:pic>
        <p:sp>
          <p:nvSpPr>
            <p:cNvPr id="13" name="Rectangle 12"/>
            <p:cNvSpPr/>
            <p:nvPr/>
          </p:nvSpPr>
          <p:spPr>
            <a:xfrm>
              <a:off x="7737894" y="2769079"/>
              <a:ext cx="724619" cy="154757"/>
            </a:xfrm>
            <a:prstGeom prst="rect">
              <a:avLst/>
            </a:prstGeom>
            <a:solidFill>
              <a:schemeClr val="tx2"/>
            </a:solidFill>
            <a:ln>
              <a:solidFill>
                <a:schemeClr val="tx2"/>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017321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6381" y="0"/>
            <a:ext cx="1355619" cy="1696227"/>
          </a:xfrm>
          <a:prstGeom prst="rect">
            <a:avLst/>
          </a:prstGeom>
        </p:spPr>
      </p:pic>
      <p:sp>
        <p:nvSpPr>
          <p:cNvPr id="4" name="Rectangle 3"/>
          <p:cNvSpPr/>
          <p:nvPr/>
        </p:nvSpPr>
        <p:spPr>
          <a:xfrm>
            <a:off x="2549718" y="386448"/>
            <a:ext cx="6793848" cy="923330"/>
          </a:xfrm>
          <a:prstGeom prst="rect">
            <a:avLst/>
          </a:prstGeom>
        </p:spPr>
        <p:txBody>
          <a:bodyPr wrap="none">
            <a:spAutoFit/>
          </a:bodyPr>
          <a:lstStyle/>
          <a:p>
            <a:r>
              <a:rPr lang="en-IN" sz="5400" dirty="0">
                <a:solidFill>
                  <a:srgbClr val="FFFFFF"/>
                </a:solidFill>
                <a:latin typeface="Algerian" panose="04020705040A02060702" pitchFamily="82" charset="0"/>
                <a:cs typeface="Calibri" panose="020F0502020204030204" pitchFamily="34" charset="0"/>
              </a:rPr>
              <a:t>What is </a:t>
            </a:r>
            <a:r>
              <a:rPr lang="en-IN" sz="5400" dirty="0" err="1">
                <a:solidFill>
                  <a:srgbClr val="FFFFFF"/>
                </a:solidFill>
                <a:latin typeface="Algerian" panose="04020705040A02060702" pitchFamily="82" charset="0"/>
                <a:cs typeface="Calibri" panose="020F0502020204030204" pitchFamily="34" charset="0"/>
              </a:rPr>
              <a:t>SUbDomain</a:t>
            </a:r>
            <a:endParaRPr lang="en-IN" sz="5400" dirty="0">
              <a:effectLst/>
            </a:endParaRPr>
          </a:p>
        </p:txBody>
      </p:sp>
      <p:sp>
        <p:nvSpPr>
          <p:cNvPr id="5" name="Rectangle 4"/>
          <p:cNvSpPr/>
          <p:nvPr/>
        </p:nvSpPr>
        <p:spPr>
          <a:xfrm>
            <a:off x="997025" y="1696227"/>
            <a:ext cx="9468928" cy="4154984"/>
          </a:xfrm>
          <a:prstGeom prst="rect">
            <a:avLst/>
          </a:prstGeom>
        </p:spPr>
        <p:txBody>
          <a:bodyPr wrap="square">
            <a:spAutoFit/>
          </a:bodyPr>
          <a:lstStyle/>
          <a:p>
            <a:r>
              <a:rPr lang="en-US" sz="3200" dirty="0">
                <a:latin typeface="Tw Cen MT" panose="020B0602020104020603" pitchFamily="34" charset="0"/>
              </a:rPr>
              <a:t>A subdomain is an additional part to your main domain name. Subdomains are created to organize and navigate to different sections of your website. You can create multiple subdomains or child domains on your main domain.</a:t>
            </a:r>
          </a:p>
          <a:p>
            <a:endParaRPr lang="en-US" sz="3200" dirty="0">
              <a:latin typeface="Tw Cen MT" panose="020B0602020104020603" pitchFamily="34" charset="0"/>
            </a:endParaRPr>
          </a:p>
          <a:p>
            <a:r>
              <a:rPr lang="en-US" sz="3600" dirty="0">
                <a:latin typeface="Tw Cen MT" panose="020B0602020104020603" pitchFamily="34" charset="0"/>
              </a:rPr>
              <a:t>For example:</a:t>
            </a:r>
          </a:p>
          <a:p>
            <a:r>
              <a:rPr lang="en-US" sz="3600" dirty="0">
                <a:latin typeface="Tw Cen MT" panose="020B0602020104020603" pitchFamily="34" charset="0"/>
              </a:rPr>
              <a:t>store.yourwebsite.com</a:t>
            </a:r>
          </a:p>
        </p:txBody>
      </p:sp>
    </p:spTree>
    <p:extLst>
      <p:ext uri="{BB962C8B-B14F-4D97-AF65-F5344CB8AC3E}">
        <p14:creationId xmlns:p14="http://schemas.microsoft.com/office/powerpoint/2010/main" val="4628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92380" y="372788"/>
            <a:ext cx="7807588" cy="1323439"/>
          </a:xfrm>
          <a:prstGeom prst="rect">
            <a:avLst/>
          </a:prstGeom>
        </p:spPr>
        <p:txBody>
          <a:bodyPr wrap="square">
            <a:spAutoFit/>
          </a:bodyPr>
          <a:lstStyle/>
          <a:p>
            <a:pPr algn="ctr"/>
            <a:r>
              <a:rPr lang="en-IN" sz="4000" dirty="0">
                <a:latin typeface="Algerian" panose="04020705040A02060702" pitchFamily="82" charset="0"/>
                <a:cs typeface="Calibri" panose="020F0502020204030204" pitchFamily="34" charset="0"/>
              </a:rPr>
              <a:t>What is </a:t>
            </a:r>
            <a:r>
              <a:rPr lang="en-IN" sz="4000" dirty="0" err="1">
                <a:latin typeface="Algerian" panose="04020705040A02060702" pitchFamily="82" charset="0"/>
                <a:cs typeface="Calibri" panose="020F0502020204030204" pitchFamily="34" charset="0"/>
              </a:rPr>
              <a:t>SUbDomain</a:t>
            </a:r>
            <a:r>
              <a:rPr lang="en-IN" sz="4000" dirty="0">
                <a:latin typeface="Algerian" panose="04020705040A02060702" pitchFamily="82" charset="0"/>
                <a:cs typeface="Calibri" panose="020F0502020204030204" pitchFamily="34" charset="0"/>
              </a:rPr>
              <a:t> takeover Vulnerability</a:t>
            </a:r>
            <a:endParaRPr lang="en-IN" sz="4000" dirty="0"/>
          </a:p>
        </p:txBody>
      </p:sp>
      <p:sp>
        <p:nvSpPr>
          <p:cNvPr id="5" name="Rectangle 4"/>
          <p:cNvSpPr/>
          <p:nvPr/>
        </p:nvSpPr>
        <p:spPr>
          <a:xfrm>
            <a:off x="767070" y="2049597"/>
            <a:ext cx="10928064" cy="3908762"/>
          </a:xfrm>
          <a:prstGeom prst="rect">
            <a:avLst/>
          </a:prstGeom>
        </p:spPr>
        <p:txBody>
          <a:bodyPr wrap="square">
            <a:spAutoFit/>
          </a:bodyPr>
          <a:lstStyle/>
          <a:p>
            <a:pPr marL="457200" indent="-457200">
              <a:buFont typeface="Arial" panose="020B0604020202020204" pitchFamily="34" charset="0"/>
              <a:buChar char="•"/>
            </a:pPr>
            <a:r>
              <a:rPr lang="en-US" sz="3200" dirty="0">
                <a:latin typeface="Tw Cen MT" panose="020B0602020104020603" pitchFamily="34" charset="0"/>
              </a:rPr>
              <a:t>A subdomain takeover occurs when an attacker gains control over a subdomain of a target domain.</a:t>
            </a:r>
          </a:p>
          <a:p>
            <a:pPr marL="457200" indent="-457200">
              <a:buFont typeface="Arial" panose="020B0604020202020204" pitchFamily="34" charset="0"/>
              <a:buChar char="•"/>
            </a:pPr>
            <a:r>
              <a:rPr lang="en-US" sz="3200" dirty="0">
                <a:latin typeface="Tw Cen MT" panose="020B0602020104020603" pitchFamily="34" charset="0"/>
              </a:rPr>
              <a:t>Typically, this happens when the subdomain has a canonical name CNAME [</a:t>
            </a:r>
            <a:r>
              <a:rPr lang="en-US" sz="2800" dirty="0">
                <a:solidFill>
                  <a:schemeClr val="bg1"/>
                </a:solidFill>
                <a:latin typeface="Tw Cen MT" panose="020B0602020104020603" pitchFamily="34" charset="0"/>
              </a:rPr>
              <a:t>A Canonical Name record is a type of resource record in the Domain Name System that maps one domain name to another. This can prove convenient when running multiple services from a single IP address</a:t>
            </a:r>
            <a:r>
              <a:rPr lang="en-US" sz="2800" dirty="0">
                <a:latin typeface="Tw Cen MT" panose="020B0602020104020603" pitchFamily="34" charset="0"/>
              </a:rPr>
              <a:t>]</a:t>
            </a:r>
            <a:r>
              <a:rPr lang="en-US" sz="3200" dirty="0">
                <a:latin typeface="Tw Cen MT" panose="020B0602020104020603" pitchFamily="34" charset="0"/>
              </a:rPr>
              <a:t> in the Domain Name System (DNS), but no host is providing content for it.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6381" y="0"/>
            <a:ext cx="1355619" cy="1696227"/>
          </a:xfrm>
          <a:prstGeom prst="rect">
            <a:avLst/>
          </a:prstGeom>
        </p:spPr>
      </p:pic>
    </p:spTree>
    <p:extLst>
      <p:ext uri="{BB962C8B-B14F-4D97-AF65-F5344CB8AC3E}">
        <p14:creationId xmlns:p14="http://schemas.microsoft.com/office/powerpoint/2010/main" val="243946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72938" y="519291"/>
            <a:ext cx="9682276" cy="2554545"/>
          </a:xfrm>
          <a:prstGeom prst="rect">
            <a:avLst/>
          </a:prstGeom>
        </p:spPr>
        <p:txBody>
          <a:bodyPr wrap="square">
            <a:spAutoFit/>
          </a:bodyPr>
          <a:lstStyle/>
          <a:p>
            <a:pPr marL="457200" indent="-457200">
              <a:buFont typeface="Arial" panose="020B0604020202020204" pitchFamily="34" charset="0"/>
              <a:buChar char="•"/>
            </a:pPr>
            <a:r>
              <a:rPr lang="en-US" sz="3200" dirty="0">
                <a:latin typeface="Tw Cen MT" panose="020B0602020104020603" pitchFamily="34" charset="0"/>
              </a:rPr>
              <a:t>This can happen because either a virtual host hasn't been published yet or a virtual host has been removed. </a:t>
            </a:r>
          </a:p>
          <a:p>
            <a:pPr marL="457200" indent="-457200">
              <a:buFont typeface="Arial" panose="020B0604020202020204" pitchFamily="34" charset="0"/>
              <a:buChar char="•"/>
            </a:pPr>
            <a:r>
              <a:rPr lang="en-US" sz="3200" dirty="0">
                <a:latin typeface="Tw Cen MT" panose="020B0602020104020603" pitchFamily="34" charset="0"/>
              </a:rPr>
              <a:t>An attacker can take over that subdomain by providing their own virtual host and then hosting their own content for it</a:t>
            </a:r>
            <a:endParaRPr lang="en-IN" sz="3200" dirty="0">
              <a:latin typeface="Tw Cen MT" panose="020B06020201040206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649" y="3546534"/>
            <a:ext cx="8340854" cy="2371186"/>
          </a:xfrm>
          <a:prstGeom prst="rect">
            <a:avLst/>
          </a:prstGeom>
        </p:spPr>
      </p:pic>
    </p:spTree>
    <p:extLst>
      <p:ext uri="{BB962C8B-B14F-4D97-AF65-F5344CB8AC3E}">
        <p14:creationId xmlns:p14="http://schemas.microsoft.com/office/powerpoint/2010/main" val="21479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592960" y="1975449"/>
            <a:ext cx="8917308" cy="4611898"/>
          </a:xfrm>
          <a:prstGeom prst="rect">
            <a:avLst/>
          </a:prstGeom>
        </p:spPr>
      </p:pic>
      <p:sp>
        <p:nvSpPr>
          <p:cNvPr id="3" name="Rectangle 2"/>
          <p:cNvSpPr/>
          <p:nvPr/>
        </p:nvSpPr>
        <p:spPr>
          <a:xfrm>
            <a:off x="730789" y="265837"/>
            <a:ext cx="9719094" cy="1569660"/>
          </a:xfrm>
          <a:prstGeom prst="rect">
            <a:avLst/>
          </a:prstGeom>
        </p:spPr>
        <p:txBody>
          <a:bodyPr wrap="square">
            <a:spAutoFit/>
          </a:bodyPr>
          <a:lstStyle/>
          <a:p>
            <a:pPr lvl="0" defTabSz="914400" eaLnBrk="0" fontAlgn="base" hangingPunct="0">
              <a:spcBef>
                <a:spcPct val="0"/>
              </a:spcBef>
              <a:spcAft>
                <a:spcPct val="0"/>
              </a:spcAft>
            </a:pPr>
            <a:r>
              <a:rPr lang="en-US" altLang="en-US" sz="2400" b="1" dirty="0">
                <a:latin typeface="Tw Cen MT" panose="020B0602020104020603" pitchFamily="34" charset="0"/>
              </a:rPr>
              <a:t>A Typical Scenario:</a:t>
            </a:r>
          </a:p>
          <a:p>
            <a:pPr lvl="0" defTabSz="914400" eaLnBrk="0" fontAlgn="base" hangingPunct="0">
              <a:spcBef>
                <a:spcPct val="0"/>
              </a:spcBef>
              <a:spcAft>
                <a:spcPct val="0"/>
              </a:spcAft>
            </a:pPr>
            <a:r>
              <a:rPr lang="en-US" altLang="en-US" sz="2400" dirty="0">
                <a:latin typeface="Tw Cen MT" panose="020B0602020104020603" pitchFamily="34" charset="0"/>
              </a:rPr>
              <a:t>To fix ideas, let's go over a typical subdomain-takeover scenario. Let's assume that your organization, </a:t>
            </a:r>
            <a:r>
              <a:rPr lang="en-US" altLang="en-US" sz="2400" dirty="0" err="1">
                <a:latin typeface="Tw Cen MT" panose="020B0602020104020603" pitchFamily="34" charset="0"/>
              </a:rPr>
              <a:t>ExampleDotOrg</a:t>
            </a:r>
            <a:r>
              <a:rPr lang="en-US" altLang="en-US" sz="2400" dirty="0">
                <a:latin typeface="Tw Cen MT" panose="020B0602020104020603" pitchFamily="34" charset="0"/>
              </a:rPr>
              <a:t>, whose domain name is example.org, wants to use some service from a vendor called </a:t>
            </a:r>
            <a:r>
              <a:rPr lang="en-US" altLang="en-US" sz="2400" dirty="0" err="1">
                <a:latin typeface="Tw Cen MT" panose="020B0602020104020603" pitchFamily="34" charset="0"/>
              </a:rPr>
              <a:t>TipTop</a:t>
            </a:r>
            <a:r>
              <a:rPr lang="en-US" altLang="en-US" sz="2400" dirty="0">
                <a:latin typeface="Tw Cen MT" panose="020B0602020104020603" pitchFamily="34" charset="0"/>
              </a:rPr>
              <a:t>.</a:t>
            </a:r>
          </a:p>
        </p:txBody>
      </p:sp>
    </p:spTree>
    <p:extLst>
      <p:ext uri="{BB962C8B-B14F-4D97-AF65-F5344CB8AC3E}">
        <p14:creationId xmlns:p14="http://schemas.microsoft.com/office/powerpoint/2010/main" val="11519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45351" y="207836"/>
            <a:ext cx="9514143" cy="707886"/>
          </a:xfrm>
          <a:prstGeom prst="rect">
            <a:avLst/>
          </a:prstGeom>
        </p:spPr>
        <p:txBody>
          <a:bodyPr wrap="none">
            <a:spAutoFit/>
          </a:bodyPr>
          <a:lstStyle/>
          <a:p>
            <a:r>
              <a:rPr lang="en-IN" sz="4000" dirty="0">
                <a:latin typeface="Algerian" panose="04020705040A02060702" pitchFamily="82" charset="0"/>
                <a:cs typeface="Calibri" panose="020F0502020204030204" pitchFamily="34" charset="0"/>
              </a:rPr>
              <a:t>How to find Vulnerable </a:t>
            </a:r>
            <a:r>
              <a:rPr lang="en-IN" sz="4000" dirty="0" err="1">
                <a:latin typeface="Algerian" panose="04020705040A02060702" pitchFamily="82" charset="0"/>
                <a:cs typeface="Calibri" panose="020F0502020204030204" pitchFamily="34" charset="0"/>
              </a:rPr>
              <a:t>SUbDomain</a:t>
            </a:r>
            <a:r>
              <a:rPr lang="en-IN" sz="4000" dirty="0">
                <a:latin typeface="Algerian" panose="04020705040A02060702" pitchFamily="82" charset="0"/>
                <a:cs typeface="Calibri" panose="020F0502020204030204" pitchFamily="34" charset="0"/>
              </a:rPr>
              <a:t> </a:t>
            </a:r>
            <a:endParaRPr lang="en-IN" sz="4000" dirty="0"/>
          </a:p>
        </p:txBody>
      </p:sp>
      <p:sp>
        <p:nvSpPr>
          <p:cNvPr id="4" name="Rectangle 3"/>
          <p:cNvSpPr/>
          <p:nvPr/>
        </p:nvSpPr>
        <p:spPr>
          <a:xfrm>
            <a:off x="878266" y="1153413"/>
            <a:ext cx="10905418" cy="5262979"/>
          </a:xfrm>
          <a:prstGeom prst="rect">
            <a:avLst/>
          </a:prstGeom>
        </p:spPr>
        <p:txBody>
          <a:bodyPr wrap="square">
            <a:spAutoFit/>
          </a:bodyPr>
          <a:lstStyle/>
          <a:p>
            <a:pPr marL="342900" indent="-342900">
              <a:buFont typeface="Arial" panose="020B0604020202020204" pitchFamily="34" charset="0"/>
              <a:buChar char="•"/>
            </a:pPr>
            <a:r>
              <a:rPr lang="en-US" sz="2400" dirty="0">
                <a:latin typeface="Tw Cen MT" panose="020B0602020104020603" pitchFamily="34" charset="0"/>
              </a:rPr>
              <a:t>The first step is to list every subdomain of the web application using a subdomain discovery tool (such as </a:t>
            </a:r>
            <a:r>
              <a:rPr lang="en-US" sz="2400" dirty="0" err="1">
                <a:latin typeface="Tw Cen MT" panose="020B0602020104020603" pitchFamily="34" charset="0"/>
              </a:rPr>
              <a:t>subfinder</a:t>
            </a:r>
            <a:r>
              <a:rPr lang="en-US" sz="2400" dirty="0">
                <a:latin typeface="Tw Cen MT" panose="020B0602020104020603" pitchFamily="34" charset="0"/>
              </a:rPr>
              <a:t>, </a:t>
            </a:r>
            <a:r>
              <a:rPr lang="en-US" sz="2400" dirty="0" err="1">
                <a:latin typeface="Tw Cen MT" panose="020B0602020104020603" pitchFamily="34" charset="0"/>
              </a:rPr>
              <a:t>sublister</a:t>
            </a:r>
            <a:r>
              <a:rPr lang="en-US" sz="2400" dirty="0">
                <a:latin typeface="Tw Cen MT" panose="020B0602020104020603" pitchFamily="34" charset="0"/>
              </a:rPr>
              <a:t>, </a:t>
            </a:r>
            <a:r>
              <a:rPr lang="en-US" sz="2400" dirty="0" err="1">
                <a:latin typeface="Tw Cen MT" panose="020B0602020104020603" pitchFamily="34" charset="0"/>
              </a:rPr>
              <a:t>knockpy</a:t>
            </a:r>
            <a:r>
              <a:rPr lang="en-US" sz="2400" dirty="0">
                <a:latin typeface="Tw Cen MT" panose="020B0602020104020603" pitchFamily="34" charset="0"/>
              </a:rPr>
              <a:t>, amass, or </a:t>
            </a:r>
            <a:r>
              <a:rPr lang="en-US" sz="2400" dirty="0" err="1">
                <a:latin typeface="Tw Cen MT" panose="020B0602020104020603" pitchFamily="34" charset="0"/>
              </a:rPr>
              <a:t>turbolister</a:t>
            </a:r>
            <a:r>
              <a:rPr lang="en-US" sz="2400" dirty="0">
                <a:latin typeface="Tw Cen MT" panose="020B0602020104020603" pitchFamily="34" charset="0"/>
              </a:rPr>
              <a:t>) and save the results in a file. </a:t>
            </a:r>
          </a:p>
          <a:p>
            <a:pPr marL="342900" indent="-342900">
              <a:buFont typeface="Arial" panose="020B0604020202020204" pitchFamily="34" charset="0"/>
              <a:buChar char="•"/>
            </a:pPr>
            <a:endParaRPr lang="en-US" sz="2400" dirty="0">
              <a:latin typeface="Tw Cen MT" panose="020B0602020104020603" pitchFamily="34" charset="0"/>
            </a:endParaRPr>
          </a:p>
          <a:p>
            <a:pPr marL="342900" indent="-342900">
              <a:buFont typeface="Arial" panose="020B0604020202020204" pitchFamily="34" charset="0"/>
              <a:buChar char="•"/>
            </a:pPr>
            <a:r>
              <a:rPr lang="en-US" sz="2400" dirty="0">
                <a:latin typeface="Tw Cen MT" panose="020B0602020104020603" pitchFamily="34" charset="0"/>
              </a:rPr>
              <a:t>The next step is to use tools to detect vulnerable subdomains to scan the subdomain file. </a:t>
            </a:r>
          </a:p>
          <a:p>
            <a:pPr marL="342900" indent="-342900">
              <a:buFont typeface="Wingdings" panose="05000000000000000000" pitchFamily="2" charset="2"/>
              <a:buChar char="Ø"/>
            </a:pPr>
            <a:r>
              <a:rPr lang="en-US" altLang="en-US" sz="2400" dirty="0" err="1">
                <a:latin typeface="Tw Cen MT" panose="020B0602020104020603" pitchFamily="34" charset="0"/>
              </a:rPr>
              <a:t>Subzy</a:t>
            </a:r>
            <a:r>
              <a:rPr lang="en-US" altLang="en-US" sz="2400" dirty="0">
                <a:latin typeface="Tw Cen MT" panose="020B0602020104020603" pitchFamily="34" charset="0"/>
              </a:rPr>
              <a:t>:  </a:t>
            </a:r>
          </a:p>
          <a:p>
            <a:r>
              <a:rPr lang="en-US" altLang="en-US" sz="2400" dirty="0">
                <a:latin typeface="Arial Unicode MS"/>
              </a:rPr>
              <a:t>	go get github.com/</a:t>
            </a:r>
            <a:r>
              <a:rPr lang="en-US" altLang="en-US" sz="2400" dirty="0" err="1">
                <a:latin typeface="Arial Unicode MS"/>
              </a:rPr>
              <a:t>haccer</a:t>
            </a:r>
            <a:r>
              <a:rPr lang="en-US" altLang="en-US" sz="2400" dirty="0">
                <a:latin typeface="Arial Unicode MS"/>
              </a:rPr>
              <a:t>/</a:t>
            </a:r>
            <a:r>
              <a:rPr lang="en-US" altLang="en-US" sz="2400" dirty="0" err="1">
                <a:latin typeface="Arial Unicode MS"/>
              </a:rPr>
              <a:t>subjack</a:t>
            </a:r>
            <a:r>
              <a:rPr lang="en-US" altLang="en-US" sz="2400" dirty="0"/>
              <a:t> </a:t>
            </a:r>
            <a:endParaRPr lang="en-US" altLang="en-US" sz="2400" dirty="0">
              <a:latin typeface="Tw Cen MT" panose="020B0602020104020603" pitchFamily="34" charset="0"/>
            </a:endParaRPr>
          </a:p>
          <a:p>
            <a:pPr marL="342900" indent="-342900">
              <a:buFont typeface="Wingdings" panose="05000000000000000000" pitchFamily="2" charset="2"/>
              <a:buChar char="Ø"/>
            </a:pPr>
            <a:r>
              <a:rPr lang="en-US" altLang="en-US" sz="2400" dirty="0" err="1">
                <a:latin typeface="Tw Cen MT" panose="020B0602020104020603" pitchFamily="34" charset="0"/>
              </a:rPr>
              <a:t>Subjack</a:t>
            </a:r>
            <a:r>
              <a:rPr lang="en-US" altLang="en-US" sz="2400" dirty="0">
                <a:latin typeface="Tw Cen MT" panose="020B0602020104020603" pitchFamily="34" charset="0"/>
              </a:rPr>
              <a:t>:    </a:t>
            </a:r>
          </a:p>
          <a:p>
            <a:r>
              <a:rPr lang="en-US" altLang="en-US" sz="2400" dirty="0">
                <a:latin typeface="Tw Cen MT" panose="020B0602020104020603" pitchFamily="34" charset="0"/>
              </a:rPr>
              <a:t>	</a:t>
            </a:r>
            <a:r>
              <a:rPr lang="en-US" altLang="en-US" sz="2400" dirty="0">
                <a:latin typeface="Arial Unicode MS"/>
              </a:rPr>
              <a:t>go get -u -v github.com/</a:t>
            </a:r>
            <a:r>
              <a:rPr lang="en-US" altLang="en-US" sz="2400" dirty="0" err="1">
                <a:latin typeface="Arial Unicode MS"/>
              </a:rPr>
              <a:t>lukasikic</a:t>
            </a:r>
            <a:r>
              <a:rPr lang="en-US" altLang="en-US" sz="2400" dirty="0">
                <a:latin typeface="Arial Unicode MS"/>
              </a:rPr>
              <a:t>/</a:t>
            </a:r>
            <a:r>
              <a:rPr lang="en-US" altLang="en-US" sz="2400" dirty="0" err="1">
                <a:latin typeface="Arial Unicode MS"/>
              </a:rPr>
              <a:t>subzy</a:t>
            </a:r>
            <a:r>
              <a:rPr lang="en-US" altLang="en-US" sz="2400" dirty="0"/>
              <a:t> </a:t>
            </a:r>
            <a:endParaRPr lang="en-US" altLang="en-US" sz="2400" dirty="0">
              <a:latin typeface="Tw Cen MT" panose="020B0602020104020603" pitchFamily="34" charset="0"/>
            </a:endParaRPr>
          </a:p>
          <a:p>
            <a:pPr marL="342900" lvl="0" indent="-342900">
              <a:buFont typeface="Wingdings" panose="05000000000000000000" pitchFamily="2" charset="2"/>
              <a:buChar char="Ø"/>
            </a:pPr>
            <a:r>
              <a:rPr lang="en-US" altLang="en-US" sz="2400" dirty="0" err="1">
                <a:latin typeface="Tw Cen MT" panose="020B0602020104020603" pitchFamily="34" charset="0"/>
              </a:rPr>
              <a:t>Tko</a:t>
            </a:r>
            <a:r>
              <a:rPr lang="en-US" altLang="en-US" sz="2400" dirty="0">
                <a:latin typeface="Tw Cen MT" panose="020B0602020104020603" pitchFamily="34" charset="0"/>
              </a:rPr>
              <a:t>-subs:</a:t>
            </a:r>
          </a:p>
          <a:p>
            <a:pPr lvl="0"/>
            <a:r>
              <a:rPr lang="en-US" altLang="en-US" sz="2400" dirty="0">
                <a:latin typeface="Tw Cen MT" panose="020B0602020104020603" pitchFamily="34" charset="0"/>
              </a:rPr>
              <a:t>	go get github.com/</a:t>
            </a:r>
            <a:r>
              <a:rPr lang="en-US" altLang="en-US" sz="2400" dirty="0" err="1">
                <a:latin typeface="Tw Cen MT" panose="020B0602020104020603" pitchFamily="34" charset="0"/>
              </a:rPr>
              <a:t>anshumanbh</a:t>
            </a:r>
            <a:r>
              <a:rPr lang="en-US" altLang="en-US" sz="2400" dirty="0">
                <a:latin typeface="Tw Cen MT" panose="020B0602020104020603" pitchFamily="34" charset="0"/>
              </a:rPr>
              <a:t>/</a:t>
            </a:r>
            <a:r>
              <a:rPr lang="en-US" altLang="en-US" sz="2400" dirty="0" err="1">
                <a:latin typeface="Tw Cen MT" panose="020B0602020104020603" pitchFamily="34" charset="0"/>
              </a:rPr>
              <a:t>tko</a:t>
            </a:r>
            <a:r>
              <a:rPr lang="en-US" altLang="en-US" sz="2400" dirty="0">
                <a:latin typeface="Tw Cen MT" panose="020B0602020104020603" pitchFamily="34" charset="0"/>
              </a:rPr>
              <a:t>-subs </a:t>
            </a:r>
          </a:p>
          <a:p>
            <a:pPr marL="342900" lvl="0" indent="-342900">
              <a:buFont typeface="Wingdings" panose="05000000000000000000" pitchFamily="2" charset="2"/>
              <a:buChar char="Ø"/>
            </a:pPr>
            <a:r>
              <a:rPr lang="en-US" altLang="en-US" sz="2400" dirty="0">
                <a:latin typeface="Tw Cen MT" panose="020B0602020104020603" pitchFamily="34" charset="0"/>
              </a:rPr>
              <a:t>Sub404:</a:t>
            </a:r>
          </a:p>
          <a:p>
            <a:pPr lvl="0"/>
            <a:r>
              <a:rPr lang="en-US" altLang="en-US" sz="2400" dirty="0">
                <a:latin typeface="Tw Cen MT" panose="020B0602020104020603" pitchFamily="34" charset="0"/>
              </a:rPr>
              <a:t>	</a:t>
            </a:r>
            <a:r>
              <a:rPr lang="en-US" altLang="en-US" sz="2400" dirty="0" err="1">
                <a:latin typeface="Tw Cen MT" panose="020B0602020104020603" pitchFamily="34" charset="0"/>
              </a:rPr>
              <a:t>git</a:t>
            </a:r>
            <a:r>
              <a:rPr lang="en-US" altLang="en-US" sz="2400" dirty="0">
                <a:latin typeface="Tw Cen MT" panose="020B0602020104020603" pitchFamily="34" charset="0"/>
              </a:rPr>
              <a:t> clone https://github.com/r3curs1v3-pr0xy/sub404.git </a:t>
            </a:r>
          </a:p>
        </p:txBody>
      </p:sp>
    </p:spTree>
    <p:extLst>
      <p:ext uri="{BB962C8B-B14F-4D97-AF65-F5344CB8AC3E}">
        <p14:creationId xmlns:p14="http://schemas.microsoft.com/office/powerpoint/2010/main" val="73400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500"/>
                                        <p:tgtEl>
                                          <p:spTgt spid="4">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fade">
                                      <p:cBhvr>
                                        <p:cTn id="4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43681" y="424659"/>
            <a:ext cx="9695276" cy="2677656"/>
          </a:xfrm>
          <a:prstGeom prst="rect">
            <a:avLst/>
          </a:prstGeom>
        </p:spPr>
        <p:txBody>
          <a:bodyPr wrap="square">
            <a:spAutoFit/>
          </a:bodyPr>
          <a:lstStyle/>
          <a:p>
            <a:pPr marL="457200" indent="-457200">
              <a:buFont typeface="Arial" panose="020B0604020202020204" pitchFamily="34" charset="0"/>
              <a:buChar char="•"/>
            </a:pPr>
            <a:r>
              <a:rPr lang="en-US" sz="2800" dirty="0">
                <a:latin typeface="Tw Cen MT" panose="020B0602020104020603" pitchFamily="34" charset="0"/>
              </a:rPr>
              <a:t>Use dig to check the CNAME of the subdomain. Then, you may check to takeover the subdomain using </a:t>
            </a:r>
          </a:p>
          <a:p>
            <a:pPr marL="742950" lvl="1" indent="-285750">
              <a:buFont typeface="Arial" panose="020B0604020202020204" pitchFamily="34" charset="0"/>
              <a:buChar char="•"/>
            </a:pPr>
            <a:r>
              <a:rPr lang="en-US" sz="2800" dirty="0" err="1">
                <a:latin typeface="Tw Cen MT" panose="020B0602020104020603" pitchFamily="34" charset="0"/>
              </a:rPr>
              <a:t>Github</a:t>
            </a:r>
            <a:endParaRPr lang="en-US" sz="2800" dirty="0">
              <a:latin typeface="Tw Cen MT" panose="020B0602020104020603" pitchFamily="34" charset="0"/>
            </a:endParaRPr>
          </a:p>
          <a:p>
            <a:pPr marL="742950" lvl="1" indent="-285750">
              <a:buFont typeface="Arial" panose="020B0604020202020204" pitchFamily="34" charset="0"/>
              <a:buChar char="•"/>
            </a:pPr>
            <a:r>
              <a:rPr lang="en-US" sz="2800" dirty="0">
                <a:latin typeface="Tw Cen MT" panose="020B0602020104020603" pitchFamily="34" charset="0"/>
              </a:rPr>
              <a:t>AWS S3</a:t>
            </a:r>
          </a:p>
          <a:p>
            <a:pPr marL="742950" lvl="1" indent="-285750">
              <a:buFont typeface="Arial" panose="020B0604020202020204" pitchFamily="34" charset="0"/>
              <a:buChar char="•"/>
            </a:pPr>
            <a:r>
              <a:rPr lang="en-US" sz="2800" dirty="0">
                <a:latin typeface="Tw Cen MT" panose="020B0602020104020603" pitchFamily="34" charset="0"/>
              </a:rPr>
              <a:t>Shopify</a:t>
            </a:r>
          </a:p>
          <a:p>
            <a:pPr marL="742950" lvl="1" indent="-285750">
              <a:buFont typeface="Arial" panose="020B0604020202020204" pitchFamily="34" charset="0"/>
              <a:buChar char="•"/>
            </a:pPr>
            <a:r>
              <a:rPr lang="en-US" sz="2800" dirty="0" err="1">
                <a:latin typeface="Tw Cen MT" panose="020B0602020104020603" pitchFamily="34" charset="0"/>
              </a:rPr>
              <a:t>Unbounce</a:t>
            </a:r>
            <a:r>
              <a:rPr lang="en-US" sz="2800" dirty="0">
                <a:latin typeface="Tw Cen MT" panose="020B0602020104020603" pitchFamily="34" charset="0"/>
              </a:rPr>
              <a:t> (</a:t>
            </a:r>
            <a:r>
              <a:rPr lang="en-US" sz="2800" dirty="0" err="1">
                <a:latin typeface="Tw Cen MT" panose="020B0602020104020603" pitchFamily="34" charset="0"/>
              </a:rPr>
              <a:t>etc</a:t>
            </a:r>
            <a:r>
              <a:rPr lang="en-US" sz="2800" dirty="0">
                <a:latin typeface="Tw Cen MT" panose="020B0602020104020603" pitchFamily="34" charset="0"/>
              </a:rPr>
              <a:t>)</a:t>
            </a:r>
            <a:endParaRPr lang="en-IN" sz="2800" dirty="0">
              <a:latin typeface="Tw Cen MT" panose="020B0602020104020603"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612" t="4281" r="4829" b="10005"/>
          <a:stretch/>
        </p:blipFill>
        <p:spPr>
          <a:xfrm>
            <a:off x="3865026" y="1915065"/>
            <a:ext cx="6885091" cy="4485736"/>
          </a:xfrm>
          <a:prstGeom prst="rect">
            <a:avLst/>
          </a:prstGeom>
        </p:spPr>
      </p:pic>
    </p:spTree>
    <p:extLst>
      <p:ext uri="{BB962C8B-B14F-4D97-AF65-F5344CB8AC3E}">
        <p14:creationId xmlns:p14="http://schemas.microsoft.com/office/powerpoint/2010/main" val="204338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6035" y="369478"/>
            <a:ext cx="8834470" cy="707886"/>
          </a:xfrm>
          <a:prstGeom prst="rect">
            <a:avLst/>
          </a:prstGeom>
        </p:spPr>
        <p:txBody>
          <a:bodyPr wrap="none">
            <a:spAutoFit/>
          </a:bodyPr>
          <a:lstStyle/>
          <a:p>
            <a:r>
              <a:rPr lang="en-IN" sz="4000" dirty="0">
                <a:latin typeface="Algerian" panose="04020705040A02060702" pitchFamily="82" charset="0"/>
                <a:cs typeface="Calibri" panose="020F0502020204030204" pitchFamily="34" charset="0"/>
              </a:rPr>
              <a:t>impact of Subdomain takeover </a:t>
            </a:r>
            <a:endParaRPr lang="en-IN" sz="4000" dirty="0"/>
          </a:p>
        </p:txBody>
      </p:sp>
      <p:sp>
        <p:nvSpPr>
          <p:cNvPr id="4" name="Rectangle 3"/>
          <p:cNvSpPr/>
          <p:nvPr/>
        </p:nvSpPr>
        <p:spPr>
          <a:xfrm>
            <a:off x="780699" y="1524893"/>
            <a:ext cx="10537158" cy="4657685"/>
          </a:xfrm>
          <a:prstGeom prst="rect">
            <a:avLst/>
          </a:prstGeom>
        </p:spPr>
        <p:txBody>
          <a:bodyPr wrap="square">
            <a:spAutoFit/>
          </a:bodyPr>
          <a:lstStyle/>
          <a:p>
            <a:pPr marL="285750" indent="-285750">
              <a:spcBef>
                <a:spcPts val="1000"/>
              </a:spcBef>
              <a:buFont typeface="Arial" panose="020B0604020202020204" pitchFamily="34" charset="0"/>
              <a:buChar char="•"/>
            </a:pPr>
            <a:r>
              <a:rPr lang="en-IN" sz="2800" b="1" dirty="0">
                <a:latin typeface="Tw Cen MT" panose="020B0602020104020603" pitchFamily="34" charset="0"/>
              </a:rPr>
              <a:t>Defacement:</a:t>
            </a:r>
            <a:r>
              <a:rPr lang="en-US" altLang="en-US" sz="2800" dirty="0">
                <a:latin typeface="Tw Cen MT" panose="020B0602020104020603" pitchFamily="34" charset="0"/>
              </a:rPr>
              <a:t> If possible, an attacker may decide to change the appearance of pages served by the vulnerable example.org subdomain to openly ridicule or embarrass your organization</a:t>
            </a:r>
          </a:p>
          <a:p>
            <a:pPr marL="285750" lvl="0" indent="-285750" defTabSz="914400" eaLnBrk="0" fontAlgn="base" hangingPunct="0">
              <a:spcBef>
                <a:spcPts val="1000"/>
              </a:spcBef>
              <a:spcAft>
                <a:spcPct val="0"/>
              </a:spcAft>
              <a:buFont typeface="Arial" panose="020B0604020202020204" pitchFamily="34" charset="0"/>
              <a:buChar char="•"/>
            </a:pPr>
            <a:r>
              <a:rPr lang="en-US" altLang="en-US" sz="2800" b="1" dirty="0">
                <a:latin typeface="Tw Cen MT" panose="020B0602020104020603" pitchFamily="34" charset="0"/>
              </a:rPr>
              <a:t>Phishing: </a:t>
            </a:r>
            <a:r>
              <a:rPr lang="en-US" altLang="en-US" sz="2800" dirty="0">
                <a:latin typeface="Tw Cen MT" panose="020B0602020104020603" pitchFamily="34" charset="0"/>
              </a:rPr>
              <a:t>Another obvious way to exploit a subdomain vulnerable to takeover is phishing. </a:t>
            </a:r>
          </a:p>
          <a:p>
            <a:pPr marL="285750" lvl="0" indent="-285750" defTabSz="914400" eaLnBrk="0" fontAlgn="base" hangingPunct="0">
              <a:spcBef>
                <a:spcPts val="1000"/>
              </a:spcBef>
              <a:spcAft>
                <a:spcPct val="0"/>
              </a:spcAft>
              <a:buFont typeface="Arial" panose="020B0604020202020204" pitchFamily="34" charset="0"/>
              <a:buChar char="•"/>
            </a:pPr>
            <a:r>
              <a:rPr lang="en-US" altLang="en-US" sz="2800" b="1" dirty="0">
                <a:latin typeface="Tw Cen MT" panose="020B0602020104020603" pitchFamily="34" charset="0"/>
              </a:rPr>
              <a:t>Stealing Broadly Scoped Cookies: </a:t>
            </a:r>
            <a:r>
              <a:rPr lang="en-US" altLang="en-US" sz="2800" dirty="0">
                <a:latin typeface="Tw Cen MT" panose="020B0602020104020603" pitchFamily="34" charset="0"/>
              </a:rPr>
              <a:t>Run-of-the-mill phishing typically requires some gullibility and user interaction (beyond navigating to the malicious site) from the victim. A subdomain takeover is more powerful, though, as it may enable an attacker to steal sensitive cookies simply by the victim visiting the attacker's site.</a:t>
            </a:r>
          </a:p>
        </p:txBody>
      </p:sp>
      <p:sp>
        <p:nvSpPr>
          <p:cNvPr id="6" name="AutoShape 3" descr="Cookie theft"/>
          <p:cNvSpPr>
            <a:spLocks noChangeAspect="1" noChangeArrowheads="1"/>
          </p:cNvSpPr>
          <p:nvPr/>
        </p:nvSpPr>
        <p:spPr bwMode="auto">
          <a:xfrm>
            <a:off x="155575" y="2179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CSRF"/>
          <p:cNvSpPr>
            <a:spLocks noChangeAspect="1" noChangeArrowheads="1"/>
          </p:cNvSpPr>
          <p:nvPr/>
        </p:nvSpPr>
        <p:spPr bwMode="auto">
          <a:xfrm>
            <a:off x="155575" y="7837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5" descr="CORS"/>
          <p:cNvSpPr>
            <a:spLocks noChangeAspect="1" noChangeArrowheads="1"/>
          </p:cNvSpPr>
          <p:nvPr/>
        </p:nvSpPr>
        <p:spPr bwMode="auto">
          <a:xfrm>
            <a:off x="155575" y="9666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1070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964</TotalTime>
  <Words>504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Unicode MS</vt:lpstr>
      <vt:lpstr>Calibri</vt:lpstr>
      <vt:lpstr>Century Gothic</vt:lpstr>
      <vt:lpstr>Tw Cen MT</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Asus</cp:lastModifiedBy>
  <cp:revision>79</cp:revision>
  <dcterms:created xsi:type="dcterms:W3CDTF">2022-03-16T14:22:40Z</dcterms:created>
  <dcterms:modified xsi:type="dcterms:W3CDTF">2023-05-15T11:32:30Z</dcterms:modified>
</cp:coreProperties>
</file>