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3"/>
    <p:sldId id="278" r:id="rId4"/>
    <p:sldId id="257" r:id="rId5"/>
    <p:sldId id="258" r:id="rId6"/>
    <p:sldId id="272" r:id="rId7"/>
    <p:sldId id="274" r:id="rId8"/>
    <p:sldId id="259" r:id="rId9"/>
    <p:sldId id="273" r:id="rId10"/>
    <p:sldId id="275" r:id="rId11"/>
    <p:sldId id="276" r:id="rId12"/>
    <p:sldId id="27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hal Sheik" initials="N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70" d="100"/>
          <a:sy n="70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0DA7-2000-462F-AEF8-DC56BD3B1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E9A0-DD77-42CE-8113-EB1557EA28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0DA7-2000-462F-AEF8-DC56BD3B1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E9A0-DD77-42CE-8113-EB1557EA28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0DA7-2000-462F-AEF8-DC56BD3B1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E9A0-DD77-42CE-8113-EB1557EA28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0DA7-2000-462F-AEF8-DC56BD3B1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E9A0-DD77-42CE-8113-EB1557EA28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0DA7-2000-462F-AEF8-DC56BD3B1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E9A0-DD77-42CE-8113-EB1557EA28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0DA7-2000-462F-AEF8-DC56BD3B19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E9A0-DD77-42CE-8113-EB1557EA28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0DA7-2000-462F-AEF8-DC56BD3B19D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E9A0-DD77-42CE-8113-EB1557EA28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0DA7-2000-462F-AEF8-DC56BD3B19D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E9A0-DD77-42CE-8113-EB1557EA28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0DA7-2000-462F-AEF8-DC56BD3B19D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E9A0-DD77-42CE-8113-EB1557EA28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0DA7-2000-462F-AEF8-DC56BD3B19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E9A0-DD77-42CE-8113-EB1557EA28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0DA7-2000-462F-AEF8-DC56BD3B19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E9A0-DD77-42CE-8113-EB1557EA28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F0DA7-2000-462F-AEF8-DC56BD3B1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5E9A0-DD77-42CE-8113-EB1557EA288C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hyperlink" Target="https://github.com/omurugur/XXE_Payload_List" TargetMode="External"/><Relationship Id="rId1" Type="http://schemas.openxmlformats.org/officeDocument/2006/relationships/hyperlink" Target="https://github.com/swisskyrepo/PayloadsAllTheThings/blob/master/XXE%20Injection/README.m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540" y="386715"/>
            <a:ext cx="5458460" cy="608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XXE could be used to read different server internal files as well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455"/>
            <a:ext cx="7344816" cy="3732085"/>
          </a:xfrm>
          <a:prstGeom prst="rect">
            <a:avLst/>
          </a:prstGeom>
        </p:spPr>
      </p:pic>
      <p:pic>
        <p:nvPicPr>
          <p:cNvPr id="2" name="Picture 1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655" y="6047105"/>
            <a:ext cx="7429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Billion Laughs attack which results in DOS by calling entity within entity within entity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844756"/>
            <a:ext cx="7488832" cy="4211204"/>
          </a:xfrm>
          <a:prstGeom prst="rect">
            <a:avLst/>
          </a:prstGeom>
        </p:spPr>
      </p:pic>
      <p:pic>
        <p:nvPicPr>
          <p:cNvPr id="2" name="Picture 1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655" y="6047105"/>
            <a:ext cx="7429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9181"/>
            <a:ext cx="8229600" cy="1143000"/>
          </a:xfrm>
        </p:spPr>
        <p:txBody>
          <a:bodyPr>
            <a:no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772920"/>
            <a:ext cx="8229600" cy="37007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u="sng" dirty="0">
                <a:solidFill>
                  <a:schemeClr val="bg1"/>
                </a:solidFill>
              </a:rPr>
              <a:t>Payloads </a:t>
            </a:r>
            <a:r>
              <a:rPr lang="en-US" sz="2000" u="sng" dirty="0" err="1">
                <a:solidFill>
                  <a:schemeClr val="bg1"/>
                </a:solidFill>
              </a:rPr>
              <a:t>cheatsheet</a:t>
            </a:r>
            <a:r>
              <a:rPr lang="en-US" sz="2000" dirty="0">
                <a:solidFill>
                  <a:schemeClr val="bg1"/>
                </a:solidFill>
              </a:rPr>
              <a:t>:-</a:t>
            </a:r>
            <a:r>
              <a:rPr lang="en-US" sz="2000" dirty="0">
                <a:solidFill>
                  <a:schemeClr val="bg1"/>
                </a:solidFill>
                <a:hlinkClick r:id="rId1"/>
              </a:rPr>
              <a:t>https://github.com/swisskyrepo/PayloadsAllTheThings/blob/master/XXE%20Injection/README.md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</a:t>
            </a:r>
            <a:r>
              <a:rPr lang="en-US" sz="2000" dirty="0">
                <a:solidFill>
                  <a:schemeClr val="bg1"/>
                </a:solidFill>
                <a:hlinkClick r:id="rId2"/>
              </a:rPr>
              <a:t>https://github.com/omurugur/XXE_Payload_List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TheHackersClub - CyberSapi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655" y="6047105"/>
            <a:ext cx="7429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513" y="2857520"/>
            <a:ext cx="8229600" cy="1143000"/>
          </a:xfrm>
        </p:spPr>
        <p:txBody>
          <a:bodyPr>
            <a:noAutofit/>
          </a:bodyPr>
          <a:lstStyle/>
          <a:p>
            <a:r>
              <a:rPr lang="en-US" sz="115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Thank you</a:t>
            </a:r>
            <a:endParaRPr lang="en-US" sz="115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2" name="Picture 1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655" y="6047105"/>
            <a:ext cx="7429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335530"/>
            <a:ext cx="8229600" cy="218694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sz="6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External Entity Attack</a:t>
            </a:r>
            <a:br>
              <a:rPr lang="en-US" sz="6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6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(XXE)</a:t>
            </a:r>
            <a:endParaRPr lang="en-US" sz="6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pPr algn="l"/>
            <a:r>
              <a:rPr lang="en-US" u="sng" dirty="0">
                <a:solidFill>
                  <a:schemeClr val="bg1"/>
                </a:solidFill>
              </a:rPr>
              <a:t>Contents</a:t>
            </a:r>
            <a:r>
              <a:rPr lang="en-US" dirty="0">
                <a:solidFill>
                  <a:schemeClr val="bg1"/>
                </a:solidFill>
              </a:rPr>
              <a:t>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XML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is XXE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Different Attack types of XXE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to find XXE in attack surfaces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Live Practical example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50349" y1="37351" x2="42442" y2="50298"/>
                        <a14:foregroundMark x1="45814" y1="37946" x2="48605" y2="51190"/>
                        <a14:foregroundMark x1="51047" y1="32589" x2="42326" y2="36012"/>
                        <a14:foregroundMark x1="42326" y1="36012" x2="39767" y2="57887"/>
                        <a14:foregroundMark x1="39767" y1="57887" x2="40930" y2="66369"/>
                        <a14:foregroundMark x1="40930" y1="66369" x2="48837" y2="71131"/>
                        <a14:foregroundMark x1="48837" y1="71131" x2="56395" y2="65179"/>
                        <a14:foregroundMark x1="56395" y1="65179" x2="56860" y2="63988"/>
                        <a14:foregroundMark x1="46744" y1="29464" x2="54302" y2="29613"/>
                        <a14:foregroundMark x1="54302" y1="29613" x2="53605" y2="41071"/>
                        <a14:foregroundMark x1="53605" y1="41071" x2="52558" y2="42113"/>
                        <a14:foregroundMark x1="38721" y1="40774" x2="38372" y2="56399"/>
                        <a14:foregroundMark x1="59535" y1="58780" x2="59419" y2="66369"/>
                        <a14:foregroundMark x1="59419" y1="66369" x2="59419" y2="66369"/>
                        <a14:foregroundMark x1="59767" y1="40327" x2="59767" y2="403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4744"/>
            <a:ext cx="4589903" cy="3586529"/>
          </a:xfrm>
          <a:prstGeom prst="rect">
            <a:avLst/>
          </a:prstGeom>
        </p:spPr>
      </p:pic>
      <p:pic>
        <p:nvPicPr>
          <p:cNvPr id="6" name="Picture 5" descr="TheHackersClub - CyberSapi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655" y="6047105"/>
            <a:ext cx="7429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56592" y="92882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What is XML…?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754" y="1509519"/>
            <a:ext cx="8229600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Extensible markup language(</a:t>
            </a:r>
            <a:r>
              <a:rPr lang="en-US" sz="2400" b="1" dirty="0">
                <a:solidFill>
                  <a:schemeClr val="bg1"/>
                </a:solidFill>
              </a:rPr>
              <a:t>XML</a:t>
            </a:r>
            <a:r>
              <a:rPr lang="en-US" sz="2400" dirty="0">
                <a:solidFill>
                  <a:schemeClr val="bg1"/>
                </a:solidFill>
              </a:rPr>
              <a:t>) is a standard for exchanging structured data in textual format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XML was designed to store and transport data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XML does not have pre-defined tag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XML simplifies data transport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XML  simplifies data availability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XML DTD (Document Type Definition) defines </a:t>
            </a:r>
            <a:r>
              <a:rPr lang="en-US" sz="2400" dirty="0" err="1">
                <a:solidFill>
                  <a:schemeClr val="bg1"/>
                </a:solidFill>
              </a:rPr>
              <a:t>structure,element</a:t>
            </a:r>
            <a:r>
              <a:rPr lang="en-US" sz="2400" dirty="0">
                <a:solidFill>
                  <a:schemeClr val="bg1"/>
                </a:solidFill>
              </a:rPr>
              <a:t> and attribute of xml body.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, sign, clipar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68" y="3068960"/>
            <a:ext cx="2143125" cy="2143125"/>
          </a:xfrm>
          <a:prstGeom prst="rect">
            <a:avLst/>
          </a:prstGeom>
        </p:spPr>
      </p:pic>
      <p:pic>
        <p:nvPicPr>
          <p:cNvPr id="5" name="Picture 4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655" y="6047105"/>
            <a:ext cx="7429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XXE(External Entity Attack)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XML external entity injection (also known as XXE) is a web security vulnerability that allows an attacker to interfere with an application's processing of XML data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XXE payloads interact with any back-end or external systems that the application itself can access.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655" y="6047105"/>
            <a:ext cx="7429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3028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 allows an attacker to view files on the application server filesystem, and to interact with any back-end or external systems that the application itself can access.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Diagram, tex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87" y="2924815"/>
            <a:ext cx="7544853" cy="3600400"/>
          </a:xfrm>
          <a:prstGeom prst="rect">
            <a:avLst/>
          </a:prstGeom>
        </p:spPr>
      </p:pic>
      <p:pic>
        <p:nvPicPr>
          <p:cNvPr id="5" name="Picture 4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655" y="6047105"/>
            <a:ext cx="7429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51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Different Attack Types of XXE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51" y="1844824"/>
            <a:ext cx="8229600" cy="4133056"/>
          </a:xfrm>
        </p:spPr>
        <p:txBody>
          <a:bodyPr/>
          <a:lstStyle/>
          <a:p>
            <a:r>
              <a:rPr lang="en-US" altLang="en-IN" dirty="0">
                <a:solidFill>
                  <a:schemeClr val="bg1"/>
                </a:solidFill>
              </a:rPr>
              <a:t>Retrieving system files;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US" altLang="en-IN" dirty="0">
                <a:solidFill>
                  <a:schemeClr val="bg1"/>
                </a:solidFill>
              </a:rPr>
              <a:t>SSRF;</a:t>
            </a:r>
            <a:endParaRPr lang="en-US" altLang="en-IN" dirty="0">
              <a:solidFill>
                <a:schemeClr val="bg1"/>
              </a:solidFill>
            </a:endParaRPr>
          </a:p>
          <a:p>
            <a:r>
              <a:rPr lang="en-US" altLang="en-IN" dirty="0">
                <a:solidFill>
                  <a:schemeClr val="bg1"/>
                </a:solidFill>
              </a:rPr>
              <a:t>DOS;</a:t>
            </a:r>
            <a:endParaRPr lang="en-US" altLang="en-IN" dirty="0">
              <a:solidFill>
                <a:schemeClr val="bg1"/>
              </a:solidFill>
            </a:endParaRPr>
          </a:p>
        </p:txBody>
      </p:sp>
      <p:pic>
        <p:nvPicPr>
          <p:cNvPr id="5" name="Picture 4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655" y="6047105"/>
            <a:ext cx="7429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Find XXE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perform an XXE injection attack , we need to modify the submitted XML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Consider below XML for checking the stock of a product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87" y="4004940"/>
            <a:ext cx="7272808" cy="1224136"/>
          </a:xfrm>
          <a:prstGeom prst="rect">
            <a:avLst/>
          </a:prstGeom>
        </p:spPr>
      </p:pic>
      <p:pic>
        <p:nvPicPr>
          <p:cNvPr id="5" name="Picture 4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655" y="6047105"/>
            <a:ext cx="7429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Attacker modifies existing XML body to retrieve internal server file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Which later could result in display of /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/passwd file in response body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844824"/>
            <a:ext cx="7560839" cy="1201720"/>
          </a:xfrm>
          <a:prstGeom prst="rect">
            <a:avLst/>
          </a:prstGeom>
        </p:spPr>
      </p:pic>
      <p:pic>
        <p:nvPicPr>
          <p:cNvPr id="7" name="Picture 6" descr="Tex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653136"/>
            <a:ext cx="7560839" cy="1512168"/>
          </a:xfrm>
          <a:prstGeom prst="rect">
            <a:avLst/>
          </a:prstGeom>
        </p:spPr>
      </p:pic>
      <p:pic>
        <p:nvPicPr>
          <p:cNvPr id="2" name="Picture 1" descr="TheHackersClub - CyberSapi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655" y="6047105"/>
            <a:ext cx="7429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1602</Words>
  <Application>WPS Presentation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Nimbus Roman No9 L</vt:lpstr>
      <vt:lpstr>Microsoft YaHei</vt:lpstr>
      <vt:lpstr>Droid Sans Fallback</vt:lpstr>
      <vt:lpstr>Arial Unicode MS</vt:lpstr>
      <vt:lpstr>Calibri</vt:lpstr>
      <vt:lpstr>DejaVu Sans</vt:lpstr>
      <vt:lpstr>OpenSymbol</vt:lpstr>
      <vt:lpstr>Arial Rounded MT Bold</vt:lpstr>
      <vt:lpstr>Office Theme</vt:lpstr>
      <vt:lpstr>PowerPoint 演示文稿</vt:lpstr>
      <vt:lpstr>External Entity Attack (XXE)</vt:lpstr>
      <vt:lpstr>Contents: </vt:lpstr>
      <vt:lpstr>What is XML…?</vt:lpstr>
      <vt:lpstr>XXE(External Entity Attack)</vt:lpstr>
      <vt:lpstr>PowerPoint 演示文稿</vt:lpstr>
      <vt:lpstr>Different Attack Types of XXE</vt:lpstr>
      <vt:lpstr>How to Find XXE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           S            S</dc:title>
  <dc:creator>Nihal Sheik</dc:creator>
  <cp:lastModifiedBy>arthur</cp:lastModifiedBy>
  <cp:revision>140</cp:revision>
  <dcterms:created xsi:type="dcterms:W3CDTF">2023-02-24T11:12:26Z</dcterms:created>
  <dcterms:modified xsi:type="dcterms:W3CDTF">2023-02-24T11:12:26Z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