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6" r:id="rId5"/>
    <p:sldId id="260" r:id="rId6"/>
    <p:sldId id="261" r:id="rId7"/>
    <p:sldId id="262" r:id="rId8"/>
    <p:sldId id="265" r:id="rId9"/>
    <p:sldId id="268" r:id="rId10"/>
    <p:sldId id="269" r:id="rId11"/>
    <p:sldId id="273" r:id="rId12"/>
    <p:sldId id="275" r:id="rId13"/>
    <p:sldId id="276" r:id="rId14"/>
    <p:sldId id="277" r:id="rId15"/>
    <p:sldId id="278" r:id="rId16"/>
    <p:sldId id="279" r:id="rId17"/>
    <p:sldId id="280" r:id="rId18"/>
    <p:sldId id="28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48"/>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27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DD6BA8D-8113-43FC-B129-29EDC57C2313}" type="datetimeFigureOut">
              <a:rPr lang="en-US" smtClean="0"/>
              <a:pPr/>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7BAE1-8287-47F1-92D3-C3A21323537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D6BA8D-8113-43FC-B129-29EDC57C2313}" type="datetimeFigureOut">
              <a:rPr lang="en-US" smtClean="0"/>
              <a:pPr/>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7BAE1-8287-47F1-92D3-C3A2132353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D6BA8D-8113-43FC-B129-29EDC57C2313}" type="datetimeFigureOut">
              <a:rPr lang="en-US" smtClean="0"/>
              <a:pPr/>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7BAE1-8287-47F1-92D3-C3A21323537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D6BA8D-8113-43FC-B129-29EDC57C2313}" type="datetimeFigureOut">
              <a:rPr lang="en-US" smtClean="0"/>
              <a:pPr/>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7BAE1-8287-47F1-92D3-C3A21323537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D6BA8D-8113-43FC-B129-29EDC57C2313}" type="datetimeFigureOut">
              <a:rPr lang="en-US" smtClean="0"/>
              <a:pPr/>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7BAE1-8287-47F1-92D3-C3A21323537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DD6BA8D-8113-43FC-B129-29EDC57C2313}" type="datetimeFigureOut">
              <a:rPr lang="en-US" smtClean="0"/>
              <a:pPr/>
              <a:t>10/12/2023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E7BAE1-8287-47F1-92D3-C3A21323537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DD6BA8D-8113-43FC-B129-29EDC57C2313}" type="datetimeFigureOut">
              <a:rPr lang="en-US" smtClean="0"/>
              <a:pPr/>
              <a:t>10/12/2023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E7BAE1-8287-47F1-92D3-C3A21323537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DD6BA8D-8113-43FC-B129-29EDC57C2313}" type="datetimeFigureOut">
              <a:rPr lang="en-US" smtClean="0"/>
              <a:pPr/>
              <a:t>10/12/2023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E7BAE1-8287-47F1-92D3-C3A21323537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D6BA8D-8113-43FC-B129-29EDC57C2313}" type="datetimeFigureOut">
              <a:rPr lang="en-US" smtClean="0"/>
              <a:pPr/>
              <a:t>10/12/2023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E7BAE1-8287-47F1-92D3-C3A2132353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D6BA8D-8113-43FC-B129-29EDC57C2313}" type="datetimeFigureOut">
              <a:rPr lang="en-US" smtClean="0"/>
              <a:pPr/>
              <a:t>10/12/2023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E7BAE1-8287-47F1-92D3-C3A21323537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D6BA8D-8113-43FC-B129-29EDC57C2313}" type="datetimeFigureOut">
              <a:rPr lang="en-US" smtClean="0"/>
              <a:pPr/>
              <a:t>10/12/2023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E7BAE1-8287-47F1-92D3-C3A21323537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D6BA8D-8113-43FC-B129-29EDC57C2313}" type="datetimeFigureOut">
              <a:rPr lang="en-US" smtClean="0"/>
              <a:pPr/>
              <a:t>10/12/2023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E7BAE1-8287-47F1-92D3-C3A21323537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ER Diagrams &amp; Problem </a:t>
            </a:r>
            <a:r>
              <a:rPr lang="en-US" dirty="0" smtClean="0"/>
              <a:t>Formulation</a:t>
            </a:r>
            <a:r>
              <a:rPr lang="en-US" dirty="0"/>
              <a:t/>
            </a:r>
            <a:br>
              <a:rPr lang="en-US" dirty="0"/>
            </a:br>
            <a:endParaRPr lang="en-US" dirty="0"/>
          </a:p>
        </p:txBody>
      </p:sp>
      <p:sp>
        <p:nvSpPr>
          <p:cNvPr id="3" name="Subtitle 2"/>
          <p:cNvSpPr>
            <a:spLocks noGrp="1"/>
          </p:cNvSpPr>
          <p:nvPr>
            <p:ph type="subTitle" idx="1"/>
          </p:nvPr>
        </p:nvSpPr>
        <p:spPr/>
        <p:txBody>
          <a:bodyPr/>
          <a:lstStyle/>
          <a:p>
            <a:r>
              <a:rPr lang="en-US" dirty="0"/>
              <a:t>Dr. Seema Gupta Bhol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17359873-E3A4-1BCC-802B-CC6AD82D30CA}"/>
              </a:ext>
            </a:extLst>
          </p:cNvPr>
          <p:cNvPicPr>
            <a:picLocks noChangeAspect="1"/>
          </p:cNvPicPr>
          <p:nvPr/>
        </p:nvPicPr>
        <p:blipFill>
          <a:blip r:embed="rId2">
            <a:extLst>
              <a:ext uri="{28A0092B-C50C-407E-A947-70E740481C1C}">
                <a14:useLocalDpi xmlns:a14="http://schemas.microsoft.com/office/drawing/2010/main" xmlns="" val="0"/>
              </a:ext>
            </a:extLst>
          </a:blip>
          <a:srcRect r="28224"/>
          <a:stretch>
            <a:fillRect/>
          </a:stretch>
        </p:blipFill>
        <p:spPr>
          <a:xfrm>
            <a:off x="1143000" y="533400"/>
            <a:ext cx="5105400" cy="5791200"/>
          </a:xfrm>
          <a:prstGeom prst="rect">
            <a:avLst/>
          </a:prstGeom>
        </p:spPr>
      </p:pic>
      <p:sp>
        <p:nvSpPr>
          <p:cNvPr id="7" name="Rectangle 6"/>
          <p:cNvSpPr/>
          <p:nvPr/>
        </p:nvSpPr>
        <p:spPr>
          <a:xfrm>
            <a:off x="5791200" y="990600"/>
            <a:ext cx="685800" cy="236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5943600" y="2895600"/>
            <a:ext cx="2464784" cy="2133600"/>
            <a:chOff x="4191000" y="1676400"/>
            <a:chExt cx="2464784" cy="2133600"/>
          </a:xfrm>
        </p:grpSpPr>
        <p:pic>
          <p:nvPicPr>
            <p:cNvPr id="9" name="Picture 8">
              <a:extLst>
                <a:ext uri="{FF2B5EF4-FFF2-40B4-BE49-F238E27FC236}">
                  <a16:creationId xmlns:a16="http://schemas.microsoft.com/office/drawing/2014/main" xmlns="" id="{17359873-E3A4-1BCC-802B-CC6AD82D30CA}"/>
                </a:ext>
              </a:extLst>
            </p:cNvPr>
            <p:cNvPicPr>
              <a:picLocks noChangeAspect="1"/>
            </p:cNvPicPr>
            <p:nvPr/>
          </p:nvPicPr>
          <p:blipFill>
            <a:blip r:embed="rId2">
              <a:extLst>
                <a:ext uri="{28A0092B-C50C-407E-A947-70E740481C1C}">
                  <a14:useLocalDpi xmlns:a14="http://schemas.microsoft.com/office/drawing/2010/main" xmlns="" val="0"/>
                </a:ext>
              </a:extLst>
            </a:blip>
            <a:srcRect l="66419" b="64474"/>
            <a:stretch>
              <a:fillRect/>
            </a:stretch>
          </p:blipFill>
          <p:spPr>
            <a:xfrm>
              <a:off x="4267200" y="1676400"/>
              <a:ext cx="2388584" cy="2057400"/>
            </a:xfrm>
            <a:prstGeom prst="rect">
              <a:avLst/>
            </a:prstGeom>
          </p:spPr>
        </p:pic>
        <p:sp>
          <p:nvSpPr>
            <p:cNvPr id="10" name="Rectangle 9"/>
            <p:cNvSpPr/>
            <p:nvPr/>
          </p:nvSpPr>
          <p:spPr>
            <a:xfrm>
              <a:off x="4191000" y="2819400"/>
              <a:ext cx="1143000" cy="99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xmlns="" val="2497921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0B67C7-85E5-64F8-F6B9-8795093A8361}"/>
              </a:ext>
            </a:extLst>
          </p:cNvPr>
          <p:cNvSpPr>
            <a:spLocks noGrp="1"/>
          </p:cNvSpPr>
          <p:nvPr>
            <p:ph type="title"/>
          </p:nvPr>
        </p:nvSpPr>
        <p:spPr/>
        <p:txBody>
          <a:bodyPr/>
          <a:lstStyle/>
          <a:p>
            <a:r>
              <a:rPr lang="en-US" dirty="0" smtClean="0"/>
              <a:t>Transportation </a:t>
            </a:r>
            <a:r>
              <a:rPr lang="en-US" dirty="0"/>
              <a:t>example</a:t>
            </a:r>
          </a:p>
        </p:txBody>
      </p:sp>
      <p:sp>
        <p:nvSpPr>
          <p:cNvPr id="3" name="Content Placeholder 2">
            <a:extLst>
              <a:ext uri="{FF2B5EF4-FFF2-40B4-BE49-F238E27FC236}">
                <a16:creationId xmlns:a16="http://schemas.microsoft.com/office/drawing/2014/main" xmlns="" id="{C1A2D681-40DB-C70E-6CFA-AA7F8F5D24AF}"/>
              </a:ext>
            </a:extLst>
          </p:cNvPr>
          <p:cNvSpPr>
            <a:spLocks noGrp="1"/>
          </p:cNvSpPr>
          <p:nvPr>
            <p:ph idx="1"/>
          </p:nvPr>
        </p:nvSpPr>
        <p:spPr>
          <a:xfrm>
            <a:off x="457200" y="1143000"/>
            <a:ext cx="8305800" cy="5334000"/>
          </a:xfrm>
        </p:spPr>
        <p:txBody>
          <a:bodyPr>
            <a:normAutofit fontScale="85000" lnSpcReduction="20000"/>
          </a:bodyPr>
          <a:lstStyle/>
          <a:p>
            <a:r>
              <a:rPr lang="en-US" dirty="0"/>
              <a:t>UPS </a:t>
            </a:r>
            <a:r>
              <a:rPr lang="en-US" dirty="0" smtClean="0"/>
              <a:t>is Transportation company .</a:t>
            </a:r>
            <a:endParaRPr lang="en-US" dirty="0"/>
          </a:p>
          <a:p>
            <a:r>
              <a:rPr lang="en-US" dirty="0" smtClean="0"/>
              <a:t>Shipped </a:t>
            </a:r>
            <a:r>
              <a:rPr lang="en-US" dirty="0"/>
              <a:t>items can be characterized by item number (unique), weight, dimensions, insurance amount, destination, and final delivery date. </a:t>
            </a:r>
          </a:p>
          <a:p>
            <a:r>
              <a:rPr lang="en-US" dirty="0"/>
              <a:t>Shipped items are received into the UPS system at a single retail center. </a:t>
            </a:r>
          </a:p>
          <a:p>
            <a:r>
              <a:rPr lang="en-US" dirty="0"/>
              <a:t>Retail centers are characterized by their type, </a:t>
            </a:r>
            <a:r>
              <a:rPr lang="en-US" dirty="0" err="1"/>
              <a:t>uniqueID</a:t>
            </a:r>
            <a:r>
              <a:rPr lang="en-US" dirty="0"/>
              <a:t>, and address. </a:t>
            </a:r>
          </a:p>
          <a:p>
            <a:r>
              <a:rPr lang="en-US" dirty="0"/>
              <a:t>Shipped items make their way to their destination via one or more standard UPS transportation events (i.e., flights, truck deliveries). </a:t>
            </a:r>
          </a:p>
          <a:p>
            <a:r>
              <a:rPr lang="en-US" dirty="0"/>
              <a:t>These transportation events are characterized by a unique </a:t>
            </a:r>
            <a:r>
              <a:rPr lang="en-US" dirty="0" err="1"/>
              <a:t>scheduleNumber</a:t>
            </a:r>
            <a:r>
              <a:rPr lang="en-US" dirty="0"/>
              <a:t>, a type (</a:t>
            </a:r>
            <a:r>
              <a:rPr lang="en-US" dirty="0" err="1"/>
              <a:t>e.g</a:t>
            </a:r>
            <a:r>
              <a:rPr lang="en-US" dirty="0"/>
              <a:t>, flight, truck), and a </a:t>
            </a:r>
            <a:r>
              <a:rPr lang="en-US" dirty="0" err="1"/>
              <a:t>deliveryRoute</a:t>
            </a:r>
            <a:r>
              <a:rPr lang="en-US" dirty="0"/>
              <a:t>. </a:t>
            </a:r>
          </a:p>
        </p:txBody>
      </p:sp>
    </p:spTree>
    <p:extLst>
      <p:ext uri="{BB962C8B-B14F-4D97-AF65-F5344CB8AC3E}">
        <p14:creationId xmlns:p14="http://schemas.microsoft.com/office/powerpoint/2010/main" xmlns="" val="2878529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F8CFC699-9700-EAA7-E60A-BC395F0250D2}"/>
              </a:ext>
            </a:extLst>
          </p:cNvPr>
          <p:cNvPicPr>
            <a:picLocks noChangeAspect="1"/>
          </p:cNvPicPr>
          <p:nvPr/>
        </p:nvPicPr>
        <p:blipFill rotWithShape="1">
          <a:blip r:embed="rId2"/>
          <a:srcRect l="24166" t="36666" r="26667" b="8518"/>
          <a:stretch/>
        </p:blipFill>
        <p:spPr>
          <a:xfrm>
            <a:off x="413951" y="609600"/>
            <a:ext cx="8611673" cy="5638800"/>
          </a:xfrm>
          <a:prstGeom prst="rect">
            <a:avLst/>
          </a:prstGeom>
        </p:spPr>
      </p:pic>
    </p:spTree>
    <p:extLst>
      <p:ext uri="{BB962C8B-B14F-4D97-AF65-F5344CB8AC3E}">
        <p14:creationId xmlns:p14="http://schemas.microsoft.com/office/powerpoint/2010/main" xmlns="" val="846083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University example</a:t>
            </a:r>
            <a:endParaRPr lang="en-US" dirty="0"/>
          </a:p>
        </p:txBody>
      </p:sp>
      <p:sp>
        <p:nvSpPr>
          <p:cNvPr id="3" name="Content Placeholder 2"/>
          <p:cNvSpPr>
            <a:spLocks noGrp="1"/>
          </p:cNvSpPr>
          <p:nvPr>
            <p:ph idx="1"/>
          </p:nvPr>
        </p:nvSpPr>
        <p:spPr/>
        <p:txBody>
          <a:bodyPr/>
          <a:lstStyle/>
          <a:p>
            <a:r>
              <a:rPr lang="en-US" dirty="0" smtClean="0"/>
              <a:t>A teacher can teach many courses. </a:t>
            </a:r>
          </a:p>
          <a:p>
            <a:r>
              <a:rPr lang="en-US" dirty="0" smtClean="0"/>
              <a:t>A student can enroll in many courses. </a:t>
            </a:r>
          </a:p>
          <a:p>
            <a:r>
              <a:rPr lang="en-US" dirty="0" smtClean="0"/>
              <a:t>A course may be a part of one or many </a:t>
            </a:r>
            <a:r>
              <a:rPr lang="en-US" dirty="0" err="1" smtClean="0"/>
              <a:t>programmes</a:t>
            </a:r>
            <a:r>
              <a:rPr lang="en-US" dirty="0" smtClean="0"/>
              <a:t>. </a:t>
            </a:r>
          </a:p>
          <a:p>
            <a:r>
              <a:rPr lang="en-US" dirty="0" smtClean="0"/>
              <a:t>A teacher can be mentor of many students, however a student can have only one mentor.</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2E25.png"/>
          <p:cNvPicPr>
            <a:picLocks noChangeAspect="1"/>
          </p:cNvPicPr>
          <p:nvPr/>
        </p:nvPicPr>
        <p:blipFill>
          <a:blip r:embed="rId2"/>
          <a:stretch>
            <a:fillRect/>
          </a:stretch>
        </p:blipFill>
        <p:spPr>
          <a:xfrm>
            <a:off x="381000" y="533400"/>
            <a:ext cx="8285535" cy="5348619"/>
          </a:xfrm>
          <a:prstGeom prst="rect">
            <a:avLst/>
          </a:prstGeom>
        </p:spPr>
      </p:pic>
      <p:sp>
        <p:nvSpPr>
          <p:cNvPr id="3" name="TextBox 2"/>
          <p:cNvSpPr txBox="1"/>
          <p:nvPr/>
        </p:nvSpPr>
        <p:spPr>
          <a:xfrm>
            <a:off x="1524000" y="5943600"/>
            <a:ext cx="6629400" cy="584775"/>
          </a:xfrm>
          <a:prstGeom prst="rect">
            <a:avLst/>
          </a:prstGeom>
          <a:noFill/>
        </p:spPr>
        <p:txBody>
          <a:bodyPr wrap="square" rtlCol="0">
            <a:spAutoFit/>
          </a:bodyPr>
          <a:lstStyle/>
          <a:p>
            <a:r>
              <a:rPr lang="en-US" sz="3200" dirty="0" smtClean="0">
                <a:solidFill>
                  <a:srgbClr val="FF0000"/>
                </a:solidFill>
              </a:rPr>
              <a:t>IGNORE DIRECTIONS OF ARROWS</a:t>
            </a:r>
            <a:endParaRPr lang="en-US" sz="3200" dirty="0">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16398" t="33333" r="12152" b="11458"/>
          <a:stretch>
            <a:fillRect/>
          </a:stretch>
        </p:blipFill>
        <p:spPr bwMode="auto">
          <a:xfrm>
            <a:off x="0" y="1066800"/>
            <a:ext cx="9144000" cy="40386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National Hockey League (NHL</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NHL has many teams, each team has a name, a city, a coach, a captain, and a set of players.</a:t>
            </a:r>
          </a:p>
          <a:p>
            <a:r>
              <a:rPr lang="en-US" dirty="0" smtClean="0"/>
              <a:t> Each player belongs to only one team,  each player has a name, a position (such as left wing or goalie), a skill level, and a set of injury records.</a:t>
            </a:r>
          </a:p>
          <a:p>
            <a:r>
              <a:rPr lang="en-US" dirty="0" smtClean="0"/>
              <a:t> A team captain is also a player, </a:t>
            </a:r>
          </a:p>
          <a:p>
            <a:r>
              <a:rPr lang="en-US" dirty="0" smtClean="0"/>
              <a:t> A game is played between two teams (referred to as </a:t>
            </a:r>
            <a:r>
              <a:rPr lang="en-US" dirty="0" err="1" smtClean="0"/>
              <a:t>host_team</a:t>
            </a:r>
            <a:r>
              <a:rPr lang="en-US" dirty="0" smtClean="0"/>
              <a:t> and </a:t>
            </a:r>
            <a:r>
              <a:rPr lang="en-US" dirty="0" err="1" smtClean="0"/>
              <a:t>guest_team</a:t>
            </a:r>
            <a:r>
              <a:rPr lang="en-US" dirty="0" smtClean="0"/>
              <a:t>) and has a date (such as May 11th, 1999) and a score (such as 4 to 2). </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990600"/>
          </a:xfrm>
        </p:spPr>
        <p:txBody>
          <a:bodyPr>
            <a:normAutofit/>
          </a:bodyPr>
          <a:lstStyle/>
          <a:p>
            <a:r>
              <a:rPr lang="en-US" sz="3200" dirty="0" smtClean="0"/>
              <a:t>Company database</a:t>
            </a:r>
            <a:endParaRPr lang="en-US" sz="3200" dirty="0"/>
          </a:p>
        </p:txBody>
      </p:sp>
      <p:sp>
        <p:nvSpPr>
          <p:cNvPr id="3" name="Content Placeholder 2"/>
          <p:cNvSpPr>
            <a:spLocks noGrp="1"/>
          </p:cNvSpPr>
          <p:nvPr>
            <p:ph idx="1"/>
          </p:nvPr>
        </p:nvSpPr>
        <p:spPr>
          <a:xfrm>
            <a:off x="0" y="762000"/>
            <a:ext cx="9144000" cy="5715000"/>
          </a:xfrm>
        </p:spPr>
        <p:txBody>
          <a:bodyPr>
            <a:noAutofit/>
          </a:bodyPr>
          <a:lstStyle/>
          <a:p>
            <a:r>
              <a:rPr lang="en-US" sz="2400" dirty="0" smtClean="0">
                <a:latin typeface="Times New Roman" pitchFamily="18" charset="0"/>
                <a:cs typeface="Times New Roman" pitchFamily="18" charset="0"/>
              </a:rPr>
              <a:t>Company organized into DEPARTMENT. Each department has unique name and a particular employee who manages the department. Start date for the manager is recorded.</a:t>
            </a:r>
          </a:p>
          <a:p>
            <a:r>
              <a:rPr lang="en-US" sz="2400" dirty="0" smtClean="0">
                <a:latin typeface="Times New Roman" pitchFamily="18" charset="0"/>
                <a:cs typeface="Times New Roman" pitchFamily="18" charset="0"/>
              </a:rPr>
              <a:t> Department may have several locations.  A department controls a number of PROJECT. </a:t>
            </a:r>
          </a:p>
          <a:p>
            <a:r>
              <a:rPr lang="en-US" sz="2400" dirty="0" smtClean="0">
                <a:latin typeface="Times New Roman" pitchFamily="18" charset="0"/>
                <a:cs typeface="Times New Roman" pitchFamily="18" charset="0"/>
              </a:rPr>
              <a:t>Projects have a unique name, number and a single location. </a:t>
            </a:r>
          </a:p>
          <a:p>
            <a:r>
              <a:rPr lang="en-US" sz="2400" dirty="0" smtClean="0">
                <a:latin typeface="Times New Roman" pitchFamily="18" charset="0"/>
                <a:cs typeface="Times New Roman" pitchFamily="18" charset="0"/>
              </a:rPr>
              <a:t>Company’s EMPLOYEE name, </a:t>
            </a:r>
            <a:r>
              <a:rPr lang="en-US" sz="2400" dirty="0" err="1" smtClean="0">
                <a:latin typeface="Times New Roman" pitchFamily="18" charset="0"/>
                <a:cs typeface="Times New Roman" pitchFamily="18" charset="0"/>
              </a:rPr>
              <a:t>ssno</a:t>
            </a:r>
            <a:r>
              <a:rPr lang="en-US" sz="2400" dirty="0" smtClean="0">
                <a:latin typeface="Times New Roman" pitchFamily="18" charset="0"/>
                <a:cs typeface="Times New Roman" pitchFamily="18" charset="0"/>
              </a:rPr>
              <a:t>, address, salary, sex and birth date are recorded.</a:t>
            </a:r>
          </a:p>
          <a:p>
            <a:r>
              <a:rPr lang="en-US" sz="2400" dirty="0" smtClean="0">
                <a:latin typeface="Times New Roman" pitchFamily="18" charset="0"/>
                <a:cs typeface="Times New Roman" pitchFamily="18" charset="0"/>
              </a:rPr>
              <a:t> An employee is assigned to one department, but may work for several projects (not necessarily controlled by her dept). </a:t>
            </a:r>
          </a:p>
          <a:p>
            <a:r>
              <a:rPr lang="en-US" sz="2400" dirty="0" smtClean="0">
                <a:latin typeface="Times New Roman" pitchFamily="18" charset="0"/>
                <a:cs typeface="Times New Roman" pitchFamily="18" charset="0"/>
              </a:rPr>
              <a:t>Number of hours/week an employee works on each project is recorded.</a:t>
            </a:r>
          </a:p>
          <a:p>
            <a:r>
              <a:rPr lang="en-US" sz="2400" dirty="0" smtClean="0">
                <a:latin typeface="Times New Roman" pitchFamily="18" charset="0"/>
                <a:cs typeface="Times New Roman" pitchFamily="18" charset="0"/>
              </a:rPr>
              <a:t>There is  immediate supervisor for the employee. </a:t>
            </a:r>
          </a:p>
          <a:p>
            <a:r>
              <a:rPr lang="en-US" sz="2400" dirty="0" smtClean="0">
                <a:latin typeface="Times New Roman" pitchFamily="18" charset="0"/>
                <a:cs typeface="Times New Roman" pitchFamily="18" charset="0"/>
              </a:rPr>
              <a:t> Employee’s DEPENDENT are tracked for health insurance purposes (dependent name, </a:t>
            </a:r>
            <a:r>
              <a:rPr lang="en-US" sz="2400" dirty="0" err="1" smtClean="0">
                <a:latin typeface="Times New Roman" pitchFamily="18" charset="0"/>
                <a:cs typeface="Times New Roman" pitchFamily="18" charset="0"/>
              </a:rPr>
              <a:t>birthdate</a:t>
            </a:r>
            <a:r>
              <a:rPr lang="en-US" sz="2400" dirty="0" smtClean="0">
                <a:latin typeface="Times New Roman" pitchFamily="18" charset="0"/>
                <a:cs typeface="Times New Roman" pitchFamily="18" charset="0"/>
              </a:rPr>
              <a:t>, relationship to employee).</a:t>
            </a:r>
            <a:endParaRPr lang="en-US" sz="2400"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l="24012" t="25000" r="32650" b="9375"/>
          <a:stretch>
            <a:fillRect/>
          </a:stretch>
        </p:blipFill>
        <p:spPr bwMode="auto">
          <a:xfrm>
            <a:off x="381000" y="152400"/>
            <a:ext cx="8321407" cy="67056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Manufacturing Example</a:t>
            </a:r>
          </a:p>
        </p:txBody>
      </p:sp>
      <p:sp>
        <p:nvSpPr>
          <p:cNvPr id="3" name="Content Placeholder 2"/>
          <p:cNvSpPr>
            <a:spLocks noGrp="1"/>
          </p:cNvSpPr>
          <p:nvPr>
            <p:ph idx="1"/>
          </p:nvPr>
        </p:nvSpPr>
        <p:spPr>
          <a:xfrm>
            <a:off x="457200" y="1371600"/>
            <a:ext cx="8382000" cy="5181600"/>
          </a:xfrm>
        </p:spPr>
        <p:txBody>
          <a:bodyPr>
            <a:normAutofit fontScale="92500"/>
          </a:bodyPr>
          <a:lstStyle/>
          <a:p>
            <a:r>
              <a:rPr lang="en-US" sz="3600" dirty="0"/>
              <a:t>A manufacturing company produces products. The following product information is stored: product name, product ID and quantity on hand. These products are made up of many components. Each component can be supplied by one or more suppliers. The following component information is kept: component ID, name, description, suppliers who supply them, and products in which they are used. </a:t>
            </a:r>
          </a:p>
          <a:p>
            <a:endParaRPr lang="en-US" sz="3600" dirty="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Schemas</a:t>
            </a:r>
          </a:p>
        </p:txBody>
      </p:sp>
      <p:sp>
        <p:nvSpPr>
          <p:cNvPr id="3" name="Content Placeholder 2"/>
          <p:cNvSpPr>
            <a:spLocks noGrp="1"/>
          </p:cNvSpPr>
          <p:nvPr>
            <p:ph idx="1"/>
          </p:nvPr>
        </p:nvSpPr>
        <p:spPr>
          <a:xfrm>
            <a:off x="457200" y="1600200"/>
            <a:ext cx="8458200" cy="4525963"/>
          </a:xfrm>
        </p:spPr>
        <p:txBody>
          <a:bodyPr>
            <a:normAutofit lnSpcReduction="10000"/>
          </a:bodyPr>
          <a:lstStyle/>
          <a:p>
            <a:r>
              <a:rPr lang="en-US" dirty="0"/>
              <a:t>Product(</a:t>
            </a:r>
            <a:r>
              <a:rPr lang="en-US" u="sng" dirty="0" err="1"/>
              <a:t>ProdID</a:t>
            </a:r>
            <a:r>
              <a:rPr lang="en-US" u="sng" dirty="0"/>
              <a:t>,</a:t>
            </a:r>
            <a:r>
              <a:rPr lang="en-US" dirty="0"/>
              <a:t> </a:t>
            </a:r>
            <a:r>
              <a:rPr lang="en-US" dirty="0" err="1"/>
              <a:t>ProdName</a:t>
            </a:r>
            <a:r>
              <a:rPr lang="en-US" dirty="0"/>
              <a:t>, </a:t>
            </a:r>
            <a:r>
              <a:rPr lang="en-US" dirty="0" err="1"/>
              <a:t>QtyOnHand</a:t>
            </a:r>
            <a:r>
              <a:rPr lang="en-US" dirty="0"/>
              <a:t>) PK=</a:t>
            </a:r>
            <a:r>
              <a:rPr lang="en-US" dirty="0" err="1"/>
              <a:t>ProdID</a:t>
            </a:r>
            <a:endParaRPr lang="en-US" dirty="0"/>
          </a:p>
          <a:p>
            <a:r>
              <a:rPr lang="en-US" dirty="0"/>
              <a:t>Component(</a:t>
            </a:r>
            <a:r>
              <a:rPr lang="en-US" u="sng" dirty="0" err="1"/>
              <a:t>CompID</a:t>
            </a:r>
            <a:r>
              <a:rPr lang="en-US" dirty="0"/>
              <a:t>, </a:t>
            </a:r>
            <a:r>
              <a:rPr lang="en-US" dirty="0" err="1"/>
              <a:t>CompName</a:t>
            </a:r>
            <a:r>
              <a:rPr lang="en-US" dirty="0"/>
              <a:t>, Description) PK=</a:t>
            </a:r>
            <a:r>
              <a:rPr lang="en-US" dirty="0" err="1"/>
              <a:t>CompID</a:t>
            </a:r>
            <a:endParaRPr lang="en-US" dirty="0"/>
          </a:p>
          <a:p>
            <a:r>
              <a:rPr lang="en-US" dirty="0"/>
              <a:t>Supplier(</a:t>
            </a:r>
            <a:r>
              <a:rPr lang="en-US" dirty="0" err="1"/>
              <a:t>S</a:t>
            </a:r>
            <a:r>
              <a:rPr lang="en-US" u="sng" dirty="0" err="1"/>
              <a:t>uppID</a:t>
            </a:r>
            <a:r>
              <a:rPr lang="en-US" dirty="0"/>
              <a:t>, </a:t>
            </a:r>
            <a:r>
              <a:rPr lang="en-US" dirty="0" err="1"/>
              <a:t>SuppName</a:t>
            </a:r>
            <a:r>
              <a:rPr lang="en-US" dirty="0"/>
              <a:t>) PK = </a:t>
            </a:r>
            <a:r>
              <a:rPr lang="en-US" dirty="0" err="1"/>
              <a:t>SuppID</a:t>
            </a:r>
            <a:endParaRPr lang="en-US" dirty="0"/>
          </a:p>
          <a:p>
            <a:r>
              <a:rPr lang="en-US" dirty="0" err="1"/>
              <a:t>CompSupp</a:t>
            </a:r>
            <a:r>
              <a:rPr lang="en-US" dirty="0"/>
              <a:t>(</a:t>
            </a:r>
            <a:r>
              <a:rPr lang="en-US" u="sng" dirty="0" err="1"/>
              <a:t>CompID</a:t>
            </a:r>
            <a:r>
              <a:rPr lang="en-US" u="sng" dirty="0"/>
              <a:t>, </a:t>
            </a:r>
            <a:r>
              <a:rPr lang="en-US" u="sng" dirty="0" err="1"/>
              <a:t>SuppID</a:t>
            </a:r>
            <a:r>
              <a:rPr lang="en-US" dirty="0"/>
              <a:t>) PK = </a:t>
            </a:r>
            <a:r>
              <a:rPr lang="en-US" dirty="0" err="1"/>
              <a:t>CompID</a:t>
            </a:r>
            <a:r>
              <a:rPr lang="en-US" dirty="0"/>
              <a:t>, </a:t>
            </a:r>
            <a:r>
              <a:rPr lang="en-US" dirty="0" err="1"/>
              <a:t>SuppID</a:t>
            </a:r>
            <a:endParaRPr lang="en-US" dirty="0"/>
          </a:p>
          <a:p>
            <a:r>
              <a:rPr lang="en-US" dirty="0"/>
              <a:t>Build(</a:t>
            </a:r>
            <a:r>
              <a:rPr lang="en-US" u="sng" dirty="0" err="1"/>
              <a:t>CompID</a:t>
            </a:r>
            <a:r>
              <a:rPr lang="en-US" u="sng" dirty="0"/>
              <a:t>, </a:t>
            </a:r>
            <a:r>
              <a:rPr lang="en-US" u="sng" dirty="0" err="1"/>
              <a:t>ProdID</a:t>
            </a:r>
            <a:r>
              <a:rPr lang="en-US" dirty="0"/>
              <a:t>, </a:t>
            </a:r>
            <a:r>
              <a:rPr lang="en-US" dirty="0" err="1"/>
              <a:t>QtyOfComp</a:t>
            </a:r>
            <a:r>
              <a:rPr lang="en-US" dirty="0"/>
              <a:t>) PK= </a:t>
            </a:r>
            <a:r>
              <a:rPr lang="en-US" dirty="0" err="1"/>
              <a:t>CompID</a:t>
            </a:r>
            <a:r>
              <a:rPr lang="en-US" dirty="0"/>
              <a:t>, </a:t>
            </a:r>
            <a:r>
              <a:rPr lang="en-US" dirty="0" err="1"/>
              <a:t>ProdID</a:t>
            </a:r>
            <a:endParaRPr lang="en-US" dirty="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685800"/>
            <a:ext cx="23622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component</a:t>
            </a:r>
          </a:p>
        </p:txBody>
      </p:sp>
      <p:sp>
        <p:nvSpPr>
          <p:cNvPr id="3" name="Rectangle 2"/>
          <p:cNvSpPr/>
          <p:nvPr/>
        </p:nvSpPr>
        <p:spPr>
          <a:xfrm>
            <a:off x="228600" y="3581400"/>
            <a:ext cx="23622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Products</a:t>
            </a:r>
          </a:p>
        </p:txBody>
      </p:sp>
      <p:sp>
        <p:nvSpPr>
          <p:cNvPr id="7" name="Rectangle 6"/>
          <p:cNvSpPr/>
          <p:nvPr/>
        </p:nvSpPr>
        <p:spPr>
          <a:xfrm>
            <a:off x="6400800" y="762000"/>
            <a:ext cx="2362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suppliier</a:t>
            </a:r>
            <a:endParaRPr lang="en-US" dirty="0">
              <a:solidFill>
                <a:srgbClr val="FF0000"/>
              </a:solidFill>
            </a:endParaRPr>
          </a:p>
        </p:txBody>
      </p:sp>
      <p:sp>
        <p:nvSpPr>
          <p:cNvPr id="8" name="Flowchart: Decision 7"/>
          <p:cNvSpPr/>
          <p:nvPr/>
        </p:nvSpPr>
        <p:spPr>
          <a:xfrm>
            <a:off x="3200400" y="533400"/>
            <a:ext cx="2057400" cy="1066800"/>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rgbClr val="FF0000"/>
                </a:solidFill>
              </a:rPr>
              <a:t>compsupp</a:t>
            </a:r>
            <a:endParaRPr lang="en-US" sz="1400" dirty="0">
              <a:solidFill>
                <a:srgbClr val="FF0000"/>
              </a:solidFill>
            </a:endParaRPr>
          </a:p>
        </p:txBody>
      </p:sp>
      <p:sp>
        <p:nvSpPr>
          <p:cNvPr id="11" name="Flowchart: Decision 10"/>
          <p:cNvSpPr/>
          <p:nvPr/>
        </p:nvSpPr>
        <p:spPr>
          <a:xfrm>
            <a:off x="381000" y="1828800"/>
            <a:ext cx="2057400" cy="1066800"/>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Build</a:t>
            </a:r>
          </a:p>
        </p:txBody>
      </p:sp>
      <p:cxnSp>
        <p:nvCxnSpPr>
          <p:cNvPr id="15" name="Straight Connector 14"/>
          <p:cNvCxnSpPr>
            <a:stCxn id="8" idx="3"/>
            <a:endCxn id="7" idx="1"/>
          </p:cNvCxnSpPr>
          <p:nvPr/>
        </p:nvCxnSpPr>
        <p:spPr>
          <a:xfrm>
            <a:off x="5257800" y="1066800"/>
            <a:ext cx="11430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8" idx="1"/>
            <a:endCxn id="2" idx="3"/>
          </p:cNvCxnSpPr>
          <p:nvPr/>
        </p:nvCxnSpPr>
        <p:spPr>
          <a:xfrm rot="10800000">
            <a:off x="2743200" y="1066800"/>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endCxn id="11" idx="0"/>
          </p:cNvCxnSpPr>
          <p:nvPr/>
        </p:nvCxnSpPr>
        <p:spPr>
          <a:xfrm rot="16200000" flipH="1">
            <a:off x="1162844" y="1581944"/>
            <a:ext cx="456406" cy="37306"/>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1" idx="2"/>
          </p:cNvCxnSpPr>
          <p:nvPr/>
        </p:nvCxnSpPr>
        <p:spPr>
          <a:xfrm rot="5400000">
            <a:off x="1047750" y="3219450"/>
            <a:ext cx="6858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dirty="0"/>
              <a:t>Company and employees</a:t>
            </a:r>
            <a:br>
              <a:rPr lang="en-US" dirty="0"/>
            </a:br>
            <a:endParaRPr lang="en-US" dirty="0"/>
          </a:p>
        </p:txBody>
      </p:sp>
      <p:sp>
        <p:nvSpPr>
          <p:cNvPr id="3" name="Content Placeholder 2"/>
          <p:cNvSpPr>
            <a:spLocks noGrp="1"/>
          </p:cNvSpPr>
          <p:nvPr>
            <p:ph idx="1"/>
          </p:nvPr>
        </p:nvSpPr>
        <p:spPr>
          <a:xfrm>
            <a:off x="152400" y="762000"/>
            <a:ext cx="8763000" cy="5715000"/>
          </a:xfrm>
        </p:spPr>
        <p:txBody>
          <a:bodyPr>
            <a:normAutofit/>
          </a:bodyPr>
          <a:lstStyle/>
          <a:p>
            <a:pPr>
              <a:buNone/>
            </a:pPr>
            <a:r>
              <a:rPr lang="en-US" sz="2800" dirty="0"/>
              <a:t>(a) Each company operates four departments, and each department belongs to one company. </a:t>
            </a:r>
          </a:p>
          <a:p>
            <a:pPr>
              <a:buNone/>
            </a:pPr>
            <a:r>
              <a:rPr lang="en-US" sz="2800" dirty="0"/>
              <a:t>(b) Each department in </a:t>
            </a:r>
            <a:r>
              <a:rPr lang="en-US" sz="2800" dirty="0" smtClean="0"/>
              <a:t>employs </a:t>
            </a:r>
            <a:r>
              <a:rPr lang="en-US" sz="2800" dirty="0"/>
              <a:t>one or more employees, and each employee works for one department. </a:t>
            </a:r>
          </a:p>
          <a:p>
            <a:pPr>
              <a:buNone/>
            </a:pPr>
            <a:r>
              <a:rPr lang="en-US" sz="2800" dirty="0"/>
              <a:t>(c) Each of the employees </a:t>
            </a:r>
            <a:r>
              <a:rPr lang="en-US" sz="2800" dirty="0" smtClean="0"/>
              <a:t>may </a:t>
            </a:r>
            <a:r>
              <a:rPr lang="en-US" sz="2800" dirty="0"/>
              <a:t>or may not have one or more dependants, and each dependant belongs to one employee. </a:t>
            </a:r>
          </a:p>
          <a:p>
            <a:pPr>
              <a:buNone/>
            </a:pPr>
            <a:r>
              <a:rPr lang="en-US" sz="2800" dirty="0"/>
              <a:t>(d) Each employee </a:t>
            </a:r>
            <a:r>
              <a:rPr lang="en-US" sz="2800" dirty="0" smtClean="0"/>
              <a:t>may </a:t>
            </a:r>
            <a:r>
              <a:rPr lang="en-US" sz="2800" dirty="0"/>
              <a:t>or may not have an employment history. </a:t>
            </a:r>
          </a:p>
          <a:p>
            <a:pPr>
              <a:buNone/>
            </a:pPr>
            <a:r>
              <a:rPr lang="en-US" sz="2800" dirty="0"/>
              <a:t>(e) Represent all the ER diagrams described in (a), (b), (c), and (d) as a single ER diagram.</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l="39824" t="40625" r="11347" b="29167"/>
          <a:stretch>
            <a:fillRect/>
          </a:stretch>
        </p:blipFill>
        <p:spPr bwMode="auto">
          <a:xfrm>
            <a:off x="1295400" y="3276600"/>
            <a:ext cx="7010400" cy="2438400"/>
          </a:xfrm>
          <a:prstGeom prst="rect">
            <a:avLst/>
          </a:prstGeom>
          <a:noFill/>
          <a:ln w="9525">
            <a:noFill/>
            <a:miter lim="800000"/>
            <a:headEnd/>
            <a:tailEnd/>
          </a:ln>
          <a:effectLst/>
        </p:spPr>
      </p:pic>
      <p:pic>
        <p:nvPicPr>
          <p:cNvPr id="1028" name="Picture 4"/>
          <p:cNvPicPr>
            <a:picLocks noGrp="1" noChangeAspect="1" noChangeArrowheads="1"/>
          </p:cNvPicPr>
          <p:nvPr>
            <p:ph idx="1"/>
          </p:nvPr>
        </p:nvPicPr>
        <p:blipFill>
          <a:blip r:embed="rId3"/>
          <a:srcRect l="39588" t="43774" r="14977" b="27604"/>
          <a:stretch>
            <a:fillRect/>
          </a:stretch>
        </p:blipFill>
        <p:spPr bwMode="auto">
          <a:xfrm>
            <a:off x="1219201" y="681038"/>
            <a:ext cx="6898340" cy="2443162"/>
          </a:xfrm>
          <a:prstGeom prst="rect">
            <a:avLst/>
          </a:prstGeom>
          <a:noFill/>
          <a:ln w="9525">
            <a:noFill/>
            <a:miter lim="800000"/>
            <a:headEnd/>
            <a:tailEnd/>
          </a:ln>
          <a:effectLst/>
        </p:spPr>
      </p:pic>
      <p:sp>
        <p:nvSpPr>
          <p:cNvPr id="4" name="Rectangle 3"/>
          <p:cNvSpPr/>
          <p:nvPr/>
        </p:nvSpPr>
        <p:spPr>
          <a:xfrm>
            <a:off x="3429000" y="5257800"/>
            <a:ext cx="15240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886200" y="2438400"/>
            <a:ext cx="16002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l="40534" t="33673" r="12137" b="36022"/>
          <a:stretch>
            <a:fillRect/>
          </a:stretch>
        </p:blipFill>
        <p:spPr bwMode="auto">
          <a:xfrm>
            <a:off x="761999" y="762000"/>
            <a:ext cx="7408333" cy="26670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l="40044" t="33333" r="20132" b="40625"/>
          <a:stretch>
            <a:fillRect/>
          </a:stretch>
        </p:blipFill>
        <p:spPr bwMode="auto">
          <a:xfrm>
            <a:off x="685800" y="3581400"/>
            <a:ext cx="7254240" cy="2667000"/>
          </a:xfrm>
          <a:prstGeom prst="rect">
            <a:avLst/>
          </a:prstGeom>
          <a:noFill/>
          <a:ln w="9525">
            <a:noFill/>
            <a:miter lim="800000"/>
            <a:headEnd/>
            <a:tailEnd/>
          </a:ln>
          <a:effectLst/>
        </p:spPr>
      </p:pic>
      <p:sp>
        <p:nvSpPr>
          <p:cNvPr id="4" name="Rectangle 3"/>
          <p:cNvSpPr/>
          <p:nvPr/>
        </p:nvSpPr>
        <p:spPr>
          <a:xfrm>
            <a:off x="2971800" y="2743200"/>
            <a:ext cx="1752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429000" y="5638800"/>
            <a:ext cx="19812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838200"/>
            <a:ext cx="23622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Company</a:t>
            </a:r>
          </a:p>
        </p:txBody>
      </p:sp>
      <p:sp>
        <p:nvSpPr>
          <p:cNvPr id="3" name="Rectangle 2"/>
          <p:cNvSpPr/>
          <p:nvPr/>
        </p:nvSpPr>
        <p:spPr>
          <a:xfrm>
            <a:off x="381000" y="3276600"/>
            <a:ext cx="23622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Emp_history</a:t>
            </a:r>
            <a:endParaRPr lang="en-US" dirty="0">
              <a:solidFill>
                <a:srgbClr val="FF0000"/>
              </a:solidFill>
            </a:endParaRPr>
          </a:p>
        </p:txBody>
      </p:sp>
      <p:sp>
        <p:nvSpPr>
          <p:cNvPr id="4" name="Rectangle 3"/>
          <p:cNvSpPr/>
          <p:nvPr/>
        </p:nvSpPr>
        <p:spPr>
          <a:xfrm>
            <a:off x="6553200" y="6096000"/>
            <a:ext cx="23622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Dependent</a:t>
            </a:r>
          </a:p>
        </p:txBody>
      </p:sp>
      <p:sp>
        <p:nvSpPr>
          <p:cNvPr id="6" name="Rectangle 5"/>
          <p:cNvSpPr/>
          <p:nvPr/>
        </p:nvSpPr>
        <p:spPr>
          <a:xfrm>
            <a:off x="6477000" y="3429000"/>
            <a:ext cx="23622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Employee</a:t>
            </a:r>
          </a:p>
        </p:txBody>
      </p:sp>
      <p:sp>
        <p:nvSpPr>
          <p:cNvPr id="7" name="Rectangle 6"/>
          <p:cNvSpPr/>
          <p:nvPr/>
        </p:nvSpPr>
        <p:spPr>
          <a:xfrm>
            <a:off x="6400800" y="762000"/>
            <a:ext cx="2362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Department</a:t>
            </a:r>
          </a:p>
        </p:txBody>
      </p:sp>
      <p:sp>
        <p:nvSpPr>
          <p:cNvPr id="8" name="Flowchart: Decision 7"/>
          <p:cNvSpPr/>
          <p:nvPr/>
        </p:nvSpPr>
        <p:spPr>
          <a:xfrm>
            <a:off x="3581400" y="533400"/>
            <a:ext cx="1676400" cy="1066800"/>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0000"/>
                </a:solidFill>
              </a:rPr>
              <a:t>operates </a:t>
            </a:r>
          </a:p>
        </p:txBody>
      </p:sp>
      <p:sp>
        <p:nvSpPr>
          <p:cNvPr id="9" name="Flowchart: Decision 8"/>
          <p:cNvSpPr/>
          <p:nvPr/>
        </p:nvSpPr>
        <p:spPr>
          <a:xfrm>
            <a:off x="6934200" y="4648200"/>
            <a:ext cx="1676400" cy="1066800"/>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has</a:t>
            </a:r>
          </a:p>
        </p:txBody>
      </p:sp>
      <p:sp>
        <p:nvSpPr>
          <p:cNvPr id="10" name="Flowchart: Decision 9"/>
          <p:cNvSpPr/>
          <p:nvPr/>
        </p:nvSpPr>
        <p:spPr>
          <a:xfrm>
            <a:off x="6553200" y="1905000"/>
            <a:ext cx="2057400" cy="1066800"/>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Employs </a:t>
            </a:r>
          </a:p>
        </p:txBody>
      </p:sp>
      <p:sp>
        <p:nvSpPr>
          <p:cNvPr id="11" name="Flowchart: Decision 10"/>
          <p:cNvSpPr/>
          <p:nvPr/>
        </p:nvSpPr>
        <p:spPr>
          <a:xfrm>
            <a:off x="3276600" y="3124200"/>
            <a:ext cx="2057400" cy="1066800"/>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Provides</a:t>
            </a:r>
          </a:p>
        </p:txBody>
      </p:sp>
      <p:cxnSp>
        <p:nvCxnSpPr>
          <p:cNvPr id="15" name="Straight Connector 14"/>
          <p:cNvCxnSpPr>
            <a:stCxn id="8" idx="3"/>
            <a:endCxn id="7" idx="1"/>
          </p:cNvCxnSpPr>
          <p:nvPr/>
        </p:nvCxnSpPr>
        <p:spPr>
          <a:xfrm>
            <a:off x="5257800" y="1066800"/>
            <a:ext cx="11430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0" idx="2"/>
          </p:cNvCxnSpPr>
          <p:nvPr/>
        </p:nvCxnSpPr>
        <p:spPr>
          <a:xfrm rot="16200000" flipH="1">
            <a:off x="7372350" y="3181350"/>
            <a:ext cx="4572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9" idx="0"/>
          </p:cNvCxnSpPr>
          <p:nvPr/>
        </p:nvCxnSpPr>
        <p:spPr>
          <a:xfrm rot="5400000" flipH="1" flipV="1">
            <a:off x="7543800" y="44196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9" idx="2"/>
            <a:endCxn id="4" idx="0"/>
          </p:cNvCxnSpPr>
          <p:nvPr/>
        </p:nvCxnSpPr>
        <p:spPr>
          <a:xfrm rot="5400000">
            <a:off x="7562850" y="5886450"/>
            <a:ext cx="3810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0" idx="0"/>
            <a:endCxn id="7" idx="2"/>
          </p:cNvCxnSpPr>
          <p:nvPr/>
        </p:nvCxnSpPr>
        <p:spPr>
          <a:xfrm rot="5400000" flipH="1" flipV="1">
            <a:off x="7353300" y="16764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11" idx="3"/>
          </p:cNvCxnSpPr>
          <p:nvPr/>
        </p:nvCxnSpPr>
        <p:spPr>
          <a:xfrm>
            <a:off x="5334000" y="3657600"/>
            <a:ext cx="1143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8" idx="1"/>
          </p:cNvCxnSpPr>
          <p:nvPr/>
        </p:nvCxnSpPr>
        <p:spPr>
          <a:xfrm rot="10800000">
            <a:off x="3124200" y="10668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11" idx="1"/>
            <a:endCxn id="3" idx="3"/>
          </p:cNvCxnSpPr>
          <p:nvPr/>
        </p:nvCxnSpPr>
        <p:spPr>
          <a:xfrm rot="10800000">
            <a:off x="2743200" y="3657600"/>
            <a:ext cx="5334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D35556-DDF0-1E88-A148-B2CFF409703D}"/>
              </a:ext>
            </a:extLst>
          </p:cNvPr>
          <p:cNvSpPr>
            <a:spLocks noGrp="1"/>
          </p:cNvSpPr>
          <p:nvPr>
            <p:ph type="title"/>
          </p:nvPr>
        </p:nvSpPr>
        <p:spPr>
          <a:xfrm>
            <a:off x="457200" y="0"/>
            <a:ext cx="8229600" cy="1066800"/>
          </a:xfrm>
        </p:spPr>
        <p:txBody>
          <a:bodyPr>
            <a:normAutofit/>
          </a:bodyPr>
          <a:lstStyle/>
          <a:p>
            <a:r>
              <a:rPr lang="en-US" sz="3200" b="0" i="0" dirty="0">
                <a:solidFill>
                  <a:srgbClr val="3D3B49"/>
                </a:solidFill>
                <a:effectLst/>
                <a:latin typeface="gilroy"/>
              </a:rPr>
              <a:t>The Flight Database</a:t>
            </a:r>
            <a:endParaRPr lang="en-US" sz="3200" dirty="0"/>
          </a:p>
        </p:txBody>
      </p:sp>
      <p:sp>
        <p:nvSpPr>
          <p:cNvPr id="4" name="Rectangle 1">
            <a:extLst>
              <a:ext uri="{FF2B5EF4-FFF2-40B4-BE49-F238E27FC236}">
                <a16:creationId xmlns:a16="http://schemas.microsoft.com/office/drawing/2014/main" xmlns="" id="{3FD2C41A-87ED-F68F-DF6E-7B3FDF62FDE9}"/>
              </a:ext>
            </a:extLst>
          </p:cNvPr>
          <p:cNvSpPr>
            <a:spLocks noGrp="1" noChangeArrowheads="1"/>
          </p:cNvSpPr>
          <p:nvPr>
            <p:ph idx="1"/>
          </p:nvPr>
        </p:nvSpPr>
        <p:spPr bwMode="auto">
          <a:xfrm>
            <a:off x="457200" y="858922"/>
            <a:ext cx="8229600" cy="5269856"/>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238050" rIns="0" bIns="3174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The flight database stores details about an airline’s fleet, flights, and seat bookings. </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The </a:t>
            </a:r>
            <a:r>
              <a:rPr kumimoji="0" lang="en-US" altLang="en-US" sz="2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airline has one or more airplanes.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An airplane has a model number, a unique registration number, and the capacity to take one or more passengers.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An airplane flight has a unique flight number, a departure airport, a destination airport, a departure date and time, and an arrival date and time.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Each flight is carried out by a single airplane.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A passenger has given names, a surname, and a unique email address.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A passenger can book a seat on a flight.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13892755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TotalTime>
  <Words>618</Words>
  <Application>Microsoft Office PowerPoint</Application>
  <PresentationFormat>On-screen Show (4:3)</PresentationFormat>
  <Paragraphs>65</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ER Diagrams &amp; Problem Formulation </vt:lpstr>
      <vt:lpstr>Manufacturing Example</vt:lpstr>
      <vt:lpstr>Schemas</vt:lpstr>
      <vt:lpstr>Slide 4</vt:lpstr>
      <vt:lpstr>Company and employees </vt:lpstr>
      <vt:lpstr>Slide 6</vt:lpstr>
      <vt:lpstr>Slide 7</vt:lpstr>
      <vt:lpstr>Slide 8</vt:lpstr>
      <vt:lpstr>The Flight Database</vt:lpstr>
      <vt:lpstr>Slide 10</vt:lpstr>
      <vt:lpstr>Transportation example</vt:lpstr>
      <vt:lpstr>Slide 12</vt:lpstr>
      <vt:lpstr>University example</vt:lpstr>
      <vt:lpstr>Slide 14</vt:lpstr>
      <vt:lpstr>Slide 15</vt:lpstr>
      <vt:lpstr>National Hockey League (NHL</vt:lpstr>
      <vt:lpstr>Company database</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 diag (Problem formulation </dc:title>
  <dc:creator>hp</dc:creator>
  <cp:lastModifiedBy>hp</cp:lastModifiedBy>
  <cp:revision>34</cp:revision>
  <dcterms:created xsi:type="dcterms:W3CDTF">2023-10-09T04:41:37Z</dcterms:created>
  <dcterms:modified xsi:type="dcterms:W3CDTF">2023-10-12T04:31:00Z</dcterms:modified>
</cp:coreProperties>
</file>