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38" r:id="rId1"/>
    <p:sldMasterId id="2147484744" r:id="rId2"/>
    <p:sldMasterId id="2147484756" r:id="rId3"/>
  </p:sldMasterIdLst>
  <p:notesMasterIdLst>
    <p:notesMasterId r:id="rId28"/>
  </p:notesMasterIdLst>
  <p:handoutMasterIdLst>
    <p:handoutMasterId r:id="rId29"/>
  </p:handoutMasterIdLst>
  <p:sldIdLst>
    <p:sldId id="697" r:id="rId4"/>
    <p:sldId id="676" r:id="rId5"/>
    <p:sldId id="781" r:id="rId6"/>
    <p:sldId id="686" r:id="rId7"/>
    <p:sldId id="783" r:id="rId8"/>
    <p:sldId id="784" r:id="rId9"/>
    <p:sldId id="785" r:id="rId10"/>
    <p:sldId id="786" r:id="rId11"/>
    <p:sldId id="788" r:id="rId12"/>
    <p:sldId id="789" r:id="rId13"/>
    <p:sldId id="796" r:id="rId14"/>
    <p:sldId id="797" r:id="rId15"/>
    <p:sldId id="793" r:id="rId16"/>
    <p:sldId id="794" r:id="rId17"/>
    <p:sldId id="795" r:id="rId18"/>
    <p:sldId id="708" r:id="rId19"/>
    <p:sldId id="709" r:id="rId20"/>
    <p:sldId id="710" r:id="rId21"/>
    <p:sldId id="711" r:id="rId22"/>
    <p:sldId id="717" r:id="rId23"/>
    <p:sldId id="718" r:id="rId24"/>
    <p:sldId id="719" r:id="rId25"/>
    <p:sldId id="720" r:id="rId26"/>
    <p:sldId id="779" r:id="rId27"/>
  </p:sldIdLst>
  <p:sldSz cx="10972800" cy="9144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68325" indent="-1111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17675" indent="-3460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292350" indent="-4635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CC0000"/>
    <a:srgbClr val="FFFFFF"/>
    <a:srgbClr val="D60093"/>
    <a:srgbClr val="00C8F0"/>
    <a:srgbClr val="90C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 autoAdjust="0"/>
    <p:restoredTop sz="99824" autoAdjust="0"/>
  </p:normalViewPr>
  <p:slideViewPr>
    <p:cSldViewPr>
      <p:cViewPr varScale="1">
        <p:scale>
          <a:sx n="58" d="100"/>
          <a:sy n="58" d="100"/>
        </p:scale>
        <p:origin x="1272" y="78"/>
      </p:cViewPr>
      <p:guideLst>
        <p:guide orient="horz" pos="288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79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2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685800"/>
            <a:ext cx="41148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BBD70A4-0032-4196-B165-273081D70C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68325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43000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717675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292350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871076" algn="l" defTabSz="114843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45292" algn="l" defTabSz="114843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19507" algn="l" defTabSz="114843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93722" algn="l" defTabSz="114843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 userDrawn="1"/>
        </p:nvSpPr>
        <p:spPr bwMode="auto">
          <a:xfrm>
            <a:off x="1828800" y="8534400"/>
            <a:ext cx="749776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4878" tIns="57442" rIns="114878" bIns="57442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FF0000"/>
                </a:solidFill>
                <a:latin typeface="Trebuchet MS" pitchFamily="34" charset="0"/>
              </a:rPr>
              <a:t>KIIT University: </a:t>
            </a:r>
            <a:r>
              <a:rPr lang="en-US" sz="1400" b="1" dirty="0"/>
              <a:t>Sa </a:t>
            </a:r>
            <a:r>
              <a:rPr lang="en-US" sz="1400" b="1" dirty="0" err="1"/>
              <a:t>Vidya</a:t>
            </a:r>
            <a:r>
              <a:rPr lang="en-US" sz="1400" b="1" dirty="0"/>
              <a:t> </a:t>
            </a:r>
            <a:r>
              <a:rPr lang="en-US" sz="1400" b="1" dirty="0" err="1"/>
              <a:t>Ya</a:t>
            </a:r>
            <a:r>
              <a:rPr lang="en-US" sz="1400" b="1" dirty="0"/>
              <a:t> </a:t>
            </a:r>
            <a:r>
              <a:rPr lang="en-US" sz="1400" b="1" dirty="0" err="1"/>
              <a:t>Vimuktayee</a:t>
            </a:r>
            <a:endParaRPr lang="en-US" sz="14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/>
          <a:srcRect l="14894" r="14894"/>
          <a:stretch>
            <a:fillRect/>
          </a:stretch>
        </p:blipFill>
        <p:spPr bwMode="auto">
          <a:xfrm>
            <a:off x="10058400" y="8229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5875338"/>
            <a:ext cx="9326563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3875088"/>
            <a:ext cx="9326563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5E93E-C97C-45A0-A381-C6A5399A3849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0AFB5-3FE8-4722-B5E9-5B21C5CD4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2133600"/>
            <a:ext cx="4860925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2133600"/>
            <a:ext cx="4860925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2671-7D2B-460F-8505-51F1306EC3A8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2CE7F-DC90-4BD4-9A92-E3B0F1F0C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2046288"/>
            <a:ext cx="48482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5" y="2900363"/>
            <a:ext cx="48482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3713" y="2046288"/>
            <a:ext cx="4849812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3713" y="2900363"/>
            <a:ext cx="4849812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05115-89DD-46E8-B7C9-D0511E753E8D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7F85-60D4-4AEC-B370-372951E8D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2EB60-1470-4AA9-9C9B-6DB79CBFF121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D8F83-E0E1-4603-B103-8973643A3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D1783-0E98-4D51-9234-84CD8BB9B099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F612B-6754-401A-BE0B-B9B76FB10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63538"/>
            <a:ext cx="360997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425" y="363538"/>
            <a:ext cx="613410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275" y="1912938"/>
            <a:ext cx="3609975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7F459-F038-4923-AFEF-6FDA6FA9F740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90AFA-F594-4EBB-AC66-5A23C01DE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063" y="6400800"/>
            <a:ext cx="6583362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1063" y="817563"/>
            <a:ext cx="6583362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063" y="7156450"/>
            <a:ext cx="6583362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C64BF-F736-49CF-8FB0-ED14D41CA42D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BAF1B-2EC0-4D3E-937F-2D59D097D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3E1DD-7105-4F0A-BDBA-AB77299F1E2C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27FBF-0485-461D-A13D-8AFE5A4D3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4963" y="366713"/>
            <a:ext cx="2468562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366713"/>
            <a:ext cx="7253288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FB98B-DD58-4B9C-B899-C5F3500FEE6F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0B2E2-2C0D-44E3-88D2-8E6FA6C62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325" y="2840038"/>
            <a:ext cx="932815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238" y="5181600"/>
            <a:ext cx="7680325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E85D1-73B8-4F02-8603-25F59CE1D52B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1FF77-3EDC-44EB-91E4-F0E5030B7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FCC7-5182-427F-BAAE-528FB5C244FE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3437E-DF86-43EF-B87B-17EF0093A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5875338"/>
            <a:ext cx="9326563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3875088"/>
            <a:ext cx="9326563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4E7D4-9E67-4837-B0A1-D2672F9A0191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201A6-696B-4A98-8382-001E476D9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2133600"/>
            <a:ext cx="4860925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2133600"/>
            <a:ext cx="4860925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36489-E64C-498E-A15F-CD52760E4AF8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71E37-596A-4C85-8892-0FF2D8A81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2046288"/>
            <a:ext cx="48482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5" y="2900363"/>
            <a:ext cx="48482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3713" y="2046288"/>
            <a:ext cx="4849812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3713" y="2900363"/>
            <a:ext cx="4849812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3018B-7A39-473E-9CDE-533634A4FA0B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888E0-2F42-4275-8CDF-9F97F5782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DABC6-CBD2-40AF-A900-F7FF0B17F60D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73652-00DE-48E4-8584-4BC298D98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69043-CEAB-4281-910D-31DF50F4FDB6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57CA-CC2E-438C-AE76-46FD5A2F6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63538"/>
            <a:ext cx="360997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425" y="363538"/>
            <a:ext cx="613410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275" y="1912938"/>
            <a:ext cx="3609975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C959C-4B29-4651-BE80-95A55F2A6B70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A8459-9AC8-49CF-9569-FCF9B04F9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063" y="6400800"/>
            <a:ext cx="6583362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1063" y="817563"/>
            <a:ext cx="6583362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063" y="7156450"/>
            <a:ext cx="6583362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376C-D5CD-429C-B451-6C93754CB225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A4708-BF25-4712-92EF-927D65C55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8A9B3-E7B8-42C0-8B51-254E4F7D9E53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2314A-4B7C-439C-851B-E2D0FFE37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4963" y="366713"/>
            <a:ext cx="2468562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366713"/>
            <a:ext cx="7253288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E7592-99A9-4E37-9DE2-E13BEA5FCC87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BE04B-D3EC-48E9-82FF-287EEDD78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66713"/>
            <a:ext cx="987425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dpi="0" rotWithShape="0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5875867"/>
            <a:ext cx="9326880" cy="1816100"/>
          </a:xfrm>
        </p:spPr>
        <p:txBody>
          <a:bodyPr anchor="t"/>
          <a:lstStyle>
            <a:lvl1pPr algn="l">
              <a:defRPr sz="5000" b="1" cap="all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875622"/>
            <a:ext cx="9326880" cy="2000249"/>
          </a:xfrm>
        </p:spPr>
        <p:txBody>
          <a:bodyPr anchor="b"/>
          <a:lstStyle>
            <a:lvl1pPr marL="0" indent="0">
              <a:buNone/>
              <a:defRPr sz="2500">
                <a:solidFill>
                  <a:srgbClr val="000000"/>
                </a:solidFill>
              </a:defRPr>
            </a:lvl1pPr>
            <a:lvl2pPr marL="574569" indent="0">
              <a:buNone/>
              <a:defRPr sz="2300"/>
            </a:lvl2pPr>
            <a:lvl3pPr marL="1149138" indent="0">
              <a:buNone/>
              <a:defRPr sz="2000"/>
            </a:lvl3pPr>
            <a:lvl4pPr marL="1723707" indent="0">
              <a:buNone/>
              <a:defRPr sz="1800"/>
            </a:lvl4pPr>
            <a:lvl5pPr marL="2298275" indent="0">
              <a:buNone/>
              <a:defRPr sz="1800"/>
            </a:lvl5pPr>
            <a:lvl6pPr marL="2872846" indent="0">
              <a:buNone/>
              <a:defRPr sz="1800"/>
            </a:lvl6pPr>
            <a:lvl7pPr marL="3447414" indent="0">
              <a:buNone/>
              <a:defRPr sz="1800"/>
            </a:lvl7pPr>
            <a:lvl8pPr marL="4021985" indent="0">
              <a:buNone/>
              <a:defRPr sz="1800"/>
            </a:lvl8pPr>
            <a:lvl9pPr marL="4596553" indent="0"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DI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DI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972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 userDrawn="1"/>
        </p:nvSpPr>
        <p:spPr>
          <a:xfrm>
            <a:off x="1828800" y="0"/>
            <a:ext cx="9144000" cy="9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7" rIns="91410" bIns="45707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5" descr="C:\Documents and Settings\Geoinformatics\Desktop\logotnail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220325" y="8383588"/>
            <a:ext cx="73183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419600" y="8912225"/>
            <a:ext cx="411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71" tIns="45687" rIns="91371" bIns="45687" anchor="ctr">
            <a:spAutoFit/>
          </a:bodyPr>
          <a:lstStyle/>
          <a:p>
            <a:pPr algn="ctr" eaLnBrk="0" hangingPunct="0">
              <a:tabLst>
                <a:tab pos="2966124" algn="ctr"/>
                <a:tab pos="5937009" algn="r"/>
              </a:tabLst>
              <a:defRPr/>
            </a:pPr>
            <a:r>
              <a:rPr lang="en-US" sz="1400" b="1" dirty="0">
                <a:latin typeface="Trebuchet MS" pitchFamily="34" charset="0"/>
                <a:ea typeface="Calibri" pitchFamily="34" charset="0"/>
                <a:cs typeface="Times New Roman" pitchFamily="18" charset="0"/>
              </a:rPr>
              <a:t>Celebrating 50 Years of MNNIT</a:t>
            </a:r>
            <a:endParaRPr lang="en-US" sz="2400" b="1" dirty="0">
              <a:latin typeface="Arial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840568"/>
            <a:ext cx="932688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5181600"/>
            <a:ext cx="76809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9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4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8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3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23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7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275" y="8475663"/>
            <a:ext cx="2559050" cy="485775"/>
          </a:xfrm>
          <a:prstGeom prst="rect">
            <a:avLst/>
          </a:prstGeom>
        </p:spPr>
        <p:txBody>
          <a:bodyPr lIns="114949" tIns="57475" rIns="114949" bIns="57475"/>
          <a:lstStyle>
            <a:lvl1pPr>
              <a:defRPr/>
            </a:lvl1pPr>
          </a:lstStyle>
          <a:p>
            <a:pPr>
              <a:defRPr/>
            </a:pPr>
            <a:fld id="{885E8400-07EA-4843-B1C7-CDAA86BD0915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675" y="8475663"/>
            <a:ext cx="3473450" cy="485775"/>
          </a:xfrm>
          <a:prstGeom prst="rect">
            <a:avLst/>
          </a:prstGeom>
        </p:spPr>
        <p:txBody>
          <a:bodyPr lIns="114949" tIns="57475" rIns="114949" bIns="5747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4475" y="8475663"/>
            <a:ext cx="2559050" cy="485775"/>
          </a:xfrm>
          <a:prstGeom prst="rect">
            <a:avLst/>
          </a:prstGeom>
        </p:spPr>
        <p:txBody>
          <a:bodyPr lIns="114949" tIns="57475" rIns="114949" bIns="57475"/>
          <a:lstStyle>
            <a:lvl1pPr>
              <a:defRPr/>
            </a:lvl1pPr>
          </a:lstStyle>
          <a:p>
            <a:pPr>
              <a:defRPr/>
            </a:pPr>
            <a:fld id="{8F5C49F7-CB87-4D52-B159-BC7A65EDC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730" y="365760"/>
            <a:ext cx="8997696" cy="1524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297680" y="8407400"/>
            <a:ext cx="2560320" cy="635000"/>
          </a:xfrm>
          <a:prstGeom prst="rect">
            <a:avLst/>
          </a:prstGeom>
        </p:spPr>
        <p:txBody>
          <a:bodyPr lIns="114949" tIns="57475" rIns="114949" bIns="57475"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0" y="8407400"/>
            <a:ext cx="3474720" cy="635000"/>
          </a:xfrm>
          <a:prstGeom prst="rect">
            <a:avLst/>
          </a:prstGeom>
        </p:spPr>
        <p:txBody>
          <a:bodyPr lIns="114949" tIns="57475" rIns="114949" bIns="57475"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6378" y="8407400"/>
            <a:ext cx="548640" cy="635000"/>
          </a:xfrm>
          <a:prstGeom prst="rect">
            <a:avLst/>
          </a:prstGeom>
        </p:spPr>
        <p:txBody>
          <a:bodyPr lIns="114949" tIns="57475" rIns="114949" bIns="57475"/>
          <a:lstStyle/>
          <a:p>
            <a:pPr>
              <a:defRPr/>
            </a:pPr>
            <a:fld id="{0B37B4AA-938D-4DCF-A61C-707D5749E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325" y="2840038"/>
            <a:ext cx="932815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238" y="5181600"/>
            <a:ext cx="7680325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71D8E-E087-4B93-9F40-E324247282DD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B811A-D523-4602-A270-210F8DC52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FB3D6-9537-43D2-84D7-F8CC095D683E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88539-EC28-4FE0-83B8-7648DE2A3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1736725" y="366713"/>
            <a:ext cx="8961438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889" tIns="57448" rIns="114889" bIns="574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36725" y="1828800"/>
            <a:ext cx="896143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889" tIns="57448" rIns="114889" bIns="57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96" r:id="rId1"/>
    <p:sldLayoutId id="2147485070" r:id="rId2"/>
    <p:sldLayoutId id="2147485071" r:id="rId3"/>
    <p:sldLayoutId id="2147485097" r:id="rId4"/>
    <p:sldLayoutId id="2147485098" r:id="rId5"/>
    <p:sldLayoutId id="2147485099" r:id="rId6"/>
    <p:sldLayoutId id="2147485100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rgbClr val="CC0000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CC0000"/>
          </a:solidFill>
          <a:latin typeface="Arial" charset="0"/>
        </a:defRPr>
      </a:lvl5pPr>
      <a:lvl6pPr marL="574451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</a:defRPr>
      </a:lvl6pPr>
      <a:lvl7pPr marL="1148903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</a:defRPr>
      </a:lvl7pPr>
      <a:lvl8pPr marL="1723355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</a:defRPr>
      </a:lvl8pPr>
      <a:lvl9pPr marL="2297803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841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0000FF"/>
          </a:solidFill>
          <a:latin typeface="+mn-lt"/>
          <a:ea typeface="+mn-ea"/>
          <a:cs typeface="+mn-cs"/>
        </a:defRPr>
      </a:lvl2pPr>
      <a:lvl3pPr marL="1285875" indent="-2746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868488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Tahoma" pitchFamily="34" charset="0"/>
        </a:defRPr>
      </a:lvl4pPr>
      <a:lvl5pPr marL="25844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5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3159482" indent="-287226" algn="l" defTabSz="1148903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3933" indent="-287226" algn="l" defTabSz="1148903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8383" indent="-287226" algn="l" defTabSz="1148903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82834" indent="-287226" algn="l" defTabSz="1148903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89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451" algn="l" defTabSz="11489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903" algn="l" defTabSz="11489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3355" algn="l" defTabSz="11489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803" algn="l" defTabSz="11489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2256" algn="l" defTabSz="11489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6707" algn="l" defTabSz="11489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1159" algn="l" defTabSz="11489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5609" algn="l" defTabSz="11489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366713"/>
            <a:ext cx="98742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2133600"/>
            <a:ext cx="987425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9275" y="8475663"/>
            <a:ext cx="255905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81CE466-8459-423E-8BD7-3764E2ECECA5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675" y="8475663"/>
            <a:ext cx="347345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4475" y="8475663"/>
            <a:ext cx="255905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BF33F55-F791-456A-AE23-3C5F97603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2" r:id="rId1"/>
    <p:sldLayoutId id="2147485073" r:id="rId2"/>
    <p:sldLayoutId id="2147485074" r:id="rId3"/>
    <p:sldLayoutId id="2147485075" r:id="rId4"/>
    <p:sldLayoutId id="2147485076" r:id="rId5"/>
    <p:sldLayoutId id="2147485077" r:id="rId6"/>
    <p:sldLayoutId id="2147485078" r:id="rId7"/>
    <p:sldLayoutId id="2147485079" r:id="rId8"/>
    <p:sldLayoutId id="2147485080" r:id="rId9"/>
    <p:sldLayoutId id="2147485081" r:id="rId10"/>
    <p:sldLayoutId id="2147485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366713"/>
            <a:ext cx="98742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2133600"/>
            <a:ext cx="987425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9275" y="8475663"/>
            <a:ext cx="255905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086F742-0714-41F1-805B-828E563D0BDD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675" y="8475663"/>
            <a:ext cx="347345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4475" y="8475663"/>
            <a:ext cx="255905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64A4379-C786-4128-81D3-DE420C762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3" r:id="rId1"/>
    <p:sldLayoutId id="2147485084" r:id="rId2"/>
    <p:sldLayoutId id="2147485085" r:id="rId3"/>
    <p:sldLayoutId id="2147485086" r:id="rId4"/>
    <p:sldLayoutId id="2147485087" r:id="rId5"/>
    <p:sldLayoutId id="2147485088" r:id="rId6"/>
    <p:sldLayoutId id="2147485089" r:id="rId7"/>
    <p:sldLayoutId id="2147485090" r:id="rId8"/>
    <p:sldLayoutId id="2147485091" r:id="rId9"/>
    <p:sldLayoutId id="2147485092" r:id="rId10"/>
    <p:sldLayoutId id="21474850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86" name="Picture 4"/>
          <p:cNvPicPr>
            <a:picLocks noChangeAspect="1" noChangeArrowheads="1"/>
          </p:cNvPicPr>
          <p:nvPr/>
        </p:nvPicPr>
        <p:blipFill>
          <a:blip r:embed="rId2"/>
          <a:srcRect l="14894" r="14894"/>
          <a:stretch>
            <a:fillRect/>
          </a:stretch>
        </p:blipFill>
        <p:spPr bwMode="auto">
          <a:xfrm>
            <a:off x="10058400" y="8229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4800600" y="3962400"/>
            <a:ext cx="2095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Lab-2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DBMS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655320" y="1270000"/>
            <a:ext cx="9346148" cy="1840576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>
              <a:lnSpc>
                <a:spcPts val="4023"/>
              </a:lnSpc>
              <a:tabLst>
                <a:tab pos="159652" algn="l"/>
              </a:tabLst>
            </a:pPr>
            <a:r>
              <a:rPr lang="en-US" altLang="zh-CN" dirty="0"/>
              <a:t>	</a:t>
            </a:r>
            <a:r>
              <a:rPr lang="en-US" altLang="zh-CN" sz="4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  <a:r>
              <a:rPr lang="en-US" altLang="zh-CN" sz="4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4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4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specify</a:t>
            </a:r>
            <a:r>
              <a:rPr lang="en-US" altLang="zh-CN" sz="4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4651"/>
              </a:lnSpc>
              <a:tabLst>
                <a:tab pos="159652" algn="l"/>
              </a:tabLst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Relational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Operators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03960" y="3318933"/>
            <a:ext cx="1875513" cy="4366908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>
              <a:lnSpc>
                <a:spcPts val="3520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=</a:t>
            </a:r>
          </a:p>
          <a:p>
            <a:pPr>
              <a:lnSpc>
                <a:spcPts val="4274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&gt;</a:t>
            </a:r>
          </a:p>
          <a:p>
            <a:pPr>
              <a:lnSpc>
                <a:spcPts val="4274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</a:t>
            </a:r>
          </a:p>
          <a:p>
            <a:pPr>
              <a:lnSpc>
                <a:spcPts val="4274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&gt;=</a:t>
            </a:r>
          </a:p>
          <a:p>
            <a:pPr>
              <a:lnSpc>
                <a:spcPts val="4274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&lt;=</a:t>
            </a:r>
          </a:p>
          <a:p>
            <a:pPr>
              <a:lnSpc>
                <a:spcPts val="4274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&lt;&gt;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!=</a:t>
            </a:r>
          </a:p>
          <a:p>
            <a:pPr>
              <a:lnSpc>
                <a:spcPts val="4274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ANY</a:t>
            </a:r>
          </a:p>
          <a:p>
            <a:pPr>
              <a:lnSpc>
                <a:spcPts val="4274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ALL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901440" y="3352800"/>
            <a:ext cx="4289636" cy="4867045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>
              <a:lnSpc>
                <a:spcPts val="3520"/>
              </a:lnSpc>
              <a:tabLst>
                <a:tab pos="47896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ex: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CGPA=9.0</a:t>
            </a:r>
          </a:p>
          <a:p>
            <a:pPr>
              <a:lnSpc>
                <a:spcPts val="4274"/>
              </a:lnSpc>
              <a:tabLst>
                <a:tab pos="47896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ex: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Age&gt;20</a:t>
            </a:r>
          </a:p>
          <a:p>
            <a:pPr>
              <a:lnSpc>
                <a:spcPts val="4274"/>
              </a:lnSpc>
              <a:tabLst>
                <a:tab pos="47896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ex: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Age&lt;20</a:t>
            </a:r>
          </a:p>
          <a:p>
            <a:pPr>
              <a:lnSpc>
                <a:spcPts val="4274"/>
              </a:lnSpc>
              <a:tabLst>
                <a:tab pos="47896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ex: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Age&gt;=20</a:t>
            </a:r>
          </a:p>
          <a:p>
            <a:pPr>
              <a:lnSpc>
                <a:spcPts val="4274"/>
              </a:lnSpc>
              <a:tabLst>
                <a:tab pos="47896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ex: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Age&lt;=20</a:t>
            </a:r>
          </a:p>
          <a:p>
            <a:pPr>
              <a:lnSpc>
                <a:spcPts val="4274"/>
              </a:lnSpc>
              <a:tabLst>
                <a:tab pos="47896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ex: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!=‘Hari’</a:t>
            </a:r>
          </a:p>
          <a:p>
            <a:pPr>
              <a:lnSpc>
                <a:spcPts val="4274"/>
              </a:lnSpc>
              <a:tabLst>
                <a:tab pos="47896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ex: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&gt;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ANY(20,23,19)</a:t>
            </a:r>
          </a:p>
          <a:p>
            <a:pPr>
              <a:lnSpc>
                <a:spcPts val="4274"/>
              </a:lnSpc>
              <a:tabLst>
                <a:tab pos="47896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ex: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&gt;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ALL(20,18)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655320" y="2590800"/>
            <a:ext cx="3394968" cy="519701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>
              <a:lnSpc>
                <a:spcPts val="3646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Logical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Operators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03960" y="3217333"/>
            <a:ext cx="1115690" cy="1609743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>
              <a:lnSpc>
                <a:spcPts val="3520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AND</a:t>
            </a:r>
          </a:p>
          <a:p>
            <a:pPr>
              <a:lnSpc>
                <a:spcPts val="4274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OR</a:t>
            </a:r>
          </a:p>
          <a:p>
            <a:pPr>
              <a:lnSpc>
                <a:spcPts val="4274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NOT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849880" y="3217333"/>
            <a:ext cx="6281848" cy="1609743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>
              <a:lnSpc>
                <a:spcPts val="352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ex: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City=‘Bhubaneswar’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Age=20</a:t>
            </a:r>
          </a:p>
          <a:p>
            <a:pPr>
              <a:lnSpc>
                <a:spcPts val="4274"/>
              </a:lnSpc>
            </a:pP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ex: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City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=‘Bhubaneswar’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Age=20</a:t>
            </a:r>
          </a:p>
          <a:p>
            <a:pPr>
              <a:lnSpc>
                <a:spcPts val="4274"/>
              </a:lnSpc>
            </a:pP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ex: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NOT(Age=20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Age=21)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03960" y="5588000"/>
            <a:ext cx="6299032" cy="3071682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>
              <a:lnSpc>
                <a:spcPts val="3771"/>
              </a:lnSpc>
              <a:tabLst>
                <a:tab pos="2825835" algn="l"/>
              </a:tabLst>
            </a:pPr>
            <a:r>
              <a:rPr lang="en-US" altLang="zh-CN" sz="3200" dirty="0">
                <a:solidFill>
                  <a:srgbClr val="000066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66"/>
                </a:solidFill>
                <a:latin typeface="Tahoma" pitchFamily="18" charset="0"/>
                <a:cs typeface="Tahoma" pitchFamily="18" charset="0"/>
              </a:rPr>
              <a:t>has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66"/>
                </a:solidFill>
                <a:latin typeface="Tahoma" pitchFamily="18" charset="0"/>
                <a:cs typeface="Tahoma" pitchFamily="18" charset="0"/>
              </a:rPr>
              <a:t>more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66"/>
                </a:solidFill>
                <a:latin typeface="Tahoma" pitchFamily="18" charset="0"/>
                <a:cs typeface="Tahoma" pitchFamily="18" charset="0"/>
              </a:rPr>
              <a:t>precedence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66"/>
                </a:solidFill>
                <a:latin typeface="Tahoma" pitchFamily="18" charset="0"/>
                <a:cs typeface="Tahoma" pitchFamily="18" charset="0"/>
              </a:rPr>
              <a:t>than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66"/>
                </a:solidFill>
                <a:latin typeface="Tahoma" pitchFamily="18" charset="0"/>
                <a:cs typeface="Tahoma" pitchFamily="18" charset="0"/>
              </a:rPr>
              <a:t>OR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2766"/>
              </a:lnSpc>
              <a:tabLst>
                <a:tab pos="2825835" algn="l"/>
              </a:tabLst>
            </a:pPr>
            <a:r>
              <a:rPr lang="en-US" altLang="zh-CN" dirty="0"/>
              <a:t>	</a:t>
            </a:r>
            <a:endParaRPr lang="en-US" altLang="zh-CN" dirty="0">
              <a:solidFill>
                <a:srgbClr val="5E574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655320" y="2590800"/>
            <a:ext cx="3412601" cy="519701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>
              <a:lnSpc>
                <a:spcPts val="3646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Special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Operators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09600" y="3200400"/>
            <a:ext cx="2938305" cy="1609743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>
              <a:lnSpc>
                <a:spcPts val="3520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</a:t>
            </a:r>
          </a:p>
          <a:p>
            <a:pPr>
              <a:lnSpc>
                <a:spcPts val="4274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BETWEEN AND</a:t>
            </a:r>
          </a:p>
          <a:p>
            <a:pPr>
              <a:lnSpc>
                <a:spcPts val="4274"/>
              </a:lnSpc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LIKE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901440" y="3352800"/>
            <a:ext cx="5934125" cy="4931165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>
              <a:lnSpc>
                <a:spcPts val="3520"/>
              </a:lnSpc>
              <a:tabLst>
                <a:tab pos="47896" algn="l"/>
                <a:tab pos="750363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ex: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City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IN(‘Delhi’,’Cuttack’,’Ranchi’)</a:t>
            </a:r>
          </a:p>
          <a:p>
            <a:pPr>
              <a:lnSpc>
                <a:spcPts val="4274"/>
              </a:lnSpc>
              <a:tabLst>
                <a:tab pos="47896" algn="l"/>
                <a:tab pos="750363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ex: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Age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20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22</a:t>
            </a:r>
          </a:p>
          <a:p>
            <a:pPr>
              <a:lnSpc>
                <a:spcPts val="4274"/>
              </a:lnSpc>
              <a:tabLst>
                <a:tab pos="47896" algn="l"/>
                <a:tab pos="750363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ex: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LIKE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‘S%’</a:t>
            </a:r>
          </a:p>
          <a:p>
            <a:pPr>
              <a:lnSpc>
                <a:spcPts val="4274"/>
              </a:lnSpc>
              <a:tabLst>
                <a:tab pos="47896" algn="l"/>
                <a:tab pos="750363" algn="l"/>
              </a:tabLst>
            </a:pPr>
            <a:r>
              <a:rPr lang="en-US" altLang="zh-CN" dirty="0"/>
              <a:t>		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LIKE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‘S____’</a:t>
            </a:r>
          </a:p>
          <a:p>
            <a:pPr>
              <a:lnSpc>
                <a:spcPts val="4274"/>
              </a:lnSpc>
              <a:tabLst>
                <a:tab pos="47896" algn="l"/>
                <a:tab pos="750363" algn="l"/>
              </a:tabLst>
            </a:pPr>
            <a:r>
              <a:rPr lang="en-US" altLang="zh-CN" dirty="0"/>
              <a:t>		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LIKE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‘%i%’</a:t>
            </a:r>
          </a:p>
          <a:p>
            <a:pPr>
              <a:lnSpc>
                <a:spcPts val="4274"/>
              </a:lnSpc>
              <a:tabLst>
                <a:tab pos="47896" algn="l"/>
                <a:tab pos="750363" algn="l"/>
              </a:tabLst>
            </a:pPr>
            <a:r>
              <a:rPr lang="en-US" altLang="zh-CN" dirty="0"/>
              <a:t>		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LIKE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‘_i%’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solidFill>
                  <a:srgbClr val="7030A0"/>
                </a:solidFill>
              </a:rPr>
              <a:t>Use of (and , or , not )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533400" y="1905000"/>
            <a:ext cx="9966960" cy="65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4949" tIns="57475" rIns="114949" bIns="57475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Examples :</a:t>
            </a:r>
          </a:p>
          <a:p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sz="3200" b="1" dirty="0">
                <a:solidFill>
                  <a:srgbClr val="0000FF"/>
                </a:solidFill>
              </a:rPr>
              <a:t>Select  * from employees  where  </a:t>
            </a:r>
            <a:r>
              <a:rPr lang="en-US" sz="3200" b="1" dirty="0" err="1">
                <a:solidFill>
                  <a:srgbClr val="0000FF"/>
                </a:solidFill>
              </a:rPr>
              <a:t>First_name</a:t>
            </a:r>
            <a:r>
              <a:rPr lang="en-US" sz="3200" b="1" dirty="0">
                <a:solidFill>
                  <a:srgbClr val="0000FF"/>
                </a:solidFill>
              </a:rPr>
              <a:t>= ‘Alex ‘  and  salary &gt;10000</a:t>
            </a:r>
          </a:p>
          <a:p>
            <a:endParaRPr lang="en-US" sz="3200" b="1" dirty="0">
              <a:solidFill>
                <a:srgbClr val="0000FF"/>
              </a:solidFill>
            </a:endParaRPr>
          </a:p>
          <a:p>
            <a:r>
              <a:rPr lang="en-US" sz="3200" b="1" dirty="0">
                <a:solidFill>
                  <a:srgbClr val="0000FF"/>
                </a:solidFill>
              </a:rPr>
              <a:t>Select * from employees </a:t>
            </a:r>
          </a:p>
          <a:p>
            <a:r>
              <a:rPr lang="en-US" sz="3200" b="1" dirty="0">
                <a:solidFill>
                  <a:srgbClr val="0000FF"/>
                </a:solidFill>
              </a:rPr>
              <a:t>     	where  department_id =10 and salary &gt;=20000</a:t>
            </a:r>
          </a:p>
          <a:p>
            <a:endParaRPr lang="en-US" sz="3200" b="1" dirty="0">
              <a:solidFill>
                <a:srgbClr val="0000FF"/>
              </a:solidFill>
            </a:endParaRPr>
          </a:p>
          <a:p>
            <a:r>
              <a:rPr lang="en-US" sz="3200" b="1" dirty="0">
                <a:solidFill>
                  <a:srgbClr val="0000FF"/>
                </a:solidFill>
              </a:rPr>
              <a:t>Select * from employees </a:t>
            </a:r>
          </a:p>
          <a:p>
            <a:r>
              <a:rPr lang="en-US" sz="3200" b="1" dirty="0">
                <a:solidFill>
                  <a:srgbClr val="0000FF"/>
                </a:solidFill>
              </a:rPr>
              <a:t>	where department_id = 10  or salary &gt;= 10000</a:t>
            </a:r>
          </a:p>
          <a:p>
            <a:r>
              <a:rPr lang="en-US" sz="3200" b="1" dirty="0">
                <a:solidFill>
                  <a:srgbClr val="0000FF"/>
                </a:solidFill>
              </a:rPr>
              <a:t>Select  * from employees</a:t>
            </a:r>
          </a:p>
          <a:p>
            <a:r>
              <a:rPr lang="en-US" sz="3200" b="1" dirty="0">
                <a:solidFill>
                  <a:srgbClr val="0000FF"/>
                </a:solidFill>
              </a:rPr>
              <a:t>	where  </a:t>
            </a:r>
            <a:r>
              <a:rPr lang="en-US" sz="3200" b="1" dirty="0" err="1">
                <a:solidFill>
                  <a:srgbClr val="0000FF"/>
                </a:solidFill>
              </a:rPr>
              <a:t>Commission_pct</a:t>
            </a:r>
            <a:r>
              <a:rPr lang="en-US" sz="3200" b="1" dirty="0">
                <a:solidFill>
                  <a:srgbClr val="0000FF"/>
                </a:solidFill>
              </a:rPr>
              <a:t>  is  not  null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Use of </a:t>
            </a:r>
            <a:br>
              <a:rPr lang="en-US" sz="4400" dirty="0">
                <a:solidFill>
                  <a:srgbClr val="C00000"/>
                </a:solidFill>
              </a:rPr>
            </a:br>
            <a:r>
              <a:rPr lang="en-US" sz="4400" dirty="0">
                <a:solidFill>
                  <a:srgbClr val="C00000"/>
                </a:solidFill>
              </a:rPr>
              <a:t>Between…. And..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0"/>
            <a:ext cx="9906000" cy="5102053"/>
          </a:xfrm>
          <a:prstGeom prst="rect">
            <a:avLst/>
          </a:prstGeom>
          <a:noFill/>
        </p:spPr>
        <p:txBody>
          <a:bodyPr wrap="square" lIns="114949" tIns="57475" rIns="114949" bIns="57475" rtlCol="0">
            <a:spAutoFit/>
          </a:bodyPr>
          <a:lstStyle/>
          <a:p>
            <a:pPr algn="just"/>
            <a:r>
              <a:rPr lang="en-US" sz="3600" b="1" dirty="0">
                <a:solidFill>
                  <a:srgbClr val="0000FF"/>
                </a:solidFill>
              </a:rPr>
              <a:t>Select  * from employees  </a:t>
            </a:r>
          </a:p>
          <a:p>
            <a:pPr algn="just"/>
            <a:r>
              <a:rPr lang="en-US" sz="3600" b="1" dirty="0">
                <a:solidFill>
                  <a:srgbClr val="0000FF"/>
                </a:solidFill>
              </a:rPr>
              <a:t>where    salary between  10000  And 25000</a:t>
            </a:r>
          </a:p>
          <a:p>
            <a:pPr algn="just"/>
            <a:endParaRPr lang="en-US" sz="3600" b="1" dirty="0">
              <a:solidFill>
                <a:srgbClr val="0000FF"/>
              </a:solidFill>
            </a:endParaRPr>
          </a:p>
          <a:p>
            <a:pPr algn="just"/>
            <a:endParaRPr lang="en-US" sz="3600" b="1" dirty="0">
              <a:solidFill>
                <a:srgbClr val="0000FF"/>
              </a:solidFill>
            </a:endParaRPr>
          </a:p>
          <a:p>
            <a:pPr algn="just"/>
            <a:r>
              <a:rPr lang="en-US" sz="3600" b="1" dirty="0">
                <a:solidFill>
                  <a:srgbClr val="0000FF"/>
                </a:solidFill>
              </a:rPr>
              <a:t>Select  * from employees  </a:t>
            </a:r>
          </a:p>
          <a:p>
            <a:pPr algn="just"/>
            <a:r>
              <a:rPr lang="en-US" sz="3600" b="1" dirty="0">
                <a:solidFill>
                  <a:srgbClr val="0000FF"/>
                </a:solidFill>
              </a:rPr>
              <a:t>where    </a:t>
            </a:r>
            <a:r>
              <a:rPr lang="en-US" sz="3600" b="1" dirty="0" err="1">
                <a:solidFill>
                  <a:srgbClr val="0000FF"/>
                </a:solidFill>
              </a:rPr>
              <a:t>hire_date</a:t>
            </a:r>
            <a:r>
              <a:rPr lang="en-US" sz="3600" b="1" dirty="0">
                <a:solidFill>
                  <a:srgbClr val="0000FF"/>
                </a:solidFill>
              </a:rPr>
              <a:t>  between  ‘12-aug-1987’  And ‘ 01-jan-2000’</a:t>
            </a:r>
          </a:p>
          <a:p>
            <a:pPr algn="just"/>
            <a:endParaRPr lang="en-US" sz="3600" b="1" dirty="0">
              <a:solidFill>
                <a:srgbClr val="C00000"/>
              </a:solidFill>
            </a:endParaRPr>
          </a:p>
          <a:p>
            <a:pPr algn="just"/>
            <a:endParaRPr 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Use of </a:t>
            </a:r>
            <a:br>
              <a:rPr lang="en-US" sz="6000" dirty="0">
                <a:solidFill>
                  <a:srgbClr val="C00000"/>
                </a:solidFill>
              </a:rPr>
            </a:br>
            <a:r>
              <a:rPr lang="en-US" sz="6000" dirty="0">
                <a:solidFill>
                  <a:srgbClr val="C00000"/>
                </a:solidFill>
              </a:rPr>
              <a:t>in 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362200"/>
            <a:ext cx="9296400" cy="5963827"/>
          </a:xfrm>
          <a:prstGeom prst="rect">
            <a:avLst/>
          </a:prstGeom>
          <a:noFill/>
        </p:spPr>
        <p:txBody>
          <a:bodyPr wrap="square" lIns="114949" tIns="57475" rIns="114949" bIns="57475" rtlCol="0">
            <a:spAutoFit/>
          </a:bodyPr>
          <a:lstStyle/>
          <a:p>
            <a:r>
              <a:rPr lang="en-US" sz="4400" b="1" dirty="0">
                <a:solidFill>
                  <a:srgbClr val="0033CC"/>
                </a:solidFill>
              </a:rPr>
              <a:t>Select  * from employees  </a:t>
            </a:r>
          </a:p>
          <a:p>
            <a:r>
              <a:rPr lang="en-US" sz="4400" b="1" dirty="0">
                <a:solidFill>
                  <a:srgbClr val="0033CC"/>
                </a:solidFill>
              </a:rPr>
              <a:t>where    salary  in ( 10000 , 17000, 24000)</a:t>
            </a:r>
          </a:p>
          <a:p>
            <a:endParaRPr lang="en-US" sz="4400" b="1" dirty="0">
              <a:solidFill>
                <a:srgbClr val="0033CC"/>
              </a:solidFill>
            </a:endParaRPr>
          </a:p>
          <a:p>
            <a:endParaRPr lang="en-US" sz="4400" b="1" dirty="0">
              <a:solidFill>
                <a:srgbClr val="0033CC"/>
              </a:solidFill>
            </a:endParaRPr>
          </a:p>
          <a:p>
            <a:r>
              <a:rPr lang="en-US" sz="4400" b="1" dirty="0">
                <a:solidFill>
                  <a:srgbClr val="0033CC"/>
                </a:solidFill>
              </a:rPr>
              <a:t>Select  * from departments </a:t>
            </a:r>
          </a:p>
          <a:p>
            <a:r>
              <a:rPr lang="en-US" sz="4400" b="1" dirty="0">
                <a:solidFill>
                  <a:srgbClr val="0033CC"/>
                </a:solidFill>
              </a:rPr>
              <a:t>where    department_id   in ( 10, 20, 30)</a:t>
            </a:r>
            <a:endParaRPr lang="en-US" sz="4400" b="1" dirty="0"/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/>
          <p:cNvSpPr txBox="1"/>
          <p:nvPr/>
        </p:nvSpPr>
        <p:spPr>
          <a:xfrm>
            <a:off x="533399" y="762000"/>
            <a:ext cx="10134601" cy="6598609"/>
          </a:xfrm>
          <a:prstGeom prst="rect">
            <a:avLst/>
          </a:prstGeom>
          <a:noFill/>
        </p:spPr>
        <p:txBody>
          <a:bodyPr wrap="square" lIns="0" tIns="0" rIns="0" bIns="57475" rtlCol="0">
            <a:spAutoFit/>
          </a:bodyPr>
          <a:lstStyle/>
          <a:p>
            <a:pPr>
              <a:lnSpc>
                <a:spcPts val="3646"/>
              </a:lnSpc>
              <a:tabLst>
                <a:tab pos="287373" algn="l"/>
                <a:tab pos="2155298" algn="l"/>
                <a:tab pos="3496372" algn="l"/>
              </a:tabLst>
            </a:pPr>
            <a:r>
              <a:rPr lang="en-US" altLang="zh-CN" sz="2800" b="1" dirty="0"/>
              <a:t>		</a:t>
            </a:r>
            <a:r>
              <a:rPr lang="en-US" altLang="zh-CN" sz="5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Displaying</a:t>
            </a:r>
            <a:r>
              <a:rPr lang="en-US" altLang="zh-CN" sz="5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en-US" altLang="zh-CN" sz="5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</a:p>
          <a:p>
            <a:pPr>
              <a:lnSpc>
                <a:spcPts val="1257"/>
              </a:lnSpc>
            </a:pPr>
            <a:endParaRPr lang="en-US" altLang="zh-CN" sz="2800" b="1" dirty="0"/>
          </a:p>
          <a:p>
            <a:pPr>
              <a:lnSpc>
                <a:spcPts val="1257"/>
              </a:lnSpc>
            </a:pPr>
            <a:endParaRPr lang="en-US" altLang="zh-CN" sz="2800" b="1" dirty="0"/>
          </a:p>
          <a:p>
            <a:pPr>
              <a:lnSpc>
                <a:spcPts val="1257"/>
              </a:lnSpc>
            </a:pPr>
            <a:endParaRPr lang="en-US" altLang="zh-CN" sz="2800" b="1" dirty="0"/>
          </a:p>
          <a:p>
            <a:pPr>
              <a:lnSpc>
                <a:spcPts val="3771"/>
              </a:lnSpc>
              <a:tabLst>
                <a:tab pos="287373" algn="l"/>
                <a:tab pos="2155298" algn="l"/>
                <a:tab pos="3496372" algn="l"/>
              </a:tabLst>
            </a:pP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Distinct 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column_name(s)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3771"/>
              </a:lnSpc>
              <a:tabLst>
                <a:tab pos="287373" algn="l"/>
                <a:tab pos="2155298" algn="l"/>
                <a:tab pos="3496372" algn="l"/>
              </a:tabLst>
            </a:pP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&lt;Table_name&gt;;</a:t>
            </a:r>
          </a:p>
          <a:p>
            <a:pPr>
              <a:lnSpc>
                <a:spcPts val="3771"/>
              </a:lnSpc>
              <a:tabLst>
                <a:tab pos="287373" algn="l"/>
                <a:tab pos="2155298" algn="l"/>
                <a:tab pos="3496372" algn="l"/>
              </a:tabLst>
            </a:pPr>
            <a:endParaRPr lang="en-US" altLang="zh-CN" sz="4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771"/>
              </a:lnSpc>
              <a:tabLst>
                <a:tab pos="287373" algn="l"/>
                <a:tab pos="2155298" algn="l"/>
                <a:tab pos="3496372" algn="l"/>
              </a:tabLst>
            </a:pP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ts val="3771"/>
              </a:lnSpc>
              <a:tabLst>
                <a:tab pos="287373" algn="l"/>
                <a:tab pos="2155298" algn="l"/>
                <a:tab pos="3496372" algn="l"/>
              </a:tabLst>
            </a:pPr>
            <a:endParaRPr lang="en-US" altLang="zh-CN" sz="4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771"/>
              </a:lnSpc>
              <a:tabLst>
                <a:tab pos="287373" algn="l"/>
                <a:tab pos="2155298" algn="l"/>
                <a:tab pos="3496372" algn="l"/>
              </a:tabLst>
            </a:pP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zh-CN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From employees;</a:t>
            </a:r>
          </a:p>
          <a:p>
            <a:pPr>
              <a:lnSpc>
                <a:spcPts val="3771"/>
              </a:lnSpc>
              <a:tabLst>
                <a:tab pos="287373" algn="l"/>
                <a:tab pos="2155298" algn="l"/>
                <a:tab pos="3496372" algn="l"/>
              </a:tabLst>
            </a:pPr>
            <a:endParaRPr lang="en-US" altLang="zh-CN" sz="4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771"/>
              </a:lnSpc>
              <a:tabLst>
                <a:tab pos="287373" algn="l"/>
                <a:tab pos="2155298" algn="l"/>
                <a:tab pos="3496372" algn="l"/>
              </a:tabLst>
            </a:pPr>
            <a:endParaRPr lang="en-US" altLang="zh-CN" sz="4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4274"/>
              </a:lnSpc>
              <a:tabLst>
                <a:tab pos="287373" algn="l"/>
                <a:tab pos="2155298" algn="l"/>
                <a:tab pos="3496372" algn="l"/>
              </a:tabLst>
            </a:pP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Distinct department_id From employees;</a:t>
            </a:r>
          </a:p>
          <a:p>
            <a:pPr>
              <a:lnSpc>
                <a:spcPts val="1257"/>
              </a:lnSpc>
            </a:pPr>
            <a:endParaRPr lang="en-US" altLang="zh-CN" sz="2800" b="1" dirty="0"/>
          </a:p>
          <a:p>
            <a:pPr>
              <a:lnSpc>
                <a:spcPts val="3394"/>
              </a:lnSpc>
              <a:tabLst>
                <a:tab pos="287373" algn="l"/>
                <a:tab pos="2155298" algn="l"/>
                <a:tab pos="3496372" algn="l"/>
              </a:tabLst>
            </a:pPr>
            <a:r>
              <a:rPr lang="en-US" altLang="zh-CN" sz="2800" b="1" dirty="0"/>
              <a:t>	</a:t>
            </a:r>
            <a:endParaRPr lang="en-US" altLang="zh-CN" sz="2800" b="1" dirty="0">
              <a:solidFill>
                <a:srgbClr val="5E574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1295400" y="457201"/>
            <a:ext cx="8333692" cy="2058584"/>
          </a:xfrm>
          <a:prstGeom prst="rect">
            <a:avLst/>
          </a:prstGeom>
          <a:noFill/>
        </p:spPr>
        <p:txBody>
          <a:bodyPr wrap="square" lIns="0" tIns="0" rIns="0" bIns="57475" rtlCol="0">
            <a:spAutoFit/>
          </a:bodyPr>
          <a:lstStyle/>
          <a:p>
            <a:pPr>
              <a:lnSpc>
                <a:spcPts val="3646"/>
              </a:lnSpc>
              <a:tabLst>
                <a:tab pos="1293179" algn="l"/>
                <a:tab pos="3400581" algn="l"/>
              </a:tabLst>
            </a:pPr>
            <a:r>
              <a:rPr lang="en-US" altLang="zh-CN" dirty="0"/>
              <a:t>	</a:t>
            </a:r>
            <a:r>
              <a:rPr lang="en-US" altLang="zh-CN" sz="4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4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  <a:r>
              <a:rPr lang="en-US" altLang="zh-CN" sz="4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4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3771"/>
              </a:lnSpc>
              <a:tabLst>
                <a:tab pos="1293179" algn="l"/>
                <a:tab pos="3400581" algn="l"/>
              </a:tabLst>
            </a:pPr>
            <a:r>
              <a:rPr lang="en-US" altLang="zh-CN" sz="3000" dirty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column,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tablename;</a:t>
            </a:r>
          </a:p>
          <a:p>
            <a:pPr>
              <a:lnSpc>
                <a:spcPts val="4274"/>
              </a:lnSpc>
              <a:tabLst>
                <a:tab pos="1293179" algn="l"/>
                <a:tab pos="3400581" algn="l"/>
              </a:tabLst>
            </a:pPr>
            <a:r>
              <a:rPr lang="en-US" altLang="zh-CN" sz="3000" dirty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select salary, salary+100 from employees;</a:t>
            </a:r>
            <a:endParaRPr lang="en-US" altLang="zh-CN" dirty="0">
              <a:solidFill>
                <a:srgbClr val="5E574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52600" y="3810000"/>
          <a:ext cx="7315200" cy="3992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SALARY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SALARY+100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24000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17000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17100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17000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17100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9000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6000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4800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4900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4800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4900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4300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12000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12100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9000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838200" y="762000"/>
            <a:ext cx="10322185" cy="2225296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>
              <a:lnSpc>
                <a:spcPts val="3646"/>
              </a:lnSpc>
              <a:tabLst>
                <a:tab pos="1740204" algn="l"/>
                <a:tab pos="3400581" algn="l"/>
              </a:tabLst>
            </a:pPr>
            <a:r>
              <a:rPr lang="en-US" altLang="zh-CN" sz="2400" dirty="0"/>
              <a:t>	</a:t>
            </a:r>
            <a:r>
              <a:rPr lang="en-US" altLang="zh-CN" sz="4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Alias</a:t>
            </a:r>
            <a:r>
              <a:rPr lang="en-US" altLang="zh-CN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</a:p>
          <a:p>
            <a:pPr>
              <a:lnSpc>
                <a:spcPts val="1257"/>
              </a:lnSpc>
            </a:pPr>
            <a:endParaRPr lang="en-US" altLang="zh-CN" sz="2400" dirty="0"/>
          </a:p>
          <a:p>
            <a:pPr>
              <a:lnSpc>
                <a:spcPts val="1257"/>
              </a:lnSpc>
            </a:pPr>
            <a:endParaRPr lang="en-US" altLang="zh-CN" sz="2400" dirty="0"/>
          </a:p>
          <a:p>
            <a:pPr>
              <a:lnSpc>
                <a:spcPts val="3646"/>
              </a:lnSpc>
              <a:tabLst>
                <a:tab pos="1740204" algn="l"/>
                <a:tab pos="3400581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SELECT column1,column2 [AS] Alias FROM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tablename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3646"/>
              </a:lnSpc>
              <a:tabLst>
                <a:tab pos="1740204" algn="l"/>
                <a:tab pos="3400581" algn="l"/>
              </a:tabLst>
            </a:pPr>
            <a:endParaRPr lang="en-US" altLang="zh-CN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520"/>
              </a:lnSpc>
              <a:tabLst>
                <a:tab pos="1740204" algn="l"/>
                <a:tab pos="3400581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Select salary, salary+100 as IncSalary from employees;</a:t>
            </a:r>
            <a:endParaRPr lang="en-US" altLang="zh-CN" sz="2400" dirty="0">
              <a:solidFill>
                <a:srgbClr val="5E574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09800" y="3733800"/>
          <a:ext cx="7315200" cy="4693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SALARY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IncSalary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24000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24100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17000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17100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17000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17100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9000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9100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6000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6100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4800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4900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4800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4900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4200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4300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12000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12100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9000</a:t>
                      </a:r>
                      <a:endParaRPr lang="en-US" sz="28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9100</a:t>
                      </a:r>
                      <a:endParaRPr lang="en-US" sz="28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304800"/>
            <a:ext cx="8316379" cy="1010220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 algn="ctr">
              <a:lnSpc>
                <a:spcPts val="3646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Merging Column Output using </a:t>
            </a:r>
          </a:p>
          <a:p>
            <a:pPr algn="ctr">
              <a:lnSpc>
                <a:spcPts val="3646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304800" y="1676400"/>
            <a:ext cx="10124182" cy="4797795"/>
          </a:xfrm>
          <a:prstGeom prst="rect">
            <a:avLst/>
          </a:prstGeom>
          <a:noFill/>
        </p:spPr>
        <p:txBody>
          <a:bodyPr wrap="square" lIns="0" tIns="0" rIns="0" bIns="57475" rtlCol="0">
            <a:spAutoFit/>
          </a:bodyPr>
          <a:lstStyle/>
          <a:p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SELECT column1||’’||column2  AS  ALIAS FROM </a:t>
            </a:r>
            <a:r>
              <a:rPr lang="en-US" altLang="zh-CN" sz="4400" b="1" dirty="0" err="1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CN" sz="4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4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altLang="zh-C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zh-CN" sz="4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altLang="zh-C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||’  '||</a:t>
            </a:r>
            <a:r>
              <a:rPr lang="en-US" altLang="zh-CN" sz="4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US" altLang="zh-C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altLang="zh-CN" sz="4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FullName</a:t>
            </a:r>
            <a:r>
              <a:rPr lang="en-US" altLang="zh-C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from employees;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2040" y="1744133"/>
            <a:ext cx="9890760" cy="54186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87240" y="1168400"/>
            <a:ext cx="1210268" cy="631527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55320" y="2573867"/>
            <a:ext cx="134652" cy="4097604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>
              <a:lnSpc>
                <a:spcPts val="2640"/>
              </a:lnSpc>
            </a:pPr>
            <a:r>
              <a:rPr lang="en-US" altLang="zh-CN" sz="23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3771"/>
              </a:lnSpc>
            </a:pPr>
            <a:r>
              <a:rPr lang="en-US" altLang="zh-CN" sz="23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3646"/>
              </a:lnSpc>
            </a:pPr>
            <a:r>
              <a:rPr lang="en-US" altLang="zh-CN" sz="23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2766"/>
              </a:lnSpc>
            </a:pPr>
            <a:r>
              <a:rPr lang="en-US" altLang="zh-CN" sz="23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2891"/>
              </a:lnSpc>
            </a:pPr>
            <a:r>
              <a:rPr lang="en-US" altLang="zh-CN" sz="23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2766"/>
              </a:lnSpc>
            </a:pPr>
            <a:r>
              <a:rPr lang="en-US" altLang="zh-CN" sz="23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38200" y="2624667"/>
            <a:ext cx="10147843" cy="5841671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>
              <a:lnSpc>
                <a:spcPts val="2766"/>
              </a:lnSpc>
              <a:tabLst>
                <a:tab pos="143687" algn="l"/>
                <a:tab pos="2969522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SQL(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Structured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Query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Language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)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standard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language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relational</a:t>
            </a:r>
          </a:p>
          <a:p>
            <a:pPr>
              <a:lnSpc>
                <a:spcPts val="2137"/>
              </a:lnSpc>
              <a:tabLst>
                <a:tab pos="143687" algn="l"/>
                <a:tab pos="2969522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database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2891"/>
              </a:lnSpc>
              <a:tabLst>
                <a:tab pos="143687" algn="l"/>
                <a:tab pos="2969522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IBM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developed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original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version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SQL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early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1970s,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name</a:t>
            </a:r>
          </a:p>
          <a:p>
            <a:pPr>
              <a:lnSpc>
                <a:spcPts val="2137"/>
              </a:lnSpc>
              <a:tabLst>
                <a:tab pos="143687" algn="l"/>
                <a:tab pos="2969522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Sequel</a:t>
            </a:r>
          </a:p>
          <a:p>
            <a:pPr>
              <a:lnSpc>
                <a:spcPts val="2640"/>
              </a:lnSpc>
              <a:tabLst>
                <a:tab pos="143687" algn="l"/>
                <a:tab pos="2969522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1986,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ANSI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&amp;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ISO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published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SQL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standard,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SQL-86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2766"/>
              </a:lnSpc>
              <a:tabLst>
                <a:tab pos="143687" algn="l"/>
                <a:tab pos="2969522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ANSI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published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extended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standard,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SQL-89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1989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2891"/>
              </a:lnSpc>
              <a:tabLst>
                <a:tab pos="143687" algn="l"/>
                <a:tab pos="2969522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Next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versions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are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SQL-92,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SQL-1999,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SQL-2003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2766"/>
              </a:lnSpc>
              <a:tabLst>
                <a:tab pos="143687" algn="l"/>
                <a:tab pos="2969522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SQL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ideal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database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language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2388"/>
              </a:lnSpc>
              <a:tabLst>
                <a:tab pos="143687" algn="l"/>
                <a:tab pos="2969522" algn="l"/>
              </a:tabLst>
            </a:pPr>
            <a:r>
              <a:rPr lang="en-US" altLang="zh-CN" dirty="0"/>
              <a:t>	</a:t>
            </a:r>
            <a:r>
              <a:rPr lang="en-US" altLang="zh-CN" sz="2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Create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database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table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structures</a:t>
            </a:r>
          </a:p>
          <a:p>
            <a:pPr>
              <a:lnSpc>
                <a:spcPts val="2263"/>
              </a:lnSpc>
              <a:tabLst>
                <a:tab pos="143687" algn="l"/>
                <a:tab pos="2969522" algn="l"/>
              </a:tabLst>
            </a:pPr>
            <a:r>
              <a:rPr lang="en-US" altLang="zh-CN" dirty="0"/>
              <a:t>	</a:t>
            </a:r>
            <a:r>
              <a:rPr lang="en-US" altLang="zh-CN" sz="2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Perform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basic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management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operation</a:t>
            </a:r>
          </a:p>
          <a:p>
            <a:pPr>
              <a:lnSpc>
                <a:spcPts val="2388"/>
              </a:lnSpc>
              <a:tabLst>
                <a:tab pos="143687" algn="l"/>
                <a:tab pos="2969522" algn="l"/>
              </a:tabLst>
            </a:pPr>
            <a:r>
              <a:rPr lang="en-US" altLang="zh-CN" dirty="0"/>
              <a:t>	</a:t>
            </a:r>
            <a:r>
              <a:rPr lang="en-US" altLang="zh-CN" sz="2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Perform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complex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queries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transform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useful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information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760"/>
              </a:lnSpc>
              <a:tabLst>
                <a:tab pos="143687" algn="l"/>
                <a:tab pos="2969522" algn="l"/>
              </a:tabLst>
            </a:pPr>
            <a:r>
              <a:rPr lang="en-US" altLang="zh-CN" dirty="0"/>
              <a:t>		</a:t>
            </a:r>
            <a:endParaRPr lang="en-US" altLang="zh-CN" dirty="0">
              <a:solidFill>
                <a:srgbClr val="5E574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304800" y="609600"/>
            <a:ext cx="10287000" cy="5859624"/>
          </a:xfrm>
          <a:prstGeom prst="rect">
            <a:avLst/>
          </a:prstGeom>
          <a:noFill/>
        </p:spPr>
        <p:txBody>
          <a:bodyPr wrap="square" lIns="0" tIns="0" rIns="0" bIns="57475" rtlCol="0">
            <a:spAutoFit/>
          </a:bodyPr>
          <a:lstStyle/>
          <a:p>
            <a:pPr>
              <a:tabLst>
                <a:tab pos="431060" algn="l"/>
                <a:tab pos="1708273" algn="l"/>
                <a:tab pos="3400581" algn="l"/>
              </a:tabLst>
            </a:pPr>
            <a:r>
              <a:rPr lang="en-US" altLang="zh-CN" dirty="0"/>
              <a:t>		</a:t>
            </a:r>
            <a:r>
              <a:rPr lang="en-US" altLang="zh-CN" sz="4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Working With NULL Values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tabLst>
                <a:tab pos="431060" algn="l"/>
                <a:tab pos="1708273" algn="l"/>
                <a:tab pos="3400581" algn="l"/>
              </a:tabLst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SELECT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columns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tablename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WHERE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column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is</a:t>
            </a:r>
          </a:p>
          <a:p>
            <a:pPr>
              <a:tabLst>
                <a:tab pos="431060" algn="l"/>
                <a:tab pos="1708273" algn="l"/>
                <a:tab pos="3400581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NULL;</a:t>
            </a:r>
          </a:p>
          <a:p>
            <a:pPr>
              <a:tabLst>
                <a:tab pos="431060" algn="l"/>
                <a:tab pos="1708273" algn="l"/>
                <a:tab pos="3400581" algn="l"/>
              </a:tabLst>
            </a:pPr>
            <a:endParaRPr lang="en-US" altLang="zh-CN" sz="3000" dirty="0">
              <a:solidFill>
                <a:srgbClr val="0000FF"/>
              </a:solidFill>
              <a:latin typeface="Tahoma" pitchFamily="18" charset="0"/>
              <a:cs typeface="Tahoma" pitchFamily="18" charset="0"/>
            </a:endParaRPr>
          </a:p>
          <a:p>
            <a:pPr>
              <a:tabLst>
                <a:tab pos="431060" algn="l"/>
                <a:tab pos="1708273" algn="l"/>
                <a:tab pos="3400581" algn="l"/>
              </a:tabLst>
            </a:pPr>
            <a:endParaRPr lang="en-US" altLang="zh-CN" sz="3000" dirty="0">
              <a:solidFill>
                <a:srgbClr val="0000FF"/>
              </a:solidFill>
              <a:latin typeface="Tahoma" pitchFamily="18" charset="0"/>
              <a:cs typeface="Tahoma" pitchFamily="18" charset="0"/>
            </a:endParaRPr>
          </a:p>
          <a:p>
            <a:pPr>
              <a:tabLst>
                <a:tab pos="431060" algn="l"/>
                <a:tab pos="1708273" algn="l"/>
                <a:tab pos="3400581" algn="l"/>
              </a:tabLst>
            </a:pPr>
            <a:r>
              <a:rPr lang="en-US" altLang="zh-CN" sz="3000" dirty="0">
                <a:solidFill>
                  <a:srgbClr val="FFCC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zh-CN" sz="4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altLang="zh-CN" sz="4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4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Commission_pct</a:t>
            </a:r>
            <a:r>
              <a:rPr lang="en-US" altLang="zh-CN" sz="4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431060" algn="l"/>
                <a:tab pos="1708273" algn="l"/>
                <a:tab pos="3400581" algn="l"/>
              </a:tabLst>
            </a:pPr>
            <a:r>
              <a:rPr lang="en-US" altLang="zh-CN" sz="4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from employees where </a:t>
            </a:r>
          </a:p>
          <a:p>
            <a:pPr>
              <a:tabLst>
                <a:tab pos="431060" algn="l"/>
                <a:tab pos="1708273" algn="l"/>
                <a:tab pos="3400581" algn="l"/>
              </a:tabLst>
            </a:pPr>
            <a:r>
              <a:rPr lang="en-US" altLang="zh-CN" sz="4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Commission_pct</a:t>
            </a:r>
            <a:r>
              <a:rPr lang="en-US" altLang="zh-CN" sz="4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null;</a:t>
            </a:r>
            <a:endParaRPr lang="en-US" altLang="zh-CN"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533400" y="1066800"/>
            <a:ext cx="9296400" cy="5505681"/>
          </a:xfrm>
          <a:prstGeom prst="rect">
            <a:avLst/>
          </a:prstGeom>
          <a:noFill/>
        </p:spPr>
        <p:txBody>
          <a:bodyPr wrap="square" lIns="0" tIns="0" rIns="0" bIns="57475" rtlCol="0">
            <a:spAutoFit/>
          </a:bodyPr>
          <a:lstStyle/>
          <a:p>
            <a:pPr>
              <a:tabLst>
                <a:tab pos="1404935" algn="l"/>
                <a:tab pos="3400581" algn="l"/>
              </a:tabLst>
            </a:pPr>
            <a:r>
              <a:rPr lang="en-US" altLang="zh-CN" dirty="0"/>
              <a:t>	</a:t>
            </a:r>
            <a:r>
              <a:rPr lang="en-US" altLang="zh-CN" sz="4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NVL(column, substituted value)</a:t>
            </a:r>
          </a:p>
          <a:p>
            <a:endParaRPr lang="en-US" altLang="zh-CN" dirty="0"/>
          </a:p>
          <a:p>
            <a:pPr>
              <a:tabLst>
                <a:tab pos="1404935" algn="l"/>
                <a:tab pos="3400581" algn="l"/>
              </a:tabLst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404935" algn="l"/>
                <a:tab pos="3400581" algn="l"/>
              </a:tabLst>
            </a:pPr>
            <a:endParaRPr lang="en-US" altLang="zh-CN" sz="54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404935" algn="l"/>
                <a:tab pos="3400581" algn="l"/>
              </a:tabLst>
            </a:pPr>
            <a:r>
              <a:rPr lang="en-US" altLang="zh-CN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zh-CN" sz="5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commission_pct</a:t>
            </a:r>
            <a:r>
              <a:rPr lang="en-US" altLang="zh-CN" sz="5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tabLst>
                <a:tab pos="1404935" algn="l"/>
                <a:tab pos="3400581" algn="l"/>
              </a:tabLst>
            </a:pPr>
            <a:r>
              <a:rPr lang="en-US" altLang="zh-CN" sz="5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NVL(</a:t>
            </a:r>
            <a:r>
              <a:rPr lang="en-US" altLang="zh-CN" sz="4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Commission_pct</a:t>
            </a:r>
            <a:r>
              <a:rPr lang="en-US" altLang="zh-CN" sz="4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0)</a:t>
            </a:r>
            <a:r>
              <a:rPr lang="en-US" altLang="zh-CN" sz="5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1404935" algn="l"/>
                <a:tab pos="3400581" algn="l"/>
              </a:tabLst>
            </a:pPr>
            <a:r>
              <a:rPr lang="en-US" altLang="zh-CN" sz="5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</a:p>
          <a:p>
            <a:pPr>
              <a:tabLst>
                <a:tab pos="1404935" algn="l"/>
                <a:tab pos="3400581" algn="l"/>
              </a:tabLst>
            </a:pPr>
            <a:r>
              <a:rPr lang="en-US" altLang="zh-CN" sz="5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Employees; </a:t>
            </a:r>
            <a:endParaRPr lang="en-US" altLang="zh-CN" sz="5400" dirty="0">
              <a:solidFill>
                <a:srgbClr val="5E574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511142" y="838200"/>
            <a:ext cx="10400411" cy="7752450"/>
          </a:xfrm>
          <a:prstGeom prst="rect">
            <a:avLst/>
          </a:prstGeom>
          <a:noFill/>
        </p:spPr>
        <p:txBody>
          <a:bodyPr wrap="none" lIns="0" tIns="0" rIns="0" bIns="57475" rtlCol="0">
            <a:spAutoFit/>
          </a:bodyPr>
          <a:lstStyle/>
          <a:p>
            <a:pPr>
              <a:tabLst>
                <a:tab pos="367199" algn="l"/>
                <a:tab pos="431060" algn="l"/>
                <a:tab pos="3400581" algn="l"/>
              </a:tabLst>
            </a:pPr>
            <a:r>
              <a:rPr lang="en-US" altLang="zh-CN" b="1" dirty="0">
                <a:solidFill>
                  <a:srgbClr val="C00000"/>
                </a:solidFill>
              </a:rPr>
              <a:t>	</a:t>
            </a:r>
            <a:r>
              <a:rPr lang="en-US" altLang="zh-CN" sz="4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Sorting Rows Using ‘ORDER BY’ Clause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3268"/>
              </a:lnSpc>
              <a:tabLst>
                <a:tab pos="367199" algn="l"/>
                <a:tab pos="431060" algn="l"/>
                <a:tab pos="3400581" algn="l"/>
              </a:tabLst>
            </a:pPr>
            <a:r>
              <a:rPr lang="en-US" altLang="zh-CN" sz="3000" dirty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tablename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[WHERE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cond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ts val="3520"/>
              </a:lnSpc>
              <a:tabLst>
                <a:tab pos="367199" algn="l"/>
                <a:tab pos="431060" algn="l"/>
                <a:tab pos="3400581" algn="l"/>
              </a:tabLst>
            </a:pPr>
            <a:r>
              <a:rPr lang="en-US" altLang="zh-CN" dirty="0"/>
              <a:t>		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[ASC/DESC];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3646"/>
              </a:lnSpc>
              <a:tabLst>
                <a:tab pos="367199" algn="l"/>
                <a:tab pos="431060" algn="l"/>
                <a:tab pos="3400581" algn="l"/>
              </a:tabLst>
            </a:pPr>
            <a:r>
              <a:rPr lang="en-US" altLang="zh-CN" sz="3000" dirty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employees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salary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3646"/>
              </a:lnSpc>
              <a:tabLst>
                <a:tab pos="367199" algn="l"/>
                <a:tab pos="431060" algn="l"/>
                <a:tab pos="3400581" algn="l"/>
              </a:tabLst>
            </a:pPr>
            <a:r>
              <a:rPr lang="en-US" altLang="zh-CN" sz="3000" dirty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employees ORDER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salary, department_id</a:t>
            </a:r>
          </a:p>
          <a:p>
            <a:pPr>
              <a:lnSpc>
                <a:spcPts val="3646"/>
              </a:lnSpc>
              <a:tabLst>
                <a:tab pos="367199" algn="l"/>
                <a:tab pos="431060" algn="l"/>
                <a:tab pos="3400581" algn="l"/>
              </a:tabLst>
            </a:pP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DESC;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tabLst>
                <a:tab pos="367199" algn="l"/>
                <a:tab pos="431060" algn="l"/>
                <a:tab pos="3400581" algn="l"/>
              </a:tabLst>
            </a:pPr>
            <a:r>
              <a:rPr lang="en-US" altLang="zh-CN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come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367199" algn="l"/>
                <a:tab pos="431060" algn="l"/>
                <a:tab pos="3400581" algn="l"/>
              </a:tabLst>
            </a:pPr>
            <a:r>
              <a:rPr lang="en-US" altLang="zh-CN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BY clause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2514"/>
              </a:lnSpc>
              <a:tabLst>
                <a:tab pos="367199" algn="l"/>
                <a:tab pos="431060" algn="l"/>
                <a:tab pos="3400581" algn="l"/>
              </a:tabLst>
            </a:pPr>
            <a:r>
              <a:rPr lang="en-US" altLang="zh-CN" dirty="0"/>
              <a:t>			</a:t>
            </a:r>
            <a:endParaRPr lang="en-US" altLang="zh-CN" dirty="0">
              <a:solidFill>
                <a:srgbClr val="5E574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304800" y="838200"/>
            <a:ext cx="10439400" cy="7678071"/>
          </a:xfrm>
          <a:prstGeom prst="rect">
            <a:avLst/>
          </a:prstGeom>
          <a:noFill/>
        </p:spPr>
        <p:txBody>
          <a:bodyPr wrap="square" lIns="0" tIns="0" rIns="0" bIns="57475" rtlCol="0">
            <a:spAutoFit/>
          </a:bodyPr>
          <a:lstStyle/>
          <a:p>
            <a:pPr>
              <a:lnSpc>
                <a:spcPts val="3646"/>
              </a:lnSpc>
              <a:tabLst>
                <a:tab pos="431060" algn="l"/>
                <a:tab pos="1005806" algn="l"/>
                <a:tab pos="3400581" algn="l"/>
              </a:tabLst>
            </a:pPr>
            <a:r>
              <a:rPr lang="en-US" altLang="zh-CN" b="1" dirty="0">
                <a:solidFill>
                  <a:srgbClr val="C00000"/>
                </a:solidFill>
                <a:latin typeface="+mn-lt"/>
              </a:rPr>
              <a:t>		</a:t>
            </a:r>
            <a:r>
              <a:rPr lang="en-US" altLang="zh-CN" sz="41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Ordering Rows By Column Number</a:t>
            </a: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endParaRPr lang="en-US" altLang="zh-CN" sz="2400" dirty="0"/>
          </a:p>
          <a:p>
            <a:pPr>
              <a:tabLst>
                <a:tab pos="431060" algn="l"/>
                <a:tab pos="1005806" algn="l"/>
                <a:tab pos="3400581" algn="l"/>
              </a:tabLst>
            </a:pPr>
            <a:r>
              <a:rPr lang="en-US" altLang="zh-CN" sz="3600" dirty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tablename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[WHERE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cond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] ORDER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columnno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[ASC/DESC];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>
              <a:tabLst>
                <a:tab pos="431060" algn="l"/>
                <a:tab pos="1005806" algn="l"/>
                <a:tab pos="3400581" algn="l"/>
              </a:tabLst>
            </a:pPr>
            <a:r>
              <a:rPr lang="en-US" altLang="zh-CN" sz="3200" dirty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employees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3;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1425461">
            <a:off x="2713974" y="3505200"/>
            <a:ext cx="51346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228600"/>
          <a:ext cx="9448800" cy="804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8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9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39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SQL Statements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11489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DQL (Data Query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Language)</a:t>
                      </a:r>
                    </a:p>
                    <a:p>
                      <a:pPr algn="just"/>
                      <a:endParaRPr lang="en-US" sz="2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Create</a:t>
                      </a:r>
                    </a:p>
                    <a:p>
                      <a:pPr algn="just"/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Alter</a:t>
                      </a:r>
                    </a:p>
                    <a:p>
                      <a:pPr algn="just"/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Drop</a:t>
                      </a:r>
                    </a:p>
                    <a:p>
                      <a:pPr algn="just"/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Rename</a:t>
                      </a:r>
                    </a:p>
                    <a:p>
                      <a:pPr algn="just"/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Truncate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88"/>
                        </a:lnSpc>
                        <a:tabLst>
                          <a:tab pos="383164" algn="l"/>
                          <a:tab pos="478955" algn="l"/>
                          <a:tab pos="957910" algn="l"/>
                        </a:tabLst>
                      </a:pPr>
                      <a:endParaRPr lang="en-US" altLang="zh-CN" sz="2800" b="1" dirty="0">
                        <a:solidFill>
                          <a:srgbClr val="C00000"/>
                        </a:solidFill>
                        <a:latin typeface="+mn-lt"/>
                        <a:cs typeface="Tahoma" pitchFamily="18" charset="0"/>
                      </a:endParaRPr>
                    </a:p>
                    <a:p>
                      <a:pPr algn="just">
                        <a:lnSpc>
                          <a:spcPts val="3017"/>
                        </a:lnSpc>
                        <a:tabLst>
                          <a:tab pos="383164" algn="l"/>
                          <a:tab pos="478955" algn="l"/>
                          <a:tab pos="957910" algn="l"/>
                        </a:tabLst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DDL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(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Data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Definition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Language)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Insert</a:t>
                      </a:r>
                    </a:p>
                    <a:p>
                      <a:pPr algn="just"/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Update</a:t>
                      </a:r>
                    </a:p>
                    <a:p>
                      <a:pPr algn="just"/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Delete</a:t>
                      </a:r>
                    </a:p>
                    <a:p>
                      <a:pPr algn="just"/>
                      <a:endParaRPr lang="en-US" sz="2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imes New Roman" pitchFamily="18" charset="0"/>
                        </a:rPr>
                        <a:t> DML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(Data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Manipulation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Language)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Commit</a:t>
                      </a:r>
                    </a:p>
                    <a:p>
                      <a:pPr algn="just"/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Rollback</a:t>
                      </a:r>
                    </a:p>
                    <a:p>
                      <a:pPr algn="just"/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Save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TCL(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Transaction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Control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Language)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Grant</a:t>
                      </a:r>
                    </a:p>
                    <a:p>
                      <a:pPr algn="just"/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Revoke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11489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DCL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(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Data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Control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+mn-lt"/>
                          <a:cs typeface="Tahoma" pitchFamily="18" charset="0"/>
                        </a:rPr>
                        <a:t>Language)</a:t>
                      </a:r>
                    </a:p>
                    <a:p>
                      <a:pPr algn="just"/>
                      <a:endParaRPr lang="en-US" sz="2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320" y="1253066"/>
            <a:ext cx="10088880" cy="4900388"/>
          </a:xfrm>
          <a:prstGeom prst="rect">
            <a:avLst/>
          </a:prstGeom>
          <a:noFill/>
        </p:spPr>
        <p:txBody>
          <a:bodyPr wrap="square" lIns="0" tIns="0" rIns="0" bIns="57475" rtlCol="0">
            <a:spAutoFit/>
          </a:bodyPr>
          <a:lstStyle/>
          <a:p>
            <a:pPr>
              <a:lnSpc>
                <a:spcPts val="4400"/>
              </a:lnSpc>
              <a:tabLst>
                <a:tab pos="1069666" algn="l"/>
              </a:tabLst>
            </a:pPr>
            <a:r>
              <a:rPr lang="en-US" altLang="zh-CN" dirty="0"/>
              <a:t>	</a:t>
            </a:r>
            <a:r>
              <a:rPr lang="en-US" altLang="zh-CN" sz="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Viewing</a:t>
            </a:r>
            <a:r>
              <a:rPr lang="en-US" altLang="zh-CN" sz="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>
              <a:lnSpc>
                <a:spcPts val="4400"/>
              </a:lnSpc>
              <a:tabLst>
                <a:tab pos="1069666" algn="l"/>
              </a:tabLst>
            </a:pPr>
            <a:endParaRPr lang="en-US" altLang="zh-CN" sz="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/>
          </a:p>
          <a:p>
            <a:pPr>
              <a:lnSpc>
                <a:spcPts val="1257"/>
              </a:lnSpc>
            </a:pPr>
            <a:endParaRPr lang="en-US" altLang="zh-CN" dirty="0"/>
          </a:p>
          <a:p>
            <a:pPr>
              <a:lnSpc>
                <a:spcPts val="4651"/>
              </a:lnSpc>
              <a:tabLst>
                <a:tab pos="1069666" algn="l"/>
              </a:tabLst>
            </a:pPr>
            <a:r>
              <a:rPr lang="en-US" altLang="zh-CN" sz="4400" dirty="0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DESC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err="1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table_name</a:t>
            </a:r>
            <a:r>
              <a:rPr lang="en-US" altLang="zh-CN" sz="4400" dirty="0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;</a:t>
            </a:r>
          </a:p>
          <a:p>
            <a:pPr>
              <a:lnSpc>
                <a:spcPts val="4651"/>
              </a:lnSpc>
              <a:tabLst>
                <a:tab pos="1069666" algn="l"/>
              </a:tabLst>
            </a:pPr>
            <a:endParaRPr lang="en-US" altLang="zh-CN" sz="4400" dirty="0">
              <a:solidFill>
                <a:srgbClr val="0000FF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1257"/>
              </a:lnSpc>
            </a:pPr>
            <a:endParaRPr lang="en-US" altLang="zh-CN" sz="4400" dirty="0"/>
          </a:p>
          <a:p>
            <a:pPr>
              <a:lnSpc>
                <a:spcPts val="1257"/>
              </a:lnSpc>
            </a:pPr>
            <a:endParaRPr lang="en-US" altLang="zh-CN" sz="4400" dirty="0"/>
          </a:p>
          <a:p>
            <a:pPr>
              <a:lnSpc>
                <a:spcPts val="1257"/>
              </a:lnSpc>
            </a:pPr>
            <a:endParaRPr lang="en-US" altLang="zh-CN" sz="4400" dirty="0"/>
          </a:p>
          <a:p>
            <a:pPr>
              <a:lnSpc>
                <a:spcPts val="4148"/>
              </a:lnSpc>
              <a:tabLst>
                <a:tab pos="1069666" algn="l"/>
              </a:tabLst>
            </a:pPr>
            <a:r>
              <a:rPr lang="en-US" altLang="zh-CN" sz="4400" dirty="0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DESCRIBE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err="1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table_name</a:t>
            </a:r>
            <a:r>
              <a:rPr lang="en-US" altLang="zh-CN" sz="4400" dirty="0">
                <a:solidFill>
                  <a:srgbClr val="0000FF"/>
                </a:solidFill>
                <a:latin typeface="Tahoma" pitchFamily="18" charset="0"/>
                <a:cs typeface="Tahoma" pitchFamily="18" charset="0"/>
              </a:rPr>
              <a:t>;</a:t>
            </a:r>
          </a:p>
          <a:p>
            <a:pPr>
              <a:lnSpc>
                <a:spcPts val="4148"/>
              </a:lnSpc>
              <a:tabLst>
                <a:tab pos="1069666" algn="l"/>
              </a:tabLst>
            </a:pPr>
            <a:endParaRPr lang="en-US" altLang="zh-CN" sz="4400" dirty="0">
              <a:solidFill>
                <a:srgbClr val="0000FF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4023"/>
              </a:lnSpc>
              <a:tabLst>
                <a:tab pos="1069666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Ex: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DESC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employees;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609601"/>
            <a:ext cx="10332720" cy="6994879"/>
          </a:xfrm>
          <a:prstGeom prst="rect">
            <a:avLst/>
          </a:prstGeom>
          <a:noFill/>
        </p:spPr>
        <p:txBody>
          <a:bodyPr wrap="square" lIns="114949" tIns="57475" rIns="114949" bIns="57475" rtlCol="0">
            <a:spAutoFit/>
          </a:bodyPr>
          <a:lstStyle/>
          <a:p>
            <a:r>
              <a:rPr lang="en-US" sz="5000" b="1" dirty="0">
                <a:solidFill>
                  <a:srgbClr val="0033CC"/>
                </a:solidFill>
              </a:rPr>
              <a:t>SELECT :</a:t>
            </a:r>
            <a:r>
              <a:rPr lang="en-US" sz="5000" dirty="0"/>
              <a:t> </a:t>
            </a:r>
            <a:r>
              <a:rPr lang="en-US" sz="4000" dirty="0"/>
              <a:t>To retrieve the  data/records from the database as per the given query. </a:t>
            </a:r>
          </a:p>
          <a:p>
            <a:endParaRPr lang="en-US" dirty="0"/>
          </a:p>
          <a:p>
            <a:r>
              <a:rPr lang="en-US" sz="4500" b="1" dirty="0">
                <a:solidFill>
                  <a:srgbClr val="0033CC"/>
                </a:solidFill>
              </a:rPr>
              <a:t>Syntax :</a:t>
            </a:r>
            <a:r>
              <a:rPr lang="en-US" sz="4500" dirty="0"/>
              <a:t> </a:t>
            </a:r>
          </a:p>
          <a:p>
            <a:endParaRPr lang="en-US" dirty="0"/>
          </a:p>
          <a:p>
            <a:r>
              <a:rPr lang="en-US" sz="4000" dirty="0">
                <a:solidFill>
                  <a:srgbClr val="7030A0"/>
                </a:solidFill>
              </a:rPr>
              <a:t>Select [distinct ] {  */ </a:t>
            </a:r>
            <a:r>
              <a:rPr lang="en-US" sz="4000" dirty="0" err="1">
                <a:solidFill>
                  <a:srgbClr val="7030A0"/>
                </a:solidFill>
              </a:rPr>
              <a:t>column_name</a:t>
            </a:r>
            <a:r>
              <a:rPr lang="en-US" sz="4000" dirty="0">
                <a:solidFill>
                  <a:srgbClr val="7030A0"/>
                </a:solidFill>
              </a:rPr>
              <a:t>(s) from  								</a:t>
            </a:r>
            <a:r>
              <a:rPr lang="en-US" sz="4000" dirty="0" err="1">
                <a:solidFill>
                  <a:srgbClr val="7030A0"/>
                </a:solidFill>
              </a:rPr>
              <a:t>TableName</a:t>
            </a:r>
            <a:r>
              <a:rPr lang="en-US" sz="4000" dirty="0">
                <a:solidFill>
                  <a:srgbClr val="7030A0"/>
                </a:solidFill>
              </a:rPr>
              <a:t> } </a:t>
            </a:r>
          </a:p>
          <a:p>
            <a:r>
              <a:rPr lang="en-US" sz="4000" dirty="0">
                <a:solidFill>
                  <a:srgbClr val="7030A0"/>
                </a:solidFill>
              </a:rPr>
              <a:t>	[ Where { condition } ]</a:t>
            </a:r>
          </a:p>
          <a:p>
            <a:r>
              <a:rPr lang="en-US" sz="4000" dirty="0">
                <a:solidFill>
                  <a:srgbClr val="7030A0"/>
                </a:solidFill>
              </a:rPr>
              <a:t>	  [ </a:t>
            </a:r>
            <a:r>
              <a:rPr lang="en-US" sz="4000" b="1" dirty="0">
                <a:solidFill>
                  <a:srgbClr val="C00000"/>
                </a:solidFill>
              </a:rPr>
              <a:t>Group By  </a:t>
            </a:r>
            <a:r>
              <a:rPr lang="en-US" sz="4000" dirty="0">
                <a:solidFill>
                  <a:srgbClr val="7030A0"/>
                </a:solidFill>
              </a:rPr>
              <a:t>( </a:t>
            </a:r>
            <a:r>
              <a:rPr lang="en-US" sz="4000" dirty="0" err="1">
                <a:solidFill>
                  <a:srgbClr val="7030A0"/>
                </a:solidFill>
              </a:rPr>
              <a:t>column_name</a:t>
            </a:r>
            <a:r>
              <a:rPr lang="en-US" sz="4000" dirty="0">
                <a:solidFill>
                  <a:srgbClr val="7030A0"/>
                </a:solidFill>
              </a:rPr>
              <a:t>(s))]</a:t>
            </a:r>
          </a:p>
          <a:p>
            <a:r>
              <a:rPr lang="en-US" sz="4000" dirty="0">
                <a:solidFill>
                  <a:srgbClr val="7030A0"/>
                </a:solidFill>
              </a:rPr>
              <a:t>	    [</a:t>
            </a:r>
            <a:r>
              <a:rPr lang="en-US" sz="4000" b="1" dirty="0">
                <a:solidFill>
                  <a:srgbClr val="009900"/>
                </a:solidFill>
              </a:rPr>
              <a:t>Having </a:t>
            </a:r>
            <a:r>
              <a:rPr lang="en-US" sz="4000" dirty="0">
                <a:solidFill>
                  <a:srgbClr val="7030A0"/>
                </a:solidFill>
              </a:rPr>
              <a:t> ( condition) ]</a:t>
            </a:r>
          </a:p>
          <a:p>
            <a:r>
              <a:rPr lang="en-US" sz="4000" dirty="0">
                <a:solidFill>
                  <a:srgbClr val="7030A0"/>
                </a:solidFill>
              </a:rPr>
              <a:t>	     [</a:t>
            </a:r>
            <a:r>
              <a:rPr lang="en-US" sz="4000" b="1" dirty="0">
                <a:solidFill>
                  <a:srgbClr val="0000FF"/>
                </a:solidFill>
              </a:rPr>
              <a:t>Order by </a:t>
            </a:r>
            <a:r>
              <a:rPr lang="en-US" sz="4000" dirty="0">
                <a:solidFill>
                  <a:srgbClr val="7030A0"/>
                </a:solidFill>
              </a:rPr>
              <a:t>(</a:t>
            </a:r>
            <a:r>
              <a:rPr lang="en-US" sz="4000" dirty="0" err="1">
                <a:solidFill>
                  <a:srgbClr val="7030A0"/>
                </a:solidFill>
              </a:rPr>
              <a:t>Column_name</a:t>
            </a:r>
            <a:r>
              <a:rPr lang="en-US" sz="4000" dirty="0">
                <a:solidFill>
                  <a:srgbClr val="7030A0"/>
                </a:solidFill>
              </a:rPr>
              <a:t>(s)) [</a:t>
            </a:r>
            <a:r>
              <a:rPr lang="en-US" sz="4000" dirty="0" err="1">
                <a:solidFill>
                  <a:srgbClr val="7030A0"/>
                </a:solidFill>
              </a:rPr>
              <a:t>desc</a:t>
            </a:r>
            <a:r>
              <a:rPr lang="en-US" sz="4000" dirty="0">
                <a:solidFill>
                  <a:srgbClr val="7030A0"/>
                </a:solidFill>
              </a:rPr>
              <a:t>]];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</a:rPr>
              <a:t>Some SQL Commands..</a:t>
            </a:r>
            <a:br>
              <a:rPr lang="en-US" sz="4000" b="1" dirty="0">
                <a:solidFill>
                  <a:schemeClr val="accent2"/>
                </a:solidFill>
              </a:rPr>
            </a:br>
            <a:r>
              <a:rPr lang="en-US" sz="4000" b="1" dirty="0">
                <a:solidFill>
                  <a:schemeClr val="accent2"/>
                </a:solidFill>
              </a:rPr>
              <a:t> Using Select 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0" y="2235201"/>
            <a:ext cx="10972800" cy="657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4949" tIns="57475" rIns="114949" bIns="574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b="1" dirty="0">
                <a:solidFill>
                  <a:srgbClr val="0033CC"/>
                </a:solidFill>
              </a:rPr>
              <a:t>Select * from &lt;Table_name&gt; : </a:t>
            </a:r>
          </a:p>
          <a:p>
            <a:pPr>
              <a:spcBef>
                <a:spcPct val="50000"/>
              </a:spcBef>
            </a:pPr>
            <a:r>
              <a:rPr lang="en-US" sz="6000" dirty="0"/>
              <a:t>To List all the records of table.</a:t>
            </a:r>
          </a:p>
          <a:p>
            <a:pPr>
              <a:spcBef>
                <a:spcPct val="50000"/>
              </a:spcBef>
            </a:pPr>
            <a:r>
              <a:rPr lang="en-US" sz="6000" dirty="0"/>
              <a:t>Example</a:t>
            </a:r>
            <a:r>
              <a:rPr lang="en-US" sz="6000" dirty="0">
                <a:solidFill>
                  <a:srgbClr val="FF0000"/>
                </a:solidFill>
              </a:rPr>
              <a:t>: </a:t>
            </a:r>
          </a:p>
          <a:p>
            <a:pPr>
              <a:spcBef>
                <a:spcPct val="50000"/>
              </a:spcBef>
            </a:pPr>
            <a:r>
              <a:rPr lang="en-US" sz="6000" dirty="0">
                <a:solidFill>
                  <a:srgbClr val="7030A0"/>
                </a:solidFill>
              </a:rPr>
              <a:t>Select * from tab;</a:t>
            </a:r>
          </a:p>
          <a:p>
            <a:pPr>
              <a:spcBef>
                <a:spcPct val="50000"/>
              </a:spcBef>
            </a:pPr>
            <a:r>
              <a:rPr lang="en-US" sz="6000" dirty="0">
                <a:solidFill>
                  <a:srgbClr val="7030A0"/>
                </a:solidFill>
              </a:rPr>
              <a:t>Select * from employees;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</a:rPr>
              <a:t>Some SQL Commands..</a:t>
            </a:r>
            <a:br>
              <a:rPr lang="en-US" sz="4000" b="1" dirty="0">
                <a:solidFill>
                  <a:schemeClr val="accent2"/>
                </a:solidFill>
              </a:rPr>
            </a:br>
            <a:r>
              <a:rPr lang="en-US" sz="4000" b="1" dirty="0">
                <a:solidFill>
                  <a:schemeClr val="accent2"/>
                </a:solidFill>
              </a:rPr>
              <a:t> Using Select 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609600" y="1828800"/>
            <a:ext cx="10363200" cy="717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4949" tIns="57475" rIns="114949" bIns="574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dirty="0">
                <a:solidFill>
                  <a:srgbClr val="0033CC"/>
                </a:solidFill>
              </a:rPr>
              <a:t>Select Col1,col2,col3.. From &lt;Table name&gt; : </a:t>
            </a:r>
          </a:p>
          <a:p>
            <a:pPr>
              <a:spcBef>
                <a:spcPct val="50000"/>
              </a:spcBef>
            </a:pPr>
            <a:r>
              <a:rPr lang="en-US" sz="5400" dirty="0"/>
              <a:t>To List specified columns from the table.</a:t>
            </a:r>
          </a:p>
          <a:p>
            <a:pPr>
              <a:spcBef>
                <a:spcPct val="50000"/>
              </a:spcBef>
            </a:pPr>
            <a:r>
              <a:rPr lang="en-US" sz="5400" dirty="0"/>
              <a:t>Example: </a:t>
            </a:r>
          </a:p>
          <a:p>
            <a:pPr>
              <a:spcBef>
                <a:spcPct val="50000"/>
              </a:spcBef>
            </a:pPr>
            <a:r>
              <a:rPr lang="en-US" sz="5400" dirty="0">
                <a:solidFill>
                  <a:srgbClr val="7030A0"/>
                </a:solidFill>
              </a:rPr>
              <a:t>Select </a:t>
            </a:r>
            <a:r>
              <a:rPr lang="en-US" sz="5400" dirty="0" err="1">
                <a:solidFill>
                  <a:srgbClr val="7030A0"/>
                </a:solidFill>
              </a:rPr>
              <a:t>First_name</a:t>
            </a:r>
            <a:r>
              <a:rPr lang="en-US" sz="5400" dirty="0">
                <a:solidFill>
                  <a:srgbClr val="7030A0"/>
                </a:solidFill>
              </a:rPr>
              <a:t>, salary from employees;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7696" cy="1524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</a:rPr>
              <a:t>Some SQL Commands..</a:t>
            </a:r>
            <a:br>
              <a:rPr lang="en-US" sz="4000" b="1" dirty="0">
                <a:solidFill>
                  <a:schemeClr val="accent2"/>
                </a:solidFill>
              </a:rPr>
            </a:br>
            <a:r>
              <a:rPr lang="en-US" sz="4000" b="1" dirty="0">
                <a:solidFill>
                  <a:schemeClr val="accent2"/>
                </a:solidFill>
              </a:rPr>
              <a:t> Using Select 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609600" y="1295400"/>
            <a:ext cx="10363200" cy="756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4949" tIns="57475" rIns="114949" bIns="574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0033CC"/>
                </a:solidFill>
              </a:rPr>
              <a:t>Select * from &lt;table name&gt; Where &lt;condition&gt; : </a:t>
            </a:r>
          </a:p>
          <a:p>
            <a:pPr>
              <a:spcBef>
                <a:spcPct val="50000"/>
              </a:spcBef>
            </a:pPr>
            <a:r>
              <a:rPr lang="en-US" sz="4400" dirty="0"/>
              <a:t>To list only the </a:t>
            </a:r>
            <a:r>
              <a:rPr lang="en-US" sz="4400" b="1" dirty="0">
                <a:solidFill>
                  <a:srgbClr val="C00000"/>
                </a:solidFill>
              </a:rPr>
              <a:t>condition</a:t>
            </a:r>
            <a:r>
              <a:rPr lang="en-US" sz="4400" dirty="0"/>
              <a:t> satisfied records.</a:t>
            </a:r>
          </a:p>
          <a:p>
            <a:pPr>
              <a:spcBef>
                <a:spcPct val="50000"/>
              </a:spcBef>
            </a:pPr>
            <a:r>
              <a:rPr lang="en-US" sz="4400" dirty="0"/>
              <a:t>Example:</a:t>
            </a:r>
          </a:p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7030A0"/>
                </a:solidFill>
              </a:rPr>
              <a:t>Select * from employees where salary&gt;7000;</a:t>
            </a:r>
          </a:p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7030A0"/>
                </a:solidFill>
              </a:rPr>
              <a:t>Select * from Employees where department_id =10;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27168" t="17708" r="31376" b="25970"/>
          <a:stretch>
            <a:fillRect/>
          </a:stretch>
        </p:blipFill>
        <p:spPr bwMode="auto">
          <a:xfrm>
            <a:off x="182880" y="228600"/>
            <a:ext cx="10607040" cy="7620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8_Office Theme">
      <a:majorFont>
        <a:latin typeface="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12334</TotalTime>
  <Words>1043</Words>
  <Application>Microsoft Office PowerPoint</Application>
  <PresentationFormat>Custom</PresentationFormat>
  <Paragraphs>349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Tahoma</vt:lpstr>
      <vt:lpstr>Times New Roman</vt:lpstr>
      <vt:lpstr>Trebuchet MS</vt:lpstr>
      <vt:lpstr>Wingdings</vt:lpstr>
      <vt:lpstr>8_Office Theme</vt:lpstr>
      <vt:lpstr>Custom Design</vt:lpstr>
      <vt:lpstr>1_Custom Design</vt:lpstr>
      <vt:lpstr>DBMS</vt:lpstr>
      <vt:lpstr>PowerPoint Presentation</vt:lpstr>
      <vt:lpstr>PowerPoint Presentation</vt:lpstr>
      <vt:lpstr>PowerPoint Presentation</vt:lpstr>
      <vt:lpstr>PowerPoint Presentation</vt:lpstr>
      <vt:lpstr>Some SQL Commands..  Using Select </vt:lpstr>
      <vt:lpstr>Some SQL Commands..  Using Select </vt:lpstr>
      <vt:lpstr>Some SQL Commands..  Using Select </vt:lpstr>
      <vt:lpstr>PowerPoint Presentation</vt:lpstr>
      <vt:lpstr>PowerPoint Presentation</vt:lpstr>
      <vt:lpstr>PowerPoint Presentation</vt:lpstr>
      <vt:lpstr>PowerPoint Presentation</vt:lpstr>
      <vt:lpstr>Use of (and , or , not )</vt:lpstr>
      <vt:lpstr>Use of  Between…. And.. Operator</vt:lpstr>
      <vt:lpstr>Use of  in 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subject>MCA-III</dc:subject>
  <dc:creator>RKBarik</dc:creator>
  <cp:lastModifiedBy>STUDENT</cp:lastModifiedBy>
  <cp:revision>1651</cp:revision>
  <dcterms:created xsi:type="dcterms:W3CDTF">2009-11-14T20:50:23Z</dcterms:created>
  <dcterms:modified xsi:type="dcterms:W3CDTF">2023-08-23T11:27:14Z</dcterms:modified>
</cp:coreProperties>
</file>