
<file path=[Content_Types].xml><?xml version="1.0" encoding="utf-8"?>
<Types xmlns="http://schemas.openxmlformats.org/package/2006/content-types">
  <Default Extension="jpeg" ContentType="image/jpeg"/>
  <Default Extension="JPG" ContentType="image/.jp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6"/>
  </p:notesMasterIdLst>
  <p:sldIdLst>
    <p:sldId id="331" r:id="rId3"/>
    <p:sldId id="257" r:id="rId4"/>
    <p:sldId id="258" r:id="rId5"/>
    <p:sldId id="259" r:id="rId6"/>
    <p:sldId id="260" r:id="rId7"/>
    <p:sldId id="295" r:id="rId8"/>
    <p:sldId id="261" r:id="rId9"/>
    <p:sldId id="262" r:id="rId10"/>
    <p:sldId id="264" r:id="rId11"/>
    <p:sldId id="265" r:id="rId12"/>
    <p:sldId id="266" r:id="rId13"/>
    <p:sldId id="267" r:id="rId14"/>
    <p:sldId id="268" r:id="rId15"/>
    <p:sldId id="273" r:id="rId16"/>
    <p:sldId id="274" r:id="rId17"/>
    <p:sldId id="275" r:id="rId18"/>
    <p:sldId id="276" r:id="rId19"/>
    <p:sldId id="277" r:id="rId20"/>
    <p:sldId id="296"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7" r:id="rId39"/>
    <p:sldId id="298" r:id="rId40"/>
    <p:sldId id="299" r:id="rId41"/>
    <p:sldId id="300" r:id="rId42"/>
    <p:sldId id="301" r:id="rId43"/>
    <p:sldId id="302" r:id="rId44"/>
    <p:sldId id="303" r:id="rId45"/>
    <p:sldId id="304" r:id="rId46"/>
    <p:sldId id="305" r:id="rId47"/>
    <p:sldId id="306" r:id="rId48"/>
    <p:sldId id="307" r:id="rId49"/>
    <p:sldId id="310" r:id="rId50"/>
    <p:sldId id="311" r:id="rId51"/>
    <p:sldId id="312" r:id="rId52"/>
    <p:sldId id="313" r:id="rId53"/>
    <p:sldId id="314" r:id="rId54"/>
    <p:sldId id="323" r:id="rId55"/>
    <p:sldId id="315" r:id="rId56"/>
    <p:sldId id="317" r:id="rId57"/>
    <p:sldId id="318" r:id="rId58"/>
    <p:sldId id="319" r:id="rId59"/>
    <p:sldId id="320" r:id="rId60"/>
    <p:sldId id="321" r:id="rId61"/>
    <p:sldId id="329" r:id="rId62"/>
    <p:sldId id="330" r:id="rId63"/>
    <p:sldId id="332" r:id="rId64"/>
    <p:sldId id="333" r:id="rId65"/>
  </p:sldIdLst>
  <p:sldSz cx="9144000" cy="6858000" type="screen4x3"/>
  <p:notesSz cx="6858000" cy="9144000"/>
  <p:defaultTextStyle>
    <a:defPPr>
      <a:defRPr lang="en-US"/>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55"/>
    <a:srgbClr val="00004B"/>
    <a:srgbClr val="00005A"/>
    <a:srgbClr val="000064"/>
    <a:srgbClr val="0000FA"/>
    <a:srgbClr val="B40000"/>
    <a:srgbClr val="CC00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17"/>
    <p:restoredTop sz="94728"/>
  </p:normalViewPr>
  <p:slideViewPr>
    <p:cSldViewPr showGuides="1">
      <p:cViewPr varScale="1">
        <p:scale>
          <a:sx n="70" d="100"/>
          <a:sy n="70" d="100"/>
        </p:scale>
        <p:origin x="-51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199" cy="76199"/>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9" Type="http://schemas.openxmlformats.org/officeDocument/2006/relationships/tableStyles" Target="tableStyles.xml"/><Relationship Id="rId68" Type="http://schemas.openxmlformats.org/officeDocument/2006/relationships/viewProps" Target="viewProps.xml"/><Relationship Id="rId67" Type="http://schemas.openxmlformats.org/officeDocument/2006/relationships/presProps" Target="presProps.xml"/><Relationship Id="rId66" Type="http://schemas.openxmlformats.org/officeDocument/2006/relationships/notesMaster" Target="notesMasters/notesMaster1.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052" name="Rectangle 4"/>
          <p:cNvSpPr>
            <a:spLocks noRo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Click to edit Master text styles</a:t>
            </a: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Second level</a:t>
            </a: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Third level</a:t>
            </a: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Fourth level</a:t>
            </a: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Fifth level</a:t>
            </a: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p>
            <a:pPr lvl="0" algn="r" eaLnBrk="1" fontAlgn="base" hangingPunct="1">
              <a:buNone/>
            </a:pPr>
            <a:fld id="{9A0DB2DC-4C9A-4742-B13C-FB6460FD3503}" type="slidenum">
              <a:rPr lang="en-US" sz="1200" strike="noStrike" noProof="1" dirty="0">
                <a:latin typeface="Arial" panose="020B0604020202020204" pitchFamily="34" charset="0"/>
                <a:ea typeface="+mn-ea"/>
                <a:cs typeface="+mn-cs"/>
              </a:rPr>
            </a:fld>
            <a:endParaRPr lang="en-US" sz="1200" strike="noStrike" noProof="1"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fontAlgn="base"/>
            <a:r>
              <a:rPr lang="en-US" strike="noStrike" noProof="1" smtClean="0"/>
              <a:t>Click to edit Master title style</a:t>
            </a:r>
            <a:endParaRPr lang="en-US" strike="noStrike" noProof="1"/>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en-US" strike="noStrike" noProof="1" smtClean="0"/>
              <a:t>Click to edit Master subtitle style</a:t>
            </a:r>
            <a:endParaRPr lang="en-US"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76200"/>
            <a:ext cx="2057400" cy="6049963"/>
          </a:xfrm>
        </p:spPr>
        <p:txBody>
          <a:bodyPr vert="eaVert"/>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a:xfrm>
            <a:off x="457200" y="76200"/>
            <a:ext cx="6019800" cy="6049963"/>
          </a:xfrm>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en-US" strike="noStrike" noProof="1" smtClean="0"/>
              <a:t>Click to edit Master text styles</a:t>
            </a:r>
            <a:endParaRPr lang="en-US" strike="noStrike" noProof="1"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endParaRPr lang="en-US" strike="noStrike" noProof="1"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endParaRPr lang="en-US" strike="noStrike" noProof="1"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smtClean="0"/>
              <a:t>Click to edit Master text styles</a:t>
            </a:r>
            <a:endParaRPr lang="en-US" strike="noStrike" noProof="1"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pPr fontAlgn="base"/>
            <a:r>
              <a:rPr lang="en-US" strike="noStrike" noProof="1" smtClean="0"/>
              <a:t>Click to edit Master title style</a:t>
            </a:r>
            <a:endParaRPr lang="en-US" strike="noStrike" noProof="1"/>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en-US" sz="3200" b="0" i="0" u="none" strike="noStrike" kern="0" cap="none" spc="0" normalizeH="0" baseline="0" noProof="0" smtClean="0">
              <a:ln>
                <a:noFill/>
              </a:ln>
              <a:solidFill>
                <a:srgbClr val="FF9900"/>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smtClean="0"/>
              <a:t>Click to edit Master text styles</a:t>
            </a:r>
            <a:endParaRPr lang="en-US" strike="noStrike" noProof="1"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55"/>
        </a:solidFill>
        <a:effectLst/>
      </p:bgPr>
    </p:bg>
    <p:spTree>
      <p:nvGrpSpPr>
        <p:cNvPr id="1" name=""/>
        <p:cNvGrpSpPr/>
        <p:nvPr/>
      </p:nvGrpSpPr>
      <p:grpSpPr/>
      <p:sp>
        <p:nvSpPr>
          <p:cNvPr id="1026" name="Rectangle 2"/>
          <p:cNvSpPr>
            <a:spLocks noGrp="1"/>
          </p:cNvSpPr>
          <p:nvPr>
            <p:ph type="title"/>
          </p:nvPr>
        </p:nvSpPr>
        <p:spPr>
          <a:xfrm>
            <a:off x="457200" y="76200"/>
            <a:ext cx="8229600" cy="1143000"/>
          </a:xfrm>
          <a:prstGeom prst="rect">
            <a:avLst/>
          </a:prstGeom>
          <a:noFill/>
          <a:ln w="9525">
            <a:noFill/>
          </a:ln>
        </p:spPr>
        <p:txBody>
          <a:bodyPr anchor="ctr" anchorCtr="0"/>
          <a:p>
            <a:pPr lvl="0"/>
            <a:r>
              <a:rPr lang="en-US" dirty="0"/>
              <a:t>Click to edit Master title style</a:t>
            </a:r>
            <a:endParaRPr lang="en-US" dirty="0"/>
          </a:p>
        </p:txBody>
      </p:sp>
      <p:sp>
        <p:nvSpPr>
          <p:cNvPr id="1027" name="Rectangle 3"/>
          <p:cNvSpPr>
            <a:spLocks noGrp="1"/>
          </p:cNvSpPr>
          <p:nvPr>
            <p:ph type="body"/>
          </p:nvPr>
        </p:nvSpPr>
        <p:spPr>
          <a:xfrm>
            <a:off x="457200" y="1600200"/>
            <a:ext cx="8229600" cy="4525963"/>
          </a:xfrm>
          <a:prstGeom prst="rect">
            <a:avLst/>
          </a:prstGeom>
          <a:noFill/>
          <a:ln w="9525">
            <a:noFill/>
          </a:ln>
        </p:spPr>
        <p:txBody>
          <a:bodyPr anchor="t" anchorCtr="0"/>
          <a:p>
            <a:pPr lvl="0"/>
            <a:r>
              <a:rPr lang="en-US" dirty="0"/>
              <a:t>Click to edit Master text styles</a:t>
            </a:r>
            <a:endParaRPr lang="en-US" dirty="0"/>
          </a:p>
          <a:p>
            <a:pPr lvl="1" indent="-285750"/>
            <a:r>
              <a:rPr lang="en-US" dirty="0"/>
              <a:t>Second level</a:t>
            </a:r>
            <a:endParaRPr lang="en-US" dirty="0"/>
          </a:p>
          <a:p>
            <a:pPr lvl="2" indent="-228600"/>
            <a:r>
              <a:rPr lang="en-US" dirty="0"/>
              <a:t>Third level</a:t>
            </a:r>
            <a:endParaRPr lang="en-US" dirty="0"/>
          </a:p>
          <a:p>
            <a:pPr lvl="3" indent="-228600"/>
            <a:r>
              <a:rPr lang="en-US" dirty="0"/>
              <a:t>Fourth level</a:t>
            </a:r>
            <a:endParaRPr lang="en-US" dirty="0"/>
          </a:p>
          <a:p>
            <a:pPr lvl="4" indent="-228600"/>
            <a:r>
              <a:rPr lang="en-US" dirty="0"/>
              <a:t>Fifth level</a:t>
            </a:r>
            <a:endParaRPr lang="en-US" dirty="0"/>
          </a:p>
        </p:txBody>
      </p:sp>
      <p:sp>
        <p:nvSpPr>
          <p:cNvPr id="1031" name="Rectangle 7"/>
          <p:cNvSpPr>
            <a:spLocks noChangeArrowheads="1"/>
          </p:cNvSpPr>
          <p:nvPr/>
        </p:nvSpPr>
        <p:spPr bwMode="auto">
          <a:xfrm>
            <a:off x="2362200" y="6477000"/>
            <a:ext cx="4876800" cy="304800"/>
          </a:xfrm>
          <a:prstGeom prst="rect">
            <a:avLst/>
          </a:prstGeom>
          <a:noFill/>
          <a:ln w="9525">
            <a:noFill/>
            <a:miter lim="800000"/>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600" b="0" i="0" u="none" strike="noStrike" kern="1200" cap="none" spc="0" normalizeH="0" baseline="0" noProof="0">
                <a:ln>
                  <a:noFill/>
                </a:ln>
                <a:solidFill>
                  <a:srgbClr val="FF9900"/>
                </a:solidFill>
                <a:effectLst/>
                <a:uLnTx/>
                <a:uFillTx/>
                <a:latin typeface="Arial" panose="020B0604020202020204" pitchFamily="34" charset="0"/>
                <a:ea typeface="+mn-ea"/>
                <a:cs typeface="+mn-cs"/>
              </a:rPr>
              <a:t>© </a:t>
            </a:r>
            <a:r>
              <a:rPr kumimoji="0" lang="en-US" sz="1400" b="0" i="0" u="none" strike="noStrike" kern="1200" cap="none" spc="0" normalizeH="0" baseline="0" noProof="0">
                <a:ln>
                  <a:noFill/>
                </a:ln>
                <a:solidFill>
                  <a:srgbClr val="FF9900"/>
                </a:solidFill>
                <a:effectLst/>
                <a:uLnTx/>
                <a:uFillTx/>
                <a:latin typeface="Arial" panose="020B0604020202020204" pitchFamily="34" charset="0"/>
                <a:ea typeface="+mn-ea"/>
                <a:cs typeface="+mn-cs"/>
              </a:rPr>
              <a:t>Oxford University Press 2010. All rights reserved.</a:t>
            </a:r>
            <a:endParaRPr kumimoji="0" lang="en-US" sz="1400" b="0" i="0" u="none" strike="noStrike" kern="1200" cap="none" spc="0" normalizeH="0" baseline="0" noProof="0">
              <a:ln>
                <a:noFill/>
              </a:ln>
              <a:solidFill>
                <a:srgbClr val="FF9900"/>
              </a:solidFill>
              <a:effectLst/>
              <a:uLnTx/>
              <a:uFillTx/>
              <a:latin typeface="Arial" panose="020B0604020202020204" pitchFamily="34" charset="0"/>
              <a:ea typeface="+mn-ea"/>
              <a:cs typeface="+mn-cs"/>
            </a:endParaRPr>
          </a:p>
        </p:txBody>
      </p:sp>
      <p:sp>
        <p:nvSpPr>
          <p:cNvPr id="1032" name="Rectangle 8"/>
          <p:cNvSpPr>
            <a:spLocks noChangeArrowheads="1"/>
          </p:cNvSpPr>
          <p:nvPr/>
        </p:nvSpPr>
        <p:spPr bwMode="auto">
          <a:xfrm>
            <a:off x="0" y="0"/>
            <a:ext cx="9144000" cy="1143000"/>
          </a:xfrm>
          <a:prstGeom prst="rect">
            <a:avLst/>
          </a:prstGeom>
          <a:solidFill>
            <a:srgbClr val="B40000"/>
          </a:solidFill>
          <a:ln w="9525">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a:solidFill>
            <a:srgbClr val="FF9900"/>
          </a:solidFill>
          <a:latin typeface="+mj-lt"/>
          <a:ea typeface="+mj-ea"/>
          <a:cs typeface="+mj-cs"/>
        </a:defRPr>
      </a:lvl1pPr>
      <a:lvl2pPr algn="ctr" rtl="0" eaLnBrk="0" fontAlgn="base" hangingPunct="0">
        <a:spcBef>
          <a:spcPct val="0"/>
        </a:spcBef>
        <a:spcAft>
          <a:spcPct val="0"/>
        </a:spcAft>
        <a:defRPr sz="4400">
          <a:solidFill>
            <a:srgbClr val="FF9900"/>
          </a:solidFill>
          <a:latin typeface="Arial" panose="020B0604020202020204" pitchFamily="34" charset="0"/>
        </a:defRPr>
      </a:lvl2pPr>
      <a:lvl3pPr algn="ctr" rtl="0" eaLnBrk="0" fontAlgn="base" hangingPunct="0">
        <a:spcBef>
          <a:spcPct val="0"/>
        </a:spcBef>
        <a:spcAft>
          <a:spcPct val="0"/>
        </a:spcAft>
        <a:defRPr sz="4400">
          <a:solidFill>
            <a:srgbClr val="FF9900"/>
          </a:solidFill>
          <a:latin typeface="Arial" panose="020B0604020202020204" pitchFamily="34" charset="0"/>
        </a:defRPr>
      </a:lvl3pPr>
      <a:lvl4pPr algn="ctr" rtl="0" eaLnBrk="0" fontAlgn="base" hangingPunct="0">
        <a:spcBef>
          <a:spcPct val="0"/>
        </a:spcBef>
        <a:spcAft>
          <a:spcPct val="0"/>
        </a:spcAft>
        <a:defRPr sz="4400">
          <a:solidFill>
            <a:srgbClr val="FF9900"/>
          </a:solidFill>
          <a:latin typeface="Arial" panose="020B0604020202020204" pitchFamily="34" charset="0"/>
        </a:defRPr>
      </a:lvl4pPr>
      <a:lvl5pPr algn="ctr" rtl="0" eaLnBrk="0" fontAlgn="base" hangingPunct="0">
        <a:spcBef>
          <a:spcPct val="0"/>
        </a:spcBef>
        <a:spcAft>
          <a:spcPct val="0"/>
        </a:spcAft>
        <a:defRPr sz="4400">
          <a:solidFill>
            <a:srgbClr val="FF9900"/>
          </a:solidFill>
          <a:latin typeface="Arial" panose="020B0604020202020204" pitchFamily="34" charset="0"/>
        </a:defRPr>
      </a:lvl5pPr>
      <a:lvl6pPr marL="457200" algn="ctr" rtl="0" fontAlgn="base">
        <a:spcBef>
          <a:spcPct val="0"/>
        </a:spcBef>
        <a:spcAft>
          <a:spcPct val="0"/>
        </a:spcAft>
        <a:defRPr sz="4400">
          <a:solidFill>
            <a:srgbClr val="FF9900"/>
          </a:solidFill>
          <a:latin typeface="Arial" panose="020B0604020202020204" pitchFamily="34" charset="0"/>
        </a:defRPr>
      </a:lvl6pPr>
      <a:lvl7pPr marL="914400" algn="ctr" rtl="0" fontAlgn="base">
        <a:spcBef>
          <a:spcPct val="0"/>
        </a:spcBef>
        <a:spcAft>
          <a:spcPct val="0"/>
        </a:spcAft>
        <a:defRPr sz="4400">
          <a:solidFill>
            <a:srgbClr val="FF9900"/>
          </a:solidFill>
          <a:latin typeface="Arial" panose="020B0604020202020204" pitchFamily="34" charset="0"/>
        </a:defRPr>
      </a:lvl7pPr>
      <a:lvl8pPr marL="1371600" algn="ctr" rtl="0" fontAlgn="base">
        <a:spcBef>
          <a:spcPct val="0"/>
        </a:spcBef>
        <a:spcAft>
          <a:spcPct val="0"/>
        </a:spcAft>
        <a:defRPr sz="4400">
          <a:solidFill>
            <a:srgbClr val="FF9900"/>
          </a:solidFill>
          <a:latin typeface="Arial" panose="020B0604020202020204" pitchFamily="34" charset="0"/>
        </a:defRPr>
      </a:lvl8pPr>
      <a:lvl9pPr marL="1828800" algn="ctr" rtl="0" fontAlgn="base">
        <a:spcBef>
          <a:spcPct val="0"/>
        </a:spcBef>
        <a:spcAft>
          <a:spcPct val="0"/>
        </a:spcAft>
        <a:defRPr sz="4400">
          <a:solidFill>
            <a:srgbClr val="FF9900"/>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3200">
          <a:solidFill>
            <a:srgbClr val="FF9900"/>
          </a:solidFill>
          <a:latin typeface="+mn-lt"/>
          <a:ea typeface="+mn-ea"/>
          <a:cs typeface="+mn-cs"/>
        </a:defRPr>
      </a:lvl1pPr>
      <a:lvl2pPr marL="742950" indent="-285750" algn="l" rtl="0" eaLnBrk="0" fontAlgn="base" hangingPunct="0">
        <a:spcBef>
          <a:spcPct val="20000"/>
        </a:spcBef>
        <a:spcAft>
          <a:spcPct val="0"/>
        </a:spcAft>
        <a:buChar char="–"/>
        <a:defRPr sz="2800">
          <a:solidFill>
            <a:srgbClr val="FF9900"/>
          </a:solidFill>
          <a:latin typeface="+mn-lt"/>
        </a:defRPr>
      </a:lvl2pPr>
      <a:lvl3pPr marL="1143000" indent="-228600" algn="l" rtl="0" eaLnBrk="0" fontAlgn="base" hangingPunct="0">
        <a:spcBef>
          <a:spcPct val="20000"/>
        </a:spcBef>
        <a:spcAft>
          <a:spcPct val="0"/>
        </a:spcAft>
        <a:buChar char="•"/>
        <a:defRPr sz="2400">
          <a:solidFill>
            <a:srgbClr val="FF9900"/>
          </a:solidFill>
          <a:latin typeface="+mn-lt"/>
        </a:defRPr>
      </a:lvl3pPr>
      <a:lvl4pPr marL="1600200" indent="-228600" algn="l" rtl="0" eaLnBrk="0" fontAlgn="base" hangingPunct="0">
        <a:spcBef>
          <a:spcPct val="20000"/>
        </a:spcBef>
        <a:spcAft>
          <a:spcPct val="0"/>
        </a:spcAft>
        <a:buChar char="–"/>
        <a:defRPr sz="2000">
          <a:solidFill>
            <a:srgbClr val="FF9900"/>
          </a:solidFill>
          <a:latin typeface="+mn-lt"/>
        </a:defRPr>
      </a:lvl4pPr>
      <a:lvl5pPr marL="2057400" indent="-228600" algn="l" rtl="0" eaLnBrk="0" fontAlgn="base" hangingPunct="0">
        <a:spcBef>
          <a:spcPct val="20000"/>
        </a:spcBef>
        <a:spcAft>
          <a:spcPct val="0"/>
        </a:spcAft>
        <a:buChar char="»"/>
        <a:defRPr sz="2000">
          <a:solidFill>
            <a:srgbClr val="FF9900"/>
          </a:solidFill>
          <a:latin typeface="+mn-lt"/>
        </a:defRPr>
      </a:lvl5pPr>
      <a:lvl6pPr marL="2514600" indent="-228600" algn="l" rtl="0" fontAlgn="base">
        <a:spcBef>
          <a:spcPct val="20000"/>
        </a:spcBef>
        <a:spcAft>
          <a:spcPct val="0"/>
        </a:spcAft>
        <a:buChar char="»"/>
        <a:defRPr sz="2000">
          <a:solidFill>
            <a:srgbClr val="FF9900"/>
          </a:solidFill>
          <a:latin typeface="+mn-lt"/>
        </a:defRPr>
      </a:lvl6pPr>
      <a:lvl7pPr marL="2971800" indent="-228600" algn="l" rtl="0" fontAlgn="base">
        <a:spcBef>
          <a:spcPct val="20000"/>
        </a:spcBef>
        <a:spcAft>
          <a:spcPct val="0"/>
        </a:spcAft>
        <a:buChar char="»"/>
        <a:defRPr sz="2000">
          <a:solidFill>
            <a:srgbClr val="FF9900"/>
          </a:solidFill>
          <a:latin typeface="+mn-lt"/>
        </a:defRPr>
      </a:lvl7pPr>
      <a:lvl8pPr marL="3429000" indent="-228600" algn="l" rtl="0" fontAlgn="base">
        <a:spcBef>
          <a:spcPct val="20000"/>
        </a:spcBef>
        <a:spcAft>
          <a:spcPct val="0"/>
        </a:spcAft>
        <a:buChar char="»"/>
        <a:defRPr sz="2000">
          <a:solidFill>
            <a:srgbClr val="FF9900"/>
          </a:solidFill>
          <a:latin typeface="+mn-lt"/>
        </a:defRPr>
      </a:lvl8pPr>
      <a:lvl9pPr marL="3886200" indent="-228600" algn="l" rtl="0" fontAlgn="base">
        <a:spcBef>
          <a:spcPct val="20000"/>
        </a:spcBef>
        <a:spcAft>
          <a:spcPct val="0"/>
        </a:spcAft>
        <a:buChar char="»"/>
        <a:defRPr sz="2000">
          <a:solidFill>
            <a:srgbClr val="FF99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wmf"/><Relationship Id="rId1" Type="http://schemas.openxmlformats.org/officeDocument/2006/relationships/image" Target="../media/image5.wmf"/></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wmf"/></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wmf"/></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wmf"/></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w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wmf"/></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5650" name="Rectangle 2"/>
          <p:cNvSpPr>
            <a:spLocks noGrp="1" noChangeArrowheads="1"/>
          </p:cNvSpPr>
          <p:nvPr>
            <p:ph type="ctrTitle"/>
          </p:nvPr>
        </p:nvSpPr>
        <p:spPr>
          <a:xfrm>
            <a:off x="2895600" y="2057400"/>
            <a:ext cx="6019800" cy="10668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4400" b="1" i="0" u="none" strike="noStrike" kern="0" cap="none" spc="0" normalizeH="0" baseline="0" noProof="0" smtClean="0">
                <a:ln>
                  <a:noFill/>
                </a:ln>
                <a:solidFill>
                  <a:srgbClr val="FFCC00"/>
                </a:solidFill>
                <a:effectLst>
                  <a:outerShdw blurRad="38100" dist="38100" dir="2700000" algn="tl">
                    <a:srgbClr val="000000"/>
                  </a:outerShdw>
                </a:effectLst>
                <a:uLnTx/>
                <a:uFillTx/>
                <a:latin typeface="+mj-lt"/>
                <a:ea typeface="+mj-ea"/>
                <a:cs typeface="+mj-cs"/>
              </a:rPr>
              <a:t>Programming in Java</a:t>
            </a:r>
            <a:endParaRPr kumimoji="0" lang="en-US" sz="4400" b="1" i="0" u="none" strike="noStrike" kern="0" cap="none" spc="0" normalizeH="0" baseline="0" noProof="0" smtClean="0">
              <a:ln>
                <a:noFill/>
              </a:ln>
              <a:solidFill>
                <a:srgbClr val="FFCC00"/>
              </a:solidFill>
              <a:effectLst>
                <a:outerShdw blurRad="38100" dist="38100" dir="2700000" algn="tl">
                  <a:srgbClr val="000000"/>
                </a:outerShdw>
              </a:effectLst>
              <a:uLnTx/>
              <a:uFillTx/>
              <a:latin typeface="+mj-lt"/>
              <a:ea typeface="+mj-ea"/>
              <a:cs typeface="+mj-cs"/>
            </a:endParaRPr>
          </a:p>
        </p:txBody>
      </p:sp>
      <p:sp>
        <p:nvSpPr>
          <p:cNvPr id="3074" name="Rectangle 3"/>
          <p:cNvSpPr>
            <a:spLocks noGrp="1"/>
          </p:cNvSpPr>
          <p:nvPr>
            <p:ph type="subTitle" idx="1"/>
          </p:nvPr>
        </p:nvSpPr>
        <p:spPr>
          <a:xfrm>
            <a:off x="2971800" y="3124200"/>
            <a:ext cx="5715000" cy="2743200"/>
          </a:xfrm>
          <a:ln/>
        </p:spPr>
        <p:txBody>
          <a:bodyPr vert="horz" wrap="square" lIns="91440" tIns="45720" rIns="91440" bIns="45720" anchor="t" anchorCtr="0"/>
          <a:p>
            <a:pPr algn="l" eaLnBrk="1" hangingPunct="1">
              <a:buClrTx/>
              <a:buSzTx/>
              <a:buFontTx/>
            </a:pPr>
            <a:r>
              <a:rPr lang="en-US" dirty="0">
                <a:solidFill>
                  <a:schemeClr val="bg1"/>
                </a:solidFill>
                <a:latin typeface="+mn-lt"/>
                <a:ea typeface="+mn-ea"/>
                <a:cs typeface="+mn-cs"/>
              </a:rPr>
              <a:t>KAMAKHYA NARAIN SINGH</a:t>
            </a:r>
            <a:endParaRPr lang="en-US" dirty="0">
              <a:solidFill>
                <a:schemeClr val="bg1"/>
              </a:solidFill>
              <a:latin typeface="+mn-lt"/>
              <a:ea typeface="+mn-ea"/>
              <a:cs typeface="+mn-cs"/>
            </a:endParaRPr>
          </a:p>
          <a:p>
            <a:pPr algn="l" eaLnBrk="1" hangingPunct="1">
              <a:buClrTx/>
              <a:buSzTx/>
              <a:buFontTx/>
            </a:pPr>
            <a:r>
              <a:rPr lang="en-US" dirty="0">
                <a:solidFill>
                  <a:schemeClr val="bg1"/>
                </a:solidFill>
                <a:latin typeface="+mn-lt"/>
                <a:ea typeface="+mn-ea"/>
                <a:cs typeface="+mn-cs"/>
              </a:rPr>
              <a:t>ASST. PROFESSOR</a:t>
            </a:r>
            <a:r>
              <a:rPr lang="en-IN" altLang="en-US" dirty="0">
                <a:solidFill>
                  <a:schemeClr val="bg1"/>
                </a:solidFill>
                <a:latin typeface="+mn-lt"/>
                <a:ea typeface="+mn-ea"/>
                <a:cs typeface="+mn-cs"/>
              </a:rPr>
              <a:t>-II</a:t>
            </a:r>
            <a:endParaRPr lang="en-US" dirty="0">
              <a:solidFill>
                <a:schemeClr val="bg1"/>
              </a:solidFill>
              <a:latin typeface="+mn-lt"/>
              <a:ea typeface="+mn-ea"/>
              <a:cs typeface="+mn-cs"/>
            </a:endParaRPr>
          </a:p>
          <a:p>
            <a:pPr algn="l" eaLnBrk="1" hangingPunct="1">
              <a:buClrTx/>
              <a:buSzTx/>
              <a:buFontTx/>
            </a:pPr>
            <a:r>
              <a:rPr lang="en-US" dirty="0">
                <a:solidFill>
                  <a:schemeClr val="bg1"/>
                </a:solidFill>
                <a:latin typeface="+mn-lt"/>
                <a:ea typeface="+mn-ea"/>
                <a:cs typeface="+mn-cs"/>
              </a:rPr>
              <a:t>SCA, KIIT UNIVERSITY</a:t>
            </a:r>
            <a:endParaRPr lang="en-US" dirty="0">
              <a:solidFill>
                <a:schemeClr val="bg1"/>
              </a:solidFill>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Rectangle 2"/>
          <p:cNvSpPr>
            <a:spLocks noGrp="1"/>
          </p:cNvSpPr>
          <p:nvPr>
            <p:ph type="title"/>
          </p:nvPr>
        </p:nvSpPr>
        <p:spPr>
          <a:ln/>
        </p:spPr>
        <p:txBody>
          <a:bodyPr vert="horz" wrap="square" lIns="91440" tIns="45720" rIns="91440" bIns="45720" anchor="ctr" anchorCtr="0"/>
          <a:p>
            <a:pPr eaLnBrk="1" hangingPunct="1"/>
            <a:r>
              <a:rPr lang="en-US" sz="4000" dirty="0"/>
              <a:t>Classes under InputStream and OutputStream</a:t>
            </a:r>
            <a:endParaRPr lang="en-IN" altLang="x-none" sz="4000" dirty="0"/>
          </a:p>
        </p:txBody>
      </p:sp>
      <p:pic>
        <p:nvPicPr>
          <p:cNvPr id="12290" name="Picture 4"/>
          <p:cNvPicPr>
            <a:picLocks noGrp="1" noChangeAspect="1"/>
          </p:cNvPicPr>
          <p:nvPr>
            <p:ph idx="1"/>
          </p:nvPr>
        </p:nvPicPr>
        <p:blipFill>
          <a:blip r:embed="rId1"/>
          <a:stretch>
            <a:fillRect/>
          </a:stretch>
        </p:blipFill>
        <p:spPr>
          <a:xfrm>
            <a:off x="746125" y="1371600"/>
            <a:ext cx="7651750" cy="4525963"/>
          </a:xfrm>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Rectangle 2"/>
          <p:cNvSpPr>
            <a:spLocks noGrp="1"/>
          </p:cNvSpPr>
          <p:nvPr>
            <p:ph type="title"/>
          </p:nvPr>
        </p:nvSpPr>
        <p:spPr>
          <a:ln/>
        </p:spPr>
        <p:txBody>
          <a:bodyPr vert="horz" wrap="square" lIns="91440" tIns="45720" rIns="91440" bIns="45720" anchor="ctr" anchorCtr="0"/>
          <a:p>
            <a:pPr eaLnBrk="1" hangingPunct="1"/>
            <a:r>
              <a:rPr lang="en-US" dirty="0"/>
              <a:t>java.io.File class</a:t>
            </a:r>
            <a:endParaRPr lang="en-IN" altLang="x-none" dirty="0"/>
          </a:p>
        </p:txBody>
      </p:sp>
      <p:sp>
        <p:nvSpPr>
          <p:cNvPr id="13314" name="Rectangle 3"/>
          <p:cNvSpPr>
            <a:spLocks noGrp="1"/>
          </p:cNvSpPr>
          <p:nvPr>
            <p:ph idx="1"/>
          </p:nvPr>
        </p:nvSpPr>
        <p:spPr>
          <a:xfrm>
            <a:off x="457200" y="1295400"/>
            <a:ext cx="8229600" cy="4525963"/>
          </a:xfrm>
          <a:ln/>
        </p:spPr>
        <p:txBody>
          <a:bodyPr vert="horz" wrap="square" lIns="91440" tIns="45720" rIns="91440" bIns="45720" anchor="t" anchorCtr="0"/>
          <a:p>
            <a:pPr algn="just" eaLnBrk="1" hangingPunct="1">
              <a:lnSpc>
                <a:spcPct val="90000"/>
              </a:lnSpc>
            </a:pPr>
            <a:r>
              <a:rPr lang="en-IN" altLang="x-none" sz="2400" dirty="0"/>
              <a:t>The java.io.File class is worth mentioning, as it neither belongs to the Byte stream nor the character stream used for reading or writing a file. </a:t>
            </a:r>
            <a:endParaRPr lang="en-IN" altLang="x-none" sz="2400" dirty="0"/>
          </a:p>
          <a:p>
            <a:pPr algn="just" eaLnBrk="1" hangingPunct="1">
              <a:lnSpc>
                <a:spcPct val="90000"/>
              </a:lnSpc>
            </a:pPr>
            <a:r>
              <a:rPr lang="en-IN" altLang="x-none" sz="2400" dirty="0"/>
              <a:t>This class is used to know the properties of a file like </a:t>
            </a:r>
            <a:endParaRPr lang="en-IN" altLang="x-none" sz="2400" dirty="0"/>
          </a:p>
          <a:p>
            <a:pPr lvl="1" algn="just" eaLnBrk="1" hangingPunct="1">
              <a:lnSpc>
                <a:spcPct val="90000"/>
              </a:lnSpc>
            </a:pPr>
            <a:r>
              <a:rPr lang="en-IN" altLang="x-none" sz="2400" dirty="0"/>
              <a:t>path of the file, </a:t>
            </a:r>
            <a:endParaRPr lang="en-IN" altLang="x-none" sz="2400" dirty="0"/>
          </a:p>
          <a:p>
            <a:pPr lvl="1" algn="just" eaLnBrk="1" hangingPunct="1">
              <a:lnSpc>
                <a:spcPct val="90000"/>
              </a:lnSpc>
            </a:pPr>
            <a:r>
              <a:rPr lang="en-IN" altLang="x-none" sz="2400" dirty="0"/>
              <a:t>whether the file exists or not, </a:t>
            </a:r>
            <a:endParaRPr lang="en-IN" altLang="x-none" sz="2400" dirty="0"/>
          </a:p>
          <a:p>
            <a:pPr lvl="1" algn="just" eaLnBrk="1" hangingPunct="1">
              <a:lnSpc>
                <a:spcPct val="90000"/>
              </a:lnSpc>
            </a:pPr>
            <a:r>
              <a:rPr lang="en-IN" altLang="x-none" sz="2400" dirty="0"/>
              <a:t>whether the file is a file or a directory, </a:t>
            </a:r>
            <a:endParaRPr lang="en-IN" altLang="x-none" sz="2400" dirty="0"/>
          </a:p>
          <a:p>
            <a:pPr lvl="1" algn="just" eaLnBrk="1" hangingPunct="1">
              <a:lnSpc>
                <a:spcPct val="90000"/>
              </a:lnSpc>
            </a:pPr>
            <a:r>
              <a:rPr lang="en-IN" altLang="x-none" sz="2400" dirty="0"/>
              <a:t>length of the file, etc. </a:t>
            </a:r>
            <a:endParaRPr lang="en-IN" altLang="x-none"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Rectangle 2"/>
          <p:cNvSpPr>
            <a:spLocks noGrp="1"/>
          </p:cNvSpPr>
          <p:nvPr>
            <p:ph type="title"/>
          </p:nvPr>
        </p:nvSpPr>
        <p:spPr>
          <a:ln/>
        </p:spPr>
        <p:txBody>
          <a:bodyPr vert="horz" wrap="square" lIns="91440" tIns="45720" rIns="91440" bIns="45720" anchor="ctr" anchorCtr="0"/>
          <a:p>
            <a:pPr eaLnBrk="1" hangingPunct="1"/>
            <a:r>
              <a:rPr lang="en-US" dirty="0"/>
              <a:t>java.io.File Example</a:t>
            </a:r>
            <a:endParaRPr lang="en-IN" altLang="x-none" dirty="0"/>
          </a:p>
        </p:txBody>
      </p:sp>
      <p:sp>
        <p:nvSpPr>
          <p:cNvPr id="14338" name="Rectangle 3"/>
          <p:cNvSpPr>
            <a:spLocks noGrp="1"/>
          </p:cNvSpPr>
          <p:nvPr>
            <p:ph idx="1"/>
          </p:nvPr>
        </p:nvSpPr>
        <p:spPr>
          <a:xfrm>
            <a:off x="457200" y="1219200"/>
            <a:ext cx="8229600" cy="4525963"/>
          </a:xfrm>
          <a:ln/>
        </p:spPr>
        <p:txBody>
          <a:bodyPr vert="horz" wrap="square" lIns="91440" tIns="45720" rIns="91440" bIns="45720" anchor="t" anchorCtr="0"/>
          <a:p>
            <a:pPr eaLnBrk="1" hangingPunct="1">
              <a:lnSpc>
                <a:spcPct val="80000"/>
              </a:lnSpc>
              <a:buNone/>
            </a:pPr>
            <a:r>
              <a:rPr lang="en-IN" altLang="x-none" sz="2200" dirty="0"/>
              <a:t>	import java.io.*;</a:t>
            </a:r>
            <a:endParaRPr lang="en-IN" altLang="x-none" sz="2200" dirty="0"/>
          </a:p>
          <a:p>
            <a:pPr eaLnBrk="1" hangingPunct="1">
              <a:lnSpc>
                <a:spcPct val="80000"/>
              </a:lnSpc>
              <a:buNone/>
            </a:pPr>
            <a:r>
              <a:rPr lang="en-IN" altLang="x-none" sz="2200" dirty="0"/>
              <a:t>	class FileDemo {</a:t>
            </a:r>
            <a:endParaRPr lang="en-IN" altLang="x-none" sz="2200" dirty="0"/>
          </a:p>
          <a:p>
            <a:pPr eaLnBrk="1" hangingPunct="1">
              <a:lnSpc>
                <a:spcPct val="80000"/>
              </a:lnSpc>
              <a:buNone/>
            </a:pPr>
            <a:r>
              <a:rPr lang="en-IN" altLang="x-none" sz="2200" dirty="0"/>
              <a:t>	public static void main(String args[]) {</a:t>
            </a:r>
            <a:endParaRPr lang="en-IN" altLang="x-none" sz="2200" dirty="0"/>
          </a:p>
          <a:p>
            <a:pPr eaLnBrk="1" hangingPunct="1">
              <a:lnSpc>
                <a:spcPct val="80000"/>
              </a:lnSpc>
              <a:buNone/>
            </a:pPr>
            <a:r>
              <a:rPr lang="en-IN" altLang="x-none" sz="2200" dirty="0"/>
              <a:t>	File f=new File(args[0]);</a:t>
            </a:r>
            <a:endParaRPr lang="en-IN" altLang="x-none" sz="2200" dirty="0"/>
          </a:p>
          <a:p>
            <a:pPr eaLnBrk="1" hangingPunct="1">
              <a:lnSpc>
                <a:spcPct val="80000"/>
              </a:lnSpc>
              <a:buNone/>
            </a:pPr>
            <a:r>
              <a:rPr lang="en-IN" altLang="x-none" sz="2200" dirty="0"/>
              <a:t>	System.out.println(“File exists: “+f.exists());</a:t>
            </a:r>
            <a:endParaRPr lang="en-IN" altLang="x-none" sz="2200" dirty="0"/>
          </a:p>
          <a:p>
            <a:pPr eaLnBrk="1" hangingPunct="1">
              <a:lnSpc>
                <a:spcPct val="80000"/>
              </a:lnSpc>
              <a:buNone/>
            </a:pPr>
            <a:r>
              <a:rPr lang="en-IN" altLang="x-none" sz="2200" dirty="0"/>
              <a:t>	System.out.println(“File can be read:“+f.canRead());</a:t>
            </a:r>
            <a:endParaRPr lang="en-IN" altLang="x-none" sz="2200" dirty="0"/>
          </a:p>
          <a:p>
            <a:pPr eaLnBrk="1" hangingPunct="1">
              <a:lnSpc>
                <a:spcPct val="80000"/>
              </a:lnSpc>
              <a:buNone/>
            </a:pPr>
            <a:r>
              <a:rPr lang="en-IN" altLang="x-none" sz="2200" dirty="0"/>
              <a:t>	System.out.println(“File can be written: “+f.canWrite());</a:t>
            </a:r>
            <a:endParaRPr lang="en-IN" altLang="x-none" sz="2200" dirty="0"/>
          </a:p>
          <a:p>
            <a:pPr eaLnBrk="1" hangingPunct="1">
              <a:lnSpc>
                <a:spcPct val="80000"/>
              </a:lnSpc>
              <a:buNone/>
            </a:pPr>
            <a:r>
              <a:rPr lang="en-IN" altLang="x-none" sz="2200" dirty="0"/>
              <a:t>	System.out.println(“File can be executed:“+f.canExecute());</a:t>
            </a:r>
            <a:endParaRPr lang="en-IN" altLang="x-none" sz="2200" dirty="0"/>
          </a:p>
          <a:p>
            <a:pPr eaLnBrk="1" hangingPunct="1">
              <a:lnSpc>
                <a:spcPct val="80000"/>
              </a:lnSpc>
              <a:buNone/>
            </a:pPr>
            <a:r>
              <a:rPr lang="en-IN" altLang="x-none" sz="2200" dirty="0"/>
              <a:t>	System.out.println(“File name: “+f.getName());</a:t>
            </a:r>
            <a:endParaRPr lang="en-IN" altLang="x-none" sz="2200" dirty="0"/>
          </a:p>
          <a:p>
            <a:pPr eaLnBrk="1" hangingPunct="1">
              <a:lnSpc>
                <a:spcPct val="80000"/>
              </a:lnSpc>
              <a:buNone/>
            </a:pPr>
            <a:r>
              <a:rPr lang="en-IN" altLang="x-none" sz="2200" dirty="0"/>
              <a:t>	System.out.println(“parent of File:“+f.getParent());</a:t>
            </a:r>
            <a:endParaRPr lang="en-IN" altLang="x-none" sz="2200" dirty="0"/>
          </a:p>
          <a:p>
            <a:pPr eaLnBrk="1" hangingPunct="1">
              <a:lnSpc>
                <a:spcPct val="80000"/>
              </a:lnSpc>
              <a:buNone/>
            </a:pPr>
            <a:r>
              <a:rPr lang="en-IN" altLang="x-none" sz="2200" dirty="0"/>
              <a:t>	System.out.println(“path of the File:“+f.getPath());</a:t>
            </a:r>
            <a:endParaRPr lang="en-IN" altLang="x-none" sz="2200" dirty="0"/>
          </a:p>
          <a:p>
            <a:pPr eaLnBrk="1" hangingPunct="1">
              <a:lnSpc>
                <a:spcPct val="80000"/>
              </a:lnSpc>
              <a:buNone/>
            </a:pPr>
            <a:r>
              <a:rPr lang="en-IN" altLang="x-none" sz="2200" dirty="0"/>
              <a:t>	System.out.println(“Hidden File: “+f.isHidden());</a:t>
            </a:r>
            <a:endParaRPr lang="en-IN" altLang="x-none" sz="2200" dirty="0"/>
          </a:p>
          <a:p>
            <a:pPr eaLnBrk="1" hangingPunct="1">
              <a:lnSpc>
                <a:spcPct val="80000"/>
              </a:lnSpc>
              <a:buNone/>
            </a:pPr>
            <a:r>
              <a:rPr lang="en-IN" altLang="x-none" sz="2200" dirty="0"/>
              <a:t>	System.out.println(“length of the file: “+f.length());</a:t>
            </a:r>
            <a:endParaRPr lang="en-IN" altLang="x-none" sz="2200" dirty="0"/>
          </a:p>
          <a:p>
            <a:pPr eaLnBrk="1" hangingPunct="1">
              <a:lnSpc>
                <a:spcPct val="80000"/>
              </a:lnSpc>
              <a:buNone/>
            </a:pPr>
            <a:r>
              <a:rPr lang="en-IN" altLang="x-none" sz="2200" dirty="0"/>
              <a:t>	System.out.println(“last modified time: “+f.lastModified());</a:t>
            </a:r>
            <a:endParaRPr lang="en-IN" altLang="x-none" sz="2200" dirty="0"/>
          </a:p>
          <a:p>
            <a:pPr eaLnBrk="1" hangingPunct="1">
              <a:lnSpc>
                <a:spcPct val="80000"/>
              </a:lnSpc>
              <a:buNone/>
            </a:pPr>
            <a:r>
              <a:rPr lang="en-IN" altLang="x-none" sz="2200" dirty="0"/>
              <a:t>	System.out.println(“it is a File: “+f.isFile());</a:t>
            </a:r>
            <a:endParaRPr lang="en-IN" altLang="x-none" sz="2200" dirty="0"/>
          </a:p>
          <a:p>
            <a:pPr eaLnBrk="1" hangingPunct="1">
              <a:lnSpc>
                <a:spcPct val="80000"/>
              </a:lnSpc>
              <a:buNone/>
            </a:pPr>
            <a:r>
              <a:rPr lang="en-IN" altLang="x-none" sz="2200" dirty="0"/>
              <a:t>	</a:t>
            </a:r>
            <a:endParaRPr lang="en-IN" altLang="x-none" sz="2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Rectangle 2"/>
          <p:cNvSpPr>
            <a:spLocks noGrp="1"/>
          </p:cNvSpPr>
          <p:nvPr>
            <p:ph type="title"/>
          </p:nvPr>
        </p:nvSpPr>
        <p:spPr>
          <a:ln/>
        </p:spPr>
        <p:txBody>
          <a:bodyPr vert="horz" wrap="square" lIns="91440" tIns="45720" rIns="91440" bIns="45720" anchor="ctr" anchorCtr="0"/>
          <a:p>
            <a:pPr eaLnBrk="1" hangingPunct="1"/>
            <a:r>
              <a:rPr lang="en-US" dirty="0"/>
              <a:t>java.io.File Example (contd.)</a:t>
            </a:r>
            <a:endParaRPr lang="en-IN" altLang="x-none" dirty="0"/>
          </a:p>
        </p:txBody>
      </p:sp>
      <p:sp>
        <p:nvSpPr>
          <p:cNvPr id="15362" name="Rectangle 3"/>
          <p:cNvSpPr>
            <a:spLocks noGrp="1"/>
          </p:cNvSpPr>
          <p:nvPr>
            <p:ph idx="1"/>
          </p:nvPr>
        </p:nvSpPr>
        <p:spPr>
          <a:xfrm>
            <a:off x="457200" y="1219200"/>
            <a:ext cx="8229600" cy="4525963"/>
          </a:xfrm>
          <a:ln/>
        </p:spPr>
        <p:txBody>
          <a:bodyPr vert="horz" wrap="square" lIns="91440" tIns="45720" rIns="91440" bIns="45720" anchor="t" anchorCtr="0"/>
          <a:p>
            <a:pPr eaLnBrk="1" hangingPunct="1">
              <a:lnSpc>
                <a:spcPct val="80000"/>
              </a:lnSpc>
              <a:buNone/>
            </a:pPr>
            <a:r>
              <a:rPr lang="en-IN" altLang="x-none" sz="2200" dirty="0"/>
              <a:t>if(f.isDirectory()) {</a:t>
            </a:r>
            <a:endParaRPr lang="en-IN" altLang="x-none" sz="2200" dirty="0"/>
          </a:p>
          <a:p>
            <a:pPr eaLnBrk="1" hangingPunct="1">
              <a:lnSpc>
                <a:spcPct val="80000"/>
              </a:lnSpc>
              <a:buNone/>
            </a:pPr>
            <a:r>
              <a:rPr lang="en-IN" altLang="x-none" sz="2200" dirty="0"/>
              <a:t>		System.out.println(f.getPath()+” is a Directory”);</a:t>
            </a:r>
            <a:endParaRPr lang="en-IN" altLang="x-none" sz="2200" dirty="0"/>
          </a:p>
          <a:p>
            <a:pPr eaLnBrk="1" hangingPunct="1">
              <a:lnSpc>
                <a:spcPct val="80000"/>
              </a:lnSpc>
              <a:buNone/>
            </a:pPr>
            <a:r>
              <a:rPr lang="en-IN" altLang="x-none" sz="2200" dirty="0"/>
              <a:t>		String l[]=f.list();</a:t>
            </a:r>
            <a:endParaRPr lang="en-IN" altLang="x-none" sz="2200" dirty="0"/>
          </a:p>
          <a:p>
            <a:pPr eaLnBrk="1" hangingPunct="1">
              <a:lnSpc>
                <a:spcPct val="80000"/>
              </a:lnSpc>
              <a:buNone/>
            </a:pPr>
            <a:r>
              <a:rPr lang="en-IN" altLang="x-none" sz="2200" dirty="0"/>
              <a:t>		System.out.println(“\nDirectory Listing for 	“+f.getPath() + “ is:”);</a:t>
            </a:r>
            <a:endParaRPr lang="en-IN" altLang="x-none" sz="2200" dirty="0"/>
          </a:p>
          <a:p>
            <a:pPr eaLnBrk="1" hangingPunct="1">
              <a:lnSpc>
                <a:spcPct val="80000"/>
              </a:lnSpc>
              <a:buNone/>
            </a:pPr>
            <a:r>
              <a:rPr lang="en-IN" altLang="x-none" sz="2200" dirty="0"/>
              <a:t>		for(String a:l) {</a:t>
            </a:r>
            <a:endParaRPr lang="en-IN" altLang="x-none" sz="2200" dirty="0"/>
          </a:p>
          <a:p>
            <a:pPr eaLnBrk="1" hangingPunct="1">
              <a:lnSpc>
                <a:spcPct val="80000"/>
              </a:lnSpc>
              <a:buNone/>
            </a:pPr>
            <a:r>
              <a:rPr lang="en-IN" altLang="x-none" sz="2200" dirty="0"/>
              <a:t>			File f1=new File(f.getPath() + “/” +a);</a:t>
            </a:r>
            <a:endParaRPr lang="en-IN" altLang="x-none" sz="2200" dirty="0"/>
          </a:p>
          <a:p>
            <a:pPr eaLnBrk="1" hangingPunct="1">
              <a:lnSpc>
                <a:spcPct val="80000"/>
              </a:lnSpc>
              <a:buNone/>
            </a:pPr>
            <a:r>
              <a:rPr lang="en-IN" altLang="x-none" sz="2200" dirty="0"/>
              <a:t>			if(f1.isDirectory()) {</a:t>
            </a:r>
            <a:endParaRPr lang="en-IN" altLang="x-none" sz="2200" dirty="0"/>
          </a:p>
          <a:p>
            <a:pPr eaLnBrk="1" hangingPunct="1">
              <a:lnSpc>
                <a:spcPct val="80000"/>
              </a:lnSpc>
              <a:buNone/>
            </a:pPr>
            <a:r>
              <a:rPr lang="en-IN" altLang="x-none" sz="2200" dirty="0"/>
              <a:t>				System.out.println(a+” is a directory”);</a:t>
            </a:r>
            <a:endParaRPr lang="en-IN" altLang="x-none" sz="2200" dirty="0"/>
          </a:p>
          <a:p>
            <a:pPr eaLnBrk="1" hangingPunct="1">
              <a:lnSpc>
                <a:spcPct val="80000"/>
              </a:lnSpc>
              <a:buNone/>
            </a:pPr>
            <a:r>
              <a:rPr lang="en-IN" altLang="x-none" sz="2200" dirty="0"/>
              <a:t>				f1=null; }</a:t>
            </a:r>
            <a:endParaRPr lang="en-IN" altLang="x-none" sz="2200" dirty="0"/>
          </a:p>
          <a:p>
            <a:pPr eaLnBrk="1" hangingPunct="1">
              <a:lnSpc>
                <a:spcPct val="80000"/>
              </a:lnSpc>
              <a:buNone/>
            </a:pPr>
            <a:r>
              <a:rPr lang="en-IN" altLang="x-none" sz="2200" dirty="0"/>
              <a:t>			else</a:t>
            </a:r>
            <a:endParaRPr lang="en-IN" altLang="x-none" sz="2200" dirty="0"/>
          </a:p>
          <a:p>
            <a:pPr eaLnBrk="1" hangingPunct="1">
              <a:lnSpc>
                <a:spcPct val="80000"/>
              </a:lnSpc>
              <a:buNone/>
            </a:pPr>
            <a:r>
              <a:rPr lang="en-IN" altLang="x-none" sz="2200" dirty="0"/>
              <a:t>				{ System.out.println(a+” is a File”);</a:t>
            </a:r>
            <a:endParaRPr lang="en-IN" altLang="x-none" sz="2200" dirty="0"/>
          </a:p>
          <a:p>
            <a:pPr eaLnBrk="1" hangingPunct="1">
              <a:lnSpc>
                <a:spcPct val="80000"/>
              </a:lnSpc>
              <a:buNone/>
            </a:pPr>
            <a:r>
              <a:rPr lang="en-IN" altLang="x-none" sz="2200" dirty="0"/>
              <a:t>				f1=null;}</a:t>
            </a:r>
            <a:endParaRPr lang="en-IN" altLang="x-none" sz="2200" dirty="0"/>
          </a:p>
          <a:p>
            <a:pPr eaLnBrk="1" hangingPunct="1">
              <a:lnSpc>
                <a:spcPct val="80000"/>
              </a:lnSpc>
              <a:buNone/>
            </a:pPr>
            <a:r>
              <a:rPr lang="en-IN" altLang="x-none" sz="2200" dirty="0"/>
              <a:t>		}}}}</a:t>
            </a:r>
            <a:endParaRPr lang="en-IN" altLang="x-none" sz="2200" dirty="0"/>
          </a:p>
          <a:p>
            <a:pPr eaLnBrk="1" hangingPunct="1">
              <a:lnSpc>
                <a:spcPct val="80000"/>
              </a:lnSpc>
            </a:pPr>
            <a:endParaRPr lang="en-IN" altLang="x-none" sz="2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Rectangle 2"/>
          <p:cNvSpPr>
            <a:spLocks noGrp="1"/>
          </p:cNvSpPr>
          <p:nvPr>
            <p:ph type="title"/>
          </p:nvPr>
        </p:nvSpPr>
        <p:spPr>
          <a:ln/>
        </p:spPr>
        <p:txBody>
          <a:bodyPr vert="horz" wrap="square" lIns="91440" tIns="45720" rIns="91440" bIns="45720" anchor="ctr" anchorCtr="0"/>
          <a:p>
            <a:pPr eaLnBrk="1" hangingPunct="1"/>
            <a:r>
              <a:rPr lang="en-US" dirty="0"/>
              <a:t>The Output</a:t>
            </a:r>
            <a:endParaRPr lang="en-IN" altLang="x-none" dirty="0"/>
          </a:p>
        </p:txBody>
      </p:sp>
      <p:sp>
        <p:nvSpPr>
          <p:cNvPr id="16386" name="Rectangle 3"/>
          <p:cNvSpPr>
            <a:spLocks noGrp="1"/>
          </p:cNvSpPr>
          <p:nvPr>
            <p:ph idx="1"/>
          </p:nvPr>
        </p:nvSpPr>
        <p:spPr>
          <a:xfrm>
            <a:off x="457200" y="1189038"/>
            <a:ext cx="8229600" cy="4525962"/>
          </a:xfrm>
          <a:ln/>
        </p:spPr>
        <p:txBody>
          <a:bodyPr vert="horz" wrap="square" lIns="91440" tIns="45720" rIns="91440" bIns="45720" anchor="t" anchorCtr="0"/>
          <a:p>
            <a:pPr algn="just" eaLnBrk="1" hangingPunct="1">
              <a:lnSpc>
                <a:spcPct val="80000"/>
              </a:lnSpc>
            </a:pPr>
            <a:r>
              <a:rPr lang="en-US" sz="2400" dirty="0"/>
              <a:t>if complete path of file is passed at a command line argument</a:t>
            </a:r>
            <a:endParaRPr lang="en-IN" altLang="x-none" sz="2400" dirty="0"/>
          </a:p>
          <a:p>
            <a:pPr lvl="1" eaLnBrk="1" hangingPunct="1">
              <a:lnSpc>
                <a:spcPct val="80000"/>
              </a:lnSpc>
            </a:pPr>
            <a:r>
              <a:rPr lang="en-IN" altLang="x-none" sz="2000" dirty="0"/>
              <a:t>C:\javabook\programs\chap09&gt;java FileDemo c:\javabook\ programs\ chap09\sample.txt</a:t>
            </a:r>
            <a:endParaRPr lang="en-IN" altLang="x-none" sz="2000" dirty="0"/>
          </a:p>
          <a:p>
            <a:pPr eaLnBrk="1" hangingPunct="1">
              <a:lnSpc>
                <a:spcPct val="80000"/>
              </a:lnSpc>
              <a:buNone/>
            </a:pPr>
            <a:r>
              <a:rPr lang="en-IN" altLang="x-none" sz="2400" dirty="0"/>
              <a:t>	File exists: true</a:t>
            </a:r>
            <a:endParaRPr lang="en-IN" altLang="x-none" sz="2400" dirty="0"/>
          </a:p>
          <a:p>
            <a:pPr eaLnBrk="1" hangingPunct="1">
              <a:lnSpc>
                <a:spcPct val="80000"/>
              </a:lnSpc>
              <a:buNone/>
            </a:pPr>
            <a:r>
              <a:rPr lang="en-IN" altLang="x-none" sz="2400" dirty="0"/>
              <a:t>	File can be read: true</a:t>
            </a:r>
            <a:endParaRPr lang="en-IN" altLang="x-none" sz="2400" dirty="0"/>
          </a:p>
          <a:p>
            <a:pPr eaLnBrk="1" hangingPunct="1">
              <a:lnSpc>
                <a:spcPct val="80000"/>
              </a:lnSpc>
              <a:buNone/>
            </a:pPr>
            <a:r>
              <a:rPr lang="en-IN" altLang="x-none" sz="2400" dirty="0"/>
              <a:t>	File can be written: true</a:t>
            </a:r>
            <a:endParaRPr lang="en-IN" altLang="x-none" sz="2400" dirty="0"/>
          </a:p>
          <a:p>
            <a:pPr eaLnBrk="1" hangingPunct="1">
              <a:lnSpc>
                <a:spcPct val="80000"/>
              </a:lnSpc>
              <a:buNone/>
            </a:pPr>
            <a:r>
              <a:rPr lang="en-IN" altLang="x-none" sz="2400" dirty="0"/>
              <a:t>	File can be executed: true</a:t>
            </a:r>
            <a:endParaRPr lang="en-IN" altLang="x-none" sz="2400" dirty="0"/>
          </a:p>
          <a:p>
            <a:pPr eaLnBrk="1" hangingPunct="1">
              <a:lnSpc>
                <a:spcPct val="80000"/>
              </a:lnSpc>
              <a:buNone/>
            </a:pPr>
            <a:r>
              <a:rPr lang="en-IN" altLang="x-none" sz="2400" dirty="0"/>
              <a:t>	File name: sample.txt</a:t>
            </a:r>
            <a:endParaRPr lang="en-IN" altLang="x-none" sz="2400" dirty="0"/>
          </a:p>
          <a:p>
            <a:pPr eaLnBrk="1" hangingPunct="1">
              <a:lnSpc>
                <a:spcPct val="80000"/>
              </a:lnSpc>
              <a:buNone/>
            </a:pPr>
            <a:r>
              <a:rPr lang="en-IN" altLang="x-none" sz="2400" dirty="0"/>
              <a:t>	parent of File: c:\javaprograms\chap09</a:t>
            </a:r>
            <a:endParaRPr lang="en-IN" altLang="x-none" sz="2400" dirty="0"/>
          </a:p>
          <a:p>
            <a:pPr eaLnBrk="1" hangingPunct="1">
              <a:lnSpc>
                <a:spcPct val="80000"/>
              </a:lnSpc>
              <a:buNone/>
            </a:pPr>
            <a:r>
              <a:rPr lang="en-IN" altLang="x-none" sz="2400" dirty="0"/>
              <a:t>	path of the File: c:\javabook\programs\chap09\sample.txt</a:t>
            </a:r>
            <a:endParaRPr lang="en-IN" altLang="x-none" sz="2400" dirty="0"/>
          </a:p>
          <a:p>
            <a:pPr eaLnBrk="1" hangingPunct="1">
              <a:lnSpc>
                <a:spcPct val="80000"/>
              </a:lnSpc>
              <a:buNone/>
            </a:pPr>
            <a:r>
              <a:rPr lang="en-IN" altLang="x-none" sz="2400" dirty="0"/>
              <a:t>	Hidden File: false</a:t>
            </a:r>
            <a:endParaRPr lang="en-IN" altLang="x-none" sz="2400" dirty="0"/>
          </a:p>
          <a:p>
            <a:pPr eaLnBrk="1" hangingPunct="1">
              <a:lnSpc>
                <a:spcPct val="80000"/>
              </a:lnSpc>
              <a:buNone/>
            </a:pPr>
            <a:r>
              <a:rPr lang="en-IN" altLang="x-none" sz="2400" dirty="0"/>
              <a:t>	length of the file: 24</a:t>
            </a:r>
            <a:endParaRPr lang="en-IN" altLang="x-none" sz="2400" dirty="0"/>
          </a:p>
          <a:p>
            <a:pPr eaLnBrk="1" hangingPunct="1">
              <a:lnSpc>
                <a:spcPct val="80000"/>
              </a:lnSpc>
              <a:buNone/>
            </a:pPr>
            <a:r>
              <a:rPr lang="en-IN" altLang="x-none" sz="2400" dirty="0"/>
              <a:t>	last modified time: 1237312522465</a:t>
            </a:r>
            <a:endParaRPr lang="en-IN" altLang="x-none" sz="2400" dirty="0"/>
          </a:p>
          <a:p>
            <a:pPr eaLnBrk="1" hangingPunct="1">
              <a:lnSpc>
                <a:spcPct val="80000"/>
              </a:lnSpc>
              <a:buNone/>
            </a:pPr>
            <a:r>
              <a:rPr lang="en-IN" altLang="x-none" sz="2400" dirty="0"/>
              <a:t>	it is a File: true</a:t>
            </a:r>
            <a:endParaRPr lang="en-IN" altLang="x-none"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Rectangle 2"/>
          <p:cNvSpPr>
            <a:spLocks noGrp="1"/>
          </p:cNvSpPr>
          <p:nvPr>
            <p:ph type="title"/>
          </p:nvPr>
        </p:nvSpPr>
        <p:spPr>
          <a:ln/>
        </p:spPr>
        <p:txBody>
          <a:bodyPr vert="horz" wrap="square" lIns="91440" tIns="45720" rIns="91440" bIns="45720" anchor="ctr" anchorCtr="0"/>
          <a:p>
            <a:pPr eaLnBrk="1" hangingPunct="1"/>
            <a:r>
              <a:rPr lang="en-US" dirty="0"/>
              <a:t>The Output (contd.)</a:t>
            </a:r>
            <a:endParaRPr lang="en-IN" altLang="x-none" dirty="0"/>
          </a:p>
        </p:txBody>
      </p:sp>
      <p:sp>
        <p:nvSpPr>
          <p:cNvPr id="17410" name="Rectangle 3"/>
          <p:cNvSpPr>
            <a:spLocks noGrp="1"/>
          </p:cNvSpPr>
          <p:nvPr>
            <p:ph idx="1"/>
          </p:nvPr>
        </p:nvSpPr>
        <p:spPr>
          <a:xfrm>
            <a:off x="457200" y="1219200"/>
            <a:ext cx="8229600" cy="5105400"/>
          </a:xfrm>
          <a:ln/>
        </p:spPr>
        <p:txBody>
          <a:bodyPr vert="horz" wrap="square" lIns="91440" tIns="45720" rIns="91440" bIns="45720" anchor="t" anchorCtr="0"/>
          <a:p>
            <a:pPr algn="just" eaLnBrk="1" hangingPunct="1">
              <a:lnSpc>
                <a:spcPct val="80000"/>
              </a:lnSpc>
            </a:pPr>
            <a:r>
              <a:rPr lang="en-US" sz="2800" dirty="0"/>
              <a:t>if name of file within chap09 directory is passed at a command line argument</a:t>
            </a:r>
            <a:endParaRPr lang="en-US" sz="2800" dirty="0"/>
          </a:p>
          <a:p>
            <a:pPr lvl="1" algn="just" eaLnBrk="1" hangingPunct="1">
              <a:lnSpc>
                <a:spcPct val="80000"/>
              </a:lnSpc>
            </a:pPr>
            <a:r>
              <a:rPr lang="en-IN" altLang="x-none" sz="2000" dirty="0"/>
              <a:t>C:\javaprograms\chap09&gt;java FileDemo sample.txt</a:t>
            </a:r>
            <a:endParaRPr lang="en-IN" altLang="x-none" sz="2000" dirty="0"/>
          </a:p>
          <a:p>
            <a:pPr eaLnBrk="1" hangingPunct="1">
              <a:lnSpc>
                <a:spcPct val="80000"/>
              </a:lnSpc>
              <a:buNone/>
            </a:pPr>
            <a:r>
              <a:rPr lang="en-IN" altLang="x-none" sz="2400" dirty="0"/>
              <a:t>	File exists: true</a:t>
            </a:r>
            <a:endParaRPr lang="en-IN" altLang="x-none" sz="2400" dirty="0"/>
          </a:p>
          <a:p>
            <a:pPr eaLnBrk="1" hangingPunct="1">
              <a:lnSpc>
                <a:spcPct val="80000"/>
              </a:lnSpc>
              <a:buNone/>
            </a:pPr>
            <a:r>
              <a:rPr lang="en-IN" altLang="x-none" sz="2400" dirty="0"/>
              <a:t>	File can be read: true</a:t>
            </a:r>
            <a:endParaRPr lang="en-IN" altLang="x-none" sz="2400" dirty="0"/>
          </a:p>
          <a:p>
            <a:pPr eaLnBrk="1" hangingPunct="1">
              <a:lnSpc>
                <a:spcPct val="80000"/>
              </a:lnSpc>
              <a:buNone/>
            </a:pPr>
            <a:r>
              <a:rPr lang="en-IN" altLang="x-none" sz="2400" dirty="0"/>
              <a:t>	File can be written: true</a:t>
            </a:r>
            <a:endParaRPr lang="en-IN" altLang="x-none" sz="2400" dirty="0"/>
          </a:p>
          <a:p>
            <a:pPr eaLnBrk="1" hangingPunct="1">
              <a:lnSpc>
                <a:spcPct val="80000"/>
              </a:lnSpc>
              <a:buNone/>
            </a:pPr>
            <a:r>
              <a:rPr lang="en-IN" altLang="x-none" sz="2400" dirty="0"/>
              <a:t>	File can be executed: true</a:t>
            </a:r>
            <a:endParaRPr lang="en-IN" altLang="x-none" sz="2400" dirty="0"/>
          </a:p>
          <a:p>
            <a:pPr eaLnBrk="1" hangingPunct="1">
              <a:lnSpc>
                <a:spcPct val="80000"/>
              </a:lnSpc>
              <a:buNone/>
            </a:pPr>
            <a:r>
              <a:rPr lang="en-IN" altLang="x-none" sz="2400" dirty="0"/>
              <a:t>	File name: sample.txt</a:t>
            </a:r>
            <a:endParaRPr lang="en-IN" altLang="x-none" sz="2400" dirty="0"/>
          </a:p>
          <a:p>
            <a:pPr eaLnBrk="1" hangingPunct="1">
              <a:lnSpc>
                <a:spcPct val="80000"/>
              </a:lnSpc>
              <a:buNone/>
            </a:pPr>
            <a:r>
              <a:rPr lang="en-IN" altLang="x-none" sz="2400" dirty="0"/>
              <a:t>	parent of File: null</a:t>
            </a:r>
            <a:endParaRPr lang="en-IN" altLang="x-none" sz="2400" dirty="0"/>
          </a:p>
          <a:p>
            <a:pPr eaLnBrk="1" hangingPunct="1">
              <a:lnSpc>
                <a:spcPct val="80000"/>
              </a:lnSpc>
              <a:buNone/>
            </a:pPr>
            <a:r>
              <a:rPr lang="en-IN" altLang="x-none" sz="2400" dirty="0"/>
              <a:t>	path of the File: sample.txt</a:t>
            </a:r>
            <a:endParaRPr lang="en-IN" altLang="x-none" sz="2400" dirty="0"/>
          </a:p>
          <a:p>
            <a:pPr eaLnBrk="1" hangingPunct="1">
              <a:lnSpc>
                <a:spcPct val="80000"/>
              </a:lnSpc>
              <a:buNone/>
            </a:pPr>
            <a:r>
              <a:rPr lang="en-IN" altLang="x-none" sz="2400" dirty="0"/>
              <a:t>	Hidden File: false</a:t>
            </a:r>
            <a:endParaRPr lang="en-IN" altLang="x-none" sz="2400" dirty="0"/>
          </a:p>
          <a:p>
            <a:pPr eaLnBrk="1" hangingPunct="1">
              <a:lnSpc>
                <a:spcPct val="80000"/>
              </a:lnSpc>
              <a:buNone/>
            </a:pPr>
            <a:r>
              <a:rPr lang="en-IN" altLang="x-none" sz="2400" dirty="0"/>
              <a:t>	length of the file: 24</a:t>
            </a:r>
            <a:endParaRPr lang="en-IN" altLang="x-none" sz="2400" dirty="0"/>
          </a:p>
          <a:p>
            <a:pPr eaLnBrk="1" hangingPunct="1">
              <a:lnSpc>
                <a:spcPct val="80000"/>
              </a:lnSpc>
              <a:buNone/>
            </a:pPr>
            <a:r>
              <a:rPr lang="en-IN" altLang="x-none" sz="2400" dirty="0"/>
              <a:t>	last modified time: 1237312522465</a:t>
            </a:r>
            <a:endParaRPr lang="en-IN" altLang="x-none" sz="2400" dirty="0"/>
          </a:p>
          <a:p>
            <a:pPr eaLnBrk="1" hangingPunct="1">
              <a:lnSpc>
                <a:spcPct val="80000"/>
              </a:lnSpc>
              <a:buNone/>
            </a:pPr>
            <a:r>
              <a:rPr lang="en-IN" altLang="x-none" sz="2400" dirty="0"/>
              <a:t>	it is a File: true</a:t>
            </a:r>
            <a:endParaRPr lang="en-IN" altLang="x-none"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Rectangle 2"/>
          <p:cNvSpPr>
            <a:spLocks noGrp="1"/>
          </p:cNvSpPr>
          <p:nvPr>
            <p:ph type="title"/>
          </p:nvPr>
        </p:nvSpPr>
        <p:spPr>
          <a:ln/>
        </p:spPr>
        <p:txBody>
          <a:bodyPr vert="horz" wrap="square" lIns="91440" tIns="45720" rIns="91440" bIns="45720" anchor="ctr" anchorCtr="0"/>
          <a:p>
            <a:pPr eaLnBrk="1" hangingPunct="1"/>
            <a:r>
              <a:rPr lang="en-US" dirty="0"/>
              <a:t>The Output (contd.)</a:t>
            </a:r>
            <a:endParaRPr lang="en-IN" altLang="x-none" dirty="0"/>
          </a:p>
        </p:txBody>
      </p:sp>
      <p:sp>
        <p:nvSpPr>
          <p:cNvPr id="18434" name="Rectangle 3"/>
          <p:cNvSpPr>
            <a:spLocks noGrp="1"/>
          </p:cNvSpPr>
          <p:nvPr>
            <p:ph idx="1"/>
          </p:nvPr>
        </p:nvSpPr>
        <p:spPr>
          <a:xfrm>
            <a:off x="457200" y="1219200"/>
            <a:ext cx="8229600" cy="4525963"/>
          </a:xfrm>
          <a:ln/>
        </p:spPr>
        <p:txBody>
          <a:bodyPr vert="horz" wrap="square" lIns="91440" tIns="45720" rIns="91440" bIns="45720" anchor="t" anchorCtr="0"/>
          <a:p>
            <a:pPr eaLnBrk="1" hangingPunct="1">
              <a:lnSpc>
                <a:spcPct val="80000"/>
              </a:lnSpc>
              <a:buNone/>
            </a:pPr>
            <a:r>
              <a:rPr lang="en-IN" altLang="x-none" sz="2400" b="1" dirty="0"/>
              <a:t>	</a:t>
            </a:r>
            <a:r>
              <a:rPr lang="en-US" sz="2400" dirty="0"/>
              <a:t>if directory is passed at a command line argument</a:t>
            </a:r>
            <a:endParaRPr lang="en-US" sz="2400" dirty="0"/>
          </a:p>
          <a:p>
            <a:pPr lvl="1" algn="just" eaLnBrk="1" hangingPunct="1">
              <a:lnSpc>
                <a:spcPct val="80000"/>
              </a:lnSpc>
            </a:pPr>
            <a:r>
              <a:rPr lang="en-IN" altLang="x-none" sz="2000" dirty="0"/>
              <a:t>C:\javabook\programs\chap09&gt;java FileDemo c:\ javabook \ programs</a:t>
            </a:r>
            <a:endParaRPr lang="en-IN" altLang="x-none" sz="2000" dirty="0"/>
          </a:p>
          <a:p>
            <a:pPr eaLnBrk="1" hangingPunct="1">
              <a:lnSpc>
                <a:spcPct val="80000"/>
              </a:lnSpc>
              <a:buNone/>
            </a:pPr>
            <a:r>
              <a:rPr lang="en-IN" altLang="x-none" sz="2400" dirty="0"/>
              <a:t>	File exists: true</a:t>
            </a:r>
            <a:endParaRPr lang="en-IN" altLang="x-none" sz="2400" dirty="0"/>
          </a:p>
          <a:p>
            <a:pPr eaLnBrk="1" hangingPunct="1">
              <a:lnSpc>
                <a:spcPct val="80000"/>
              </a:lnSpc>
              <a:buNone/>
            </a:pPr>
            <a:r>
              <a:rPr lang="en-IN" altLang="x-none" sz="2400" dirty="0"/>
              <a:t>	File can be read: true</a:t>
            </a:r>
            <a:endParaRPr lang="en-IN" altLang="x-none" sz="2400" dirty="0"/>
          </a:p>
          <a:p>
            <a:pPr eaLnBrk="1" hangingPunct="1">
              <a:lnSpc>
                <a:spcPct val="80000"/>
              </a:lnSpc>
              <a:buNone/>
            </a:pPr>
            <a:r>
              <a:rPr lang="en-IN" altLang="x-none" sz="2400" dirty="0"/>
              <a:t>	File can be written: true</a:t>
            </a:r>
            <a:endParaRPr lang="en-IN" altLang="x-none" sz="2400" dirty="0"/>
          </a:p>
          <a:p>
            <a:pPr eaLnBrk="1" hangingPunct="1">
              <a:lnSpc>
                <a:spcPct val="80000"/>
              </a:lnSpc>
              <a:buNone/>
            </a:pPr>
            <a:r>
              <a:rPr lang="en-IN" altLang="x-none" sz="2400" dirty="0"/>
              <a:t>	File can be executed: true</a:t>
            </a:r>
            <a:endParaRPr lang="en-IN" altLang="x-none" sz="2400" dirty="0"/>
          </a:p>
          <a:p>
            <a:pPr eaLnBrk="1" hangingPunct="1">
              <a:lnSpc>
                <a:spcPct val="80000"/>
              </a:lnSpc>
              <a:buNone/>
            </a:pPr>
            <a:r>
              <a:rPr lang="en-IN" altLang="x-none" sz="2400" dirty="0"/>
              <a:t>	File name: programs</a:t>
            </a:r>
            <a:endParaRPr lang="en-IN" altLang="x-none" sz="2400" dirty="0"/>
          </a:p>
          <a:p>
            <a:pPr eaLnBrk="1" hangingPunct="1">
              <a:lnSpc>
                <a:spcPct val="80000"/>
              </a:lnSpc>
              <a:buNone/>
            </a:pPr>
            <a:r>
              <a:rPr lang="en-IN" altLang="x-none" sz="2400" dirty="0"/>
              <a:t>	parent of File: c:\javabook</a:t>
            </a:r>
            <a:endParaRPr lang="en-IN" altLang="x-none" sz="2400" dirty="0"/>
          </a:p>
          <a:p>
            <a:pPr eaLnBrk="1" hangingPunct="1">
              <a:lnSpc>
                <a:spcPct val="80000"/>
              </a:lnSpc>
              <a:buNone/>
            </a:pPr>
            <a:r>
              <a:rPr lang="en-IN" altLang="x-none" sz="2400" dirty="0"/>
              <a:t>	path of the File: c:\javabook\programs</a:t>
            </a:r>
            <a:endParaRPr lang="en-IN" altLang="x-none" sz="2400" dirty="0"/>
          </a:p>
          <a:p>
            <a:pPr eaLnBrk="1" hangingPunct="1">
              <a:lnSpc>
                <a:spcPct val="80000"/>
              </a:lnSpc>
              <a:buNone/>
            </a:pPr>
            <a:r>
              <a:rPr lang="en-IN" altLang="x-none" sz="2400" dirty="0"/>
              <a:t>	Hidden File: false</a:t>
            </a:r>
            <a:endParaRPr lang="en-IN" altLang="x-none" sz="2400" dirty="0"/>
          </a:p>
          <a:p>
            <a:pPr eaLnBrk="1" hangingPunct="1">
              <a:lnSpc>
                <a:spcPct val="80000"/>
              </a:lnSpc>
              <a:buNone/>
            </a:pPr>
            <a:r>
              <a:rPr lang="en-IN" altLang="x-none" sz="2400" dirty="0"/>
              <a:t>	length of the file: 12288</a:t>
            </a:r>
            <a:endParaRPr lang="en-IN" altLang="x-none" sz="2400" dirty="0"/>
          </a:p>
          <a:p>
            <a:pPr eaLnBrk="1" hangingPunct="1">
              <a:lnSpc>
                <a:spcPct val="80000"/>
              </a:lnSpc>
              <a:buNone/>
            </a:pPr>
            <a:r>
              <a:rPr lang="en-IN" altLang="x-none" sz="2400" dirty="0"/>
              <a:t>	last modified time: 1237062320960</a:t>
            </a:r>
            <a:endParaRPr lang="en-IN" altLang="x-none" sz="2400" dirty="0"/>
          </a:p>
          <a:p>
            <a:pPr eaLnBrk="1" hangingPunct="1">
              <a:lnSpc>
                <a:spcPct val="80000"/>
              </a:lnSpc>
              <a:buNone/>
            </a:pPr>
            <a:r>
              <a:rPr lang="en-IN" altLang="x-none" sz="2400" dirty="0"/>
              <a:t>	it is a File: false</a:t>
            </a:r>
            <a:endParaRPr lang="en-IN" altLang="x-none" sz="2400" dirty="0"/>
          </a:p>
          <a:p>
            <a:pPr eaLnBrk="1" hangingPunct="1">
              <a:lnSpc>
                <a:spcPct val="80000"/>
              </a:lnSpc>
              <a:buNone/>
            </a:pPr>
            <a:r>
              <a:rPr lang="en-IN" altLang="x-none" sz="2400" dirty="0"/>
              <a:t>	</a:t>
            </a:r>
            <a:endParaRPr lang="en-IN" altLang="x-none"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p:nvPr>
        </p:nvSpPr>
        <p:spPr>
          <a:ln/>
        </p:spPr>
        <p:txBody>
          <a:bodyPr vert="horz" wrap="square" lIns="91440" tIns="45720" rIns="91440" bIns="45720" anchor="ctr" anchorCtr="0"/>
          <a:p>
            <a:pPr eaLnBrk="1" hangingPunct="1"/>
            <a:r>
              <a:rPr lang="en-US" dirty="0"/>
              <a:t>The Output (contd.)</a:t>
            </a:r>
            <a:endParaRPr lang="en-IN" altLang="x-none" dirty="0"/>
          </a:p>
        </p:txBody>
      </p:sp>
      <p:sp>
        <p:nvSpPr>
          <p:cNvPr id="19458" name="Rectangle 3"/>
          <p:cNvSpPr>
            <a:spLocks noGrp="1"/>
          </p:cNvSpPr>
          <p:nvPr>
            <p:ph idx="1"/>
          </p:nvPr>
        </p:nvSpPr>
        <p:spPr>
          <a:xfrm>
            <a:off x="457200" y="1295400"/>
            <a:ext cx="8229600" cy="4525963"/>
          </a:xfrm>
          <a:ln/>
        </p:spPr>
        <p:txBody>
          <a:bodyPr vert="horz" wrap="square" lIns="91440" tIns="45720" rIns="91440" bIns="45720" anchor="t" anchorCtr="0"/>
          <a:p>
            <a:pPr eaLnBrk="1" hangingPunct="1">
              <a:lnSpc>
                <a:spcPct val="90000"/>
              </a:lnSpc>
              <a:buNone/>
            </a:pPr>
            <a:r>
              <a:rPr lang="en-IN" altLang="x-none" sz="2400" dirty="0"/>
              <a:t>	c:\javabook\programs is a Directory</a:t>
            </a:r>
            <a:endParaRPr lang="en-IN" altLang="x-none" sz="2400" dirty="0"/>
          </a:p>
          <a:p>
            <a:pPr eaLnBrk="1" hangingPunct="1">
              <a:lnSpc>
                <a:spcPct val="90000"/>
              </a:lnSpc>
              <a:buNone/>
            </a:pPr>
            <a:r>
              <a:rPr lang="en-IN" altLang="x-none" sz="2400" dirty="0"/>
              <a:t>	Directory Listing for c:\javabook\programs is:</a:t>
            </a:r>
            <a:endParaRPr lang="en-IN" altLang="x-none" sz="2400" dirty="0"/>
          </a:p>
          <a:p>
            <a:pPr eaLnBrk="1" hangingPunct="1">
              <a:lnSpc>
                <a:spcPct val="90000"/>
              </a:lnSpc>
              <a:buNone/>
            </a:pPr>
            <a:r>
              <a:rPr lang="en-IN" altLang="x-none" sz="2400" dirty="0"/>
              <a:t>	A.class is a File</a:t>
            </a:r>
            <a:endParaRPr lang="en-IN" altLang="x-none" sz="2400" dirty="0"/>
          </a:p>
          <a:p>
            <a:pPr eaLnBrk="1" hangingPunct="1">
              <a:lnSpc>
                <a:spcPct val="90000"/>
              </a:lnSpc>
              <a:buNone/>
            </a:pPr>
            <a:r>
              <a:rPr lang="en-IN" altLang="x-none" sz="2400" dirty="0"/>
              <a:t>	B.class is a File</a:t>
            </a:r>
            <a:endParaRPr lang="en-IN" altLang="x-none" sz="2400" dirty="0"/>
          </a:p>
          <a:p>
            <a:pPr eaLnBrk="1" hangingPunct="1">
              <a:lnSpc>
                <a:spcPct val="90000"/>
              </a:lnSpc>
              <a:buNone/>
            </a:pPr>
            <a:r>
              <a:rPr lang="en-IN" altLang="x-none" sz="2400" dirty="0"/>
              <a:t>	chap 6 is a directory</a:t>
            </a:r>
            <a:endParaRPr lang="en-IN" altLang="x-none" sz="2400" dirty="0"/>
          </a:p>
          <a:p>
            <a:pPr eaLnBrk="1" hangingPunct="1">
              <a:lnSpc>
                <a:spcPct val="90000"/>
              </a:lnSpc>
              <a:buNone/>
            </a:pPr>
            <a:r>
              <a:rPr lang="en-IN" altLang="x-none" sz="2400" dirty="0"/>
              <a:t>	chap 7 is a directory</a:t>
            </a:r>
            <a:endParaRPr lang="en-IN" altLang="x-none" sz="2400" dirty="0"/>
          </a:p>
          <a:p>
            <a:pPr eaLnBrk="1" hangingPunct="1">
              <a:lnSpc>
                <a:spcPct val="90000"/>
              </a:lnSpc>
              <a:buNone/>
            </a:pPr>
            <a:r>
              <a:rPr lang="en-IN" altLang="x-none" sz="2400" dirty="0"/>
              <a:t>	chap09 is a directory</a:t>
            </a:r>
            <a:endParaRPr lang="en-IN" altLang="x-none" sz="2400" dirty="0"/>
          </a:p>
          <a:p>
            <a:pPr eaLnBrk="1" hangingPunct="1">
              <a:lnSpc>
                <a:spcPct val="90000"/>
              </a:lnSpc>
              <a:buNone/>
            </a:pPr>
            <a:r>
              <a:rPr lang="en-IN" altLang="x-none" sz="2400" dirty="0"/>
              <a:t>	chap3 is a directory</a:t>
            </a:r>
            <a:endParaRPr lang="en-IN" altLang="x-none" sz="2400" dirty="0"/>
          </a:p>
          <a:p>
            <a:pPr eaLnBrk="1" hangingPunct="1">
              <a:lnSpc>
                <a:spcPct val="90000"/>
              </a:lnSpc>
              <a:buNone/>
            </a:pPr>
            <a:endParaRPr lang="en-US" sz="2400" dirty="0"/>
          </a:p>
          <a:p>
            <a:pPr eaLnBrk="1" hangingPunct="1">
              <a:lnSpc>
                <a:spcPct val="90000"/>
              </a:lnSpc>
              <a:buNone/>
            </a:pPr>
            <a:r>
              <a:rPr lang="en-US" sz="2400" dirty="0"/>
              <a:t>NOTE: please note the output of getParent() in all outputs.</a:t>
            </a:r>
            <a:endParaRPr lang="en-IN" altLang="x-none" sz="2400" dirty="0"/>
          </a:p>
          <a:p>
            <a:pPr eaLnBrk="1" hangingPunct="1">
              <a:lnSpc>
                <a:spcPct val="90000"/>
              </a:lnSpc>
            </a:pPr>
            <a:endParaRPr lang="en-IN" altLang="x-none" sz="2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Rectangle 2"/>
          <p:cNvSpPr>
            <a:spLocks noGrp="1"/>
          </p:cNvSpPr>
          <p:nvPr>
            <p:ph type="title"/>
          </p:nvPr>
        </p:nvSpPr>
        <p:spPr>
          <a:ln/>
        </p:spPr>
        <p:txBody>
          <a:bodyPr vert="horz" wrap="square" lIns="91440" tIns="45720" rIns="91440" bIns="45720" anchor="ctr" anchorCtr="0"/>
          <a:p>
            <a:pPr eaLnBrk="1" hangingPunct="1"/>
            <a:r>
              <a:rPr lang="en-US" sz="4000" dirty="0"/>
              <a:t>Reading/Writing Data using Byte Stream classes</a:t>
            </a:r>
            <a:endParaRPr lang="en-IN" altLang="x-none" sz="4000" dirty="0"/>
          </a:p>
        </p:txBody>
      </p:sp>
      <p:sp>
        <p:nvSpPr>
          <p:cNvPr id="20482" name="Rectangle 3"/>
          <p:cNvSpPr>
            <a:spLocks noGrp="1"/>
          </p:cNvSpPr>
          <p:nvPr>
            <p:ph idx="1"/>
          </p:nvPr>
        </p:nvSpPr>
        <p:spPr>
          <a:xfrm>
            <a:off x="457200" y="1265238"/>
            <a:ext cx="8229600" cy="4525962"/>
          </a:xfrm>
          <a:ln/>
        </p:spPr>
        <p:txBody>
          <a:bodyPr vert="horz" wrap="square" lIns="91440" tIns="45720" rIns="91440" bIns="45720" anchor="t" anchorCtr="0"/>
          <a:p>
            <a:pPr algn="just" eaLnBrk="1" hangingPunct="1">
              <a:lnSpc>
                <a:spcPct val="80000"/>
              </a:lnSpc>
              <a:buNone/>
            </a:pPr>
            <a:r>
              <a:rPr lang="en-IN" altLang="x-none" sz="2400" dirty="0"/>
              <a:t>	import java.io.*;</a:t>
            </a:r>
            <a:endParaRPr lang="en-IN" altLang="x-none" sz="2400" dirty="0"/>
          </a:p>
          <a:p>
            <a:pPr algn="just" eaLnBrk="1" hangingPunct="1">
              <a:lnSpc>
                <a:spcPct val="80000"/>
              </a:lnSpc>
              <a:buNone/>
            </a:pPr>
            <a:r>
              <a:rPr lang="en-IN" altLang="x-none" sz="2400" dirty="0"/>
              <a:t>	class ReadWriteDemo{</a:t>
            </a:r>
            <a:endParaRPr lang="en-IN" altLang="x-none" sz="2400" dirty="0"/>
          </a:p>
          <a:p>
            <a:pPr algn="just" eaLnBrk="1" hangingPunct="1">
              <a:lnSpc>
                <a:spcPct val="80000"/>
              </a:lnSpc>
              <a:buNone/>
            </a:pPr>
            <a:r>
              <a:rPr lang="en-IN" altLang="x-none" sz="2400" dirty="0"/>
              <a:t>	public static void main(String args[]) throws IOException{</a:t>
            </a:r>
            <a:endParaRPr lang="en-IN" altLang="x-none" sz="2400" dirty="0"/>
          </a:p>
          <a:p>
            <a:pPr algn="just" eaLnBrk="1" hangingPunct="1">
              <a:lnSpc>
                <a:spcPct val="80000"/>
              </a:lnSpc>
              <a:buNone/>
            </a:pPr>
            <a:r>
              <a:rPr lang="en-IN" altLang="x-none" sz="2400" dirty="0"/>
              <a:t>	if(args.length!=2) </a:t>
            </a:r>
            <a:endParaRPr lang="en-IN" altLang="x-none" sz="2400" dirty="0"/>
          </a:p>
          <a:p>
            <a:pPr algn="just" eaLnBrk="1" hangingPunct="1">
              <a:lnSpc>
                <a:spcPct val="80000"/>
              </a:lnSpc>
              <a:buNone/>
            </a:pPr>
            <a:r>
              <a:rPr lang="en-IN" altLang="x-none" sz="2400" dirty="0"/>
              <a:t>	{</a:t>
            </a:r>
            <a:endParaRPr lang="en-IN" altLang="x-none" sz="2400" dirty="0"/>
          </a:p>
          <a:p>
            <a:pPr algn="just" eaLnBrk="1" hangingPunct="1">
              <a:lnSpc>
                <a:spcPct val="80000"/>
              </a:lnSpc>
              <a:buNone/>
            </a:pPr>
            <a:r>
              <a:rPr lang="en-IN" altLang="x-none" sz="2400" dirty="0"/>
              <a:t>		System.out.println(“Usage: java 	ReadWriteDemoSample.txt Demo.txt”);</a:t>
            </a:r>
            <a:endParaRPr lang="en-IN" altLang="x-none" sz="2400" dirty="0"/>
          </a:p>
          <a:p>
            <a:pPr algn="just" eaLnBrk="1" hangingPunct="1">
              <a:lnSpc>
                <a:spcPct val="80000"/>
              </a:lnSpc>
              <a:buNone/>
            </a:pPr>
            <a:r>
              <a:rPr lang="en-IN" altLang="x-none" sz="2400" dirty="0"/>
              <a:t>		System.exit(0); // terminate the program	</a:t>
            </a:r>
            <a:endParaRPr lang="en-IN" altLang="x-none" sz="2400" dirty="0"/>
          </a:p>
          <a:p>
            <a:pPr algn="just" eaLnBrk="1" hangingPunct="1">
              <a:lnSpc>
                <a:spcPct val="80000"/>
              </a:lnSpc>
              <a:buNone/>
            </a:pPr>
            <a:r>
              <a:rPr lang="en-IN" altLang="x-none" sz="2400" dirty="0"/>
              <a:t>	}</a:t>
            </a:r>
            <a:endParaRPr lang="en-IN" altLang="x-none" sz="2400" dirty="0"/>
          </a:p>
          <a:p>
            <a:pPr algn="just" eaLnBrk="1" hangingPunct="1">
              <a:lnSpc>
                <a:spcPct val="80000"/>
              </a:lnSpc>
              <a:buNone/>
            </a:pPr>
            <a:r>
              <a:rPr lang="en-IN" altLang="x-none" sz="2400" dirty="0"/>
              <a:t>	File f=new File(args[0]);</a:t>
            </a:r>
            <a:endParaRPr lang="en-IN" altLang="x-none" sz="2400" dirty="0"/>
          </a:p>
          <a:p>
            <a:pPr algn="just" eaLnBrk="1" hangingPunct="1">
              <a:lnSpc>
                <a:spcPct val="80000"/>
              </a:lnSpc>
              <a:buNone/>
            </a:pPr>
            <a:r>
              <a:rPr lang="en-IN" altLang="x-none" sz="2400" dirty="0"/>
              <a:t>	byte[] b={};</a:t>
            </a:r>
            <a:endParaRPr lang="en-IN" altLang="x-none" sz="2400" dirty="0"/>
          </a:p>
          <a:p>
            <a:pPr algn="just" eaLnBrk="1" hangingPunct="1">
              <a:lnSpc>
                <a:spcPct val="80000"/>
              </a:lnSpc>
              <a:buNone/>
            </a:pPr>
            <a:r>
              <a:rPr lang="en-IN" altLang="x-none" sz="2400" dirty="0"/>
              <a:t>	</a:t>
            </a:r>
            <a:endParaRPr lang="en-IN" altLang="x-none"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Rectangle 2"/>
          <p:cNvSpPr>
            <a:spLocks noGrp="1"/>
          </p:cNvSpPr>
          <p:nvPr>
            <p:ph type="title"/>
          </p:nvPr>
        </p:nvSpPr>
        <p:spPr>
          <a:ln/>
        </p:spPr>
        <p:txBody>
          <a:bodyPr vert="horz" wrap="square" lIns="91440" tIns="45720" rIns="91440" bIns="45720" anchor="ctr" anchorCtr="0"/>
          <a:p>
            <a:pPr eaLnBrk="1" hangingPunct="1"/>
            <a:r>
              <a:rPr lang="en-US" dirty="0"/>
              <a:t>Example (contd.)</a:t>
            </a:r>
            <a:endParaRPr lang="en-IN" altLang="x-none" dirty="0"/>
          </a:p>
        </p:txBody>
      </p:sp>
      <p:sp>
        <p:nvSpPr>
          <p:cNvPr id="21506" name="Rectangle 3"/>
          <p:cNvSpPr>
            <a:spLocks noGrp="1"/>
          </p:cNvSpPr>
          <p:nvPr>
            <p:ph idx="1"/>
          </p:nvPr>
        </p:nvSpPr>
        <p:spPr>
          <a:xfrm>
            <a:off x="457200" y="1219200"/>
            <a:ext cx="8229600" cy="4525963"/>
          </a:xfrm>
          <a:ln/>
        </p:spPr>
        <p:txBody>
          <a:bodyPr vert="horz" wrap="square" lIns="91440" tIns="45720" rIns="91440" bIns="45720" anchor="t" anchorCtr="0"/>
          <a:p>
            <a:pPr algn="just" eaLnBrk="1" hangingPunct="1">
              <a:lnSpc>
                <a:spcPct val="80000"/>
              </a:lnSpc>
              <a:buNone/>
            </a:pPr>
            <a:r>
              <a:rPr lang="en-IN" altLang="x-none" sz="2400" dirty="0"/>
              <a:t>	//Reading a file</a:t>
            </a:r>
            <a:endParaRPr lang="en-IN" altLang="x-none" sz="2400" dirty="0"/>
          </a:p>
          <a:p>
            <a:pPr algn="just" eaLnBrk="1" hangingPunct="1">
              <a:lnSpc>
                <a:spcPct val="80000"/>
              </a:lnSpc>
              <a:buNone/>
            </a:pPr>
            <a:r>
              <a:rPr lang="en-IN" altLang="x-none" sz="2400" dirty="0"/>
              <a:t>	if(f.exist()){</a:t>
            </a:r>
            <a:endParaRPr lang="en-IN" altLang="x-none" sz="2400" dirty="0"/>
          </a:p>
          <a:p>
            <a:pPr algn="just" eaLnBrk="1" hangingPunct="1">
              <a:lnSpc>
                <a:spcPct val="80000"/>
              </a:lnSpc>
              <a:buNone/>
            </a:pPr>
            <a:r>
              <a:rPr lang="en-IN" altLang="x-none" sz="2400" dirty="0"/>
              <a:t>		FileInputStream f1=new FileInputStream(f);</a:t>
            </a:r>
            <a:endParaRPr lang="en-IN" altLang="x-none" sz="2400" dirty="0"/>
          </a:p>
          <a:p>
            <a:pPr algn="just" eaLnBrk="1" hangingPunct="1">
              <a:lnSpc>
                <a:spcPct val="80000"/>
              </a:lnSpc>
              <a:buNone/>
            </a:pPr>
            <a:r>
              <a:rPr lang="en-IN" altLang="x-none" sz="2400" dirty="0"/>
              <a:t>		int num=f1.available();</a:t>
            </a:r>
            <a:endParaRPr lang="en-IN" altLang="x-none" sz="2400" dirty="0"/>
          </a:p>
          <a:p>
            <a:pPr algn="just" eaLnBrk="1" hangingPunct="1">
              <a:lnSpc>
                <a:spcPct val="80000"/>
              </a:lnSpc>
              <a:buNone/>
            </a:pPr>
            <a:r>
              <a:rPr lang="en-IN" altLang="x-none" sz="2400" dirty="0"/>
              <a:t>		b=new byte[num];</a:t>
            </a:r>
            <a:endParaRPr lang="en-IN" altLang="x-none" sz="2400" dirty="0"/>
          </a:p>
          <a:p>
            <a:pPr algn="just" eaLnBrk="1" hangingPunct="1">
              <a:lnSpc>
                <a:spcPct val="80000"/>
              </a:lnSpc>
              <a:buNone/>
            </a:pPr>
            <a:r>
              <a:rPr lang="en-IN" altLang="x-none" sz="2400" dirty="0"/>
              <a:t>		int n=f1.read(b);</a:t>
            </a:r>
            <a:endParaRPr lang="en-IN" altLang="x-none" sz="2400" dirty="0"/>
          </a:p>
          <a:p>
            <a:pPr algn="just" eaLnBrk="1" hangingPunct="1">
              <a:lnSpc>
                <a:spcPct val="80000"/>
              </a:lnSpc>
              <a:buNone/>
            </a:pPr>
            <a:r>
              <a:rPr lang="en-IN" altLang="x-none" sz="2400" dirty="0"/>
              <a:t>		String s=new String(b);</a:t>
            </a:r>
            <a:endParaRPr lang="en-IN" altLang="x-none" sz="2400" dirty="0"/>
          </a:p>
          <a:p>
            <a:pPr algn="just" eaLnBrk="1" hangingPunct="1">
              <a:lnSpc>
                <a:spcPct val="80000"/>
              </a:lnSpc>
              <a:buNone/>
            </a:pPr>
            <a:r>
              <a:rPr lang="en-IN" altLang="x-none" sz="2400" dirty="0"/>
              <a:t>		System.out.println(“Contents of “+args[0]+ “: “+ s);</a:t>
            </a:r>
            <a:endParaRPr lang="en-IN" altLang="x-none" sz="2400" dirty="0"/>
          </a:p>
          <a:p>
            <a:pPr algn="just" eaLnBrk="1" hangingPunct="1">
              <a:lnSpc>
                <a:spcPct val="80000"/>
              </a:lnSpc>
              <a:buNone/>
            </a:pPr>
            <a:r>
              <a:rPr lang="en-IN" altLang="x-none" sz="2400" dirty="0"/>
              <a:t>		f1.close();		</a:t>
            </a:r>
            <a:endParaRPr lang="en-IN" altLang="x-none" sz="2400" dirty="0"/>
          </a:p>
          <a:p>
            <a:pPr algn="just" eaLnBrk="1" hangingPunct="1">
              <a:lnSpc>
                <a:spcPct val="80000"/>
              </a:lnSpc>
              <a:buNone/>
            </a:pPr>
            <a:r>
              <a:rPr lang="en-IN" altLang="x-none" sz="2400" dirty="0"/>
              <a:t>		f=null; }</a:t>
            </a:r>
            <a:endParaRPr lang="en-IN" altLang="x-none" sz="2400" dirty="0"/>
          </a:p>
          <a:p>
            <a:pPr algn="just" eaLnBrk="1" hangingPunct="1">
              <a:lnSpc>
                <a:spcPct val="80000"/>
              </a:lnSpc>
              <a:buNone/>
            </a:pPr>
            <a:r>
              <a:rPr lang="en-IN" altLang="x-none" sz="2400" dirty="0"/>
              <a:t>	else	{</a:t>
            </a:r>
            <a:endParaRPr lang="en-IN" altLang="x-none" sz="2400" dirty="0"/>
          </a:p>
          <a:p>
            <a:pPr algn="just" eaLnBrk="1" hangingPunct="1">
              <a:lnSpc>
                <a:spcPct val="80000"/>
              </a:lnSpc>
              <a:buNone/>
            </a:pPr>
            <a:r>
              <a:rPr lang="en-IN" altLang="x-none" sz="2400" dirty="0"/>
              <a:t>			System.out.println(“File does not exist”);</a:t>
            </a:r>
            <a:endParaRPr lang="en-IN" altLang="x-none" sz="2400" dirty="0"/>
          </a:p>
          <a:p>
            <a:pPr algn="just" eaLnBrk="1" hangingPunct="1">
              <a:lnSpc>
                <a:spcPct val="80000"/>
              </a:lnSpc>
              <a:buNone/>
            </a:pPr>
            <a:r>
              <a:rPr lang="en-IN" altLang="x-none" sz="2400" dirty="0"/>
              <a:t>			System.exit(0);		</a:t>
            </a:r>
            <a:endParaRPr lang="en-IN" altLang="x-none" sz="2400" dirty="0"/>
          </a:p>
          <a:p>
            <a:pPr algn="just" eaLnBrk="1" hangingPunct="1">
              <a:lnSpc>
                <a:spcPct val="80000"/>
              </a:lnSpc>
              <a:buNone/>
            </a:pPr>
            <a:r>
              <a:rPr lang="en-IN" altLang="x-none" sz="2400" dirty="0"/>
              <a:t>	}</a:t>
            </a:r>
            <a:endParaRPr lang="en-IN" altLang="x-none" sz="2400" dirty="0"/>
          </a:p>
          <a:p>
            <a:pPr eaLnBrk="1" hangingPunct="1">
              <a:lnSpc>
                <a:spcPct val="80000"/>
              </a:lnSpc>
            </a:pPr>
            <a:endParaRPr lang="en-IN" altLang="x-none"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Rectangle 2"/>
          <p:cNvSpPr>
            <a:spLocks noGrp="1" noChangeArrowheads="1"/>
          </p:cNvSpPr>
          <p:nvPr>
            <p:ph type="ctrTitle"/>
          </p:nvPr>
        </p:nvSpPr>
        <p:spPr>
          <a:xfrm>
            <a:off x="838200" y="2438400"/>
            <a:ext cx="7772400" cy="22098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br>
              <a:rPr kumimoji="0" lang="en-US" sz="4000" b="1" i="0" u="none" strike="noStrike" kern="0" cap="none" spc="0" normalizeH="0" baseline="0" noProof="0" smtClean="0">
                <a:ln>
                  <a:noFill/>
                </a:ln>
                <a:solidFill>
                  <a:schemeClr val="bg1"/>
                </a:solidFill>
                <a:effectLst>
                  <a:outerShdw blurRad="38100" dist="38100" dir="2700000" algn="tl">
                    <a:srgbClr val="000000"/>
                  </a:outerShdw>
                </a:effectLst>
                <a:uLnTx/>
                <a:uFillTx/>
                <a:latin typeface="+mj-lt"/>
                <a:ea typeface="+mj-ea"/>
                <a:cs typeface="+mj-cs"/>
              </a:rPr>
            </a:br>
            <a:br>
              <a:rPr kumimoji="0" lang="en-US" sz="4000" b="1" i="0" u="none" strike="noStrike" kern="0" cap="none" spc="0" normalizeH="0" baseline="0" noProof="0" smtClean="0">
                <a:ln>
                  <a:noFill/>
                </a:ln>
                <a:solidFill>
                  <a:schemeClr val="bg1"/>
                </a:solidFill>
                <a:effectLst>
                  <a:outerShdw blurRad="38100" dist="38100" dir="2700000" algn="tl">
                    <a:srgbClr val="000000"/>
                  </a:outerShdw>
                </a:effectLst>
                <a:uLnTx/>
                <a:uFillTx/>
                <a:latin typeface="+mj-lt"/>
                <a:ea typeface="+mj-ea"/>
                <a:cs typeface="+mj-cs"/>
              </a:rPr>
            </a:br>
            <a:r>
              <a:rPr kumimoji="0" lang="en-US" sz="4000" b="1" i="0" u="none" strike="noStrike" kern="0" cap="none" spc="0" normalizeH="0" baseline="0" noProof="0" smtClean="0">
                <a:ln>
                  <a:noFill/>
                </a:ln>
                <a:solidFill>
                  <a:schemeClr val="bg1"/>
                </a:solidFill>
                <a:effectLst>
                  <a:outerShdw blurRad="38100" dist="38100" dir="2700000" algn="tl">
                    <a:srgbClr val="000000"/>
                  </a:outerShdw>
                </a:effectLst>
                <a:uLnTx/>
                <a:uFillTx/>
                <a:latin typeface="+mj-lt"/>
                <a:ea typeface="+mj-ea"/>
                <a:cs typeface="+mj-cs"/>
              </a:rPr>
              <a:t>Input Output</a:t>
            </a:r>
            <a:endParaRPr kumimoji="0" lang="en-US" sz="3200" b="1" i="0" u="none" strike="noStrike" kern="0" cap="none" spc="0" normalizeH="0" baseline="0" noProof="0" smtClean="0">
              <a:ln>
                <a:noFill/>
              </a:ln>
              <a:solidFill>
                <a:schemeClr val="bg1"/>
              </a:solidFill>
              <a:effectLst>
                <a:outerShdw blurRad="38100" dist="38100" dir="2700000" algn="tl">
                  <a:srgbClr val="000000"/>
                </a:outerShdw>
              </a:effectLst>
              <a:uLnTx/>
              <a:uFillTx/>
              <a:latin typeface="+mj-lt"/>
              <a:ea typeface="+mj-ea"/>
              <a:cs typeface="+mj-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Rectangle 2"/>
          <p:cNvSpPr>
            <a:spLocks noGrp="1"/>
          </p:cNvSpPr>
          <p:nvPr>
            <p:ph type="title"/>
          </p:nvPr>
        </p:nvSpPr>
        <p:spPr>
          <a:ln/>
        </p:spPr>
        <p:txBody>
          <a:bodyPr vert="horz" wrap="square" lIns="91440" tIns="45720" rIns="91440" bIns="45720" anchor="ctr" anchorCtr="0"/>
          <a:p>
            <a:pPr eaLnBrk="1" hangingPunct="1"/>
            <a:r>
              <a:rPr lang="en-US" sz="4000" dirty="0"/>
              <a:t>Reading/Writing Data using Byte Stream classes</a:t>
            </a:r>
            <a:endParaRPr lang="en-IN" altLang="x-none" sz="4000" dirty="0"/>
          </a:p>
        </p:txBody>
      </p:sp>
      <p:sp>
        <p:nvSpPr>
          <p:cNvPr id="22530" name="Rectangle 3"/>
          <p:cNvSpPr>
            <a:spLocks noGrp="1"/>
          </p:cNvSpPr>
          <p:nvPr>
            <p:ph idx="1"/>
          </p:nvPr>
        </p:nvSpPr>
        <p:spPr>
          <a:xfrm>
            <a:off x="457200" y="1143000"/>
            <a:ext cx="8229600" cy="4525963"/>
          </a:xfrm>
          <a:ln/>
        </p:spPr>
        <p:txBody>
          <a:bodyPr vert="horz" wrap="square" lIns="91440" tIns="45720" rIns="91440" bIns="45720" anchor="t" anchorCtr="0"/>
          <a:p>
            <a:pPr eaLnBrk="1" hangingPunct="1">
              <a:lnSpc>
                <a:spcPct val="80000"/>
              </a:lnSpc>
              <a:buNone/>
            </a:pPr>
            <a:r>
              <a:rPr lang="en-IN" altLang="x-none" sz="2300" dirty="0"/>
              <a:t>	//writing to file</a:t>
            </a:r>
            <a:endParaRPr lang="en-IN" altLang="x-none" sz="2300" dirty="0"/>
          </a:p>
          <a:p>
            <a:pPr eaLnBrk="1" hangingPunct="1">
              <a:lnSpc>
                <a:spcPct val="80000"/>
              </a:lnSpc>
              <a:buNone/>
            </a:pPr>
            <a:r>
              <a:rPr lang="en-IN" altLang="x-none" sz="2300" dirty="0"/>
              <a:t>	f=new File(args[1]);</a:t>
            </a:r>
            <a:endParaRPr lang="en-IN" altLang="x-none" sz="2300" dirty="0"/>
          </a:p>
          <a:p>
            <a:pPr eaLnBrk="1" hangingPunct="1">
              <a:lnSpc>
                <a:spcPct val="80000"/>
              </a:lnSpc>
              <a:buNone/>
            </a:pPr>
            <a:r>
              <a:rPr lang="en-IN" altLang="x-none" sz="2300" dirty="0"/>
              <a:t>	if(!f.exists())</a:t>
            </a:r>
            <a:endParaRPr lang="en-IN" altLang="x-none" sz="2300" dirty="0"/>
          </a:p>
          <a:p>
            <a:pPr eaLnBrk="1" hangingPunct="1">
              <a:lnSpc>
                <a:spcPct val="80000"/>
              </a:lnSpc>
              <a:buNone/>
            </a:pPr>
            <a:r>
              <a:rPr lang="en-IN" altLang="x-none" sz="2300" dirty="0"/>
              <a:t>		System.out.println(args[1]+” is a New File”);</a:t>
            </a:r>
            <a:endParaRPr lang="en-IN" altLang="x-none" sz="2300" dirty="0"/>
          </a:p>
          <a:p>
            <a:pPr eaLnBrk="1" hangingPunct="1">
              <a:lnSpc>
                <a:spcPct val="80000"/>
              </a:lnSpc>
              <a:buNone/>
            </a:pPr>
            <a:r>
              <a:rPr lang="en-IN" altLang="x-none" sz="2300" dirty="0"/>
              <a:t>	else</a:t>
            </a:r>
            <a:endParaRPr lang="en-IN" altLang="x-none" sz="2300" dirty="0"/>
          </a:p>
          <a:p>
            <a:pPr eaLnBrk="1" hangingPunct="1">
              <a:lnSpc>
                <a:spcPct val="80000"/>
              </a:lnSpc>
              <a:buNone/>
            </a:pPr>
            <a:r>
              <a:rPr lang="en-IN" altLang="x-none" sz="2300" dirty="0"/>
              <a:t>	System.out.println(args[1]+” File exists, will be overwritten”);</a:t>
            </a:r>
            <a:endParaRPr lang="en-IN" altLang="x-none" sz="2300" dirty="0"/>
          </a:p>
          <a:p>
            <a:pPr eaLnBrk="1" hangingPunct="1">
              <a:lnSpc>
                <a:spcPct val="80000"/>
              </a:lnSpc>
              <a:buNone/>
            </a:pPr>
            <a:r>
              <a:rPr lang="en-IN" altLang="x-none" sz="2300" dirty="0"/>
              <a:t>	System.out.println(“Opening File: “+ args[1]);</a:t>
            </a:r>
            <a:endParaRPr lang="en-IN" altLang="x-none" sz="2300" dirty="0"/>
          </a:p>
          <a:p>
            <a:pPr eaLnBrk="1" hangingPunct="1">
              <a:lnSpc>
                <a:spcPct val="80000"/>
              </a:lnSpc>
              <a:buNone/>
            </a:pPr>
            <a:r>
              <a:rPr lang="en-IN" altLang="x-none" sz="2300" dirty="0"/>
              <a:t>	FileOutputStream fs=new FileOutputStream(args[1]);</a:t>
            </a:r>
            <a:endParaRPr lang="en-IN" altLang="x-none" sz="2300" dirty="0"/>
          </a:p>
          <a:p>
            <a:pPr eaLnBrk="1" hangingPunct="1">
              <a:lnSpc>
                <a:spcPct val="80000"/>
              </a:lnSpc>
              <a:buNone/>
            </a:pPr>
            <a:r>
              <a:rPr lang="en-IN" altLang="x-none" sz="2300" dirty="0"/>
              <a:t>	System.out.println(“File Opened, now writing contents”);</a:t>
            </a:r>
            <a:endParaRPr lang="en-IN" altLang="x-none" sz="2300" dirty="0"/>
          </a:p>
          <a:p>
            <a:pPr eaLnBrk="1" hangingPunct="1">
              <a:lnSpc>
                <a:spcPct val="80000"/>
              </a:lnSpc>
              <a:buNone/>
            </a:pPr>
            <a:r>
              <a:rPr lang="en-IN" altLang="x-none" sz="2300" dirty="0"/>
              <a:t>	fs.write(b);</a:t>
            </a:r>
            <a:endParaRPr lang="en-IN" altLang="x-none" sz="2300" dirty="0"/>
          </a:p>
          <a:p>
            <a:pPr eaLnBrk="1" hangingPunct="1">
              <a:lnSpc>
                <a:spcPct val="80000"/>
              </a:lnSpc>
              <a:buNone/>
            </a:pPr>
            <a:r>
              <a:rPr lang="en-IN" altLang="x-none" sz="2300" dirty="0"/>
              <a:t>	fs.flush();</a:t>
            </a:r>
            <a:endParaRPr lang="en-IN" altLang="x-none" sz="2300" dirty="0"/>
          </a:p>
          <a:p>
            <a:pPr eaLnBrk="1" hangingPunct="1">
              <a:lnSpc>
                <a:spcPct val="80000"/>
              </a:lnSpc>
              <a:buNone/>
            </a:pPr>
            <a:r>
              <a:rPr lang="en-IN" altLang="x-none" sz="2300" dirty="0"/>
              <a:t>	System.out.println(“contents written”);</a:t>
            </a:r>
            <a:endParaRPr lang="en-IN" altLang="x-none" sz="2300" dirty="0"/>
          </a:p>
          <a:p>
            <a:pPr eaLnBrk="1" hangingPunct="1">
              <a:lnSpc>
                <a:spcPct val="80000"/>
              </a:lnSpc>
              <a:buNone/>
            </a:pPr>
            <a:r>
              <a:rPr lang="en-IN" altLang="x-none" sz="2300" dirty="0"/>
              <a:t>	System.out.println(“Closing File”);</a:t>
            </a:r>
            <a:endParaRPr lang="en-IN" altLang="x-none" sz="2300" dirty="0"/>
          </a:p>
          <a:p>
            <a:pPr eaLnBrk="1" hangingPunct="1">
              <a:lnSpc>
                <a:spcPct val="80000"/>
              </a:lnSpc>
              <a:buNone/>
            </a:pPr>
            <a:r>
              <a:rPr lang="en-IN" altLang="x-none" sz="2300" dirty="0"/>
              <a:t>	fs.close(); }}</a:t>
            </a:r>
            <a:endParaRPr lang="en-IN" altLang="x-none" sz="23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Rectangle 2"/>
          <p:cNvSpPr>
            <a:spLocks noGrp="1"/>
          </p:cNvSpPr>
          <p:nvPr>
            <p:ph type="title"/>
          </p:nvPr>
        </p:nvSpPr>
        <p:spPr>
          <a:ln/>
        </p:spPr>
        <p:txBody>
          <a:bodyPr vert="horz" wrap="square" lIns="91440" tIns="45720" rIns="91440" bIns="45720" anchor="ctr" anchorCtr="0"/>
          <a:p>
            <a:pPr eaLnBrk="1" hangingPunct="1"/>
            <a:r>
              <a:rPr lang="en-US" dirty="0"/>
              <a:t>The output</a:t>
            </a:r>
            <a:endParaRPr lang="en-IN" altLang="x-none" dirty="0"/>
          </a:p>
        </p:txBody>
      </p:sp>
      <p:sp>
        <p:nvSpPr>
          <p:cNvPr id="23554" name="Rectangle 3"/>
          <p:cNvSpPr>
            <a:spLocks noGrp="1"/>
          </p:cNvSpPr>
          <p:nvPr>
            <p:ph idx="1"/>
          </p:nvPr>
        </p:nvSpPr>
        <p:spPr>
          <a:xfrm>
            <a:off x="457200" y="1143000"/>
            <a:ext cx="8229600" cy="4525963"/>
          </a:xfrm>
          <a:ln/>
        </p:spPr>
        <p:txBody>
          <a:bodyPr vert="horz" wrap="square" lIns="91440" tIns="45720" rIns="91440" bIns="45720" anchor="t" anchorCtr="0"/>
          <a:p>
            <a:pPr eaLnBrk="1" hangingPunct="1">
              <a:lnSpc>
                <a:spcPct val="80000"/>
              </a:lnSpc>
              <a:buNone/>
            </a:pPr>
            <a:r>
              <a:rPr lang="en-IN" altLang="x-none" sz="2400" dirty="0"/>
              <a:t>C:\javaprograms\CHAP09~1&gt;java ReadWriteDemo Sample.txt Demo.txt</a:t>
            </a:r>
            <a:endParaRPr lang="en-IN" altLang="x-none" sz="2400" dirty="0"/>
          </a:p>
          <a:p>
            <a:pPr lvl="1" eaLnBrk="1" hangingPunct="1">
              <a:lnSpc>
                <a:spcPct val="80000"/>
              </a:lnSpc>
            </a:pPr>
            <a:r>
              <a:rPr lang="en-IN" altLang="x-none" sz="2000" dirty="0"/>
              <a:t>Contents of Sample.txt: This is my sample file</a:t>
            </a:r>
            <a:endParaRPr lang="en-IN" altLang="x-none" sz="2000" dirty="0"/>
          </a:p>
          <a:p>
            <a:pPr lvl="1" eaLnBrk="1" hangingPunct="1">
              <a:lnSpc>
                <a:spcPct val="80000"/>
              </a:lnSpc>
            </a:pPr>
            <a:r>
              <a:rPr lang="en-IN" altLang="x-none" sz="2000" dirty="0"/>
              <a:t>Demo.txt is a New File</a:t>
            </a:r>
            <a:endParaRPr lang="en-IN" altLang="x-none" sz="2000" dirty="0"/>
          </a:p>
          <a:p>
            <a:pPr lvl="1" eaLnBrk="1" hangingPunct="1">
              <a:lnSpc>
                <a:spcPct val="80000"/>
              </a:lnSpc>
            </a:pPr>
            <a:r>
              <a:rPr lang="en-IN" altLang="x-none" sz="2000" dirty="0"/>
              <a:t>Opening File: Demo.txt</a:t>
            </a:r>
            <a:endParaRPr lang="en-IN" altLang="x-none" sz="2000" dirty="0"/>
          </a:p>
          <a:p>
            <a:pPr lvl="1" eaLnBrk="1" hangingPunct="1">
              <a:lnSpc>
                <a:spcPct val="80000"/>
              </a:lnSpc>
            </a:pPr>
            <a:r>
              <a:rPr lang="en-IN" altLang="x-none" sz="2000" dirty="0"/>
              <a:t>File Opened, now writing contents</a:t>
            </a:r>
            <a:endParaRPr lang="en-IN" altLang="x-none" sz="2000" dirty="0"/>
          </a:p>
          <a:p>
            <a:pPr lvl="1" eaLnBrk="1" hangingPunct="1">
              <a:lnSpc>
                <a:spcPct val="80000"/>
              </a:lnSpc>
            </a:pPr>
            <a:r>
              <a:rPr lang="en-IN" altLang="x-none" sz="2000" dirty="0"/>
              <a:t>contents written</a:t>
            </a:r>
            <a:endParaRPr lang="en-IN" altLang="x-none" sz="2000" dirty="0"/>
          </a:p>
          <a:p>
            <a:pPr lvl="1" eaLnBrk="1" hangingPunct="1">
              <a:lnSpc>
                <a:spcPct val="80000"/>
              </a:lnSpc>
            </a:pPr>
            <a:r>
              <a:rPr lang="en-IN" altLang="x-none" sz="2000" dirty="0"/>
              <a:t>Closing File</a:t>
            </a:r>
            <a:endParaRPr lang="en-IN" altLang="x-none" sz="2000" dirty="0"/>
          </a:p>
          <a:p>
            <a:pPr eaLnBrk="1" hangingPunct="1">
              <a:lnSpc>
                <a:spcPct val="80000"/>
              </a:lnSpc>
              <a:buNone/>
            </a:pPr>
            <a:r>
              <a:rPr lang="en-IN" altLang="x-none" sz="2400" dirty="0"/>
              <a:t>C:\javaprograms\CHAP09~1&gt;java ReadWriteDemo Sample.txt Demo.txt</a:t>
            </a:r>
            <a:endParaRPr lang="en-IN" altLang="x-none" sz="2400" dirty="0"/>
          </a:p>
          <a:p>
            <a:pPr lvl="1" eaLnBrk="1" hangingPunct="1">
              <a:lnSpc>
                <a:spcPct val="80000"/>
              </a:lnSpc>
            </a:pPr>
            <a:r>
              <a:rPr lang="en-IN" altLang="x-none" sz="2000" dirty="0"/>
              <a:t>Contents of Sample.txt: This is my sample file</a:t>
            </a:r>
            <a:endParaRPr lang="en-IN" altLang="x-none" sz="2000" dirty="0"/>
          </a:p>
          <a:p>
            <a:pPr lvl="1" eaLnBrk="1" hangingPunct="1">
              <a:lnSpc>
                <a:spcPct val="80000"/>
              </a:lnSpc>
            </a:pPr>
            <a:r>
              <a:rPr lang="en-IN" altLang="x-none" sz="2000" dirty="0"/>
              <a:t>Demo.txt File exists, will be overwritten</a:t>
            </a:r>
            <a:endParaRPr lang="en-IN" altLang="x-none" sz="2000" dirty="0"/>
          </a:p>
          <a:p>
            <a:pPr lvl="1" eaLnBrk="1" hangingPunct="1">
              <a:lnSpc>
                <a:spcPct val="80000"/>
              </a:lnSpc>
            </a:pPr>
            <a:r>
              <a:rPr lang="en-IN" altLang="x-none" sz="2000" dirty="0"/>
              <a:t>Opening File: Demo.txt</a:t>
            </a:r>
            <a:endParaRPr lang="en-IN" altLang="x-none" sz="2000" dirty="0"/>
          </a:p>
          <a:p>
            <a:pPr lvl="1" eaLnBrk="1" hangingPunct="1">
              <a:lnSpc>
                <a:spcPct val="80000"/>
              </a:lnSpc>
            </a:pPr>
            <a:r>
              <a:rPr lang="en-IN" altLang="x-none" sz="2000" dirty="0"/>
              <a:t>File Opened, now writing contents</a:t>
            </a:r>
            <a:endParaRPr lang="en-IN" altLang="x-none" sz="2000" dirty="0"/>
          </a:p>
          <a:p>
            <a:pPr lvl="1" eaLnBrk="1" hangingPunct="1">
              <a:lnSpc>
                <a:spcPct val="80000"/>
              </a:lnSpc>
            </a:pPr>
            <a:r>
              <a:rPr lang="en-IN" altLang="x-none" sz="2000" dirty="0"/>
              <a:t>contents written</a:t>
            </a:r>
            <a:endParaRPr lang="en-IN" altLang="x-none" sz="2000" dirty="0"/>
          </a:p>
          <a:p>
            <a:pPr lvl="1" eaLnBrk="1" hangingPunct="1">
              <a:lnSpc>
                <a:spcPct val="80000"/>
              </a:lnSpc>
            </a:pPr>
            <a:r>
              <a:rPr lang="en-IN" altLang="x-none" sz="2000" dirty="0"/>
              <a:t>Closing File</a:t>
            </a:r>
            <a:endParaRPr lang="en-IN" altLang="x-none" sz="20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Rectangle 2"/>
          <p:cNvSpPr>
            <a:spLocks noGrp="1"/>
          </p:cNvSpPr>
          <p:nvPr>
            <p:ph type="title"/>
          </p:nvPr>
        </p:nvSpPr>
        <p:spPr>
          <a:ln/>
        </p:spPr>
        <p:txBody>
          <a:bodyPr vert="horz" wrap="square" lIns="91440" tIns="45720" rIns="91440" bIns="45720" anchor="ctr" anchorCtr="0"/>
          <a:p>
            <a:pPr eaLnBrk="1" hangingPunct="1"/>
            <a:r>
              <a:rPr lang="en-US" dirty="0"/>
              <a:t>Methods of FileInputStream</a:t>
            </a:r>
            <a:endParaRPr lang="en-IN" altLang="x-none" dirty="0"/>
          </a:p>
        </p:txBody>
      </p:sp>
      <p:pic>
        <p:nvPicPr>
          <p:cNvPr id="24578" name="Picture 10"/>
          <p:cNvPicPr>
            <a:picLocks noChangeAspect="1"/>
          </p:cNvPicPr>
          <p:nvPr/>
        </p:nvPicPr>
        <p:blipFill>
          <a:blip r:embed="rId1"/>
          <a:stretch>
            <a:fillRect/>
          </a:stretch>
        </p:blipFill>
        <p:spPr>
          <a:xfrm>
            <a:off x="914400" y="1524000"/>
            <a:ext cx="7327900" cy="3362325"/>
          </a:xfrm>
          <a:prstGeom prst="rect">
            <a:avLst/>
          </a:prstGeom>
          <a:noFill/>
          <a:ln w="9525">
            <a:noFill/>
          </a:ln>
        </p:spPr>
      </p:pic>
      <p:pic>
        <p:nvPicPr>
          <p:cNvPr id="24579" name="Picture 11"/>
          <p:cNvPicPr>
            <a:picLocks noChangeAspect="1"/>
          </p:cNvPicPr>
          <p:nvPr/>
        </p:nvPicPr>
        <p:blipFill>
          <a:blip r:embed="rId2"/>
          <a:stretch>
            <a:fillRect/>
          </a:stretch>
        </p:blipFill>
        <p:spPr>
          <a:xfrm>
            <a:off x="914400" y="4859338"/>
            <a:ext cx="7315200" cy="906462"/>
          </a:xfrm>
          <a:prstGeom prst="rect">
            <a:avLst/>
          </a:prstGeom>
          <a:noFill/>
          <a:ln w="9525">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Rectangle 2"/>
          <p:cNvSpPr>
            <a:spLocks noGrp="1"/>
          </p:cNvSpPr>
          <p:nvPr>
            <p:ph type="title"/>
          </p:nvPr>
        </p:nvSpPr>
        <p:spPr>
          <a:ln/>
        </p:spPr>
        <p:txBody>
          <a:bodyPr vert="horz" wrap="square" lIns="91440" tIns="45720" rIns="91440" bIns="45720" anchor="ctr" anchorCtr="0"/>
          <a:p>
            <a:pPr eaLnBrk="1" hangingPunct="1"/>
            <a:r>
              <a:rPr lang="en-US" dirty="0"/>
              <a:t>Methods of FileOutputStream</a:t>
            </a:r>
            <a:endParaRPr lang="en-IN" altLang="x-none" dirty="0"/>
          </a:p>
        </p:txBody>
      </p:sp>
      <p:pic>
        <p:nvPicPr>
          <p:cNvPr id="25602" name="Picture 4"/>
          <p:cNvPicPr>
            <a:picLocks noGrp="1" noChangeAspect="1"/>
          </p:cNvPicPr>
          <p:nvPr>
            <p:ph idx="1"/>
          </p:nvPr>
        </p:nvPicPr>
        <p:blipFill>
          <a:blip r:embed="rId1"/>
          <a:stretch>
            <a:fillRect/>
          </a:stretch>
        </p:blipFill>
        <p:spPr>
          <a:xfrm>
            <a:off x="457200" y="1676400"/>
            <a:ext cx="8229600" cy="4038600"/>
          </a:xfrm>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Rectangle 2"/>
          <p:cNvSpPr>
            <a:spLocks noGrp="1"/>
          </p:cNvSpPr>
          <p:nvPr>
            <p:ph type="title"/>
          </p:nvPr>
        </p:nvSpPr>
        <p:spPr>
          <a:ln/>
        </p:spPr>
        <p:txBody>
          <a:bodyPr vert="horz" wrap="square" lIns="91440" tIns="45720" rIns="91440" bIns="45720" anchor="ctr" anchorCtr="0"/>
          <a:p>
            <a:pPr eaLnBrk="1" hangingPunct="1"/>
            <a:r>
              <a:rPr lang="en-US" dirty="0"/>
              <a:t>User Input</a:t>
            </a:r>
            <a:endParaRPr lang="en-IN" altLang="x-none" dirty="0"/>
          </a:p>
        </p:txBody>
      </p:sp>
      <p:sp>
        <p:nvSpPr>
          <p:cNvPr id="26626" name="Rectangle 3"/>
          <p:cNvSpPr>
            <a:spLocks noGrp="1"/>
          </p:cNvSpPr>
          <p:nvPr>
            <p:ph idx="1"/>
          </p:nvPr>
        </p:nvSpPr>
        <p:spPr>
          <a:xfrm>
            <a:off x="457200" y="1265238"/>
            <a:ext cx="8229600" cy="4525962"/>
          </a:xfrm>
          <a:ln/>
        </p:spPr>
        <p:txBody>
          <a:bodyPr vert="horz" wrap="square" lIns="91440" tIns="45720" rIns="91440" bIns="45720" anchor="t" anchorCtr="0"/>
          <a:p>
            <a:pPr eaLnBrk="1" hangingPunct="1"/>
            <a:r>
              <a:rPr lang="en-US" sz="2400" dirty="0"/>
              <a:t>Three ways of taking user input:</a:t>
            </a:r>
            <a:endParaRPr lang="en-US" sz="2400" dirty="0"/>
          </a:p>
          <a:p>
            <a:pPr lvl="1" eaLnBrk="1" hangingPunct="1"/>
            <a:r>
              <a:rPr lang="en-US" sz="2000" dirty="0"/>
              <a:t>BufferedReader class (JDK 1.4 and prior)</a:t>
            </a:r>
            <a:endParaRPr lang="en-US" sz="2000" dirty="0"/>
          </a:p>
          <a:p>
            <a:pPr lvl="1" eaLnBrk="1" hangingPunct="1"/>
            <a:r>
              <a:rPr lang="en-US" sz="2000" dirty="0"/>
              <a:t>Scanner class (introduced in JDK 5)</a:t>
            </a:r>
            <a:endParaRPr lang="en-US" sz="2000" dirty="0"/>
          </a:p>
          <a:p>
            <a:pPr lvl="1" eaLnBrk="1" hangingPunct="1"/>
            <a:r>
              <a:rPr lang="en-US" sz="2000" dirty="0"/>
              <a:t>Console class (introduced in JDK 6)</a:t>
            </a:r>
            <a:endParaRPr lang="en-US" sz="2000" dirty="0"/>
          </a:p>
          <a:p>
            <a:pPr eaLnBrk="1" hangingPunct="1"/>
            <a:endParaRPr lang="en-IN" altLang="x-none" sz="2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Rectangle 2"/>
          <p:cNvSpPr>
            <a:spLocks noGrp="1"/>
          </p:cNvSpPr>
          <p:nvPr>
            <p:ph type="title"/>
          </p:nvPr>
        </p:nvSpPr>
        <p:spPr>
          <a:ln/>
        </p:spPr>
        <p:txBody>
          <a:bodyPr vert="horz" wrap="square" lIns="91440" tIns="45720" rIns="91440" bIns="45720" anchor="ctr" anchorCtr="0"/>
          <a:p>
            <a:pPr eaLnBrk="1" hangingPunct="1"/>
            <a:r>
              <a:rPr lang="en-US" dirty="0"/>
              <a:t>BufferedReader</a:t>
            </a:r>
            <a:endParaRPr lang="en-IN" altLang="x-none" dirty="0"/>
          </a:p>
        </p:txBody>
      </p:sp>
      <p:sp>
        <p:nvSpPr>
          <p:cNvPr id="27650" name="Rectangle 3"/>
          <p:cNvSpPr>
            <a:spLocks noGrp="1"/>
          </p:cNvSpPr>
          <p:nvPr>
            <p:ph idx="1"/>
          </p:nvPr>
        </p:nvSpPr>
        <p:spPr>
          <a:xfrm>
            <a:off x="457200" y="1219200"/>
            <a:ext cx="8229600" cy="4525963"/>
          </a:xfrm>
          <a:ln/>
        </p:spPr>
        <p:txBody>
          <a:bodyPr vert="horz" wrap="square" lIns="91440" tIns="45720" rIns="91440" bIns="45720" anchor="t" anchorCtr="0"/>
          <a:p>
            <a:pPr algn="just" eaLnBrk="1" hangingPunct="1">
              <a:lnSpc>
                <a:spcPct val="80000"/>
              </a:lnSpc>
            </a:pPr>
            <a:r>
              <a:rPr lang="en-IN" altLang="x-none" sz="2400" dirty="0"/>
              <a:t>Prior to JDK 5, </a:t>
            </a:r>
            <a:r>
              <a:rPr lang="en-IN" altLang="x-none" sz="2400" i="1" dirty="0"/>
              <a:t>BufferedReader </a:t>
            </a:r>
            <a:r>
              <a:rPr lang="en-IN" altLang="x-none" sz="2400" dirty="0"/>
              <a:t>was used to read inputs from the user. </a:t>
            </a:r>
            <a:endParaRPr lang="en-IN" altLang="x-none" sz="2400" dirty="0"/>
          </a:p>
          <a:p>
            <a:pPr algn="just" eaLnBrk="1" hangingPunct="1">
              <a:lnSpc>
                <a:spcPct val="80000"/>
              </a:lnSpc>
            </a:pPr>
            <a:r>
              <a:rPr lang="en-IN" altLang="x-none" sz="2400" dirty="0"/>
              <a:t>The following statements shows how to get the input from the user using BufferedReader class.</a:t>
            </a:r>
            <a:endParaRPr lang="en-IN" altLang="x-none" sz="2400" dirty="0"/>
          </a:p>
          <a:p>
            <a:pPr algn="just" eaLnBrk="1" hangingPunct="1">
              <a:lnSpc>
                <a:spcPct val="80000"/>
              </a:lnSpc>
              <a:buNone/>
            </a:pPr>
            <a:r>
              <a:rPr lang="en-IN" altLang="x-none" sz="2400" dirty="0"/>
              <a:t>	try</a:t>
            </a:r>
            <a:endParaRPr lang="en-IN" altLang="x-none" sz="2400" dirty="0"/>
          </a:p>
          <a:p>
            <a:pPr algn="just" eaLnBrk="1" hangingPunct="1">
              <a:lnSpc>
                <a:spcPct val="80000"/>
              </a:lnSpc>
              <a:buNone/>
            </a:pPr>
            <a:r>
              <a:rPr lang="en-IN" altLang="x-none" sz="2400" dirty="0"/>
              <a:t>	{. . .</a:t>
            </a:r>
            <a:endParaRPr lang="en-IN" altLang="x-none" sz="2400" dirty="0"/>
          </a:p>
          <a:p>
            <a:pPr algn="just" eaLnBrk="1" hangingPunct="1">
              <a:lnSpc>
                <a:spcPct val="80000"/>
              </a:lnSpc>
              <a:buNone/>
            </a:pPr>
            <a:r>
              <a:rPr lang="en-IN" altLang="x-none" sz="2400" dirty="0"/>
              <a:t>		BufferedReader br=new BufferedReader(new 	InputStreamReader (System.in));</a:t>
            </a:r>
            <a:endParaRPr lang="en-IN" altLang="x-none" sz="2400" dirty="0"/>
          </a:p>
          <a:p>
            <a:pPr algn="just" eaLnBrk="1" hangingPunct="1">
              <a:lnSpc>
                <a:spcPct val="80000"/>
              </a:lnSpc>
              <a:buNone/>
            </a:pPr>
            <a:r>
              <a:rPr lang="en-IN" altLang="x-none" sz="2400" dirty="0"/>
              <a:t>		String x=br.readLine();</a:t>
            </a:r>
            <a:endParaRPr lang="en-IN" altLang="x-none" sz="2400" dirty="0"/>
          </a:p>
          <a:p>
            <a:pPr algn="just" eaLnBrk="1" hangingPunct="1">
              <a:lnSpc>
                <a:spcPct val="80000"/>
              </a:lnSpc>
              <a:buNone/>
            </a:pPr>
            <a:r>
              <a:rPr lang="en-IN" altLang="x-none" sz="2400" dirty="0"/>
              <a:t>	. . . }</a:t>
            </a:r>
            <a:endParaRPr lang="en-IN" altLang="x-none" sz="2400" dirty="0"/>
          </a:p>
          <a:p>
            <a:pPr algn="just" eaLnBrk="1" hangingPunct="1">
              <a:lnSpc>
                <a:spcPct val="80000"/>
              </a:lnSpc>
              <a:buNone/>
            </a:pPr>
            <a:r>
              <a:rPr lang="en-IN" altLang="x-none" sz="2400" dirty="0"/>
              <a:t>	catch(IOException e)</a:t>
            </a:r>
            <a:endParaRPr lang="en-IN" altLang="x-none" sz="2400" dirty="0"/>
          </a:p>
          <a:p>
            <a:pPr algn="just" eaLnBrk="1" hangingPunct="1">
              <a:lnSpc>
                <a:spcPct val="80000"/>
              </a:lnSpc>
              <a:buNone/>
            </a:pPr>
            <a:r>
              <a:rPr lang="en-IN" altLang="x-none" sz="2400" dirty="0"/>
              <a:t>	{. . .}</a:t>
            </a:r>
            <a:endParaRPr lang="en-IN" altLang="x-none"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Rectangle 2"/>
          <p:cNvSpPr>
            <a:spLocks noGrp="1"/>
          </p:cNvSpPr>
          <p:nvPr>
            <p:ph type="title"/>
          </p:nvPr>
        </p:nvSpPr>
        <p:spPr>
          <a:ln/>
        </p:spPr>
        <p:txBody>
          <a:bodyPr vert="horz" wrap="square" lIns="91440" tIns="45720" rIns="91440" bIns="45720" anchor="ctr" anchorCtr="0"/>
          <a:p>
            <a:pPr eaLnBrk="1" hangingPunct="1"/>
            <a:r>
              <a:rPr lang="en-US" dirty="0"/>
              <a:t>java.util.Scanner class</a:t>
            </a:r>
            <a:endParaRPr lang="en-IN" altLang="x-none" dirty="0"/>
          </a:p>
        </p:txBody>
      </p:sp>
      <p:sp>
        <p:nvSpPr>
          <p:cNvPr id="28674" name="Rectangle 3"/>
          <p:cNvSpPr>
            <a:spLocks noGrp="1"/>
          </p:cNvSpPr>
          <p:nvPr>
            <p:ph idx="1"/>
          </p:nvPr>
        </p:nvSpPr>
        <p:spPr>
          <a:xfrm>
            <a:off x="457200" y="1295400"/>
            <a:ext cx="8229600" cy="4525963"/>
          </a:xfrm>
          <a:ln/>
        </p:spPr>
        <p:txBody>
          <a:bodyPr vert="horz" wrap="square" lIns="91440" tIns="45720" rIns="91440" bIns="45720" anchor="t" anchorCtr="0"/>
          <a:p>
            <a:pPr algn="just" eaLnBrk="1" hangingPunct="1"/>
            <a:r>
              <a:rPr lang="en-IN" altLang="x-none" sz="2400" dirty="0"/>
              <a:t>Prior to JDK 6, JDK 5 introduced the </a:t>
            </a:r>
            <a:r>
              <a:rPr lang="en-IN" altLang="x-none" sz="2400" i="1" dirty="0"/>
              <a:t>Scanner </a:t>
            </a:r>
            <a:r>
              <a:rPr lang="en-IN" altLang="x-none" sz="2400" dirty="0"/>
              <a:t>class (java.util package) which can be used for getting input from user (both lines of text as well as primitives)</a:t>
            </a:r>
            <a:endParaRPr lang="en-IN" altLang="x-none" sz="2400" dirty="0"/>
          </a:p>
          <a:p>
            <a:pPr algn="just" eaLnBrk="1" hangingPunct="1"/>
            <a:r>
              <a:rPr lang="en-IN" altLang="x-none" sz="2400" dirty="0"/>
              <a:t>Can also be used for breaking the input String into tokens separated by a delimiter which is by default a white space.</a:t>
            </a:r>
            <a:endParaRPr lang="en-IN" altLang="x-none" sz="2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Rectangle 5"/>
          <p:cNvSpPr>
            <a:spLocks noGrp="1"/>
          </p:cNvSpPr>
          <p:nvPr>
            <p:ph type="title"/>
          </p:nvPr>
        </p:nvSpPr>
        <p:spPr>
          <a:ln/>
        </p:spPr>
        <p:txBody>
          <a:bodyPr vert="horz" wrap="square" lIns="91440" tIns="45720" rIns="91440" bIns="45720" anchor="ctr" anchorCtr="0"/>
          <a:p>
            <a:pPr eaLnBrk="1" hangingPunct="1"/>
            <a:r>
              <a:rPr lang="en-US" dirty="0"/>
              <a:t>Methods of Scanner class</a:t>
            </a:r>
            <a:endParaRPr lang="en-IN" altLang="x-none" dirty="0"/>
          </a:p>
        </p:txBody>
      </p:sp>
      <p:pic>
        <p:nvPicPr>
          <p:cNvPr id="29698" name="Picture 4"/>
          <p:cNvPicPr>
            <a:picLocks noGrp="1" noChangeAspect="1"/>
          </p:cNvPicPr>
          <p:nvPr>
            <p:ph idx="1"/>
          </p:nvPr>
        </p:nvPicPr>
        <p:blipFill>
          <a:blip r:embed="rId1"/>
          <a:stretch>
            <a:fillRect/>
          </a:stretch>
        </p:blipFill>
        <p:spPr>
          <a:xfrm>
            <a:off x="457200" y="1371600"/>
            <a:ext cx="8229600" cy="4038600"/>
          </a:xfrm>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Rectangle 5"/>
          <p:cNvSpPr>
            <a:spLocks noGrp="1"/>
          </p:cNvSpPr>
          <p:nvPr>
            <p:ph type="title"/>
          </p:nvPr>
        </p:nvSpPr>
        <p:spPr>
          <a:ln/>
        </p:spPr>
        <p:txBody>
          <a:bodyPr vert="horz" wrap="square" lIns="91440" tIns="45720" rIns="91440" bIns="45720" anchor="ctr" anchorCtr="0"/>
          <a:p>
            <a:pPr eaLnBrk="1" hangingPunct="1"/>
            <a:r>
              <a:rPr lang="en-US" dirty="0"/>
              <a:t>Methods of Scanner class</a:t>
            </a:r>
            <a:endParaRPr lang="en-IN" altLang="x-none" dirty="0"/>
          </a:p>
        </p:txBody>
      </p:sp>
      <p:pic>
        <p:nvPicPr>
          <p:cNvPr id="30722" name="Picture 4"/>
          <p:cNvPicPr>
            <a:picLocks noGrp="1" noChangeAspect="1"/>
          </p:cNvPicPr>
          <p:nvPr>
            <p:ph idx="1"/>
          </p:nvPr>
        </p:nvPicPr>
        <p:blipFill>
          <a:blip r:embed="rId1"/>
          <a:stretch>
            <a:fillRect/>
          </a:stretch>
        </p:blipFill>
        <p:spPr>
          <a:xfrm>
            <a:off x="457200" y="1144588"/>
            <a:ext cx="8077200" cy="5200650"/>
          </a:xfrm>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Rectangle 2"/>
          <p:cNvSpPr>
            <a:spLocks noGrp="1"/>
          </p:cNvSpPr>
          <p:nvPr>
            <p:ph type="title"/>
          </p:nvPr>
        </p:nvSpPr>
        <p:spPr>
          <a:ln/>
        </p:spPr>
        <p:txBody>
          <a:bodyPr vert="horz" wrap="square" lIns="91440" tIns="45720" rIns="91440" bIns="45720" anchor="ctr" anchorCtr="0"/>
          <a:p>
            <a:pPr eaLnBrk="1" hangingPunct="1"/>
            <a:r>
              <a:rPr lang="en-US" dirty="0"/>
              <a:t>Example</a:t>
            </a:r>
            <a:endParaRPr lang="en-IN" altLang="x-none" dirty="0"/>
          </a:p>
        </p:txBody>
      </p:sp>
      <p:sp>
        <p:nvSpPr>
          <p:cNvPr id="31746" name="Rectangle 3"/>
          <p:cNvSpPr>
            <a:spLocks noGrp="1"/>
          </p:cNvSpPr>
          <p:nvPr>
            <p:ph idx="1"/>
          </p:nvPr>
        </p:nvSpPr>
        <p:spPr>
          <a:xfrm>
            <a:off x="457200" y="1143000"/>
            <a:ext cx="8229600" cy="4525963"/>
          </a:xfrm>
          <a:ln/>
        </p:spPr>
        <p:txBody>
          <a:bodyPr vert="horz" wrap="square" lIns="91440" tIns="45720" rIns="91440" bIns="45720" anchor="t" anchorCtr="0"/>
          <a:p>
            <a:pPr eaLnBrk="1" hangingPunct="1">
              <a:lnSpc>
                <a:spcPct val="90000"/>
              </a:lnSpc>
              <a:buNone/>
            </a:pPr>
            <a:r>
              <a:rPr lang="en-IN" altLang="x-none" sz="2400" dirty="0"/>
              <a:t>	import java.util.*;</a:t>
            </a:r>
            <a:endParaRPr lang="en-IN" altLang="x-none" sz="2400" dirty="0"/>
          </a:p>
          <a:p>
            <a:pPr eaLnBrk="1" hangingPunct="1">
              <a:lnSpc>
                <a:spcPct val="90000"/>
              </a:lnSpc>
              <a:buNone/>
            </a:pPr>
            <a:r>
              <a:rPr lang="en-IN" altLang="x-none" sz="2400" dirty="0"/>
              <a:t>	class ScannerDemo {</a:t>
            </a:r>
            <a:endParaRPr lang="en-IN" altLang="x-none" sz="2400" dirty="0"/>
          </a:p>
          <a:p>
            <a:pPr eaLnBrk="1" hangingPunct="1">
              <a:lnSpc>
                <a:spcPct val="90000"/>
              </a:lnSpc>
              <a:buNone/>
            </a:pPr>
            <a:r>
              <a:rPr lang="en-IN" altLang="x-none" sz="2400" dirty="0"/>
              <a:t>	public static void main(String args[]) {</a:t>
            </a:r>
            <a:endParaRPr lang="en-IN" altLang="x-none" sz="2400" dirty="0"/>
          </a:p>
          <a:p>
            <a:pPr eaLnBrk="1" hangingPunct="1">
              <a:lnSpc>
                <a:spcPct val="90000"/>
              </a:lnSpc>
              <a:buNone/>
            </a:pPr>
            <a:r>
              <a:rPr lang="en-IN" altLang="x-none" sz="2400" dirty="0"/>
              <a:t>	Scanner sc=new Scanner(System.in);</a:t>
            </a:r>
            <a:endParaRPr lang="en-IN" altLang="x-none" sz="2400" dirty="0"/>
          </a:p>
          <a:p>
            <a:pPr eaLnBrk="1" hangingPunct="1">
              <a:lnSpc>
                <a:spcPct val="90000"/>
              </a:lnSpc>
              <a:buNone/>
            </a:pPr>
            <a:r>
              <a:rPr lang="en-IN" altLang="x-none" sz="2400" dirty="0"/>
              <a:t>	System.out.print(“Enter your name: “);</a:t>
            </a:r>
            <a:endParaRPr lang="en-IN" altLang="x-none" sz="2400" dirty="0"/>
          </a:p>
          <a:p>
            <a:pPr eaLnBrk="1" hangingPunct="1">
              <a:lnSpc>
                <a:spcPct val="90000"/>
              </a:lnSpc>
              <a:buNone/>
            </a:pPr>
            <a:r>
              <a:rPr lang="en-IN" altLang="x-none" sz="2400" dirty="0"/>
              <a:t>	String name=sc.nextLine();</a:t>
            </a:r>
            <a:endParaRPr lang="en-IN" altLang="x-none" sz="2400" dirty="0"/>
          </a:p>
          <a:p>
            <a:pPr eaLnBrk="1" hangingPunct="1">
              <a:lnSpc>
                <a:spcPct val="90000"/>
              </a:lnSpc>
              <a:buNone/>
            </a:pPr>
            <a:r>
              <a:rPr lang="en-IN" altLang="x-none" sz="2400" dirty="0"/>
              <a:t>	System.out.print(“Enter your age: “);</a:t>
            </a:r>
            <a:endParaRPr lang="en-IN" altLang="x-none" sz="2400" dirty="0"/>
          </a:p>
          <a:p>
            <a:pPr eaLnBrk="1" hangingPunct="1">
              <a:lnSpc>
                <a:spcPct val="90000"/>
              </a:lnSpc>
              <a:buNone/>
            </a:pPr>
            <a:r>
              <a:rPr lang="en-IN" altLang="x-none" sz="2400" dirty="0"/>
              <a:t>	int age=sc.nextInt();</a:t>
            </a:r>
            <a:endParaRPr lang="en-IN" altLang="x-none" sz="2400" dirty="0"/>
          </a:p>
          <a:p>
            <a:pPr eaLnBrk="1" hangingPunct="1">
              <a:lnSpc>
                <a:spcPct val="90000"/>
              </a:lnSpc>
              <a:buNone/>
            </a:pPr>
            <a:r>
              <a:rPr lang="en-IN" altLang="x-none" sz="2400" dirty="0"/>
              <a:t>	System.out.println(“you entered “+name+” as your name”);</a:t>
            </a:r>
            <a:endParaRPr lang="en-IN" altLang="x-none" sz="2400" dirty="0"/>
          </a:p>
          <a:p>
            <a:pPr eaLnBrk="1" hangingPunct="1">
              <a:lnSpc>
                <a:spcPct val="90000"/>
              </a:lnSpc>
              <a:buNone/>
            </a:pPr>
            <a:r>
              <a:rPr lang="en-IN" altLang="x-none" sz="2400" dirty="0"/>
              <a:t>	System.out.println(“you entered “+age+” as your age”); }}</a:t>
            </a:r>
            <a:endParaRPr lang="en-IN" altLang="x-none"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Rectangle 2"/>
          <p:cNvSpPr>
            <a:spLocks noGrp="1"/>
          </p:cNvSpPr>
          <p:nvPr>
            <p:ph type="title"/>
          </p:nvPr>
        </p:nvSpPr>
        <p:spPr>
          <a:ln/>
        </p:spPr>
        <p:txBody>
          <a:bodyPr vert="horz" wrap="square" lIns="91440" tIns="45720" rIns="91440" bIns="45720" anchor="ctr" anchorCtr="0"/>
          <a:p>
            <a:pPr eaLnBrk="1" hangingPunct="1"/>
            <a:r>
              <a:rPr lang="en-US" dirty="0"/>
              <a:t>Objective</a:t>
            </a:r>
            <a:endParaRPr lang="en-IN" altLang="x-none" dirty="0"/>
          </a:p>
        </p:txBody>
      </p:sp>
      <p:sp>
        <p:nvSpPr>
          <p:cNvPr id="5122" name="Rectangle 3"/>
          <p:cNvSpPr>
            <a:spLocks noGrp="1"/>
          </p:cNvSpPr>
          <p:nvPr>
            <p:ph idx="1"/>
          </p:nvPr>
        </p:nvSpPr>
        <p:spPr>
          <a:ln/>
        </p:spPr>
        <p:txBody>
          <a:bodyPr vert="horz" wrap="square" lIns="91440" tIns="45720" rIns="91440" bIns="45720" anchor="t" anchorCtr="0"/>
          <a:p>
            <a:pPr algn="just" eaLnBrk="1" hangingPunct="1"/>
            <a:r>
              <a:rPr lang="en-IN" altLang="x-none" dirty="0"/>
              <a:t>understand the basics of file handling</a:t>
            </a:r>
            <a:endParaRPr lang="en-IN" altLang="x-none" dirty="0"/>
          </a:p>
          <a:p>
            <a:pPr algn="just" eaLnBrk="1" hangingPunct="1"/>
            <a:r>
              <a:rPr lang="en-IN" altLang="x-none" dirty="0"/>
              <a:t>understand how Input/Output operation is done in Java</a:t>
            </a:r>
            <a:endParaRPr lang="en-IN" altLang="x-none" dirty="0"/>
          </a:p>
          <a:p>
            <a:pPr algn="just" eaLnBrk="1" hangingPunct="1"/>
            <a:r>
              <a:rPr lang="en-IN" altLang="x-none" dirty="0"/>
              <a:t>understand how Input is taken from the user</a:t>
            </a:r>
            <a:endParaRPr lang="en-IN" altLang="x-none" dirty="0"/>
          </a:p>
          <a:p>
            <a:pPr algn="just" eaLnBrk="1" hangingPunct="1"/>
            <a:r>
              <a:rPr lang="en-IN" altLang="x-none" dirty="0"/>
              <a:t>understand the concept behind serialization and how it is done</a:t>
            </a:r>
            <a:endParaRPr lang="en-IN" altLang="x-none"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Rectangle 2"/>
          <p:cNvSpPr>
            <a:spLocks noGrp="1"/>
          </p:cNvSpPr>
          <p:nvPr>
            <p:ph type="title"/>
          </p:nvPr>
        </p:nvSpPr>
        <p:spPr>
          <a:ln/>
        </p:spPr>
        <p:txBody>
          <a:bodyPr vert="horz" wrap="square" lIns="91440" tIns="45720" rIns="91440" bIns="45720" anchor="ctr" anchorCtr="0"/>
          <a:p>
            <a:pPr eaLnBrk="1" hangingPunct="1"/>
            <a:r>
              <a:rPr lang="en-IN" altLang="x-none" dirty="0"/>
              <a:t>The Output</a:t>
            </a:r>
            <a:endParaRPr lang="en-IN" altLang="x-none" dirty="0"/>
          </a:p>
        </p:txBody>
      </p:sp>
      <p:sp>
        <p:nvSpPr>
          <p:cNvPr id="32770" name="Rectangle 3"/>
          <p:cNvSpPr>
            <a:spLocks noGrp="1"/>
          </p:cNvSpPr>
          <p:nvPr>
            <p:ph idx="1"/>
          </p:nvPr>
        </p:nvSpPr>
        <p:spPr>
          <a:xfrm>
            <a:off x="457200" y="1371600"/>
            <a:ext cx="8229600" cy="4525963"/>
          </a:xfrm>
          <a:ln/>
        </p:spPr>
        <p:txBody>
          <a:bodyPr vert="horz" wrap="square" lIns="91440" tIns="45720" rIns="91440" bIns="45720" anchor="t" anchorCtr="0"/>
          <a:p>
            <a:pPr eaLnBrk="1" hangingPunct="1">
              <a:buNone/>
            </a:pPr>
            <a:r>
              <a:rPr lang="en-IN" altLang="x-none" sz="2400" dirty="0"/>
              <a:t>	C:\javaprograms\inputs&gt;java ScannerDemo</a:t>
            </a:r>
            <a:endParaRPr lang="en-IN" altLang="x-none" sz="2400" dirty="0"/>
          </a:p>
          <a:p>
            <a:pPr eaLnBrk="1" hangingPunct="1">
              <a:buNone/>
            </a:pPr>
            <a:r>
              <a:rPr lang="en-IN" altLang="x-none" sz="2400" dirty="0"/>
              <a:t>	Enter your name: Kamakhya</a:t>
            </a:r>
            <a:endParaRPr lang="en-IN" altLang="x-none" sz="2400" dirty="0"/>
          </a:p>
          <a:p>
            <a:pPr eaLnBrk="1" hangingPunct="1">
              <a:buNone/>
            </a:pPr>
            <a:r>
              <a:rPr lang="en-IN" altLang="x-none" sz="2400" dirty="0"/>
              <a:t>	Enter your age: 31</a:t>
            </a:r>
            <a:endParaRPr lang="en-IN" altLang="x-none" sz="2400" dirty="0"/>
          </a:p>
          <a:p>
            <a:pPr eaLnBrk="1" hangingPunct="1">
              <a:buNone/>
            </a:pPr>
            <a:r>
              <a:rPr lang="en-IN" altLang="x-none" sz="2400" dirty="0"/>
              <a:t>	you entered Kamakhya as your name</a:t>
            </a:r>
            <a:endParaRPr lang="en-IN" altLang="x-none" sz="2400" dirty="0"/>
          </a:p>
          <a:p>
            <a:pPr eaLnBrk="1" hangingPunct="1">
              <a:buNone/>
            </a:pPr>
            <a:r>
              <a:rPr lang="en-IN" altLang="x-none" sz="2400" dirty="0"/>
              <a:t>	you entered 31 as your age</a:t>
            </a:r>
            <a:endParaRPr lang="en-IN" altLang="x-none" sz="24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Rectangle 2"/>
          <p:cNvSpPr>
            <a:spLocks noGrp="1"/>
          </p:cNvSpPr>
          <p:nvPr>
            <p:ph type="title"/>
          </p:nvPr>
        </p:nvSpPr>
        <p:spPr>
          <a:ln/>
        </p:spPr>
        <p:txBody>
          <a:bodyPr vert="horz" wrap="square" lIns="91440" tIns="45720" rIns="91440" bIns="45720" anchor="ctr" anchorCtr="0"/>
          <a:p>
            <a:pPr eaLnBrk="1" hangingPunct="1"/>
            <a:r>
              <a:rPr lang="en-US" dirty="0"/>
              <a:t>Console class</a:t>
            </a:r>
            <a:endParaRPr lang="en-IN" altLang="x-none" dirty="0"/>
          </a:p>
        </p:txBody>
      </p:sp>
      <p:pic>
        <p:nvPicPr>
          <p:cNvPr id="33794" name="Picture 4"/>
          <p:cNvPicPr>
            <a:picLocks noGrp="1" noChangeAspect="1"/>
          </p:cNvPicPr>
          <p:nvPr>
            <p:ph idx="1"/>
          </p:nvPr>
        </p:nvPicPr>
        <p:blipFill>
          <a:blip r:embed="rId1"/>
          <a:stretch>
            <a:fillRect/>
          </a:stretch>
        </p:blipFill>
        <p:spPr>
          <a:xfrm>
            <a:off x="838200" y="1177925"/>
            <a:ext cx="7239000" cy="5070475"/>
          </a:xfrm>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Rectangle 2"/>
          <p:cNvSpPr>
            <a:spLocks noGrp="1"/>
          </p:cNvSpPr>
          <p:nvPr>
            <p:ph type="title"/>
          </p:nvPr>
        </p:nvSpPr>
        <p:spPr>
          <a:ln/>
        </p:spPr>
        <p:txBody>
          <a:bodyPr vert="horz" wrap="square" lIns="91440" tIns="45720" rIns="91440" bIns="45720" anchor="ctr" anchorCtr="0"/>
          <a:p>
            <a:pPr eaLnBrk="1" hangingPunct="1"/>
            <a:r>
              <a:rPr lang="en-US" dirty="0"/>
              <a:t>Example</a:t>
            </a:r>
            <a:endParaRPr lang="en-IN" altLang="x-none" dirty="0"/>
          </a:p>
        </p:txBody>
      </p:sp>
      <p:sp>
        <p:nvSpPr>
          <p:cNvPr id="34818" name="Rectangle 3"/>
          <p:cNvSpPr>
            <a:spLocks noGrp="1"/>
          </p:cNvSpPr>
          <p:nvPr>
            <p:ph idx="1"/>
          </p:nvPr>
        </p:nvSpPr>
        <p:spPr>
          <a:xfrm>
            <a:off x="457200" y="1143000"/>
            <a:ext cx="8229600" cy="4525963"/>
          </a:xfrm>
          <a:ln/>
        </p:spPr>
        <p:txBody>
          <a:bodyPr vert="horz" wrap="square" lIns="91440" tIns="45720" rIns="91440" bIns="45720" anchor="t" anchorCtr="0"/>
          <a:p>
            <a:pPr eaLnBrk="1" hangingPunct="1">
              <a:lnSpc>
                <a:spcPct val="80000"/>
              </a:lnSpc>
              <a:buNone/>
            </a:pPr>
            <a:r>
              <a:rPr lang="en-IN" altLang="x-none" sz="2100" dirty="0"/>
              <a:t>	import java.io.*;</a:t>
            </a:r>
            <a:endParaRPr lang="en-IN" altLang="x-none" sz="2100" dirty="0"/>
          </a:p>
          <a:p>
            <a:pPr eaLnBrk="1" hangingPunct="1">
              <a:lnSpc>
                <a:spcPct val="80000"/>
              </a:lnSpc>
              <a:buNone/>
            </a:pPr>
            <a:r>
              <a:rPr lang="en-IN" altLang="x-none" sz="2100" dirty="0"/>
              <a:t>	class ConsoleDemo {</a:t>
            </a:r>
            <a:endParaRPr lang="en-IN" altLang="x-none" sz="2100" dirty="0"/>
          </a:p>
          <a:p>
            <a:pPr eaLnBrk="1" hangingPunct="1">
              <a:lnSpc>
                <a:spcPct val="80000"/>
              </a:lnSpc>
              <a:buNone/>
            </a:pPr>
            <a:r>
              <a:rPr lang="en-IN" altLang="x-none" sz="2100" dirty="0"/>
              <a:t>	public static void main(String args[]) throws IOException{</a:t>
            </a:r>
            <a:endParaRPr lang="en-IN" altLang="x-none" sz="2100" dirty="0"/>
          </a:p>
          <a:p>
            <a:pPr eaLnBrk="1" hangingPunct="1">
              <a:lnSpc>
                <a:spcPct val="80000"/>
              </a:lnSpc>
              <a:buNone/>
            </a:pPr>
            <a:r>
              <a:rPr lang="en-IN" altLang="x-none" sz="2100" dirty="0"/>
              <a:t>	Console c=System.console();</a:t>
            </a:r>
            <a:endParaRPr lang="en-IN" altLang="x-none" sz="2100" dirty="0"/>
          </a:p>
          <a:p>
            <a:pPr eaLnBrk="1" hangingPunct="1">
              <a:lnSpc>
                <a:spcPct val="80000"/>
              </a:lnSpc>
              <a:buNone/>
            </a:pPr>
            <a:r>
              <a:rPr lang="en-IN" altLang="x-none" sz="2100" dirty="0"/>
              <a:t>	String user=c.readLine(“Enter your username: ”);</a:t>
            </a:r>
            <a:endParaRPr lang="en-IN" altLang="x-none" sz="2100" dirty="0"/>
          </a:p>
          <a:p>
            <a:pPr eaLnBrk="1" hangingPunct="1">
              <a:lnSpc>
                <a:spcPct val="80000"/>
              </a:lnSpc>
              <a:buNone/>
            </a:pPr>
            <a:r>
              <a:rPr lang="en-IN" altLang="x-none" sz="2100" dirty="0"/>
              <a:t>	c.printf(“Welcome %1$s. Hope You had a Nice Day. ”,user);</a:t>
            </a:r>
            <a:endParaRPr lang="en-IN" altLang="x-none" sz="2100" dirty="0"/>
          </a:p>
          <a:p>
            <a:pPr eaLnBrk="1" hangingPunct="1">
              <a:lnSpc>
                <a:spcPct val="80000"/>
              </a:lnSpc>
              <a:buNone/>
            </a:pPr>
            <a:r>
              <a:rPr lang="en-IN" altLang="x-none" sz="2100" dirty="0"/>
              <a:t>	String pno=c.readLine(“\nEnter your Phone No.: ”);</a:t>
            </a:r>
            <a:endParaRPr lang="en-IN" altLang="x-none" sz="2100" dirty="0"/>
          </a:p>
          <a:p>
            <a:pPr eaLnBrk="1" hangingPunct="1">
              <a:lnSpc>
                <a:spcPct val="80000"/>
              </a:lnSpc>
              <a:buNone/>
            </a:pPr>
            <a:r>
              <a:rPr lang="en-IN" altLang="x-none" sz="2100" dirty="0"/>
              <a:t>	c.printf(“You entered %1$s as your phone Number ”,pno);</a:t>
            </a:r>
            <a:endParaRPr lang="en-IN" altLang="x-none" sz="2100" dirty="0"/>
          </a:p>
          <a:p>
            <a:pPr eaLnBrk="1" hangingPunct="1">
              <a:lnSpc>
                <a:spcPct val="80000"/>
              </a:lnSpc>
              <a:buNone/>
            </a:pPr>
            <a:r>
              <a:rPr lang="en-IN" altLang="x-none" sz="2100" dirty="0"/>
              <a:t>	String age=c.readLine(“\nEnter your AGE: ”);</a:t>
            </a:r>
            <a:endParaRPr lang="en-IN" altLang="x-none" sz="2100" dirty="0"/>
          </a:p>
          <a:p>
            <a:pPr eaLnBrk="1" hangingPunct="1">
              <a:lnSpc>
                <a:spcPct val="80000"/>
              </a:lnSpc>
              <a:buNone/>
            </a:pPr>
            <a:r>
              <a:rPr lang="en-IN" altLang="x-none" sz="2100" dirty="0"/>
              <a:t>	c.printf(“name: %3$s, Age: %2$s Phone No: %1$s”,pno,age,user);</a:t>
            </a:r>
            <a:endParaRPr lang="en-IN" altLang="x-none" sz="2100" dirty="0"/>
          </a:p>
          <a:p>
            <a:pPr eaLnBrk="1" hangingPunct="1">
              <a:lnSpc>
                <a:spcPct val="80000"/>
              </a:lnSpc>
              <a:buNone/>
            </a:pPr>
            <a:r>
              <a:rPr lang="en-IN" altLang="x-none" sz="2100" dirty="0"/>
              <a:t>	// another way of Writing to the Console</a:t>
            </a:r>
            <a:endParaRPr lang="en-IN" altLang="x-none" sz="2100" dirty="0"/>
          </a:p>
          <a:p>
            <a:pPr eaLnBrk="1" hangingPunct="1">
              <a:lnSpc>
                <a:spcPct val="80000"/>
              </a:lnSpc>
              <a:buNone/>
            </a:pPr>
            <a:r>
              <a:rPr lang="en-IN" altLang="x-none" sz="2100" dirty="0"/>
              <a:t>	PrintWriter out=c.getWriter();</a:t>
            </a:r>
            <a:endParaRPr lang="en-IN" altLang="x-none" sz="2100" dirty="0"/>
          </a:p>
          <a:p>
            <a:pPr eaLnBrk="1" hangingPunct="1">
              <a:lnSpc>
                <a:spcPct val="80000"/>
              </a:lnSpc>
              <a:buNone/>
            </a:pPr>
            <a:r>
              <a:rPr lang="en-IN" altLang="x-none" sz="2100" dirty="0"/>
              <a:t>	out.println(“\nEnter your password”);</a:t>
            </a:r>
            <a:endParaRPr lang="en-IN" altLang="x-none" sz="2100" dirty="0"/>
          </a:p>
          <a:p>
            <a:pPr eaLnBrk="1" hangingPunct="1">
              <a:lnSpc>
                <a:spcPct val="80000"/>
              </a:lnSpc>
              <a:buNone/>
            </a:pPr>
            <a:r>
              <a:rPr lang="en-IN" altLang="x-none" sz="2100" dirty="0"/>
              <a:t>	char[] pass=c.readPassword();</a:t>
            </a:r>
            <a:endParaRPr lang="en-IN" altLang="x-none" sz="2100" dirty="0"/>
          </a:p>
          <a:p>
            <a:pPr eaLnBrk="1" hangingPunct="1">
              <a:lnSpc>
                <a:spcPct val="80000"/>
              </a:lnSpc>
              <a:buNone/>
            </a:pPr>
            <a:r>
              <a:rPr lang="en-IN" altLang="x-none" sz="2100" dirty="0"/>
              <a:t>	c.printf(“The password you entered is %1$s ”, new String(pass));}}</a:t>
            </a:r>
            <a:endParaRPr lang="en-IN" altLang="x-none" sz="21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Rectangle 2"/>
          <p:cNvSpPr>
            <a:spLocks noGrp="1"/>
          </p:cNvSpPr>
          <p:nvPr>
            <p:ph type="title"/>
          </p:nvPr>
        </p:nvSpPr>
        <p:spPr>
          <a:ln/>
        </p:spPr>
        <p:txBody>
          <a:bodyPr vert="horz" wrap="square" lIns="91440" tIns="45720" rIns="91440" bIns="45720" anchor="ctr" anchorCtr="0"/>
          <a:p>
            <a:pPr eaLnBrk="1" hangingPunct="1"/>
            <a:r>
              <a:rPr lang="en-US" dirty="0"/>
              <a:t>The Output</a:t>
            </a:r>
            <a:endParaRPr lang="en-IN" altLang="x-none" dirty="0"/>
          </a:p>
        </p:txBody>
      </p:sp>
      <p:sp>
        <p:nvSpPr>
          <p:cNvPr id="35842" name="Rectangle 3"/>
          <p:cNvSpPr>
            <a:spLocks noGrp="1"/>
          </p:cNvSpPr>
          <p:nvPr>
            <p:ph idx="1"/>
          </p:nvPr>
        </p:nvSpPr>
        <p:spPr>
          <a:xfrm>
            <a:off x="457200" y="1295400"/>
            <a:ext cx="8229600" cy="4525963"/>
          </a:xfrm>
          <a:ln/>
        </p:spPr>
        <p:txBody>
          <a:bodyPr vert="horz" wrap="square" lIns="91440" tIns="45720" rIns="91440" bIns="45720" anchor="t" anchorCtr="0"/>
          <a:p>
            <a:pPr eaLnBrk="1" hangingPunct="1">
              <a:lnSpc>
                <a:spcPct val="90000"/>
              </a:lnSpc>
              <a:buNone/>
            </a:pPr>
            <a:r>
              <a:rPr lang="en-IN" altLang="x-none" sz="2400" dirty="0"/>
              <a:t>	C:\javaprograms\inputs&gt;java ConsoleDemo</a:t>
            </a:r>
            <a:endParaRPr lang="en-IN" altLang="x-none" sz="2400" dirty="0"/>
          </a:p>
          <a:p>
            <a:pPr eaLnBrk="1" hangingPunct="1">
              <a:lnSpc>
                <a:spcPct val="90000"/>
              </a:lnSpc>
              <a:buNone/>
            </a:pPr>
            <a:r>
              <a:rPr lang="en-IN" altLang="x-none" sz="2400" dirty="0"/>
              <a:t>	Enter your username: Kamakhya</a:t>
            </a:r>
            <a:endParaRPr lang="en-IN" altLang="x-none" sz="2400" dirty="0"/>
          </a:p>
          <a:p>
            <a:pPr eaLnBrk="1" hangingPunct="1">
              <a:lnSpc>
                <a:spcPct val="90000"/>
              </a:lnSpc>
              <a:buNone/>
            </a:pPr>
            <a:r>
              <a:rPr lang="en-IN" altLang="x-none" sz="2400" dirty="0"/>
              <a:t>	Welcome Kamakhya. Hope You had a Nice Day.</a:t>
            </a:r>
            <a:endParaRPr lang="en-IN" altLang="x-none" sz="2400" dirty="0"/>
          </a:p>
          <a:p>
            <a:pPr eaLnBrk="1" hangingPunct="1">
              <a:lnSpc>
                <a:spcPct val="90000"/>
              </a:lnSpc>
              <a:buNone/>
            </a:pPr>
            <a:r>
              <a:rPr lang="en-IN" altLang="x-none" sz="2400" dirty="0"/>
              <a:t>	Enter your Phone No.: +919040638569</a:t>
            </a:r>
            <a:endParaRPr lang="en-IN" altLang="x-none" sz="2400" dirty="0"/>
          </a:p>
          <a:p>
            <a:pPr eaLnBrk="1" hangingPunct="1">
              <a:lnSpc>
                <a:spcPct val="90000"/>
              </a:lnSpc>
              <a:buNone/>
            </a:pPr>
            <a:r>
              <a:rPr lang="en-IN" altLang="x-none" sz="2400" dirty="0"/>
              <a:t>	You entered +919040638569 as your phone Number</a:t>
            </a:r>
            <a:endParaRPr lang="en-IN" altLang="x-none" sz="2400" dirty="0"/>
          </a:p>
          <a:p>
            <a:pPr eaLnBrk="1" hangingPunct="1">
              <a:lnSpc>
                <a:spcPct val="90000"/>
              </a:lnSpc>
              <a:buNone/>
            </a:pPr>
            <a:r>
              <a:rPr lang="en-IN" altLang="x-none" sz="2400" dirty="0"/>
              <a:t>	Enter your AGE: 31</a:t>
            </a:r>
            <a:endParaRPr lang="en-IN" altLang="x-none" sz="2400" dirty="0"/>
          </a:p>
          <a:p>
            <a:pPr eaLnBrk="1" hangingPunct="1">
              <a:lnSpc>
                <a:spcPct val="90000"/>
              </a:lnSpc>
              <a:buNone/>
            </a:pPr>
            <a:r>
              <a:rPr lang="en-IN" altLang="x-none" sz="2400" dirty="0"/>
              <a:t>	name: Kamakhya, Age: 31 Phone No: +919040638569</a:t>
            </a:r>
            <a:endParaRPr lang="en-IN" altLang="x-none" sz="2400" dirty="0"/>
          </a:p>
          <a:p>
            <a:pPr eaLnBrk="1" hangingPunct="1">
              <a:lnSpc>
                <a:spcPct val="90000"/>
              </a:lnSpc>
              <a:buNone/>
            </a:pPr>
            <a:r>
              <a:rPr lang="en-IN" altLang="x-none" sz="2400" dirty="0"/>
              <a:t>	Enter your Password</a:t>
            </a:r>
            <a:endParaRPr lang="en-IN" altLang="x-none" sz="2400" dirty="0"/>
          </a:p>
          <a:p>
            <a:pPr eaLnBrk="1" hangingPunct="1">
              <a:lnSpc>
                <a:spcPct val="90000"/>
              </a:lnSpc>
              <a:buNone/>
            </a:pPr>
            <a:r>
              <a:rPr lang="en-IN" altLang="x-none" sz="2400" dirty="0"/>
              <a:t>	The password you entered is ******</a:t>
            </a:r>
            <a:endParaRPr lang="en-IN" altLang="x-none" sz="24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Rectangle 2"/>
          <p:cNvSpPr>
            <a:spLocks noGrp="1"/>
          </p:cNvSpPr>
          <p:nvPr>
            <p:ph type="title"/>
          </p:nvPr>
        </p:nvSpPr>
        <p:spPr>
          <a:ln/>
        </p:spPr>
        <p:txBody>
          <a:bodyPr vert="horz" wrap="square" lIns="91440" tIns="45720" rIns="91440" bIns="45720" anchor="ctr" anchorCtr="0"/>
          <a:p>
            <a:pPr eaLnBrk="1" hangingPunct="1"/>
            <a:r>
              <a:rPr lang="en-US" dirty="0"/>
              <a:t>Explanation</a:t>
            </a:r>
            <a:endParaRPr lang="en-IN" altLang="x-none" dirty="0"/>
          </a:p>
        </p:txBody>
      </p:sp>
      <p:sp>
        <p:nvSpPr>
          <p:cNvPr id="36866" name="Rectangle 3"/>
          <p:cNvSpPr>
            <a:spLocks noGrp="1"/>
          </p:cNvSpPr>
          <p:nvPr>
            <p:ph idx="1"/>
          </p:nvPr>
        </p:nvSpPr>
        <p:spPr>
          <a:xfrm>
            <a:off x="457200" y="1189038"/>
            <a:ext cx="8229600" cy="4525962"/>
          </a:xfrm>
          <a:ln/>
        </p:spPr>
        <p:txBody>
          <a:bodyPr vert="horz" wrap="square" lIns="91440" tIns="45720" rIns="91440" bIns="45720" anchor="t" anchorCtr="0"/>
          <a:p>
            <a:pPr algn="just" eaLnBrk="1" hangingPunct="1"/>
            <a:r>
              <a:rPr lang="en-IN" altLang="x-none" sz="2400" b="1" dirty="0"/>
              <a:t>Line 6: </a:t>
            </a:r>
            <a:r>
              <a:rPr lang="en-IN" altLang="x-none" sz="2400" dirty="0"/>
              <a:t>print statement, similar to C language, has been added in this class, i.e. printf(“”,””). </a:t>
            </a:r>
            <a:endParaRPr lang="en-IN" altLang="x-none" sz="2400" dirty="0"/>
          </a:p>
          <a:p>
            <a:pPr algn="just" eaLnBrk="1" hangingPunct="1"/>
            <a:r>
              <a:rPr lang="en-IN" altLang="x-none" sz="2400" dirty="0"/>
              <a:t>The first argument in the method (“Welcome %1$s. Hope you had a Nice Day”) is the format String to be displayed on the standard output. The value for %1$s is picked up from the arguments referred by the format String which starts from the second argument of the method. We have only two arguments in this method, but if required, you can have more.</a:t>
            </a:r>
            <a:endParaRPr lang="en-IN" altLang="x-none" sz="24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Rectangle 5"/>
          <p:cNvSpPr>
            <a:spLocks noGrp="1"/>
          </p:cNvSpPr>
          <p:nvPr>
            <p:ph type="title"/>
          </p:nvPr>
        </p:nvSpPr>
        <p:spPr>
          <a:ln/>
        </p:spPr>
        <p:txBody>
          <a:bodyPr vert="horz" wrap="square" lIns="91440" tIns="45720" rIns="91440" bIns="45720" anchor="ctr" anchorCtr="0"/>
          <a:p>
            <a:pPr eaLnBrk="1" hangingPunct="1"/>
            <a:r>
              <a:rPr lang="en-US" dirty="0"/>
              <a:t>Explanation (contd.)</a:t>
            </a:r>
            <a:endParaRPr lang="en-IN" altLang="x-none" dirty="0"/>
          </a:p>
        </p:txBody>
      </p:sp>
      <p:pic>
        <p:nvPicPr>
          <p:cNvPr id="37890" name="Picture 4"/>
          <p:cNvPicPr>
            <a:picLocks noGrp="1" noChangeAspect="1"/>
          </p:cNvPicPr>
          <p:nvPr>
            <p:ph idx="1"/>
          </p:nvPr>
        </p:nvPicPr>
        <p:blipFill>
          <a:blip r:embed="rId1"/>
          <a:stretch>
            <a:fillRect/>
          </a:stretch>
        </p:blipFill>
        <p:spPr>
          <a:xfrm>
            <a:off x="890588" y="1371600"/>
            <a:ext cx="7361237" cy="1865313"/>
          </a:xfrm>
          <a:ln/>
        </p:spPr>
      </p:pic>
      <p:sp>
        <p:nvSpPr>
          <p:cNvPr id="37891" name="Rectangle 7"/>
          <p:cNvSpPr/>
          <p:nvPr/>
        </p:nvSpPr>
        <p:spPr>
          <a:xfrm>
            <a:off x="685800" y="3900488"/>
            <a:ext cx="7772400" cy="1108075"/>
          </a:xfrm>
          <a:prstGeom prst="rect">
            <a:avLst/>
          </a:prstGeom>
          <a:noFill/>
          <a:ln w="9525">
            <a:noFill/>
          </a:ln>
        </p:spPr>
        <p:txBody>
          <a:bodyPr anchor="t" anchorCtr="0">
            <a:spAutoFit/>
          </a:bodyPr>
          <a:p>
            <a:r>
              <a:rPr lang="en-IN" altLang="x-none" sz="2200" dirty="0">
                <a:solidFill>
                  <a:srgbClr val="FF9900"/>
                </a:solidFill>
                <a:latin typeface="Arial" panose="020B0604020202020204" pitchFamily="34" charset="0"/>
              </a:rPr>
              <a:t>So in place of %1$s, the value in the String user (i.e. Kamakhya) is placed while displaying on the console (see o/p).</a:t>
            </a:r>
            <a:endParaRPr lang="en-IN" altLang="x-none" sz="2200" dirty="0">
              <a:solidFill>
                <a:srgbClr val="FF9900"/>
              </a:solidFill>
              <a:latin typeface="Arial" panose="020B060402020202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Rectangle 2"/>
          <p:cNvSpPr>
            <a:spLocks noGrp="1"/>
          </p:cNvSpPr>
          <p:nvPr>
            <p:ph type="title"/>
          </p:nvPr>
        </p:nvSpPr>
        <p:spPr>
          <a:ln/>
        </p:spPr>
        <p:txBody>
          <a:bodyPr vert="horz" wrap="square" lIns="91440" tIns="45720" rIns="91440" bIns="45720" anchor="ctr" anchorCtr="0"/>
          <a:p>
            <a:pPr eaLnBrk="1" hangingPunct="1"/>
            <a:r>
              <a:rPr lang="en-US" sz="4000" dirty="0"/>
              <a:t>Reading/Writing using Character stream</a:t>
            </a:r>
            <a:endParaRPr lang="en-IN" altLang="x-none" sz="4000" dirty="0"/>
          </a:p>
        </p:txBody>
      </p:sp>
      <p:sp>
        <p:nvSpPr>
          <p:cNvPr id="38914" name="Rectangle 3"/>
          <p:cNvSpPr>
            <a:spLocks noGrp="1"/>
          </p:cNvSpPr>
          <p:nvPr>
            <p:ph idx="1"/>
          </p:nvPr>
        </p:nvSpPr>
        <p:spPr>
          <a:xfrm>
            <a:off x="457200" y="1189038"/>
            <a:ext cx="8229600" cy="4525962"/>
          </a:xfrm>
          <a:ln/>
        </p:spPr>
        <p:txBody>
          <a:bodyPr vert="horz" wrap="square" lIns="91440" tIns="45720" rIns="91440" bIns="45720" anchor="t" anchorCtr="0"/>
          <a:p>
            <a:pPr eaLnBrk="1" hangingPunct="1">
              <a:lnSpc>
                <a:spcPct val="80000"/>
              </a:lnSpc>
              <a:buNone/>
            </a:pPr>
            <a:r>
              <a:rPr lang="en-IN" altLang="x-none" sz="2400" dirty="0"/>
              <a:t>	import java.io.*;</a:t>
            </a:r>
            <a:endParaRPr lang="en-IN" altLang="x-none" sz="2400" dirty="0"/>
          </a:p>
          <a:p>
            <a:pPr eaLnBrk="1" hangingPunct="1">
              <a:lnSpc>
                <a:spcPct val="80000"/>
              </a:lnSpc>
              <a:buNone/>
            </a:pPr>
            <a:r>
              <a:rPr lang="en-IN" altLang="x-none" sz="2400" dirty="0"/>
              <a:t>	class ReadWriteDemo1{</a:t>
            </a:r>
            <a:endParaRPr lang="en-IN" altLang="x-none" sz="2400" dirty="0"/>
          </a:p>
          <a:p>
            <a:pPr eaLnBrk="1" hangingPunct="1">
              <a:lnSpc>
                <a:spcPct val="80000"/>
              </a:lnSpc>
              <a:buNone/>
            </a:pPr>
            <a:r>
              <a:rPr lang="en-IN" altLang="x-none" sz="2400" dirty="0"/>
              <a:t>	public static void main(String args[]) throws IOException{</a:t>
            </a:r>
            <a:endParaRPr lang="en-IN" altLang="x-none" sz="2400" dirty="0"/>
          </a:p>
          <a:p>
            <a:pPr eaLnBrk="1" hangingPunct="1">
              <a:lnSpc>
                <a:spcPct val="80000"/>
              </a:lnSpc>
              <a:buNone/>
            </a:pPr>
            <a:r>
              <a:rPr lang="en-IN" altLang="x-none" sz="2400" dirty="0"/>
              <a:t>	File f=new File(args[0]);</a:t>
            </a:r>
            <a:endParaRPr lang="en-IN" altLang="x-none" sz="2400" dirty="0"/>
          </a:p>
          <a:p>
            <a:pPr eaLnBrk="1" hangingPunct="1">
              <a:lnSpc>
                <a:spcPct val="80000"/>
              </a:lnSpc>
              <a:buNone/>
            </a:pPr>
            <a:r>
              <a:rPr lang="en-IN" altLang="x-none" sz="2400" dirty="0"/>
              <a:t>	int n;</a:t>
            </a:r>
            <a:endParaRPr lang="en-IN" altLang="x-none" sz="2400" dirty="0"/>
          </a:p>
          <a:p>
            <a:pPr eaLnBrk="1" hangingPunct="1">
              <a:lnSpc>
                <a:spcPct val="80000"/>
              </a:lnSpc>
              <a:buNone/>
            </a:pPr>
            <a:r>
              <a:rPr lang="en-IN" altLang="x-none" sz="2400" dirty="0"/>
              <a:t>	//Reading a File</a:t>
            </a:r>
            <a:endParaRPr lang="en-IN" altLang="x-none" sz="2400" dirty="0"/>
          </a:p>
          <a:p>
            <a:pPr eaLnBrk="1" hangingPunct="1">
              <a:lnSpc>
                <a:spcPct val="80000"/>
              </a:lnSpc>
              <a:buNone/>
            </a:pPr>
            <a:r>
              <a:rPr lang="en-IN" altLang="x-none" sz="2400" dirty="0"/>
              <a:t>	if(f.exist())</a:t>
            </a:r>
            <a:endParaRPr lang="en-IN" altLang="x-none" sz="2400" dirty="0"/>
          </a:p>
          <a:p>
            <a:pPr eaLnBrk="1" hangingPunct="1">
              <a:lnSpc>
                <a:spcPct val="80000"/>
              </a:lnSpc>
              <a:buNone/>
            </a:pPr>
            <a:r>
              <a:rPr lang="en-IN" altLang="x-none" sz="2400" dirty="0"/>
              <a:t>	{ </a:t>
            </a:r>
            <a:endParaRPr lang="en-IN" altLang="x-none" sz="2400" dirty="0"/>
          </a:p>
          <a:p>
            <a:pPr eaLnBrk="1" hangingPunct="1">
              <a:lnSpc>
                <a:spcPct val="80000"/>
              </a:lnSpc>
              <a:buNone/>
            </a:pPr>
            <a:r>
              <a:rPr lang="en-IN" altLang="x-none" sz="2400" dirty="0"/>
              <a:t>		FileReader fr=new FileReader(f);</a:t>
            </a:r>
            <a:endParaRPr lang="en-IN" altLang="x-none" sz="2400" dirty="0"/>
          </a:p>
          <a:p>
            <a:pPr eaLnBrk="1" hangingPunct="1">
              <a:lnSpc>
                <a:spcPct val="80000"/>
              </a:lnSpc>
              <a:buNone/>
            </a:pPr>
            <a:r>
              <a:rPr lang="en-IN" altLang="x-none" sz="2400" dirty="0"/>
              <a:t>		System.out.println(“Reading “+args[0]);</a:t>
            </a:r>
            <a:endParaRPr lang="en-IN" altLang="x-none" sz="2400" dirty="0"/>
          </a:p>
          <a:p>
            <a:pPr eaLnBrk="1" hangingPunct="1">
              <a:lnSpc>
                <a:spcPct val="80000"/>
              </a:lnSpc>
              <a:buNone/>
            </a:pPr>
            <a:r>
              <a:rPr lang="en-IN" altLang="x-none" sz="2400" dirty="0"/>
              <a:t>		while((n=fr.read())!=-1)</a:t>
            </a:r>
            <a:endParaRPr lang="en-IN" altLang="x-none" sz="2400" dirty="0"/>
          </a:p>
          <a:p>
            <a:pPr eaLnBrk="1" hangingPunct="1">
              <a:lnSpc>
                <a:spcPct val="80000"/>
              </a:lnSpc>
              <a:buNone/>
            </a:pPr>
            <a:r>
              <a:rPr lang="en-IN" altLang="x-none" sz="2400" dirty="0"/>
              <a:t>		System.out.print((char)n);</a:t>
            </a:r>
            <a:endParaRPr lang="en-IN" altLang="x-none" sz="2400" dirty="0"/>
          </a:p>
          <a:p>
            <a:pPr eaLnBrk="1" hangingPunct="1">
              <a:lnSpc>
                <a:spcPct val="80000"/>
              </a:lnSpc>
              <a:buNone/>
            </a:pPr>
            <a:r>
              <a:rPr lang="en-IN" altLang="x-none" sz="2400" dirty="0"/>
              <a:t>	}	else</a:t>
            </a:r>
            <a:endParaRPr lang="en-IN" altLang="x-none" sz="2400" dirty="0"/>
          </a:p>
          <a:p>
            <a:pPr eaLnBrk="1" hangingPunct="1">
              <a:lnSpc>
                <a:spcPct val="80000"/>
              </a:lnSpc>
              <a:buNone/>
            </a:pPr>
            <a:r>
              <a:rPr lang="en-IN" altLang="x-none" sz="2400" dirty="0"/>
              <a:t>			System.out.println(args[0]+” does not exists”);</a:t>
            </a:r>
            <a:endParaRPr lang="en-IN" altLang="x-none" sz="24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Rectangle 2"/>
          <p:cNvSpPr>
            <a:spLocks noGrp="1"/>
          </p:cNvSpPr>
          <p:nvPr>
            <p:ph type="title"/>
          </p:nvPr>
        </p:nvSpPr>
        <p:spPr>
          <a:ln/>
        </p:spPr>
        <p:txBody>
          <a:bodyPr vert="horz" wrap="square" lIns="91440" tIns="45720" rIns="91440" bIns="45720" anchor="ctr" anchorCtr="0"/>
          <a:p>
            <a:pPr eaLnBrk="1" hangingPunct="1"/>
            <a:r>
              <a:rPr lang="en-US" sz="4000" dirty="0"/>
              <a:t>Reading/Writing using Character stream</a:t>
            </a:r>
            <a:endParaRPr lang="en-IN" altLang="x-none" sz="4000" dirty="0"/>
          </a:p>
        </p:txBody>
      </p:sp>
      <p:sp>
        <p:nvSpPr>
          <p:cNvPr id="39938" name="Rectangle 3"/>
          <p:cNvSpPr>
            <a:spLocks noGrp="1"/>
          </p:cNvSpPr>
          <p:nvPr>
            <p:ph idx="1"/>
          </p:nvPr>
        </p:nvSpPr>
        <p:spPr>
          <a:xfrm>
            <a:off x="457200" y="1265238"/>
            <a:ext cx="8229600" cy="4525962"/>
          </a:xfrm>
          <a:ln/>
        </p:spPr>
        <p:txBody>
          <a:bodyPr vert="horz" wrap="square" lIns="91440" tIns="45720" rIns="91440" bIns="45720" anchor="t" anchorCtr="0"/>
          <a:p>
            <a:pPr eaLnBrk="1" hangingPunct="1">
              <a:buNone/>
            </a:pPr>
            <a:r>
              <a:rPr lang="en-IN" altLang="x-none" sz="2400" dirty="0"/>
              <a:t>	//writing to a file</a:t>
            </a:r>
            <a:endParaRPr lang="en-IN" altLang="x-none" sz="2400" dirty="0"/>
          </a:p>
          <a:p>
            <a:pPr eaLnBrk="1" hangingPunct="1">
              <a:buNone/>
            </a:pPr>
            <a:r>
              <a:rPr lang="en-IN" altLang="x-none" sz="2400" dirty="0"/>
              <a:t>	System.out.println(“\nWriting “+args[1]);</a:t>
            </a:r>
            <a:endParaRPr lang="en-IN" altLang="x-none" sz="2400" dirty="0"/>
          </a:p>
          <a:p>
            <a:pPr eaLnBrk="1" hangingPunct="1">
              <a:buNone/>
            </a:pPr>
            <a:r>
              <a:rPr lang="en-IN" altLang="x-none" sz="2400" dirty="0"/>
              <a:t>	FileWriter fw= new FileWriter(args[1]);</a:t>
            </a:r>
            <a:endParaRPr lang="en-IN" altLang="x-none" sz="2400" dirty="0"/>
          </a:p>
          <a:p>
            <a:pPr eaLnBrk="1" hangingPunct="1">
              <a:buNone/>
            </a:pPr>
            <a:r>
              <a:rPr lang="en-IN" altLang="x-none" sz="2400" dirty="0"/>
              <a:t>	String s=”This is my sample File”;</a:t>
            </a:r>
            <a:endParaRPr lang="en-IN" altLang="x-none" sz="2400" dirty="0"/>
          </a:p>
          <a:p>
            <a:pPr eaLnBrk="1" hangingPunct="1">
              <a:buNone/>
            </a:pPr>
            <a:r>
              <a:rPr lang="en-IN" altLang="x-none" sz="2400" dirty="0"/>
              <a:t>	fw.write(s);</a:t>
            </a:r>
            <a:endParaRPr lang="en-IN" altLang="x-none" sz="2400" dirty="0"/>
          </a:p>
          <a:p>
            <a:pPr eaLnBrk="1" hangingPunct="1">
              <a:buNone/>
            </a:pPr>
            <a:r>
              <a:rPr lang="en-IN" altLang="x-none" sz="2400" dirty="0"/>
              <a:t>	fw.close(); </a:t>
            </a:r>
            <a:endParaRPr lang="en-IN" altLang="x-none" sz="2400" dirty="0"/>
          </a:p>
          <a:p>
            <a:pPr eaLnBrk="1" hangingPunct="1">
              <a:buNone/>
            </a:pPr>
            <a:r>
              <a:rPr lang="en-IN" altLang="x-none" sz="2400" dirty="0"/>
              <a:t>	}</a:t>
            </a:r>
            <a:endParaRPr lang="en-IN" altLang="x-none" sz="2400" dirty="0"/>
          </a:p>
          <a:p>
            <a:pPr eaLnBrk="1" hangingPunct="1">
              <a:buNone/>
            </a:pPr>
            <a:r>
              <a:rPr lang="en-IN" altLang="x-none" sz="2400" dirty="0"/>
              <a:t>	}</a:t>
            </a:r>
            <a:endParaRPr lang="en-IN" altLang="x-none" sz="2400" dirty="0"/>
          </a:p>
          <a:p>
            <a:pPr eaLnBrk="1" hangingPunct="1"/>
            <a:endParaRPr lang="en-IN" altLang="x-none" sz="24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Rectangle 2"/>
          <p:cNvSpPr>
            <a:spLocks noGrp="1"/>
          </p:cNvSpPr>
          <p:nvPr>
            <p:ph type="title"/>
          </p:nvPr>
        </p:nvSpPr>
        <p:spPr>
          <a:ln/>
        </p:spPr>
        <p:txBody>
          <a:bodyPr vert="horz" wrap="square" lIns="91440" tIns="45720" rIns="91440" bIns="45720" anchor="ctr" anchorCtr="0"/>
          <a:p>
            <a:pPr eaLnBrk="1" hangingPunct="1"/>
            <a:r>
              <a:rPr lang="en-US" dirty="0"/>
              <a:t>The Output</a:t>
            </a:r>
            <a:endParaRPr lang="en-IN" altLang="x-none" dirty="0"/>
          </a:p>
        </p:txBody>
      </p:sp>
      <p:sp>
        <p:nvSpPr>
          <p:cNvPr id="40962" name="Rectangle 3"/>
          <p:cNvSpPr>
            <a:spLocks noGrp="1"/>
          </p:cNvSpPr>
          <p:nvPr>
            <p:ph idx="1"/>
          </p:nvPr>
        </p:nvSpPr>
        <p:spPr>
          <a:xfrm>
            <a:off x="457200" y="1265238"/>
            <a:ext cx="8229600" cy="4525962"/>
          </a:xfrm>
          <a:ln/>
        </p:spPr>
        <p:txBody>
          <a:bodyPr vert="horz" wrap="square" lIns="91440" tIns="45720" rIns="91440" bIns="45720" anchor="t" anchorCtr="0"/>
          <a:p>
            <a:pPr eaLnBrk="1" hangingPunct="1">
              <a:buNone/>
            </a:pPr>
            <a:r>
              <a:rPr lang="en-IN" altLang="x-none" sz="2400" dirty="0"/>
              <a:t>	C:\javaprograms\files&gt;java ReadWriteDemo1 Sample1.txt Demo1.txt</a:t>
            </a:r>
            <a:endParaRPr lang="en-IN" altLang="x-none" sz="2400" dirty="0"/>
          </a:p>
          <a:p>
            <a:pPr eaLnBrk="1" hangingPunct="1">
              <a:buNone/>
            </a:pPr>
            <a:r>
              <a:rPr lang="en-IN" altLang="x-none" sz="2400" dirty="0"/>
              <a:t>	Reading Sample1.txt</a:t>
            </a:r>
            <a:endParaRPr lang="en-IN" altLang="x-none" sz="2400" dirty="0"/>
          </a:p>
          <a:p>
            <a:pPr eaLnBrk="1" hangingPunct="1">
              <a:buNone/>
            </a:pPr>
            <a:r>
              <a:rPr lang="en-IN" altLang="x-none" sz="2400" dirty="0"/>
              <a:t>	This is my sample File</a:t>
            </a:r>
            <a:endParaRPr lang="en-IN" altLang="x-none" sz="2400" dirty="0"/>
          </a:p>
          <a:p>
            <a:pPr eaLnBrk="1" hangingPunct="1">
              <a:buNone/>
            </a:pPr>
            <a:r>
              <a:rPr lang="en-IN" altLang="x-none" sz="2400" dirty="0"/>
              <a:t>	Writing Demo1.txt</a:t>
            </a:r>
            <a:endParaRPr lang="en-IN" altLang="x-none" sz="24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Rectangle 2"/>
          <p:cNvSpPr>
            <a:spLocks noGrp="1"/>
          </p:cNvSpPr>
          <p:nvPr>
            <p:ph type="title"/>
          </p:nvPr>
        </p:nvSpPr>
        <p:spPr>
          <a:ln/>
        </p:spPr>
        <p:txBody>
          <a:bodyPr vert="horz" wrap="square" lIns="91440" tIns="45720" rIns="91440" bIns="45720" anchor="ctr" anchorCtr="0"/>
          <a:p>
            <a:pPr eaLnBrk="1" hangingPunct="1"/>
            <a:r>
              <a:rPr lang="en-IN" altLang="x-none" sz="4000" dirty="0"/>
              <a:t>Reading/Writing using Buffered byte stream classes</a:t>
            </a:r>
            <a:endParaRPr lang="en-IN" altLang="x-none" sz="4000" dirty="0"/>
          </a:p>
        </p:txBody>
      </p:sp>
      <p:sp>
        <p:nvSpPr>
          <p:cNvPr id="41986" name="Rectangle 3"/>
          <p:cNvSpPr>
            <a:spLocks noGrp="1"/>
          </p:cNvSpPr>
          <p:nvPr>
            <p:ph idx="1"/>
          </p:nvPr>
        </p:nvSpPr>
        <p:spPr>
          <a:xfrm>
            <a:off x="457200" y="1341438"/>
            <a:ext cx="8229600" cy="4525962"/>
          </a:xfrm>
          <a:ln/>
        </p:spPr>
        <p:txBody>
          <a:bodyPr vert="horz" wrap="square" lIns="91440" tIns="45720" rIns="91440" bIns="45720" anchor="t" anchorCtr="0"/>
          <a:p>
            <a:pPr algn="just" eaLnBrk="1" hangingPunct="1"/>
            <a:r>
              <a:rPr lang="en-IN" altLang="x-none" sz="2400" dirty="0"/>
              <a:t>BufferedInputStream class is used for </a:t>
            </a:r>
            <a:endParaRPr lang="en-IN" altLang="x-none" sz="2400" dirty="0"/>
          </a:p>
          <a:p>
            <a:pPr lvl="1" algn="just" eaLnBrk="1" hangingPunct="1"/>
            <a:r>
              <a:rPr lang="en-IN" altLang="x-none" sz="2000" dirty="0"/>
              <a:t>buffering the input and </a:t>
            </a:r>
            <a:endParaRPr lang="en-IN" altLang="x-none" sz="2000" dirty="0"/>
          </a:p>
          <a:p>
            <a:pPr lvl="1" algn="just" eaLnBrk="1" hangingPunct="1"/>
            <a:r>
              <a:rPr lang="en-IN" altLang="x-none" sz="2000" dirty="0"/>
              <a:t>it supports operation to re-read the files.</a:t>
            </a:r>
            <a:endParaRPr lang="en-IN" altLang="x-none" sz="2000" dirty="0"/>
          </a:p>
          <a:p>
            <a:pPr algn="just" eaLnBrk="1" hangingPunct="1"/>
            <a:r>
              <a:rPr lang="en-IN" altLang="x-none" sz="2400" dirty="0"/>
              <a:t>BufferedOutputStream class is used to </a:t>
            </a:r>
            <a:endParaRPr lang="en-IN" altLang="x-none" sz="2400" dirty="0"/>
          </a:p>
          <a:p>
            <a:pPr lvl="1" algn="just" eaLnBrk="1" hangingPunct="1"/>
            <a:r>
              <a:rPr lang="en-IN" altLang="x-none" sz="2000" dirty="0"/>
              <a:t>buffer the output and </a:t>
            </a:r>
            <a:endParaRPr lang="en-IN" altLang="x-none" sz="2000" dirty="0"/>
          </a:p>
          <a:p>
            <a:pPr lvl="1" algn="just" eaLnBrk="1" hangingPunct="1"/>
            <a:r>
              <a:rPr lang="en-IN" altLang="x-none" sz="2000" dirty="0"/>
              <a:t>enhance the performance.</a:t>
            </a:r>
            <a:endParaRPr lang="en-IN" altLang="x-none"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Rectangle 2"/>
          <p:cNvSpPr>
            <a:spLocks noGrp="1"/>
          </p:cNvSpPr>
          <p:nvPr>
            <p:ph type="title"/>
          </p:nvPr>
        </p:nvSpPr>
        <p:spPr>
          <a:ln/>
        </p:spPr>
        <p:txBody>
          <a:bodyPr vert="horz" wrap="square" lIns="91440" tIns="45720" rIns="91440" bIns="45720" anchor="ctr" anchorCtr="0"/>
          <a:p>
            <a:pPr eaLnBrk="1" hangingPunct="1"/>
            <a:r>
              <a:rPr lang="en-US" dirty="0"/>
              <a:t>Introduction</a:t>
            </a:r>
            <a:endParaRPr lang="en-IN" altLang="x-none" dirty="0"/>
          </a:p>
        </p:txBody>
      </p:sp>
      <p:sp>
        <p:nvSpPr>
          <p:cNvPr id="6146" name="Rectangle 3"/>
          <p:cNvSpPr>
            <a:spLocks noGrp="1"/>
          </p:cNvSpPr>
          <p:nvPr>
            <p:ph idx="1"/>
          </p:nvPr>
        </p:nvSpPr>
        <p:spPr>
          <a:xfrm>
            <a:off x="457200" y="1265238"/>
            <a:ext cx="8229600" cy="4525962"/>
          </a:xfrm>
          <a:ln/>
        </p:spPr>
        <p:txBody>
          <a:bodyPr vert="horz" wrap="square" lIns="91440" tIns="45720" rIns="91440" bIns="45720" anchor="t" anchorCtr="0"/>
          <a:p>
            <a:pPr algn="just" eaLnBrk="1" hangingPunct="1">
              <a:lnSpc>
                <a:spcPct val="90000"/>
              </a:lnSpc>
            </a:pPr>
            <a:r>
              <a:rPr lang="en-IN" altLang="x-none" sz="2800" dirty="0"/>
              <a:t>As of Java 1.4, there are two predefined packages named </a:t>
            </a:r>
            <a:r>
              <a:rPr lang="en-IN" altLang="x-none" sz="2800" i="1" dirty="0"/>
              <a:t>io </a:t>
            </a:r>
            <a:r>
              <a:rPr lang="en-IN" altLang="x-none" sz="2800" dirty="0"/>
              <a:t>(input/output) and </a:t>
            </a:r>
            <a:r>
              <a:rPr lang="en-IN" altLang="x-none" sz="2800" i="1" dirty="0"/>
              <a:t>nio </a:t>
            </a:r>
            <a:r>
              <a:rPr lang="en-IN" altLang="x-none" sz="2800" dirty="0"/>
              <a:t>(new I/O) </a:t>
            </a:r>
            <a:endParaRPr lang="en-IN" altLang="x-none" sz="2800" dirty="0"/>
          </a:p>
          <a:p>
            <a:pPr algn="just" eaLnBrk="1" hangingPunct="1">
              <a:lnSpc>
                <a:spcPct val="90000"/>
              </a:lnSpc>
            </a:pPr>
            <a:r>
              <a:rPr lang="en-IN" altLang="x-none" sz="2800" dirty="0"/>
              <a:t>The </a:t>
            </a:r>
            <a:r>
              <a:rPr lang="en-IN" altLang="x-none" sz="2800" i="1" dirty="0"/>
              <a:t>java.io </a:t>
            </a:r>
            <a:r>
              <a:rPr lang="en-IN" altLang="x-none" sz="2800" dirty="0"/>
              <a:t>package deals with operations like reading/writing to console, reading/writing to files, etc. </a:t>
            </a:r>
            <a:endParaRPr lang="en-IN" altLang="x-none" sz="2800" dirty="0"/>
          </a:p>
          <a:p>
            <a:pPr algn="just" eaLnBrk="1" hangingPunct="1">
              <a:lnSpc>
                <a:spcPct val="90000"/>
              </a:lnSpc>
            </a:pPr>
            <a:r>
              <a:rPr lang="en-IN" altLang="x-none" sz="2800" dirty="0"/>
              <a:t>The </a:t>
            </a:r>
            <a:r>
              <a:rPr lang="en-IN" altLang="x-none" sz="2800" i="1" dirty="0"/>
              <a:t>java io </a:t>
            </a:r>
            <a:r>
              <a:rPr lang="en-IN" altLang="x-none" sz="2800" dirty="0"/>
              <a:t>package contains classes that support the classes in the </a:t>
            </a:r>
            <a:r>
              <a:rPr lang="en-IN" altLang="x-none" sz="2800" i="1" dirty="0"/>
              <a:t>java.io </a:t>
            </a:r>
            <a:r>
              <a:rPr lang="en-IN" altLang="x-none" sz="2800" dirty="0"/>
              <a:t>package and perform advanced operations like buffering, character encoding and decoding, pattern matching, locking a file, etc.</a:t>
            </a:r>
            <a:endParaRPr lang="en-IN" altLang="x-none" sz="28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Rectangle 2"/>
          <p:cNvSpPr>
            <a:spLocks noGrp="1"/>
          </p:cNvSpPr>
          <p:nvPr>
            <p:ph type="title"/>
          </p:nvPr>
        </p:nvSpPr>
        <p:spPr>
          <a:ln/>
        </p:spPr>
        <p:txBody>
          <a:bodyPr vert="horz" wrap="square" lIns="91440" tIns="45720" rIns="91440" bIns="45720" anchor="ctr" anchorCtr="0"/>
          <a:p>
            <a:pPr eaLnBrk="1" hangingPunct="1"/>
            <a:r>
              <a:rPr lang="en-US" sz="4000" dirty="0"/>
              <a:t>Methods of BufferedInputStream</a:t>
            </a:r>
            <a:endParaRPr lang="en-IN" altLang="x-none" sz="4000" dirty="0"/>
          </a:p>
        </p:txBody>
      </p:sp>
      <p:pic>
        <p:nvPicPr>
          <p:cNvPr id="43010" name="Picture 4"/>
          <p:cNvPicPr>
            <a:picLocks noGrp="1" noChangeAspect="1"/>
          </p:cNvPicPr>
          <p:nvPr>
            <p:ph idx="1"/>
          </p:nvPr>
        </p:nvPicPr>
        <p:blipFill>
          <a:blip r:embed="rId1"/>
          <a:stretch>
            <a:fillRect/>
          </a:stretch>
        </p:blipFill>
        <p:spPr>
          <a:xfrm>
            <a:off x="611188" y="1311275"/>
            <a:ext cx="7920037" cy="4175125"/>
          </a:xfrm>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Rectangle 5"/>
          <p:cNvSpPr>
            <a:spLocks noGrp="1"/>
          </p:cNvSpPr>
          <p:nvPr>
            <p:ph type="title"/>
          </p:nvPr>
        </p:nvSpPr>
        <p:spPr>
          <a:ln/>
        </p:spPr>
        <p:txBody>
          <a:bodyPr vert="horz" wrap="square" lIns="91440" tIns="45720" rIns="91440" bIns="45720" anchor="ctr" anchorCtr="0"/>
          <a:p>
            <a:pPr eaLnBrk="1" hangingPunct="1"/>
            <a:r>
              <a:rPr lang="en-US" sz="4000" dirty="0"/>
              <a:t>Methods of BufferedInputStream</a:t>
            </a:r>
            <a:endParaRPr lang="en-IN" altLang="x-none" sz="4000" dirty="0"/>
          </a:p>
        </p:txBody>
      </p:sp>
      <p:pic>
        <p:nvPicPr>
          <p:cNvPr id="44034" name="Picture 4"/>
          <p:cNvPicPr>
            <a:picLocks noGrp="1" noChangeAspect="1"/>
          </p:cNvPicPr>
          <p:nvPr>
            <p:ph idx="1"/>
          </p:nvPr>
        </p:nvPicPr>
        <p:blipFill>
          <a:blip r:embed="rId1"/>
          <a:stretch>
            <a:fillRect/>
          </a:stretch>
        </p:blipFill>
        <p:spPr>
          <a:xfrm>
            <a:off x="533400" y="1905000"/>
            <a:ext cx="8077200" cy="1981200"/>
          </a:xfrm>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Rectangle 2"/>
          <p:cNvSpPr>
            <a:spLocks noGrp="1"/>
          </p:cNvSpPr>
          <p:nvPr>
            <p:ph type="title"/>
          </p:nvPr>
        </p:nvSpPr>
        <p:spPr>
          <a:ln/>
        </p:spPr>
        <p:txBody>
          <a:bodyPr vert="horz" wrap="square" lIns="91440" tIns="45720" rIns="91440" bIns="45720" anchor="ctr" anchorCtr="0"/>
          <a:p>
            <a:pPr eaLnBrk="1" hangingPunct="1"/>
            <a:r>
              <a:rPr lang="en-US" dirty="0"/>
              <a:t>Example</a:t>
            </a:r>
            <a:endParaRPr lang="en-IN" altLang="x-none" dirty="0"/>
          </a:p>
        </p:txBody>
      </p:sp>
      <p:sp>
        <p:nvSpPr>
          <p:cNvPr id="45058" name="Rectangle 3"/>
          <p:cNvSpPr>
            <a:spLocks noGrp="1"/>
          </p:cNvSpPr>
          <p:nvPr>
            <p:ph idx="1"/>
          </p:nvPr>
        </p:nvSpPr>
        <p:spPr>
          <a:xfrm>
            <a:off x="457200" y="1066800"/>
            <a:ext cx="8229600" cy="4525963"/>
          </a:xfrm>
          <a:ln/>
        </p:spPr>
        <p:txBody>
          <a:bodyPr vert="horz" wrap="square" lIns="91440" tIns="45720" rIns="91440" bIns="45720" anchor="t" anchorCtr="0"/>
          <a:p>
            <a:pPr eaLnBrk="1" hangingPunct="1">
              <a:lnSpc>
                <a:spcPct val="80000"/>
              </a:lnSpc>
              <a:buNone/>
            </a:pPr>
            <a:r>
              <a:rPr lang="en-IN" altLang="x-none" sz="2400" dirty="0"/>
              <a:t>	import java.io.*;</a:t>
            </a:r>
            <a:endParaRPr lang="en-IN" altLang="x-none" sz="2400" dirty="0"/>
          </a:p>
          <a:p>
            <a:pPr eaLnBrk="1" hangingPunct="1">
              <a:lnSpc>
                <a:spcPct val="80000"/>
              </a:lnSpc>
              <a:buNone/>
            </a:pPr>
            <a:r>
              <a:rPr lang="en-IN" altLang="x-none" sz="2400" dirty="0"/>
              <a:t>	class BufferedInOutStreamDemo {</a:t>
            </a:r>
            <a:endParaRPr lang="en-IN" altLang="x-none" sz="2400" dirty="0"/>
          </a:p>
          <a:p>
            <a:pPr eaLnBrk="1" hangingPunct="1">
              <a:lnSpc>
                <a:spcPct val="80000"/>
              </a:lnSpc>
              <a:buNone/>
            </a:pPr>
            <a:r>
              <a:rPr lang="en-IN" altLang="x-none" sz="2400" dirty="0"/>
              <a:t>	public static void main(String args[]) throws IOException	{</a:t>
            </a:r>
            <a:endParaRPr lang="en-IN" altLang="x-none" sz="2400" dirty="0"/>
          </a:p>
          <a:p>
            <a:pPr eaLnBrk="1" hangingPunct="1">
              <a:lnSpc>
                <a:spcPct val="80000"/>
              </a:lnSpc>
              <a:buNone/>
            </a:pPr>
            <a:r>
              <a:rPr lang="en-IN" altLang="x-none" sz="2400" dirty="0"/>
              <a:t>	FileInputStream fis=new FileInputStream(args[0]);</a:t>
            </a:r>
            <a:endParaRPr lang="en-IN" altLang="x-none" sz="2400" dirty="0"/>
          </a:p>
          <a:p>
            <a:pPr eaLnBrk="1" hangingPunct="1">
              <a:lnSpc>
                <a:spcPct val="80000"/>
              </a:lnSpc>
              <a:buNone/>
            </a:pPr>
            <a:r>
              <a:rPr lang="en-IN" altLang="x-none" sz="2400" dirty="0"/>
              <a:t>	BufferedInputStream bis=new BufferedInputStream(fis);</a:t>
            </a:r>
            <a:endParaRPr lang="en-IN" altLang="x-none" sz="2400" dirty="0"/>
          </a:p>
          <a:p>
            <a:pPr eaLnBrk="1" hangingPunct="1">
              <a:lnSpc>
                <a:spcPct val="80000"/>
              </a:lnSpc>
              <a:buNone/>
            </a:pPr>
            <a:r>
              <a:rPr lang="en-IN" altLang="x-none" sz="2400" dirty="0"/>
              <a:t>	int n=fis.available();</a:t>
            </a:r>
            <a:endParaRPr lang="en-IN" altLang="x-none" sz="2400" dirty="0"/>
          </a:p>
          <a:p>
            <a:pPr eaLnBrk="1" hangingPunct="1">
              <a:lnSpc>
                <a:spcPct val="80000"/>
              </a:lnSpc>
              <a:buNone/>
            </a:pPr>
            <a:r>
              <a:rPr lang="en-IN" altLang="x-none" sz="2400" dirty="0"/>
              <a:t>	bis.mark(n);</a:t>
            </a:r>
            <a:endParaRPr lang="en-IN" altLang="x-none" sz="2400" dirty="0"/>
          </a:p>
          <a:p>
            <a:pPr eaLnBrk="1" hangingPunct="1">
              <a:lnSpc>
                <a:spcPct val="80000"/>
              </a:lnSpc>
              <a:buNone/>
            </a:pPr>
            <a:r>
              <a:rPr lang="en-IN" altLang="x-none" sz="2400" dirty="0"/>
              <a:t>	System.out.println(“Marked the stream”);</a:t>
            </a:r>
            <a:endParaRPr lang="en-IN" altLang="x-none" sz="2400" dirty="0"/>
          </a:p>
          <a:p>
            <a:pPr eaLnBrk="1" hangingPunct="1">
              <a:lnSpc>
                <a:spcPct val="80000"/>
              </a:lnSpc>
              <a:buNone/>
            </a:pPr>
            <a:r>
              <a:rPr lang="en-IN" altLang="x-none" sz="2400" dirty="0"/>
              <a:t>	byte b[]=new byte[n];</a:t>
            </a:r>
            <a:endParaRPr lang="en-IN" altLang="x-none" sz="2400" dirty="0"/>
          </a:p>
          <a:p>
            <a:pPr eaLnBrk="1" hangingPunct="1">
              <a:lnSpc>
                <a:spcPct val="80000"/>
              </a:lnSpc>
              <a:buNone/>
            </a:pPr>
            <a:r>
              <a:rPr lang="en-IN" altLang="x-none" sz="2400" dirty="0"/>
              <a:t>	byte b1[]=new byte[n];</a:t>
            </a:r>
            <a:endParaRPr lang="en-IN" altLang="x-none" sz="2400" dirty="0"/>
          </a:p>
          <a:p>
            <a:pPr eaLnBrk="1" hangingPunct="1">
              <a:lnSpc>
                <a:spcPct val="80000"/>
              </a:lnSpc>
              <a:buNone/>
            </a:pPr>
            <a:r>
              <a:rPr lang="en-IN" altLang="x-none" sz="2400" dirty="0"/>
              <a:t>	bis.read(b);</a:t>
            </a:r>
            <a:endParaRPr lang="en-IN" altLang="x-none" sz="2400" dirty="0"/>
          </a:p>
          <a:p>
            <a:pPr eaLnBrk="1" hangingPunct="1">
              <a:lnSpc>
                <a:spcPct val="80000"/>
              </a:lnSpc>
              <a:buNone/>
            </a:pPr>
            <a:r>
              <a:rPr lang="en-IN" altLang="x-none" sz="2400" dirty="0"/>
              <a:t>	System.out.println(“Contents of “+args[0]+”: “+new String(b));</a:t>
            </a:r>
            <a:endParaRPr lang="en-IN" altLang="x-none" sz="2400" dirty="0"/>
          </a:p>
          <a:p>
            <a:pPr eaLnBrk="1" hangingPunct="1">
              <a:lnSpc>
                <a:spcPct val="80000"/>
              </a:lnSpc>
              <a:buNone/>
            </a:pPr>
            <a:r>
              <a:rPr lang="en-IN" altLang="x-none" sz="2400" dirty="0"/>
              <a:t>	System.out.println(“Resetting the stream”);</a:t>
            </a:r>
            <a:endParaRPr lang="en-IN" altLang="x-none" sz="2400" dirty="0"/>
          </a:p>
          <a:p>
            <a:pPr eaLnBrk="1" hangingPunct="1">
              <a:lnSpc>
                <a:spcPct val="80000"/>
              </a:lnSpc>
              <a:buNone/>
            </a:pPr>
            <a:r>
              <a:rPr lang="en-IN" altLang="x-none" sz="2400" dirty="0"/>
              <a:t>	</a:t>
            </a:r>
            <a:endParaRPr lang="en-IN" altLang="x-none" sz="24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Rectangle 2"/>
          <p:cNvSpPr>
            <a:spLocks noGrp="1"/>
          </p:cNvSpPr>
          <p:nvPr>
            <p:ph type="title"/>
          </p:nvPr>
        </p:nvSpPr>
        <p:spPr>
          <a:ln/>
        </p:spPr>
        <p:txBody>
          <a:bodyPr vert="horz" wrap="square" lIns="91440" tIns="45720" rIns="91440" bIns="45720" anchor="ctr" anchorCtr="0"/>
          <a:p>
            <a:pPr eaLnBrk="1" hangingPunct="1"/>
            <a:r>
              <a:rPr lang="en-US" dirty="0"/>
              <a:t>Example (contd.)</a:t>
            </a:r>
            <a:endParaRPr lang="en-IN" altLang="x-none" dirty="0"/>
          </a:p>
        </p:txBody>
      </p:sp>
      <p:sp>
        <p:nvSpPr>
          <p:cNvPr id="46082" name="Rectangle 3"/>
          <p:cNvSpPr>
            <a:spLocks noGrp="1"/>
          </p:cNvSpPr>
          <p:nvPr>
            <p:ph idx="1"/>
          </p:nvPr>
        </p:nvSpPr>
        <p:spPr>
          <a:xfrm>
            <a:off x="457200" y="1143000"/>
            <a:ext cx="8229600" cy="4525963"/>
          </a:xfrm>
          <a:ln/>
        </p:spPr>
        <p:txBody>
          <a:bodyPr vert="horz" wrap="square" lIns="91440" tIns="45720" rIns="91440" bIns="45720" anchor="t" anchorCtr="0"/>
          <a:p>
            <a:pPr eaLnBrk="1" hangingPunct="1">
              <a:lnSpc>
                <a:spcPct val="80000"/>
              </a:lnSpc>
              <a:buNone/>
            </a:pPr>
            <a:r>
              <a:rPr lang="en-IN" altLang="x-none" sz="2400" dirty="0"/>
              <a:t>	bis.reset();</a:t>
            </a:r>
            <a:endParaRPr lang="en-IN" altLang="x-none" sz="2400" dirty="0"/>
          </a:p>
          <a:p>
            <a:pPr eaLnBrk="1" hangingPunct="1">
              <a:lnSpc>
                <a:spcPct val="80000"/>
              </a:lnSpc>
              <a:buNone/>
            </a:pPr>
            <a:r>
              <a:rPr lang="en-IN" altLang="x-none" sz="2400" dirty="0"/>
              <a:t>	System.out.println(“Reading the stream again from the marked point”);</a:t>
            </a:r>
            <a:endParaRPr lang="en-IN" altLang="x-none" sz="2400" dirty="0"/>
          </a:p>
          <a:p>
            <a:pPr eaLnBrk="1" hangingPunct="1">
              <a:lnSpc>
                <a:spcPct val="80000"/>
              </a:lnSpc>
              <a:buNone/>
            </a:pPr>
            <a:r>
              <a:rPr lang="en-IN" altLang="x-none" sz="2400" dirty="0"/>
              <a:t>	bis.read(b1);</a:t>
            </a:r>
            <a:endParaRPr lang="en-IN" altLang="x-none" sz="2400" dirty="0"/>
          </a:p>
          <a:p>
            <a:pPr eaLnBrk="1" hangingPunct="1">
              <a:lnSpc>
                <a:spcPct val="80000"/>
              </a:lnSpc>
              <a:buNone/>
            </a:pPr>
            <a:r>
              <a:rPr lang="en-IN" altLang="x-none" sz="2400" dirty="0"/>
              <a:t>	System.out.println(new String(b1));</a:t>
            </a:r>
            <a:endParaRPr lang="en-IN" altLang="x-none" sz="2400" dirty="0"/>
          </a:p>
          <a:p>
            <a:pPr eaLnBrk="1" hangingPunct="1">
              <a:lnSpc>
                <a:spcPct val="80000"/>
              </a:lnSpc>
              <a:buNone/>
            </a:pPr>
            <a:r>
              <a:rPr lang="en-IN" altLang="x-none" sz="2400" dirty="0"/>
              <a:t>	bis.close();</a:t>
            </a:r>
            <a:endParaRPr lang="en-IN" altLang="x-none" sz="2400" dirty="0"/>
          </a:p>
          <a:p>
            <a:pPr eaLnBrk="1" hangingPunct="1">
              <a:lnSpc>
                <a:spcPct val="80000"/>
              </a:lnSpc>
              <a:buNone/>
            </a:pPr>
            <a:r>
              <a:rPr lang="en-IN" altLang="x-none" sz="2400" dirty="0"/>
              <a:t>	fis.close();</a:t>
            </a:r>
            <a:endParaRPr lang="en-IN" altLang="x-none" sz="2400" dirty="0"/>
          </a:p>
          <a:p>
            <a:pPr eaLnBrk="1" hangingPunct="1">
              <a:lnSpc>
                <a:spcPct val="80000"/>
              </a:lnSpc>
              <a:buNone/>
            </a:pPr>
            <a:r>
              <a:rPr lang="en-IN" altLang="x-none" sz="2400" dirty="0"/>
              <a:t>	/*Line 20*/ System.out.println(“Writing contents to : “+args[1]);</a:t>
            </a:r>
            <a:endParaRPr lang="en-IN" altLang="x-none" sz="2400" dirty="0"/>
          </a:p>
          <a:p>
            <a:pPr eaLnBrk="1" hangingPunct="1">
              <a:lnSpc>
                <a:spcPct val="80000"/>
              </a:lnSpc>
              <a:buNone/>
            </a:pPr>
            <a:r>
              <a:rPr lang="en-IN" altLang="x-none" sz="2400" dirty="0"/>
              <a:t>	FileOutputStream fos=new FileOutputStream(args[1]);</a:t>
            </a:r>
            <a:endParaRPr lang="en-IN" altLang="x-none" sz="2400" dirty="0"/>
          </a:p>
          <a:p>
            <a:pPr eaLnBrk="1" hangingPunct="1">
              <a:lnSpc>
                <a:spcPct val="80000"/>
              </a:lnSpc>
              <a:buNone/>
            </a:pPr>
            <a:r>
              <a:rPr lang="en-IN" altLang="x-none" sz="2400" dirty="0"/>
              <a:t>	BufferedOutputStream out=new BufferedOutputStream(fos);</a:t>
            </a:r>
            <a:endParaRPr lang="en-IN" altLang="x-none" sz="2400" dirty="0"/>
          </a:p>
          <a:p>
            <a:pPr eaLnBrk="1" hangingPunct="1">
              <a:lnSpc>
                <a:spcPct val="80000"/>
              </a:lnSpc>
              <a:buNone/>
            </a:pPr>
            <a:r>
              <a:rPr lang="en-IN" altLang="x-none" sz="2400" dirty="0"/>
              <a:t>	/*Line 23*/ out.write(b);</a:t>
            </a:r>
            <a:endParaRPr lang="en-IN" altLang="x-none" sz="2400" dirty="0"/>
          </a:p>
          <a:p>
            <a:pPr eaLnBrk="1" hangingPunct="1">
              <a:lnSpc>
                <a:spcPct val="80000"/>
              </a:lnSpc>
              <a:buNone/>
            </a:pPr>
            <a:r>
              <a:rPr lang="en-IN" altLang="x-none" sz="2400" dirty="0"/>
              <a:t>	/*Line 24*/ System.out.println(“Contents written”);</a:t>
            </a:r>
            <a:endParaRPr lang="en-IN" altLang="x-none" sz="2400" dirty="0"/>
          </a:p>
          <a:p>
            <a:pPr eaLnBrk="1" hangingPunct="1">
              <a:lnSpc>
                <a:spcPct val="80000"/>
              </a:lnSpc>
              <a:buNone/>
            </a:pPr>
            <a:r>
              <a:rPr lang="en-IN" altLang="x-none" sz="2400" dirty="0"/>
              <a:t>	/*Line 25*/ out.close(); fos.close();</a:t>
            </a:r>
            <a:endParaRPr lang="en-IN" altLang="x-none" sz="2400" dirty="0"/>
          </a:p>
          <a:p>
            <a:pPr eaLnBrk="1" hangingPunct="1">
              <a:lnSpc>
                <a:spcPct val="80000"/>
              </a:lnSpc>
              <a:buNone/>
            </a:pPr>
            <a:r>
              <a:rPr lang="en-IN" altLang="x-none" sz="2400" dirty="0"/>
              <a:t>	}}</a:t>
            </a:r>
            <a:endParaRPr lang="en-IN" altLang="x-none" sz="2400" dirty="0"/>
          </a:p>
          <a:p>
            <a:pPr eaLnBrk="1" hangingPunct="1">
              <a:lnSpc>
                <a:spcPct val="80000"/>
              </a:lnSpc>
            </a:pPr>
            <a:endParaRPr lang="en-IN" altLang="x-none" sz="24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Rectangle 2"/>
          <p:cNvSpPr>
            <a:spLocks noGrp="1"/>
          </p:cNvSpPr>
          <p:nvPr>
            <p:ph type="title"/>
          </p:nvPr>
        </p:nvSpPr>
        <p:spPr>
          <a:ln/>
        </p:spPr>
        <p:txBody>
          <a:bodyPr vert="horz" wrap="square" lIns="91440" tIns="45720" rIns="91440" bIns="45720" anchor="ctr" anchorCtr="0"/>
          <a:p>
            <a:pPr eaLnBrk="1" hangingPunct="1"/>
            <a:r>
              <a:rPr lang="en-US" dirty="0"/>
              <a:t>The Output</a:t>
            </a:r>
            <a:endParaRPr lang="en-IN" altLang="x-none" dirty="0"/>
          </a:p>
        </p:txBody>
      </p:sp>
      <p:sp>
        <p:nvSpPr>
          <p:cNvPr id="47106" name="Rectangle 3"/>
          <p:cNvSpPr>
            <a:spLocks noGrp="1"/>
          </p:cNvSpPr>
          <p:nvPr>
            <p:ph idx="1"/>
          </p:nvPr>
        </p:nvSpPr>
        <p:spPr>
          <a:xfrm>
            <a:off x="457200" y="1295400"/>
            <a:ext cx="8229600" cy="4525963"/>
          </a:xfrm>
          <a:ln/>
        </p:spPr>
        <p:txBody>
          <a:bodyPr vert="horz" wrap="square" lIns="91440" tIns="45720" rIns="91440" bIns="45720" anchor="t" anchorCtr="0"/>
          <a:p>
            <a:pPr eaLnBrk="1" hangingPunct="1">
              <a:lnSpc>
                <a:spcPct val="90000"/>
              </a:lnSpc>
              <a:buNone/>
            </a:pPr>
            <a:r>
              <a:rPr lang="en-IN" altLang="x-none" sz="2400" dirty="0"/>
              <a:t>	C:\javaprograms\file&gt;java BufferedInOutStreamDemo sample.txt Demo.txt</a:t>
            </a:r>
            <a:endParaRPr lang="en-IN" altLang="x-none" sz="2400" dirty="0"/>
          </a:p>
          <a:p>
            <a:pPr eaLnBrk="1" hangingPunct="1">
              <a:lnSpc>
                <a:spcPct val="90000"/>
              </a:lnSpc>
              <a:buNone/>
            </a:pPr>
            <a:r>
              <a:rPr lang="en-IN" altLang="x-none" sz="2400" dirty="0"/>
              <a:t>	Marked the stream</a:t>
            </a:r>
            <a:endParaRPr lang="en-IN" altLang="x-none" sz="2400" dirty="0"/>
          </a:p>
          <a:p>
            <a:pPr eaLnBrk="1" hangingPunct="1">
              <a:lnSpc>
                <a:spcPct val="90000"/>
              </a:lnSpc>
              <a:buNone/>
            </a:pPr>
            <a:r>
              <a:rPr lang="en-IN" altLang="x-none" sz="2400" dirty="0"/>
              <a:t>	Contents of sample.txt: This is my sample file</a:t>
            </a:r>
            <a:endParaRPr lang="en-IN" altLang="x-none" sz="2400" dirty="0"/>
          </a:p>
          <a:p>
            <a:pPr eaLnBrk="1" hangingPunct="1">
              <a:lnSpc>
                <a:spcPct val="90000"/>
              </a:lnSpc>
              <a:buNone/>
            </a:pPr>
            <a:r>
              <a:rPr lang="en-IN" altLang="x-none" sz="2400" dirty="0"/>
              <a:t>	Resetting the stream</a:t>
            </a:r>
            <a:endParaRPr lang="en-IN" altLang="x-none" sz="2400" dirty="0"/>
          </a:p>
          <a:p>
            <a:pPr eaLnBrk="1" hangingPunct="1">
              <a:lnSpc>
                <a:spcPct val="90000"/>
              </a:lnSpc>
              <a:buNone/>
            </a:pPr>
            <a:r>
              <a:rPr lang="en-IN" altLang="x-none" sz="2400" dirty="0"/>
              <a:t>	Reading the stream again from the marked point</a:t>
            </a:r>
            <a:endParaRPr lang="en-IN" altLang="x-none" sz="2400" dirty="0"/>
          </a:p>
          <a:p>
            <a:pPr eaLnBrk="1" hangingPunct="1">
              <a:lnSpc>
                <a:spcPct val="90000"/>
              </a:lnSpc>
              <a:buNone/>
            </a:pPr>
            <a:r>
              <a:rPr lang="en-IN" altLang="x-none" sz="2400" dirty="0"/>
              <a:t>	This is my sample file</a:t>
            </a:r>
            <a:endParaRPr lang="en-IN" altLang="x-none" sz="2400" dirty="0"/>
          </a:p>
          <a:p>
            <a:pPr eaLnBrk="1" hangingPunct="1">
              <a:lnSpc>
                <a:spcPct val="90000"/>
              </a:lnSpc>
              <a:buNone/>
            </a:pPr>
            <a:r>
              <a:rPr lang="en-IN" altLang="x-none" sz="2400" dirty="0"/>
              <a:t>	Writing contents to : Demo.txt</a:t>
            </a:r>
            <a:endParaRPr lang="en-IN" altLang="x-none" sz="2400" dirty="0"/>
          </a:p>
          <a:p>
            <a:pPr eaLnBrk="1" hangingPunct="1">
              <a:lnSpc>
                <a:spcPct val="90000"/>
              </a:lnSpc>
              <a:buNone/>
            </a:pPr>
            <a:r>
              <a:rPr lang="en-IN" altLang="x-none" sz="2400" dirty="0"/>
              <a:t>	Contents written</a:t>
            </a:r>
            <a:endParaRPr lang="en-IN" altLang="x-none" sz="24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Rectangle 2"/>
          <p:cNvSpPr>
            <a:spLocks noGrp="1"/>
          </p:cNvSpPr>
          <p:nvPr>
            <p:ph type="title"/>
          </p:nvPr>
        </p:nvSpPr>
        <p:spPr>
          <a:ln/>
        </p:spPr>
        <p:txBody>
          <a:bodyPr vert="horz" wrap="square" lIns="91440" tIns="45720" rIns="91440" bIns="45720" anchor="ctr" anchorCtr="0"/>
          <a:p>
            <a:pPr eaLnBrk="1" hangingPunct="1"/>
            <a:r>
              <a:rPr lang="en-IN" altLang="x-none" sz="4000" dirty="0"/>
              <a:t>Reading/Writing using Buffered character stream classes</a:t>
            </a:r>
            <a:endParaRPr lang="en-IN" altLang="x-none" sz="4000" dirty="0"/>
          </a:p>
        </p:txBody>
      </p:sp>
      <p:sp>
        <p:nvSpPr>
          <p:cNvPr id="48130" name="Rectangle 3"/>
          <p:cNvSpPr>
            <a:spLocks noGrp="1"/>
          </p:cNvSpPr>
          <p:nvPr>
            <p:ph idx="1"/>
          </p:nvPr>
        </p:nvSpPr>
        <p:spPr>
          <a:xfrm>
            <a:off x="457200" y="1341438"/>
            <a:ext cx="8229600" cy="4525962"/>
          </a:xfrm>
          <a:ln/>
        </p:spPr>
        <p:txBody>
          <a:bodyPr vert="horz" wrap="square" lIns="91440" tIns="45720" rIns="91440" bIns="45720" anchor="t" anchorCtr="0"/>
          <a:p>
            <a:pPr algn="just" eaLnBrk="1" hangingPunct="1">
              <a:lnSpc>
                <a:spcPct val="90000"/>
              </a:lnSpc>
            </a:pPr>
            <a:r>
              <a:rPr lang="en-IN" altLang="x-none" sz="2400" dirty="0"/>
              <a:t>BufferedReader class is used for </a:t>
            </a:r>
            <a:endParaRPr lang="en-IN" altLang="x-none" sz="2400" dirty="0"/>
          </a:p>
          <a:p>
            <a:pPr lvl="1" algn="just" eaLnBrk="1" hangingPunct="1">
              <a:lnSpc>
                <a:spcPct val="90000"/>
              </a:lnSpc>
            </a:pPr>
            <a:r>
              <a:rPr lang="en-IN" altLang="x-none" sz="2000" dirty="0"/>
              <a:t>buffering the input and </a:t>
            </a:r>
            <a:endParaRPr lang="en-IN" altLang="x-none" sz="2000" dirty="0"/>
          </a:p>
          <a:p>
            <a:pPr lvl="1" algn="just" eaLnBrk="1" hangingPunct="1">
              <a:lnSpc>
                <a:spcPct val="90000"/>
              </a:lnSpc>
            </a:pPr>
            <a:r>
              <a:rPr lang="en-IN" altLang="x-none" sz="2000" dirty="0"/>
              <a:t>it supports operation to re-read the files </a:t>
            </a:r>
            <a:endParaRPr lang="en-IN" altLang="x-none" sz="2000" dirty="0"/>
          </a:p>
          <a:p>
            <a:pPr lvl="1" algn="just" eaLnBrk="1" hangingPunct="1">
              <a:lnSpc>
                <a:spcPct val="90000"/>
              </a:lnSpc>
            </a:pPr>
            <a:r>
              <a:rPr lang="en-IN" altLang="x-none" sz="2000" dirty="0"/>
              <a:t>just like BufferedInputStream</a:t>
            </a:r>
            <a:endParaRPr lang="en-IN" altLang="x-none" sz="2000" dirty="0"/>
          </a:p>
          <a:p>
            <a:pPr algn="just" eaLnBrk="1" hangingPunct="1">
              <a:lnSpc>
                <a:spcPct val="90000"/>
              </a:lnSpc>
            </a:pPr>
            <a:r>
              <a:rPr lang="en-IN" altLang="x-none" sz="2400" dirty="0"/>
              <a:t>BufferedWriter class is used to </a:t>
            </a:r>
            <a:endParaRPr lang="en-IN" altLang="x-none" sz="2400" dirty="0"/>
          </a:p>
          <a:p>
            <a:pPr lvl="1" algn="just" eaLnBrk="1" hangingPunct="1">
              <a:lnSpc>
                <a:spcPct val="90000"/>
              </a:lnSpc>
            </a:pPr>
            <a:r>
              <a:rPr lang="en-IN" altLang="x-none" sz="2000" dirty="0"/>
              <a:t>buffer the output and </a:t>
            </a:r>
            <a:endParaRPr lang="en-IN" altLang="x-none" sz="2000" dirty="0"/>
          </a:p>
          <a:p>
            <a:pPr lvl="1" algn="just" eaLnBrk="1" hangingPunct="1">
              <a:lnSpc>
                <a:spcPct val="90000"/>
              </a:lnSpc>
            </a:pPr>
            <a:r>
              <a:rPr lang="en-IN" altLang="x-none" sz="2000" dirty="0"/>
              <a:t>enhance the performance </a:t>
            </a:r>
            <a:endParaRPr lang="en-IN" altLang="x-none" sz="2000" dirty="0"/>
          </a:p>
          <a:p>
            <a:pPr lvl="1" algn="just" eaLnBrk="1" hangingPunct="1">
              <a:lnSpc>
                <a:spcPct val="90000"/>
              </a:lnSpc>
            </a:pPr>
            <a:r>
              <a:rPr lang="en-IN" altLang="x-none" sz="2000" dirty="0"/>
              <a:t>just like BufferedOutputStream</a:t>
            </a:r>
            <a:endParaRPr lang="en-IN" altLang="x-none" sz="2000" dirty="0"/>
          </a:p>
          <a:p>
            <a:pPr algn="just" eaLnBrk="1" hangingPunct="1">
              <a:lnSpc>
                <a:spcPct val="90000"/>
              </a:lnSpc>
            </a:pPr>
            <a:r>
              <a:rPr lang="en-IN" altLang="x-none" sz="2400" dirty="0"/>
              <a:t>Let us take an example to show these two classes:</a:t>
            </a:r>
            <a:endParaRPr lang="en-IN" altLang="x-none" sz="24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Rectangle 2"/>
          <p:cNvSpPr>
            <a:spLocks noGrp="1"/>
          </p:cNvSpPr>
          <p:nvPr>
            <p:ph type="title"/>
          </p:nvPr>
        </p:nvSpPr>
        <p:spPr>
          <a:ln/>
        </p:spPr>
        <p:txBody>
          <a:bodyPr vert="horz" wrap="square" lIns="91440" tIns="45720" rIns="91440" bIns="45720" anchor="ctr" anchorCtr="0"/>
          <a:p>
            <a:pPr eaLnBrk="1" hangingPunct="1"/>
            <a:r>
              <a:rPr lang="en-US" dirty="0"/>
              <a:t>Example</a:t>
            </a:r>
            <a:endParaRPr lang="en-IN" altLang="x-none" dirty="0"/>
          </a:p>
        </p:txBody>
      </p:sp>
      <p:sp>
        <p:nvSpPr>
          <p:cNvPr id="49154" name="Rectangle 3"/>
          <p:cNvSpPr>
            <a:spLocks noGrp="1"/>
          </p:cNvSpPr>
          <p:nvPr>
            <p:ph idx="1"/>
          </p:nvPr>
        </p:nvSpPr>
        <p:spPr>
          <a:xfrm>
            <a:off x="457200" y="1219200"/>
            <a:ext cx="8229600" cy="4525963"/>
          </a:xfrm>
          <a:ln/>
        </p:spPr>
        <p:txBody>
          <a:bodyPr vert="horz" wrap="square" lIns="91440" tIns="45720" rIns="91440" bIns="45720" anchor="t" anchorCtr="0"/>
          <a:p>
            <a:pPr eaLnBrk="1" hangingPunct="1">
              <a:lnSpc>
                <a:spcPct val="80000"/>
              </a:lnSpc>
              <a:buNone/>
            </a:pPr>
            <a:r>
              <a:rPr lang="en-IN" altLang="x-none" sz="2400" dirty="0"/>
              <a:t>	import java.io.*;</a:t>
            </a:r>
            <a:endParaRPr lang="en-IN" altLang="x-none" sz="2400" dirty="0"/>
          </a:p>
          <a:p>
            <a:pPr eaLnBrk="1" hangingPunct="1">
              <a:lnSpc>
                <a:spcPct val="80000"/>
              </a:lnSpc>
              <a:buNone/>
            </a:pPr>
            <a:r>
              <a:rPr lang="en-IN" altLang="x-none" sz="2400" dirty="0"/>
              <a:t>	 class BufferedReadWriteDemo {</a:t>
            </a:r>
            <a:endParaRPr lang="en-IN" altLang="x-none" sz="2400" dirty="0"/>
          </a:p>
          <a:p>
            <a:pPr eaLnBrk="1" hangingPunct="1">
              <a:lnSpc>
                <a:spcPct val="80000"/>
              </a:lnSpc>
              <a:buNone/>
            </a:pPr>
            <a:r>
              <a:rPr lang="en-IN" altLang="x-none" sz="2400" dirty="0"/>
              <a:t>	public static void main(String args[]) throws IOException	{</a:t>
            </a:r>
            <a:endParaRPr lang="en-IN" altLang="x-none" sz="2400" dirty="0"/>
          </a:p>
          <a:p>
            <a:pPr eaLnBrk="1" hangingPunct="1">
              <a:lnSpc>
                <a:spcPct val="80000"/>
              </a:lnSpc>
              <a:buNone/>
            </a:pPr>
            <a:r>
              <a:rPr lang="en-IN" altLang="x-none" sz="2400" dirty="0"/>
              <a:t>	int n;</a:t>
            </a:r>
            <a:endParaRPr lang="en-IN" altLang="x-none" sz="2400" dirty="0"/>
          </a:p>
          <a:p>
            <a:pPr eaLnBrk="1" hangingPunct="1">
              <a:lnSpc>
                <a:spcPct val="80000"/>
              </a:lnSpc>
              <a:buNone/>
            </a:pPr>
            <a:r>
              <a:rPr lang="en-IN" altLang="x-none" sz="2400" dirty="0"/>
              <a:t>	FileReader fr=new FileReader(args[0]);</a:t>
            </a:r>
            <a:endParaRPr lang="en-IN" altLang="x-none" sz="2400" dirty="0"/>
          </a:p>
          <a:p>
            <a:pPr eaLnBrk="1" hangingPunct="1">
              <a:lnSpc>
                <a:spcPct val="80000"/>
              </a:lnSpc>
              <a:buNone/>
            </a:pPr>
            <a:r>
              <a:rPr lang="en-IN" altLang="x-none" sz="2400" dirty="0"/>
              <a:t>	System.out.println(“File opened: “+args[0]);</a:t>
            </a:r>
            <a:endParaRPr lang="en-IN" altLang="x-none" sz="2400" dirty="0"/>
          </a:p>
          <a:p>
            <a:pPr eaLnBrk="1" hangingPunct="1">
              <a:lnSpc>
                <a:spcPct val="80000"/>
              </a:lnSpc>
              <a:buNone/>
            </a:pPr>
            <a:r>
              <a:rPr lang="en-IN" altLang="x-none" sz="2400" dirty="0"/>
              <a:t>	BufferedReader br=new BufferedReader(fr);</a:t>
            </a:r>
            <a:endParaRPr lang="en-IN" altLang="x-none" sz="2400" dirty="0"/>
          </a:p>
          <a:p>
            <a:pPr eaLnBrk="1" hangingPunct="1">
              <a:lnSpc>
                <a:spcPct val="80000"/>
              </a:lnSpc>
              <a:buNone/>
            </a:pPr>
            <a:r>
              <a:rPr lang="en-IN" altLang="x-none" sz="2400" dirty="0"/>
              <a:t>	PrintWriter out=new PrintWriter(System.out,true);</a:t>
            </a:r>
            <a:endParaRPr lang="en-IN" altLang="x-none" sz="2400" dirty="0"/>
          </a:p>
          <a:p>
            <a:pPr eaLnBrk="1" hangingPunct="1">
              <a:lnSpc>
                <a:spcPct val="80000"/>
              </a:lnSpc>
              <a:buNone/>
            </a:pPr>
            <a:r>
              <a:rPr lang="en-IN" altLang="x-none" sz="2400" dirty="0"/>
              <a:t>	String str;</a:t>
            </a:r>
            <a:endParaRPr lang="en-IN" altLang="x-none" sz="2400" dirty="0"/>
          </a:p>
          <a:p>
            <a:pPr eaLnBrk="1" hangingPunct="1">
              <a:lnSpc>
                <a:spcPct val="80000"/>
              </a:lnSpc>
              <a:buNone/>
            </a:pPr>
            <a:r>
              <a:rPr lang="en-IN" altLang="x-none" sz="2400" dirty="0"/>
              <a:t>	FileWriter fw= new FileWriter(args[1]);</a:t>
            </a:r>
            <a:endParaRPr lang="en-IN" altLang="x-none" sz="2400" dirty="0"/>
          </a:p>
          <a:p>
            <a:pPr eaLnBrk="1" hangingPunct="1">
              <a:lnSpc>
                <a:spcPct val="80000"/>
              </a:lnSpc>
              <a:buNone/>
            </a:pPr>
            <a:r>
              <a:rPr lang="en-IN" altLang="x-none" sz="2400" dirty="0"/>
              <a:t>	BufferedWriter bw=new BufferedWriter(fw);</a:t>
            </a:r>
            <a:endParaRPr lang="en-IN" altLang="x-none" sz="24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Rectangle 2"/>
          <p:cNvSpPr>
            <a:spLocks noGrp="1"/>
          </p:cNvSpPr>
          <p:nvPr>
            <p:ph type="title"/>
          </p:nvPr>
        </p:nvSpPr>
        <p:spPr>
          <a:ln/>
        </p:spPr>
        <p:txBody>
          <a:bodyPr vert="horz" wrap="square" lIns="91440" tIns="45720" rIns="91440" bIns="45720" anchor="ctr" anchorCtr="0"/>
          <a:p>
            <a:pPr eaLnBrk="1" hangingPunct="1"/>
            <a:r>
              <a:rPr lang="en-US" dirty="0"/>
              <a:t>Example (contd.)</a:t>
            </a:r>
            <a:endParaRPr lang="en-IN" altLang="x-none" dirty="0"/>
          </a:p>
        </p:txBody>
      </p:sp>
      <p:sp>
        <p:nvSpPr>
          <p:cNvPr id="50178" name="Rectangle 3"/>
          <p:cNvSpPr>
            <a:spLocks noGrp="1"/>
          </p:cNvSpPr>
          <p:nvPr>
            <p:ph idx="1"/>
          </p:nvPr>
        </p:nvSpPr>
        <p:spPr>
          <a:xfrm>
            <a:off x="457200" y="1371600"/>
            <a:ext cx="8229600" cy="4525963"/>
          </a:xfrm>
          <a:ln/>
        </p:spPr>
        <p:txBody>
          <a:bodyPr vert="horz" wrap="square" lIns="91440" tIns="45720" rIns="91440" bIns="45720" anchor="t" anchorCtr="0"/>
          <a:p>
            <a:pPr eaLnBrk="1" hangingPunct="1">
              <a:lnSpc>
                <a:spcPct val="80000"/>
              </a:lnSpc>
              <a:buNone/>
            </a:pPr>
            <a:r>
              <a:rPr lang="en-IN" altLang="x-none" sz="2400" dirty="0"/>
              <a:t>	while((str=br.readLine())!=null)</a:t>
            </a:r>
            <a:endParaRPr lang="en-IN" altLang="x-none" sz="2400" dirty="0"/>
          </a:p>
          <a:p>
            <a:pPr eaLnBrk="1" hangingPunct="1">
              <a:lnSpc>
                <a:spcPct val="80000"/>
              </a:lnSpc>
              <a:buNone/>
            </a:pPr>
            <a:r>
              <a:rPr lang="en-IN" altLang="x-none" sz="2400" dirty="0"/>
              <a:t>	{</a:t>
            </a:r>
            <a:endParaRPr lang="en-IN" altLang="x-none" sz="2400" dirty="0"/>
          </a:p>
          <a:p>
            <a:pPr eaLnBrk="1" hangingPunct="1">
              <a:lnSpc>
                <a:spcPct val="80000"/>
              </a:lnSpc>
              <a:buNone/>
            </a:pPr>
            <a:r>
              <a:rPr lang="en-IN" altLang="x-none" sz="2400" dirty="0"/>
              <a:t>		out.println(str);</a:t>
            </a:r>
            <a:endParaRPr lang="en-IN" altLang="x-none" sz="2400" dirty="0"/>
          </a:p>
          <a:p>
            <a:pPr eaLnBrk="1" hangingPunct="1">
              <a:lnSpc>
                <a:spcPct val="80000"/>
              </a:lnSpc>
              <a:buNone/>
            </a:pPr>
            <a:r>
              <a:rPr lang="en-IN" altLang="x-none" sz="2400" dirty="0"/>
              <a:t>		bw.write(str+”\n”);</a:t>
            </a:r>
            <a:endParaRPr lang="en-IN" altLang="x-none" sz="2400" dirty="0"/>
          </a:p>
          <a:p>
            <a:pPr eaLnBrk="1" hangingPunct="1">
              <a:lnSpc>
                <a:spcPct val="80000"/>
              </a:lnSpc>
              <a:buNone/>
            </a:pPr>
            <a:r>
              <a:rPr lang="en-IN" altLang="x-none" sz="2400" dirty="0"/>
              <a:t>	}</a:t>
            </a:r>
            <a:endParaRPr lang="en-IN" altLang="x-none" sz="2400" dirty="0"/>
          </a:p>
          <a:p>
            <a:pPr eaLnBrk="1" hangingPunct="1">
              <a:lnSpc>
                <a:spcPct val="80000"/>
              </a:lnSpc>
              <a:buNone/>
            </a:pPr>
            <a:r>
              <a:rPr lang="en-IN" altLang="x-none" sz="2400" dirty="0"/>
              <a:t>	System.out.println(“Contents copied to: “+args[1]);</a:t>
            </a:r>
            <a:endParaRPr lang="en-IN" altLang="x-none" sz="2400" dirty="0"/>
          </a:p>
          <a:p>
            <a:pPr eaLnBrk="1" hangingPunct="1">
              <a:lnSpc>
                <a:spcPct val="80000"/>
              </a:lnSpc>
              <a:buNone/>
            </a:pPr>
            <a:r>
              <a:rPr lang="en-IN" altLang="x-none" sz="2400" dirty="0"/>
              <a:t>	br.close();</a:t>
            </a:r>
            <a:endParaRPr lang="en-IN" altLang="x-none" sz="2400" dirty="0"/>
          </a:p>
          <a:p>
            <a:pPr eaLnBrk="1" hangingPunct="1">
              <a:lnSpc>
                <a:spcPct val="80000"/>
              </a:lnSpc>
              <a:buNone/>
            </a:pPr>
            <a:r>
              <a:rPr lang="en-IN" altLang="x-none" sz="2400" dirty="0"/>
              <a:t>	br.close();</a:t>
            </a:r>
            <a:endParaRPr lang="en-IN" altLang="x-none" sz="2400" dirty="0"/>
          </a:p>
          <a:p>
            <a:pPr eaLnBrk="1" hangingPunct="1">
              <a:lnSpc>
                <a:spcPct val="80000"/>
              </a:lnSpc>
              <a:buNone/>
            </a:pPr>
            <a:r>
              <a:rPr lang="en-IN" altLang="x-none" sz="2400" dirty="0"/>
              <a:t>	fr.close();</a:t>
            </a:r>
            <a:endParaRPr lang="en-IN" altLang="x-none" sz="2400" dirty="0"/>
          </a:p>
          <a:p>
            <a:pPr eaLnBrk="1" hangingPunct="1">
              <a:lnSpc>
                <a:spcPct val="80000"/>
              </a:lnSpc>
              <a:buNone/>
            </a:pPr>
            <a:r>
              <a:rPr lang="en-IN" altLang="x-none" sz="2400" dirty="0"/>
              <a:t>	fw.close(); }}</a:t>
            </a:r>
            <a:endParaRPr lang="en-IN" altLang="x-none" sz="2400" dirty="0"/>
          </a:p>
          <a:p>
            <a:pPr eaLnBrk="1" hangingPunct="1">
              <a:lnSpc>
                <a:spcPct val="80000"/>
              </a:lnSpc>
            </a:pPr>
            <a:endParaRPr lang="en-IN" altLang="x-none" sz="24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Rectangle 2"/>
          <p:cNvSpPr>
            <a:spLocks noGrp="1"/>
          </p:cNvSpPr>
          <p:nvPr>
            <p:ph type="title"/>
          </p:nvPr>
        </p:nvSpPr>
        <p:spPr>
          <a:ln/>
        </p:spPr>
        <p:txBody>
          <a:bodyPr vert="horz" wrap="square" lIns="91440" tIns="45720" rIns="91440" bIns="45720" anchor="ctr" anchorCtr="0"/>
          <a:p>
            <a:pPr eaLnBrk="1" hangingPunct="1"/>
            <a:r>
              <a:rPr lang="en-US" dirty="0"/>
              <a:t>The Output</a:t>
            </a:r>
            <a:endParaRPr lang="en-IN" altLang="x-none" dirty="0"/>
          </a:p>
        </p:txBody>
      </p:sp>
      <p:sp>
        <p:nvSpPr>
          <p:cNvPr id="51202" name="Rectangle 3"/>
          <p:cNvSpPr>
            <a:spLocks noGrp="1"/>
          </p:cNvSpPr>
          <p:nvPr>
            <p:ph idx="1"/>
          </p:nvPr>
        </p:nvSpPr>
        <p:spPr>
          <a:ln/>
        </p:spPr>
        <p:txBody>
          <a:bodyPr vert="horz" wrap="square" lIns="91440" tIns="45720" rIns="91440" bIns="45720" anchor="t" anchorCtr="0"/>
          <a:p>
            <a:pPr eaLnBrk="1" hangingPunct="1"/>
            <a:r>
              <a:rPr lang="en-IN" altLang="x-none" dirty="0"/>
              <a:t>C:\javaprograms\file&gt;java BufferedReadWriteDemo Sample1.txt Demo2.txt</a:t>
            </a:r>
            <a:endParaRPr lang="en-IN" altLang="x-none" dirty="0"/>
          </a:p>
          <a:p>
            <a:pPr eaLnBrk="1" hangingPunct="1"/>
            <a:r>
              <a:rPr lang="en-IN" altLang="x-none" dirty="0"/>
              <a:t>File opened: Sample1.txt</a:t>
            </a:r>
            <a:endParaRPr lang="en-IN" altLang="x-none" dirty="0"/>
          </a:p>
          <a:p>
            <a:pPr eaLnBrk="1" hangingPunct="1"/>
            <a:r>
              <a:rPr lang="en-IN" altLang="x-none" dirty="0"/>
              <a:t>This is my sample file</a:t>
            </a:r>
            <a:endParaRPr lang="en-IN" altLang="x-none" dirty="0"/>
          </a:p>
          <a:p>
            <a:pPr eaLnBrk="1" hangingPunct="1"/>
            <a:r>
              <a:rPr lang="en-IN" altLang="x-none" dirty="0"/>
              <a:t>Contents copied to: Demo2.txt</a:t>
            </a:r>
            <a:endParaRPr lang="en-IN" altLang="x-none"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Rectangle 2"/>
          <p:cNvSpPr>
            <a:spLocks noGrp="1"/>
          </p:cNvSpPr>
          <p:nvPr>
            <p:ph type="title"/>
          </p:nvPr>
        </p:nvSpPr>
        <p:spPr>
          <a:ln/>
        </p:spPr>
        <p:txBody>
          <a:bodyPr vert="horz" wrap="square" lIns="91440" tIns="45720" rIns="91440" bIns="45720" anchor="ctr" anchorCtr="0"/>
          <a:p>
            <a:pPr eaLnBrk="1" hangingPunct="1"/>
            <a:r>
              <a:rPr lang="en-US" dirty="0"/>
              <a:t>Randomly Accessing a File</a:t>
            </a:r>
            <a:endParaRPr lang="en-IN" altLang="x-none" dirty="0"/>
          </a:p>
        </p:txBody>
      </p:sp>
      <p:sp>
        <p:nvSpPr>
          <p:cNvPr id="52226" name="Rectangle 3"/>
          <p:cNvSpPr>
            <a:spLocks noGrp="1"/>
          </p:cNvSpPr>
          <p:nvPr>
            <p:ph idx="1"/>
          </p:nvPr>
        </p:nvSpPr>
        <p:spPr>
          <a:xfrm>
            <a:off x="457200" y="1219200"/>
            <a:ext cx="8229600" cy="4525963"/>
          </a:xfrm>
          <a:ln/>
        </p:spPr>
        <p:txBody>
          <a:bodyPr vert="horz" wrap="square" lIns="91440" tIns="45720" rIns="91440" bIns="45720" anchor="t" anchorCtr="0"/>
          <a:p>
            <a:pPr algn="just" eaLnBrk="1" hangingPunct="1">
              <a:lnSpc>
                <a:spcPct val="90000"/>
              </a:lnSpc>
            </a:pPr>
            <a:r>
              <a:rPr lang="en-IN" altLang="x-none" sz="2400" dirty="0"/>
              <a:t>RandomAccessFile gives an opportunity to read or write files from a specific location. </a:t>
            </a:r>
            <a:endParaRPr lang="en-IN" altLang="x-none" sz="2400" dirty="0"/>
          </a:p>
          <a:p>
            <a:pPr algn="just" eaLnBrk="1" hangingPunct="1">
              <a:lnSpc>
                <a:spcPct val="90000"/>
              </a:lnSpc>
            </a:pPr>
            <a:r>
              <a:rPr lang="en-IN" altLang="x-none" sz="2400" dirty="0"/>
              <a:t>This class has a method named seek (long pos) that sets the file pointer at the specified position (pos). </a:t>
            </a:r>
            <a:endParaRPr lang="en-IN" altLang="x-none" sz="2400" dirty="0"/>
          </a:p>
          <a:p>
            <a:pPr algn="just" eaLnBrk="1" hangingPunct="1">
              <a:lnSpc>
                <a:spcPct val="90000"/>
              </a:lnSpc>
            </a:pPr>
            <a:r>
              <a:rPr lang="en-IN" altLang="x-none" sz="2400" dirty="0"/>
              <a:t>Now any read/write operation on the file will start from this marked position. </a:t>
            </a:r>
            <a:endParaRPr lang="en-IN" altLang="x-none" sz="2400" dirty="0"/>
          </a:p>
          <a:p>
            <a:pPr algn="just" eaLnBrk="1" hangingPunct="1">
              <a:lnSpc>
                <a:spcPct val="90000"/>
              </a:lnSpc>
            </a:pPr>
            <a:r>
              <a:rPr lang="en-IN" altLang="x-none" sz="2400" dirty="0"/>
              <a:t>A complete list of methods of RandomAccessFile class is shown in table 9.9. </a:t>
            </a:r>
            <a:endParaRPr lang="en-IN" altLang="x-none" sz="2400" dirty="0"/>
          </a:p>
          <a:p>
            <a:pPr algn="just" eaLnBrk="1" hangingPunct="1">
              <a:lnSpc>
                <a:spcPct val="90000"/>
              </a:lnSpc>
            </a:pPr>
            <a:r>
              <a:rPr lang="en-IN" altLang="x-none" sz="2400" dirty="0"/>
              <a:t>In the following example, we have used seek( ) method to set the file pointer to end of file (EOF) and then write the contents to the file. In other words, we are appending the file.</a:t>
            </a:r>
            <a:endParaRPr lang="en-IN" altLang="x-none"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Rectangle 2"/>
          <p:cNvSpPr>
            <a:spLocks noGrp="1"/>
          </p:cNvSpPr>
          <p:nvPr>
            <p:ph type="title"/>
          </p:nvPr>
        </p:nvSpPr>
        <p:spPr>
          <a:ln/>
        </p:spPr>
        <p:txBody>
          <a:bodyPr vert="horz" wrap="square" lIns="91440" tIns="45720" rIns="91440" bIns="45720" anchor="ctr" anchorCtr="0"/>
          <a:p>
            <a:pPr eaLnBrk="1" hangingPunct="1"/>
            <a:r>
              <a:rPr lang="en-US" dirty="0"/>
              <a:t>Streams</a:t>
            </a:r>
            <a:endParaRPr lang="en-IN" altLang="x-none" dirty="0"/>
          </a:p>
        </p:txBody>
      </p:sp>
      <p:sp>
        <p:nvSpPr>
          <p:cNvPr id="7170" name="Rectangle 3"/>
          <p:cNvSpPr>
            <a:spLocks noGrp="1"/>
          </p:cNvSpPr>
          <p:nvPr>
            <p:ph idx="1"/>
          </p:nvPr>
        </p:nvSpPr>
        <p:spPr>
          <a:xfrm>
            <a:off x="457200" y="1219200"/>
            <a:ext cx="8229600" cy="4525963"/>
          </a:xfrm>
          <a:ln/>
        </p:spPr>
        <p:txBody>
          <a:bodyPr vert="horz" wrap="square" lIns="91440" tIns="45720" rIns="91440" bIns="45720" anchor="t" anchorCtr="0"/>
          <a:p>
            <a:pPr algn="just" eaLnBrk="1" hangingPunct="1">
              <a:lnSpc>
                <a:spcPct val="80000"/>
              </a:lnSpc>
            </a:pPr>
            <a:r>
              <a:rPr lang="en-IN" altLang="x-none" sz="2400" dirty="0"/>
              <a:t>The </a:t>
            </a:r>
            <a:r>
              <a:rPr lang="en-IN" altLang="x-none" sz="2400" i="1" dirty="0"/>
              <a:t>java.io </a:t>
            </a:r>
            <a:r>
              <a:rPr lang="en-IN" altLang="x-none" sz="2400" dirty="0"/>
              <a:t>package provides separate classes for reading and writing data (byte and character data), based on </a:t>
            </a:r>
            <a:r>
              <a:rPr lang="en-IN" altLang="x-none" sz="2400" i="1" dirty="0"/>
              <a:t>Streams</a:t>
            </a:r>
            <a:r>
              <a:rPr lang="en-IN" altLang="x-none" sz="2400" dirty="0"/>
              <a:t>. </a:t>
            </a:r>
            <a:endParaRPr lang="en-IN" altLang="x-none" sz="2400" dirty="0"/>
          </a:p>
          <a:p>
            <a:pPr algn="just" eaLnBrk="1" hangingPunct="1">
              <a:lnSpc>
                <a:spcPct val="80000"/>
              </a:lnSpc>
            </a:pPr>
            <a:r>
              <a:rPr lang="en-IN" altLang="x-none" sz="2400" dirty="0"/>
              <a:t>Stream is a continuous flow of data. </a:t>
            </a:r>
            <a:endParaRPr lang="en-IN" altLang="x-none" sz="2400" dirty="0"/>
          </a:p>
          <a:p>
            <a:pPr algn="just" eaLnBrk="1" hangingPunct="1">
              <a:lnSpc>
                <a:spcPct val="80000"/>
              </a:lnSpc>
            </a:pPr>
            <a:r>
              <a:rPr lang="en-IN" altLang="x-none" sz="2400" dirty="0"/>
              <a:t>In Java, streams for both types of data have been defined: </a:t>
            </a:r>
            <a:r>
              <a:rPr lang="en-IN" altLang="x-none" sz="2400" i="1" dirty="0"/>
              <a:t>byte stream classes </a:t>
            </a:r>
            <a:r>
              <a:rPr lang="en-IN" altLang="x-none" sz="2400" dirty="0"/>
              <a:t>and </a:t>
            </a:r>
            <a:r>
              <a:rPr lang="en-IN" altLang="x-none" sz="2400" i="1" dirty="0"/>
              <a:t>character stream classes</a:t>
            </a:r>
            <a:r>
              <a:rPr lang="en-IN" altLang="x-none" sz="2400" dirty="0"/>
              <a:t>. </a:t>
            </a:r>
            <a:endParaRPr lang="en-IN" altLang="x-none" sz="2400" dirty="0"/>
          </a:p>
          <a:p>
            <a:pPr lvl="1" algn="just" eaLnBrk="1" hangingPunct="1">
              <a:lnSpc>
                <a:spcPct val="80000"/>
              </a:lnSpc>
            </a:pPr>
            <a:r>
              <a:rPr lang="en-IN" altLang="x-none" sz="2400" dirty="0"/>
              <a:t>Byte stream classes deal with reading and writing of bytes to files, socket, etc. </a:t>
            </a:r>
            <a:endParaRPr lang="en-IN" altLang="x-none" sz="2400" dirty="0"/>
          </a:p>
          <a:p>
            <a:pPr lvl="1" algn="just" eaLnBrk="1" hangingPunct="1">
              <a:lnSpc>
                <a:spcPct val="80000"/>
              </a:lnSpc>
            </a:pPr>
            <a:r>
              <a:rPr lang="en-IN" altLang="x-none" sz="2400" dirty="0"/>
              <a:t>Character Stream classes deal with reading and writing of characters to files, socket, etc.</a:t>
            </a:r>
            <a:endParaRPr lang="en-IN" altLang="x-none" sz="24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Rectangle 5"/>
          <p:cNvSpPr>
            <a:spLocks noGrp="1"/>
          </p:cNvSpPr>
          <p:nvPr>
            <p:ph type="title"/>
          </p:nvPr>
        </p:nvSpPr>
        <p:spPr>
          <a:ln/>
        </p:spPr>
        <p:txBody>
          <a:bodyPr vert="horz" wrap="square" lIns="91440" tIns="45720" rIns="91440" bIns="45720" anchor="ctr" anchorCtr="0"/>
          <a:p>
            <a:pPr eaLnBrk="1" hangingPunct="1"/>
            <a:r>
              <a:rPr lang="en-US" dirty="0"/>
              <a:t>Methods</a:t>
            </a:r>
            <a:endParaRPr lang="en-IN" altLang="x-none" dirty="0"/>
          </a:p>
        </p:txBody>
      </p:sp>
      <p:pic>
        <p:nvPicPr>
          <p:cNvPr id="53250" name="Picture 4"/>
          <p:cNvPicPr>
            <a:picLocks noGrp="1" noChangeAspect="1"/>
          </p:cNvPicPr>
          <p:nvPr>
            <p:ph idx="1"/>
          </p:nvPr>
        </p:nvPicPr>
        <p:blipFill>
          <a:blip r:embed="rId1"/>
          <a:stretch>
            <a:fillRect/>
          </a:stretch>
        </p:blipFill>
        <p:spPr>
          <a:xfrm>
            <a:off x="914400" y="1143000"/>
            <a:ext cx="7391400" cy="5181600"/>
          </a:xfrm>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Rectangle 5"/>
          <p:cNvSpPr>
            <a:spLocks noGrp="1"/>
          </p:cNvSpPr>
          <p:nvPr>
            <p:ph type="title"/>
          </p:nvPr>
        </p:nvSpPr>
        <p:spPr>
          <a:ln/>
        </p:spPr>
        <p:txBody>
          <a:bodyPr vert="horz" wrap="square" lIns="91440" tIns="45720" rIns="91440" bIns="45720" anchor="ctr" anchorCtr="0"/>
          <a:p>
            <a:pPr eaLnBrk="1" hangingPunct="1"/>
            <a:r>
              <a:rPr lang="en-US" dirty="0"/>
              <a:t>Methods</a:t>
            </a:r>
            <a:endParaRPr lang="en-IN" altLang="x-none" dirty="0"/>
          </a:p>
        </p:txBody>
      </p:sp>
      <p:pic>
        <p:nvPicPr>
          <p:cNvPr id="54274" name="Picture 4"/>
          <p:cNvPicPr>
            <a:picLocks noGrp="1" noChangeAspect="1"/>
          </p:cNvPicPr>
          <p:nvPr>
            <p:ph idx="1"/>
          </p:nvPr>
        </p:nvPicPr>
        <p:blipFill>
          <a:blip r:embed="rId1"/>
          <a:stretch>
            <a:fillRect/>
          </a:stretch>
        </p:blipFill>
        <p:spPr>
          <a:xfrm>
            <a:off x="990600" y="1066800"/>
            <a:ext cx="7543800" cy="5334000"/>
          </a:xfrm>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Rectangle 2"/>
          <p:cNvSpPr>
            <a:spLocks noGrp="1"/>
          </p:cNvSpPr>
          <p:nvPr>
            <p:ph type="title"/>
          </p:nvPr>
        </p:nvSpPr>
        <p:spPr>
          <a:ln/>
        </p:spPr>
        <p:txBody>
          <a:bodyPr vert="horz" wrap="square" lIns="91440" tIns="45720" rIns="91440" bIns="45720" anchor="ctr" anchorCtr="0"/>
          <a:p>
            <a:pPr eaLnBrk="1" hangingPunct="1"/>
            <a:r>
              <a:rPr lang="en-US" dirty="0"/>
              <a:t>Example</a:t>
            </a:r>
            <a:endParaRPr lang="en-IN" altLang="x-none" dirty="0"/>
          </a:p>
        </p:txBody>
      </p:sp>
      <p:sp>
        <p:nvSpPr>
          <p:cNvPr id="55298" name="Rectangle 3"/>
          <p:cNvSpPr>
            <a:spLocks noGrp="1"/>
          </p:cNvSpPr>
          <p:nvPr>
            <p:ph idx="1"/>
          </p:nvPr>
        </p:nvSpPr>
        <p:spPr>
          <a:xfrm>
            <a:off x="457200" y="1219200"/>
            <a:ext cx="8229600" cy="4525963"/>
          </a:xfrm>
          <a:ln/>
        </p:spPr>
        <p:txBody>
          <a:bodyPr vert="horz" wrap="square" lIns="91440" tIns="45720" rIns="91440" bIns="45720" anchor="t" anchorCtr="0"/>
          <a:p>
            <a:pPr algn="just" eaLnBrk="1" hangingPunct="1">
              <a:lnSpc>
                <a:spcPct val="80000"/>
              </a:lnSpc>
              <a:buNone/>
            </a:pPr>
            <a:r>
              <a:rPr lang="en-IN" altLang="x-none" sz="2200" dirty="0"/>
              <a:t>	import java.io.*;</a:t>
            </a:r>
            <a:endParaRPr lang="en-IN" altLang="x-none" sz="2200" dirty="0"/>
          </a:p>
          <a:p>
            <a:pPr algn="just" eaLnBrk="1" hangingPunct="1">
              <a:lnSpc>
                <a:spcPct val="80000"/>
              </a:lnSpc>
              <a:buNone/>
            </a:pPr>
            <a:r>
              <a:rPr lang="en-IN" altLang="x-none" sz="2200" dirty="0"/>
              <a:t>	class RandomAccessFileDemo {</a:t>
            </a:r>
            <a:endParaRPr lang="en-IN" altLang="x-none" sz="2200" dirty="0"/>
          </a:p>
          <a:p>
            <a:pPr algn="just" eaLnBrk="1" hangingPunct="1">
              <a:lnSpc>
                <a:spcPct val="80000"/>
              </a:lnSpc>
              <a:buNone/>
            </a:pPr>
            <a:r>
              <a:rPr lang="en-IN" altLang="x-none" sz="2200" dirty="0"/>
              <a:t>	public static void main(String args[]) throws IOException{</a:t>
            </a:r>
            <a:endParaRPr lang="en-IN" altLang="x-none" sz="2200" dirty="0"/>
          </a:p>
          <a:p>
            <a:pPr algn="just" eaLnBrk="1" hangingPunct="1">
              <a:lnSpc>
                <a:spcPct val="80000"/>
              </a:lnSpc>
              <a:buNone/>
            </a:pPr>
            <a:r>
              <a:rPr lang="en-IN" altLang="x-none" sz="2200" dirty="0"/>
              <a:t>	System.out.println(“Opening the file in read write mode”);</a:t>
            </a:r>
            <a:endParaRPr lang="en-IN" altLang="x-none" sz="2200" dirty="0"/>
          </a:p>
          <a:p>
            <a:pPr algn="just" eaLnBrk="1" hangingPunct="1">
              <a:lnSpc>
                <a:spcPct val="80000"/>
              </a:lnSpc>
              <a:buNone/>
            </a:pPr>
            <a:r>
              <a:rPr lang="en-IN" altLang="x-none" sz="2200" dirty="0"/>
              <a:t>	RandomAccessFile raf=new RandomAccessFile (“Sample.txt”,”rw”);</a:t>
            </a:r>
            <a:endParaRPr lang="en-IN" altLang="x-none" sz="2200" dirty="0"/>
          </a:p>
          <a:p>
            <a:pPr algn="just" eaLnBrk="1" hangingPunct="1">
              <a:lnSpc>
                <a:spcPct val="80000"/>
              </a:lnSpc>
              <a:buNone/>
            </a:pPr>
            <a:r>
              <a:rPr lang="en-IN" altLang="x-none" sz="2200" dirty="0"/>
              <a:t>	raf.seek(raf.length());</a:t>
            </a:r>
            <a:endParaRPr lang="en-IN" altLang="x-none" sz="2200" dirty="0"/>
          </a:p>
          <a:p>
            <a:pPr algn="just" eaLnBrk="1" hangingPunct="1">
              <a:lnSpc>
                <a:spcPct val="80000"/>
              </a:lnSpc>
              <a:buNone/>
            </a:pPr>
            <a:r>
              <a:rPr lang="en-IN" altLang="x-none" sz="2200" dirty="0"/>
              <a:t>	String str=”\nContents appended using RandomAccessFile”;</a:t>
            </a:r>
            <a:endParaRPr lang="en-IN" altLang="x-none" sz="2200" dirty="0"/>
          </a:p>
          <a:p>
            <a:pPr algn="just" eaLnBrk="1" hangingPunct="1">
              <a:lnSpc>
                <a:spcPct val="80000"/>
              </a:lnSpc>
              <a:buNone/>
            </a:pPr>
            <a:r>
              <a:rPr lang="en-IN" altLang="x-none" sz="2200" dirty="0"/>
              <a:t>	System.out.println(“Appending contents to file”);</a:t>
            </a:r>
            <a:endParaRPr lang="en-IN" altLang="x-none" sz="2200" dirty="0"/>
          </a:p>
          <a:p>
            <a:pPr algn="just" eaLnBrk="1" hangingPunct="1">
              <a:lnSpc>
                <a:spcPct val="80000"/>
              </a:lnSpc>
              <a:buNone/>
            </a:pPr>
            <a:r>
              <a:rPr lang="en-IN" altLang="x-none" sz="2200" dirty="0"/>
              <a:t>	raf.write(str.getBytes());</a:t>
            </a:r>
            <a:endParaRPr lang="en-IN" altLang="x-none" sz="2200" dirty="0"/>
          </a:p>
          <a:p>
            <a:pPr algn="just" eaLnBrk="1" hangingPunct="1">
              <a:lnSpc>
                <a:spcPct val="80000"/>
              </a:lnSpc>
              <a:buNone/>
            </a:pPr>
            <a:r>
              <a:rPr lang="en-IN" altLang="x-none" sz="2200" dirty="0"/>
              <a:t>	System.out.println(“Contents appended”);</a:t>
            </a:r>
            <a:endParaRPr lang="en-IN" altLang="x-none" sz="2200" dirty="0"/>
          </a:p>
          <a:p>
            <a:pPr algn="just" eaLnBrk="1" hangingPunct="1">
              <a:lnSpc>
                <a:spcPct val="80000"/>
              </a:lnSpc>
              <a:buNone/>
            </a:pPr>
            <a:r>
              <a:rPr lang="en-IN" altLang="x-none" sz="2200" dirty="0"/>
              <a:t>	System.out.println(“Reading the contents of the file....”);</a:t>
            </a:r>
            <a:endParaRPr lang="en-IN" altLang="x-none" sz="2200" dirty="0"/>
          </a:p>
          <a:p>
            <a:pPr eaLnBrk="1" hangingPunct="1">
              <a:lnSpc>
                <a:spcPct val="80000"/>
              </a:lnSpc>
              <a:buNone/>
            </a:pPr>
            <a:r>
              <a:rPr lang="en-IN" altLang="x-none" sz="2200" dirty="0"/>
              <a:t>	raf.seek(0);</a:t>
            </a:r>
            <a:endParaRPr lang="en-IN" altLang="x-none" sz="2200" dirty="0"/>
          </a:p>
          <a:p>
            <a:pPr eaLnBrk="1" hangingPunct="1">
              <a:lnSpc>
                <a:spcPct val="80000"/>
              </a:lnSpc>
              <a:buNone/>
            </a:pPr>
            <a:r>
              <a:rPr lang="en-IN" altLang="x-none" sz="2200" dirty="0"/>
              <a:t>	while((str=raf.readLine())!=null)</a:t>
            </a:r>
            <a:endParaRPr lang="en-IN" altLang="x-none" sz="2200" dirty="0"/>
          </a:p>
          <a:p>
            <a:pPr eaLnBrk="1" hangingPunct="1">
              <a:lnSpc>
                <a:spcPct val="80000"/>
              </a:lnSpc>
              <a:buNone/>
            </a:pPr>
            <a:r>
              <a:rPr lang="en-IN" altLang="x-none" sz="2200" dirty="0"/>
              <a:t>	System.out.println(str);</a:t>
            </a:r>
            <a:endParaRPr lang="en-IN" altLang="x-none" sz="2200" dirty="0"/>
          </a:p>
          <a:p>
            <a:pPr eaLnBrk="1" hangingPunct="1">
              <a:lnSpc>
                <a:spcPct val="80000"/>
              </a:lnSpc>
              <a:buNone/>
            </a:pPr>
            <a:r>
              <a:rPr lang="en-IN" altLang="x-none" sz="2200" dirty="0"/>
              <a:t>	raf.close(); }}</a:t>
            </a:r>
            <a:endParaRPr lang="en-IN" altLang="x-none" sz="22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Rectangle 5"/>
          <p:cNvSpPr>
            <a:spLocks noGrp="1"/>
          </p:cNvSpPr>
          <p:nvPr>
            <p:ph type="title"/>
          </p:nvPr>
        </p:nvSpPr>
        <p:spPr>
          <a:ln/>
        </p:spPr>
        <p:txBody>
          <a:bodyPr vert="horz" wrap="square" lIns="91440" tIns="45720" rIns="91440" bIns="45720" anchor="ctr" anchorCtr="0"/>
          <a:p>
            <a:pPr eaLnBrk="1" hangingPunct="1"/>
            <a:r>
              <a:rPr lang="en-US" dirty="0"/>
              <a:t>Modes in RandomAccessFile</a:t>
            </a:r>
            <a:endParaRPr lang="en-IN" altLang="x-none" dirty="0"/>
          </a:p>
        </p:txBody>
      </p:sp>
      <p:pic>
        <p:nvPicPr>
          <p:cNvPr id="56322" name="Picture 4"/>
          <p:cNvPicPr>
            <a:picLocks noGrp="1" noChangeAspect="1"/>
          </p:cNvPicPr>
          <p:nvPr>
            <p:ph idx="1"/>
          </p:nvPr>
        </p:nvPicPr>
        <p:blipFill>
          <a:blip r:embed="rId1"/>
          <a:stretch>
            <a:fillRect/>
          </a:stretch>
        </p:blipFill>
        <p:spPr>
          <a:xfrm>
            <a:off x="457200" y="1524000"/>
            <a:ext cx="8229600" cy="3200400"/>
          </a:xfrm>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Rectangle 2"/>
          <p:cNvSpPr>
            <a:spLocks noGrp="1"/>
          </p:cNvSpPr>
          <p:nvPr>
            <p:ph type="title"/>
          </p:nvPr>
        </p:nvSpPr>
        <p:spPr>
          <a:ln/>
        </p:spPr>
        <p:txBody>
          <a:bodyPr vert="horz" wrap="square" lIns="91440" tIns="45720" rIns="91440" bIns="45720" anchor="ctr" anchorCtr="0"/>
          <a:p>
            <a:pPr eaLnBrk="1" hangingPunct="1"/>
            <a:r>
              <a:rPr lang="en-US" dirty="0"/>
              <a:t>The Output</a:t>
            </a:r>
            <a:endParaRPr lang="en-IN" altLang="x-none" dirty="0"/>
          </a:p>
        </p:txBody>
      </p:sp>
      <p:sp>
        <p:nvSpPr>
          <p:cNvPr id="57346" name="Rectangle 3"/>
          <p:cNvSpPr>
            <a:spLocks noGrp="1"/>
          </p:cNvSpPr>
          <p:nvPr>
            <p:ph idx="1"/>
          </p:nvPr>
        </p:nvSpPr>
        <p:spPr>
          <a:xfrm>
            <a:off x="457200" y="1219200"/>
            <a:ext cx="8229600" cy="4525963"/>
          </a:xfrm>
          <a:ln/>
        </p:spPr>
        <p:txBody>
          <a:bodyPr vert="horz" wrap="square" lIns="91440" tIns="45720" rIns="91440" bIns="45720" anchor="t" anchorCtr="0"/>
          <a:p>
            <a:pPr eaLnBrk="1" hangingPunct="1">
              <a:buNone/>
            </a:pPr>
            <a:r>
              <a:rPr lang="en-IN" altLang="x-none" sz="2400" dirty="0"/>
              <a:t>	C:\javaprograms\file&gt;java RandomAccessFileDemo</a:t>
            </a:r>
            <a:endParaRPr lang="en-IN" altLang="x-none" sz="2400" dirty="0"/>
          </a:p>
          <a:p>
            <a:pPr eaLnBrk="1" hangingPunct="1">
              <a:buNone/>
            </a:pPr>
            <a:r>
              <a:rPr lang="en-IN" altLang="x-none" sz="2400" dirty="0"/>
              <a:t>	Opening the file in read write mode</a:t>
            </a:r>
            <a:endParaRPr lang="en-IN" altLang="x-none" sz="2400" dirty="0"/>
          </a:p>
          <a:p>
            <a:pPr eaLnBrk="1" hangingPunct="1">
              <a:buNone/>
            </a:pPr>
            <a:r>
              <a:rPr lang="en-IN" altLang="x-none" sz="2400" dirty="0"/>
              <a:t>	Appending contents to file</a:t>
            </a:r>
            <a:endParaRPr lang="en-IN" altLang="x-none" sz="2400" dirty="0"/>
          </a:p>
          <a:p>
            <a:pPr eaLnBrk="1" hangingPunct="1">
              <a:buNone/>
            </a:pPr>
            <a:r>
              <a:rPr lang="en-IN" altLang="x-none" sz="2400" dirty="0"/>
              <a:t>	Contents appended</a:t>
            </a:r>
            <a:endParaRPr lang="en-IN" altLang="x-none" sz="2400" dirty="0"/>
          </a:p>
          <a:p>
            <a:pPr eaLnBrk="1" hangingPunct="1">
              <a:buNone/>
            </a:pPr>
            <a:r>
              <a:rPr lang="en-IN" altLang="x-none" sz="2400" dirty="0"/>
              <a:t>	Reading the contents of the file....</a:t>
            </a:r>
            <a:endParaRPr lang="en-IN" altLang="x-none" sz="2400" dirty="0"/>
          </a:p>
          <a:p>
            <a:pPr eaLnBrk="1" hangingPunct="1">
              <a:buNone/>
            </a:pPr>
            <a:r>
              <a:rPr lang="en-IN" altLang="x-none" sz="2400" dirty="0"/>
              <a:t>	This is my sample File</a:t>
            </a:r>
            <a:endParaRPr lang="en-IN" altLang="x-none" sz="2400" dirty="0"/>
          </a:p>
          <a:p>
            <a:pPr eaLnBrk="1" hangingPunct="1">
              <a:buNone/>
            </a:pPr>
            <a:r>
              <a:rPr lang="en-IN" altLang="x-none" sz="2400" dirty="0"/>
              <a:t>	Contents appended using RandomAccessFile</a:t>
            </a:r>
            <a:endParaRPr lang="en-IN" altLang="x-none" sz="24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Rectangle 2"/>
          <p:cNvSpPr>
            <a:spLocks noGrp="1"/>
          </p:cNvSpPr>
          <p:nvPr>
            <p:ph type="title"/>
          </p:nvPr>
        </p:nvSpPr>
        <p:spPr>
          <a:ln/>
        </p:spPr>
        <p:txBody>
          <a:bodyPr vert="horz" wrap="square" lIns="91440" tIns="45720" rIns="91440" bIns="45720" anchor="ctr" anchorCtr="0"/>
          <a:p>
            <a:pPr eaLnBrk="1" hangingPunct="1"/>
            <a:r>
              <a:rPr lang="en-US" sz="4000" dirty="0"/>
              <a:t>Appendable &amp; CharSequence Interface</a:t>
            </a:r>
            <a:endParaRPr lang="en-IN" altLang="x-none" sz="4000" dirty="0"/>
          </a:p>
        </p:txBody>
      </p:sp>
      <p:sp>
        <p:nvSpPr>
          <p:cNvPr id="58370" name="Rectangle 3"/>
          <p:cNvSpPr>
            <a:spLocks noGrp="1"/>
          </p:cNvSpPr>
          <p:nvPr>
            <p:ph idx="1"/>
          </p:nvPr>
        </p:nvSpPr>
        <p:spPr>
          <a:xfrm>
            <a:off x="457200" y="1265238"/>
            <a:ext cx="8229600" cy="4525962"/>
          </a:xfrm>
          <a:ln/>
        </p:spPr>
        <p:txBody>
          <a:bodyPr vert="horz" wrap="square" lIns="91440" tIns="45720" rIns="91440" bIns="45720" anchor="t" anchorCtr="0"/>
          <a:p>
            <a:pPr algn="just" eaLnBrk="1" hangingPunct="1">
              <a:lnSpc>
                <a:spcPct val="90000"/>
              </a:lnSpc>
            </a:pPr>
            <a:r>
              <a:rPr lang="en-IN" altLang="x-none" sz="2400" dirty="0"/>
              <a:t>Java 5 added an interface </a:t>
            </a:r>
            <a:r>
              <a:rPr lang="en-IN" altLang="x-none" sz="2400" i="1" dirty="0"/>
              <a:t>java.lang.Appendable </a:t>
            </a:r>
            <a:r>
              <a:rPr lang="en-IN" altLang="x-none" sz="2400" dirty="0"/>
              <a:t>which is implemented by the Writer class. </a:t>
            </a:r>
            <a:endParaRPr lang="en-IN" altLang="x-none" sz="2400" dirty="0"/>
          </a:p>
          <a:p>
            <a:pPr algn="just" eaLnBrk="1" hangingPunct="1">
              <a:lnSpc>
                <a:spcPct val="90000"/>
              </a:lnSpc>
            </a:pPr>
            <a:r>
              <a:rPr lang="en-IN" altLang="x-none" sz="2400" dirty="0"/>
              <a:t>This interface has three methods to append characters and String to the Writer object. The methods have the following forms:</a:t>
            </a:r>
            <a:endParaRPr lang="en-IN" altLang="x-none" sz="2400" dirty="0"/>
          </a:p>
          <a:p>
            <a:pPr lvl="1" algn="just" eaLnBrk="1" hangingPunct="1">
              <a:lnSpc>
                <a:spcPct val="90000"/>
              </a:lnSpc>
            </a:pPr>
            <a:r>
              <a:rPr lang="en-IN" altLang="x-none" sz="2000" dirty="0"/>
              <a:t>public Writer append(char c)</a:t>
            </a:r>
            <a:endParaRPr lang="en-IN" altLang="x-none" sz="2000" dirty="0"/>
          </a:p>
          <a:p>
            <a:pPr lvl="1" algn="just" eaLnBrk="1" hangingPunct="1">
              <a:lnSpc>
                <a:spcPct val="90000"/>
              </a:lnSpc>
            </a:pPr>
            <a:r>
              <a:rPr lang="en-IN" altLang="x-none" sz="2000" dirty="0"/>
              <a:t>public Writer append(CharSequence c)</a:t>
            </a:r>
            <a:endParaRPr lang="en-IN" altLang="x-none" sz="2000" dirty="0"/>
          </a:p>
          <a:p>
            <a:pPr lvl="1" algn="just" eaLnBrk="1" hangingPunct="1">
              <a:lnSpc>
                <a:spcPct val="90000"/>
              </a:lnSpc>
            </a:pPr>
            <a:r>
              <a:rPr lang="en-IN" altLang="x-none" sz="2000" dirty="0"/>
              <a:t>public Writer append(CharSequence c, int start, int end)</a:t>
            </a:r>
            <a:endParaRPr lang="en-IN" altLang="x-none" sz="2000" dirty="0"/>
          </a:p>
          <a:p>
            <a:pPr algn="just" eaLnBrk="1" hangingPunct="1">
              <a:lnSpc>
                <a:spcPct val="90000"/>
              </a:lnSpc>
            </a:pPr>
            <a:r>
              <a:rPr lang="en-IN" altLang="x-none" sz="2400" i="1" dirty="0"/>
              <a:t>java.lang.CharSequence </a:t>
            </a:r>
            <a:r>
              <a:rPr lang="en-IN" altLang="x-none" sz="2400" dirty="0"/>
              <a:t>is another interface (added in JDK 1.4) for denoting sequence of character values. </a:t>
            </a:r>
            <a:endParaRPr lang="en-IN" altLang="x-none" sz="2400" dirty="0"/>
          </a:p>
          <a:p>
            <a:pPr algn="just" eaLnBrk="1" hangingPunct="1">
              <a:lnSpc>
                <a:spcPct val="90000"/>
              </a:lnSpc>
            </a:pPr>
            <a:r>
              <a:rPr lang="en-IN" altLang="x-none" sz="2400" dirty="0"/>
              <a:t>Its implementing classes are String, StringBuffer, StringBuilder, etc.</a:t>
            </a:r>
            <a:endParaRPr lang="en-IN" altLang="x-none" sz="24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Rectangle 2"/>
          <p:cNvSpPr>
            <a:spLocks noGrp="1"/>
          </p:cNvSpPr>
          <p:nvPr>
            <p:ph type="title"/>
          </p:nvPr>
        </p:nvSpPr>
        <p:spPr>
          <a:ln/>
        </p:spPr>
        <p:txBody>
          <a:bodyPr vert="horz" wrap="square" lIns="91440" tIns="45720" rIns="91440" bIns="45720" anchor="ctr" anchorCtr="0"/>
          <a:p>
            <a:pPr eaLnBrk="1" hangingPunct="1"/>
            <a:r>
              <a:rPr lang="en-US" dirty="0"/>
              <a:t>Reading/Writing using nio</a:t>
            </a:r>
            <a:endParaRPr lang="en-IN" altLang="x-none" dirty="0"/>
          </a:p>
        </p:txBody>
      </p:sp>
      <p:sp>
        <p:nvSpPr>
          <p:cNvPr id="59394" name="Rectangle 3"/>
          <p:cNvSpPr>
            <a:spLocks noGrp="1"/>
          </p:cNvSpPr>
          <p:nvPr>
            <p:ph idx="1"/>
          </p:nvPr>
        </p:nvSpPr>
        <p:spPr>
          <a:xfrm>
            <a:off x="457200" y="1219200"/>
            <a:ext cx="8229600" cy="4525963"/>
          </a:xfrm>
          <a:ln/>
        </p:spPr>
        <p:txBody>
          <a:bodyPr vert="horz" wrap="square" lIns="91440" tIns="45720" rIns="91440" bIns="45720" anchor="t" anchorCtr="0"/>
          <a:p>
            <a:pPr algn="just" eaLnBrk="1" hangingPunct="1">
              <a:lnSpc>
                <a:spcPct val="80000"/>
              </a:lnSpc>
            </a:pPr>
            <a:r>
              <a:rPr lang="en-IN" altLang="x-none" sz="2400" dirty="0"/>
              <a:t>The java.nio package is used to perform advanced I/O operations like </a:t>
            </a:r>
            <a:endParaRPr lang="en-IN" altLang="x-none" sz="2400" dirty="0"/>
          </a:p>
          <a:p>
            <a:pPr lvl="1" algn="just" eaLnBrk="1" hangingPunct="1">
              <a:lnSpc>
                <a:spcPct val="80000"/>
              </a:lnSpc>
            </a:pPr>
            <a:r>
              <a:rPr lang="en-IN" altLang="x-none" sz="2400" dirty="0"/>
              <a:t>memory mapping of files, </a:t>
            </a:r>
            <a:endParaRPr lang="en-IN" altLang="x-none" sz="2400" dirty="0"/>
          </a:p>
          <a:p>
            <a:pPr lvl="1" algn="just" eaLnBrk="1" hangingPunct="1">
              <a:lnSpc>
                <a:spcPct val="80000"/>
              </a:lnSpc>
            </a:pPr>
            <a:r>
              <a:rPr lang="en-IN" altLang="x-none" sz="2400" dirty="0"/>
              <a:t>file locking, </a:t>
            </a:r>
            <a:endParaRPr lang="en-IN" altLang="x-none" sz="2400" dirty="0"/>
          </a:p>
          <a:p>
            <a:pPr lvl="1" algn="just" eaLnBrk="1" hangingPunct="1">
              <a:lnSpc>
                <a:spcPct val="80000"/>
              </a:lnSpc>
            </a:pPr>
            <a:r>
              <a:rPr lang="en-IN" altLang="x-none" sz="2400" dirty="0"/>
              <a:t>buffer classes have been provided for all primitive types, </a:t>
            </a:r>
            <a:endParaRPr lang="en-IN" altLang="x-none" sz="2400" dirty="0"/>
          </a:p>
          <a:p>
            <a:pPr lvl="1" algn="just" eaLnBrk="1" hangingPunct="1">
              <a:lnSpc>
                <a:spcPct val="80000"/>
              </a:lnSpc>
            </a:pPr>
            <a:r>
              <a:rPr lang="en-IN" altLang="x-none" sz="2400" dirty="0"/>
              <a:t>channels representing connections to files. </a:t>
            </a:r>
            <a:endParaRPr lang="en-IN" altLang="x-none" sz="2400" dirty="0"/>
          </a:p>
          <a:p>
            <a:pPr algn="just" eaLnBrk="1" hangingPunct="1">
              <a:lnSpc>
                <a:spcPct val="80000"/>
              </a:lnSpc>
            </a:pPr>
            <a:r>
              <a:rPr lang="en-IN" altLang="x-none" sz="2400" dirty="0"/>
              <a:t>Memory mapping is a concept used in virtual memory.</a:t>
            </a:r>
            <a:endParaRPr lang="en-IN" altLang="x-none" sz="2400" dirty="0"/>
          </a:p>
          <a:p>
            <a:pPr algn="just" eaLnBrk="1" hangingPunct="1">
              <a:lnSpc>
                <a:spcPct val="80000"/>
              </a:lnSpc>
            </a:pPr>
            <a:r>
              <a:rPr lang="en-IN" altLang="x-none" sz="2400" dirty="0"/>
              <a:t>The entire file or region of a file (for large files) is mapped byte to byte between the file and the virtual memory. </a:t>
            </a:r>
            <a:endParaRPr lang="en-IN" altLang="x-none" sz="2400" dirty="0"/>
          </a:p>
          <a:p>
            <a:pPr algn="just" eaLnBrk="1" hangingPunct="1">
              <a:lnSpc>
                <a:spcPct val="80000"/>
              </a:lnSpc>
            </a:pPr>
            <a:r>
              <a:rPr lang="en-IN" altLang="x-none" sz="2400" dirty="0"/>
              <a:t>The mapped file is treated as it is actually present in the primary memory, thereby increasing the performance of I/O. </a:t>
            </a:r>
            <a:endParaRPr lang="en-IN" altLang="x-none" sz="2400" dirty="0"/>
          </a:p>
          <a:p>
            <a:pPr algn="just" eaLnBrk="1" hangingPunct="1">
              <a:lnSpc>
                <a:spcPct val="80000"/>
              </a:lnSpc>
            </a:pPr>
            <a:r>
              <a:rPr lang="en-IN" altLang="x-none" sz="2400" dirty="0"/>
              <a:t>Let us take an example to understand the concept better.</a:t>
            </a:r>
            <a:endParaRPr lang="en-IN" altLang="x-none" sz="24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Rectangle 2"/>
          <p:cNvSpPr>
            <a:spLocks noGrp="1"/>
          </p:cNvSpPr>
          <p:nvPr>
            <p:ph type="title"/>
          </p:nvPr>
        </p:nvSpPr>
        <p:spPr>
          <a:ln/>
        </p:spPr>
        <p:txBody>
          <a:bodyPr vert="horz" wrap="square" lIns="91440" tIns="45720" rIns="91440" bIns="45720" anchor="ctr" anchorCtr="0"/>
          <a:p>
            <a:pPr eaLnBrk="1" hangingPunct="1"/>
            <a:r>
              <a:rPr lang="en-US" dirty="0"/>
              <a:t>New i/o Example</a:t>
            </a:r>
            <a:endParaRPr lang="en-IN" altLang="x-none" dirty="0"/>
          </a:p>
        </p:txBody>
      </p:sp>
      <p:sp>
        <p:nvSpPr>
          <p:cNvPr id="60418" name="Rectangle 3"/>
          <p:cNvSpPr>
            <a:spLocks noGrp="1"/>
          </p:cNvSpPr>
          <p:nvPr>
            <p:ph idx="1"/>
          </p:nvPr>
        </p:nvSpPr>
        <p:spPr>
          <a:xfrm>
            <a:off x="457200" y="1143000"/>
            <a:ext cx="8229600" cy="4525963"/>
          </a:xfrm>
          <a:ln/>
        </p:spPr>
        <p:txBody>
          <a:bodyPr vert="horz" wrap="square" lIns="91440" tIns="45720" rIns="91440" bIns="45720" anchor="t" anchorCtr="0"/>
          <a:p>
            <a:pPr eaLnBrk="1" hangingPunct="1">
              <a:lnSpc>
                <a:spcPct val="80000"/>
              </a:lnSpc>
              <a:buNone/>
            </a:pPr>
            <a:r>
              <a:rPr lang="en-IN" altLang="x-none" sz="2400" dirty="0"/>
              <a:t>	import java.io.*;</a:t>
            </a:r>
            <a:endParaRPr lang="en-IN" altLang="x-none" sz="2400" dirty="0"/>
          </a:p>
          <a:p>
            <a:pPr eaLnBrk="1" hangingPunct="1">
              <a:lnSpc>
                <a:spcPct val="80000"/>
              </a:lnSpc>
              <a:buNone/>
            </a:pPr>
            <a:r>
              <a:rPr lang="en-IN" altLang="x-none" sz="2400" dirty="0"/>
              <a:t>	import java.nio.*;</a:t>
            </a:r>
            <a:endParaRPr lang="en-IN" altLang="x-none" sz="2400" dirty="0"/>
          </a:p>
          <a:p>
            <a:pPr eaLnBrk="1" hangingPunct="1">
              <a:lnSpc>
                <a:spcPct val="80000"/>
              </a:lnSpc>
              <a:buNone/>
            </a:pPr>
            <a:r>
              <a:rPr lang="en-IN" altLang="x-none" sz="2400" dirty="0"/>
              <a:t>	import java.nio.channels.*;</a:t>
            </a:r>
            <a:endParaRPr lang="en-IN" altLang="x-none" sz="2400" dirty="0"/>
          </a:p>
          <a:p>
            <a:pPr eaLnBrk="1" hangingPunct="1">
              <a:lnSpc>
                <a:spcPct val="80000"/>
              </a:lnSpc>
              <a:buNone/>
            </a:pPr>
            <a:r>
              <a:rPr lang="en-IN" altLang="x-none" sz="2400" dirty="0"/>
              <a:t>	public class ReadWriteUsingNIO {</a:t>
            </a:r>
            <a:endParaRPr lang="en-IN" altLang="x-none" sz="2400" dirty="0"/>
          </a:p>
          <a:p>
            <a:pPr eaLnBrk="1" hangingPunct="1">
              <a:lnSpc>
                <a:spcPct val="80000"/>
              </a:lnSpc>
              <a:buNone/>
            </a:pPr>
            <a:r>
              <a:rPr lang="en-IN" altLang="x-none" sz="2400" dirty="0"/>
              <a:t>	public static void main(String args[]) {</a:t>
            </a:r>
            <a:endParaRPr lang="en-IN" altLang="x-none" sz="2400" dirty="0"/>
          </a:p>
          <a:p>
            <a:pPr eaLnBrk="1" hangingPunct="1">
              <a:lnSpc>
                <a:spcPct val="80000"/>
              </a:lnSpc>
              <a:buNone/>
            </a:pPr>
            <a:r>
              <a:rPr lang="en-IN" altLang="x-none" sz="2400" dirty="0"/>
              <a:t>	try {	//Use a mapped file to read a text file</a:t>
            </a:r>
            <a:endParaRPr lang="en-IN" altLang="x-none" sz="2400" dirty="0"/>
          </a:p>
          <a:p>
            <a:pPr eaLnBrk="1" hangingPunct="1">
              <a:lnSpc>
                <a:spcPct val="80000"/>
              </a:lnSpc>
              <a:buNone/>
            </a:pPr>
            <a:r>
              <a:rPr lang="en-IN" altLang="x-none" sz="2400" dirty="0"/>
              <a:t>	FileInputStream fis = newFileInputStream (“Sample.txt”);</a:t>
            </a:r>
            <a:endParaRPr lang="en-IN" altLang="x-none" sz="2400" dirty="0"/>
          </a:p>
          <a:p>
            <a:pPr eaLnBrk="1" hangingPunct="1">
              <a:lnSpc>
                <a:spcPct val="80000"/>
              </a:lnSpc>
              <a:buNone/>
            </a:pPr>
            <a:r>
              <a:rPr lang="en-IN" altLang="x-none" sz="2400" dirty="0"/>
              <a:t>	FileChannel fc = fis.getChannel();</a:t>
            </a:r>
            <a:endParaRPr lang="en-IN" altLang="x-none" sz="2400" dirty="0"/>
          </a:p>
          <a:p>
            <a:pPr eaLnBrk="1" hangingPunct="1">
              <a:lnSpc>
                <a:spcPct val="80000"/>
              </a:lnSpc>
              <a:buNone/>
            </a:pPr>
            <a:r>
              <a:rPr lang="en-IN" altLang="x-none" sz="2400" dirty="0"/>
              <a:t>	long fs = fc.size();</a:t>
            </a:r>
            <a:endParaRPr lang="en-IN" altLang="x-none" sz="2400" dirty="0"/>
          </a:p>
          <a:p>
            <a:pPr eaLnBrk="1" hangingPunct="1">
              <a:lnSpc>
                <a:spcPct val="80000"/>
              </a:lnSpc>
              <a:buNone/>
            </a:pPr>
            <a:r>
              <a:rPr lang="en-IN" altLang="x-none" sz="2400" dirty="0"/>
              <a:t>	MappedByteBuffer mBuf = fc.map (FileChannel.MapMode.READ_ONLY, 0, fs);</a:t>
            </a:r>
            <a:endParaRPr lang="en-IN" altLang="x-none" sz="2400" dirty="0"/>
          </a:p>
          <a:p>
            <a:pPr eaLnBrk="1" hangingPunct="1">
              <a:lnSpc>
                <a:spcPct val="80000"/>
              </a:lnSpc>
              <a:buNone/>
            </a:pPr>
            <a:r>
              <a:rPr lang="en-IN" altLang="x-none" sz="2400" dirty="0"/>
              <a:t>	for (int i = 0; i &lt; fs; i++)</a:t>
            </a:r>
            <a:endParaRPr lang="en-IN" altLang="x-none" sz="2400" dirty="0"/>
          </a:p>
          <a:p>
            <a:pPr eaLnBrk="1" hangingPunct="1">
              <a:lnSpc>
                <a:spcPct val="80000"/>
              </a:lnSpc>
              <a:buNone/>
            </a:pPr>
            <a:r>
              <a:rPr lang="en-IN" altLang="x-none" sz="2400" dirty="0"/>
              <a:t>	System.out.print((char) mBuf.get());</a:t>
            </a:r>
            <a:endParaRPr lang="en-IN" altLang="x-none" sz="2400" dirty="0"/>
          </a:p>
          <a:p>
            <a:pPr eaLnBrk="1" hangingPunct="1">
              <a:lnSpc>
                <a:spcPct val="80000"/>
              </a:lnSpc>
              <a:buNone/>
            </a:pPr>
            <a:r>
              <a:rPr lang="en-IN" altLang="x-none" sz="2400" dirty="0"/>
              <a:t>	fc.close();</a:t>
            </a:r>
            <a:endParaRPr lang="en-IN" altLang="x-none" sz="2400" dirty="0"/>
          </a:p>
          <a:p>
            <a:pPr eaLnBrk="1" hangingPunct="1">
              <a:lnSpc>
                <a:spcPct val="80000"/>
              </a:lnSpc>
              <a:buNone/>
            </a:pPr>
            <a:r>
              <a:rPr lang="en-IN" altLang="x-none" sz="2400" dirty="0"/>
              <a:t>	fis.close();</a:t>
            </a:r>
            <a:endParaRPr lang="en-IN" altLang="x-none" sz="24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Rectangle 2"/>
          <p:cNvSpPr>
            <a:spLocks noGrp="1"/>
          </p:cNvSpPr>
          <p:nvPr>
            <p:ph type="title"/>
          </p:nvPr>
        </p:nvSpPr>
        <p:spPr>
          <a:ln/>
        </p:spPr>
        <p:txBody>
          <a:bodyPr vert="horz" wrap="square" lIns="91440" tIns="45720" rIns="91440" bIns="45720" anchor="ctr" anchorCtr="0"/>
          <a:p>
            <a:pPr eaLnBrk="1" hangingPunct="1"/>
            <a:r>
              <a:rPr lang="en-US" dirty="0"/>
              <a:t>New i/o Example (contd.)</a:t>
            </a:r>
            <a:endParaRPr lang="en-IN" altLang="x-none" dirty="0"/>
          </a:p>
        </p:txBody>
      </p:sp>
      <p:sp>
        <p:nvSpPr>
          <p:cNvPr id="61442" name="Rectangle 3"/>
          <p:cNvSpPr>
            <a:spLocks noGrp="1"/>
          </p:cNvSpPr>
          <p:nvPr>
            <p:ph idx="1"/>
          </p:nvPr>
        </p:nvSpPr>
        <p:spPr>
          <a:xfrm>
            <a:off x="457200" y="1219200"/>
            <a:ext cx="8229600" cy="4525963"/>
          </a:xfrm>
          <a:ln/>
        </p:spPr>
        <p:txBody>
          <a:bodyPr vert="horz" wrap="square" lIns="91440" tIns="45720" rIns="91440" bIns="45720" anchor="t" anchorCtr="0"/>
          <a:p>
            <a:pPr eaLnBrk="1" hangingPunct="1">
              <a:lnSpc>
                <a:spcPct val="80000"/>
              </a:lnSpc>
              <a:buNone/>
            </a:pPr>
            <a:r>
              <a:rPr lang="en-IN" altLang="x-none" sz="2400" dirty="0"/>
              <a:t>	// write to a file using nio</a:t>
            </a:r>
            <a:endParaRPr lang="en-IN" altLang="x-none" sz="2400" dirty="0"/>
          </a:p>
          <a:p>
            <a:pPr eaLnBrk="1" hangingPunct="1">
              <a:lnSpc>
                <a:spcPct val="80000"/>
              </a:lnSpc>
              <a:buNone/>
            </a:pPr>
            <a:r>
              <a:rPr lang="en-IN" altLang="x-none" sz="2400" dirty="0"/>
              <a:t>	String str=”welcome, writing to a file using nio package”;</a:t>
            </a:r>
            <a:endParaRPr lang="en-IN" altLang="x-none" sz="2400" dirty="0"/>
          </a:p>
          <a:p>
            <a:pPr eaLnBrk="1" hangingPunct="1">
              <a:lnSpc>
                <a:spcPct val="80000"/>
              </a:lnSpc>
              <a:buNone/>
            </a:pPr>
            <a:r>
              <a:rPr lang="en-IN" altLang="x-none" sz="2400" dirty="0"/>
              <a:t>	FileOutputStream fos = new FileOutputStream(“samplenio.txt”);</a:t>
            </a:r>
            <a:endParaRPr lang="en-IN" altLang="x-none" sz="2400" dirty="0"/>
          </a:p>
          <a:p>
            <a:pPr eaLnBrk="1" hangingPunct="1">
              <a:lnSpc>
                <a:spcPct val="80000"/>
              </a:lnSpc>
              <a:buNone/>
            </a:pPr>
            <a:r>
              <a:rPr lang="en-IN" altLang="x-none" sz="2400" dirty="0"/>
              <a:t>	FileChannel fc1 = fos.getChannel();</a:t>
            </a:r>
            <a:endParaRPr lang="en-IN" altLang="x-none" sz="2400" dirty="0"/>
          </a:p>
          <a:p>
            <a:pPr eaLnBrk="1" hangingPunct="1">
              <a:lnSpc>
                <a:spcPct val="80000"/>
              </a:lnSpc>
              <a:buNone/>
            </a:pPr>
            <a:r>
              <a:rPr lang="en-IN" altLang="x-none" sz="2400" dirty="0"/>
              <a:t>	ByteBuffer buffer = ByteBuffer.allocate(str.length());</a:t>
            </a:r>
            <a:endParaRPr lang="en-IN" altLang="x-none" sz="2400" dirty="0"/>
          </a:p>
          <a:p>
            <a:pPr eaLnBrk="1" hangingPunct="1">
              <a:lnSpc>
                <a:spcPct val="80000"/>
              </a:lnSpc>
              <a:buNone/>
            </a:pPr>
            <a:r>
              <a:rPr lang="en-IN" altLang="x-none" sz="2400" dirty="0"/>
              <a:t>	byte[] b = str.getBytes();</a:t>
            </a:r>
            <a:endParaRPr lang="en-IN" altLang="x-none" sz="2400" dirty="0"/>
          </a:p>
          <a:p>
            <a:pPr eaLnBrk="1" hangingPunct="1">
              <a:lnSpc>
                <a:spcPct val="80000"/>
              </a:lnSpc>
              <a:buNone/>
            </a:pPr>
            <a:r>
              <a:rPr lang="en-IN" altLang="x-none" sz="2400" dirty="0"/>
              <a:t>	buffer.put(b);</a:t>
            </a:r>
            <a:endParaRPr lang="en-IN" altLang="x-none" sz="2400" dirty="0"/>
          </a:p>
          <a:p>
            <a:pPr eaLnBrk="1" hangingPunct="1">
              <a:lnSpc>
                <a:spcPct val="80000"/>
              </a:lnSpc>
              <a:buNone/>
            </a:pPr>
            <a:r>
              <a:rPr lang="en-IN" altLang="x-none" sz="2400" dirty="0"/>
              <a:t>	buffer.flip();</a:t>
            </a:r>
            <a:endParaRPr lang="en-IN" altLang="x-none" sz="2400" dirty="0"/>
          </a:p>
          <a:p>
            <a:pPr eaLnBrk="1" hangingPunct="1">
              <a:lnSpc>
                <a:spcPct val="80000"/>
              </a:lnSpc>
              <a:buNone/>
            </a:pPr>
            <a:r>
              <a:rPr lang="en-IN" altLang="x-none" sz="2400" dirty="0"/>
              <a:t>	fc1.write(buffer);</a:t>
            </a:r>
            <a:endParaRPr lang="en-IN" altLang="x-none" sz="2400" dirty="0"/>
          </a:p>
          <a:p>
            <a:pPr eaLnBrk="1" hangingPunct="1">
              <a:lnSpc>
                <a:spcPct val="80000"/>
              </a:lnSpc>
              <a:buNone/>
            </a:pPr>
            <a:r>
              <a:rPr lang="en-IN" altLang="x-none" sz="2400" dirty="0"/>
              <a:t>	fc1.close();</a:t>
            </a:r>
            <a:endParaRPr lang="en-IN" altLang="x-none" sz="2400" dirty="0"/>
          </a:p>
          <a:p>
            <a:pPr eaLnBrk="1" hangingPunct="1">
              <a:lnSpc>
                <a:spcPct val="80000"/>
              </a:lnSpc>
              <a:buNone/>
            </a:pPr>
            <a:r>
              <a:rPr lang="en-IN" altLang="x-none" sz="2400" dirty="0"/>
              <a:t>	fos.close();</a:t>
            </a:r>
            <a:endParaRPr lang="en-IN" altLang="x-none" sz="2400" dirty="0"/>
          </a:p>
          <a:p>
            <a:pPr eaLnBrk="1" hangingPunct="1">
              <a:lnSpc>
                <a:spcPct val="80000"/>
              </a:lnSpc>
              <a:buNone/>
            </a:pPr>
            <a:r>
              <a:rPr lang="en-IN" altLang="x-none" sz="2400" dirty="0"/>
              <a:t>	}catch (Exception e) {</a:t>
            </a:r>
            <a:endParaRPr lang="en-IN" altLang="x-none" sz="2400" dirty="0"/>
          </a:p>
          <a:p>
            <a:pPr eaLnBrk="1" hangingPunct="1">
              <a:lnSpc>
                <a:spcPct val="80000"/>
              </a:lnSpc>
              <a:buNone/>
            </a:pPr>
            <a:r>
              <a:rPr lang="en-IN" altLang="x-none" sz="2400" dirty="0"/>
              <a:t>	System.out.println(e);</a:t>
            </a:r>
            <a:endParaRPr lang="en-IN" altLang="x-none" sz="2400" dirty="0"/>
          </a:p>
          <a:p>
            <a:pPr eaLnBrk="1" hangingPunct="1">
              <a:lnSpc>
                <a:spcPct val="80000"/>
              </a:lnSpc>
              <a:buNone/>
            </a:pPr>
            <a:r>
              <a:rPr lang="en-IN" altLang="x-none" sz="2400" dirty="0"/>
              <a:t>	}}}</a:t>
            </a:r>
            <a:endParaRPr lang="en-IN" altLang="x-none" sz="240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Rectangle 2"/>
          <p:cNvSpPr>
            <a:spLocks noGrp="1"/>
          </p:cNvSpPr>
          <p:nvPr>
            <p:ph type="title"/>
          </p:nvPr>
        </p:nvSpPr>
        <p:spPr>
          <a:ln/>
        </p:spPr>
        <p:txBody>
          <a:bodyPr vert="horz" wrap="square" lIns="91440" tIns="45720" rIns="91440" bIns="45720" anchor="ctr" anchorCtr="0"/>
          <a:p>
            <a:pPr eaLnBrk="1" hangingPunct="1"/>
            <a:r>
              <a:rPr lang="en-US" dirty="0"/>
              <a:t>Explanation</a:t>
            </a:r>
            <a:endParaRPr lang="en-IN" altLang="x-none" dirty="0"/>
          </a:p>
        </p:txBody>
      </p:sp>
      <p:sp>
        <p:nvSpPr>
          <p:cNvPr id="62466" name="Rectangle 3"/>
          <p:cNvSpPr>
            <a:spLocks noGrp="1"/>
          </p:cNvSpPr>
          <p:nvPr>
            <p:ph idx="1"/>
          </p:nvPr>
        </p:nvSpPr>
        <p:spPr>
          <a:xfrm>
            <a:off x="457200" y="1189038"/>
            <a:ext cx="8229600" cy="4525962"/>
          </a:xfrm>
          <a:ln/>
        </p:spPr>
        <p:txBody>
          <a:bodyPr vert="horz" wrap="square" lIns="91440" tIns="45720" rIns="91440" bIns="45720" anchor="t" anchorCtr="0"/>
          <a:p>
            <a:pPr algn="just" eaLnBrk="1" hangingPunct="1">
              <a:lnSpc>
                <a:spcPct val="80000"/>
              </a:lnSpc>
            </a:pPr>
            <a:r>
              <a:rPr lang="en-IN" altLang="x-none" sz="2400" dirty="0"/>
              <a:t>Line</a:t>
            </a:r>
            <a:r>
              <a:rPr lang="en-IN" altLang="x-none" sz="2400" b="1" dirty="0"/>
              <a:t> 10: </a:t>
            </a:r>
            <a:r>
              <a:rPr lang="en-IN" altLang="x-none" sz="2400" dirty="0"/>
              <a:t>static method map of FileChannel class is used to get a MappedByteBuffer object. MappedByteBuffer object is a byte buffer whose content defines the memory mapped file. The map method takes three arguments:</a:t>
            </a:r>
            <a:endParaRPr lang="en-IN" altLang="x-none" sz="2400" dirty="0"/>
          </a:p>
          <a:p>
            <a:pPr lvl="1" algn="just" eaLnBrk="1" hangingPunct="1">
              <a:lnSpc>
                <a:spcPct val="80000"/>
              </a:lnSpc>
            </a:pPr>
            <a:r>
              <a:rPr lang="en-IN" altLang="x-none" sz="2000" b="1" dirty="0"/>
              <a:t>mode: </a:t>
            </a:r>
            <a:r>
              <a:rPr lang="en-IN" altLang="x-none" sz="2000" dirty="0"/>
              <a:t>Three modes for mapping are available.</a:t>
            </a:r>
            <a:endParaRPr lang="en-IN" altLang="x-none" sz="2000" dirty="0"/>
          </a:p>
          <a:p>
            <a:pPr lvl="2" eaLnBrk="1" hangingPunct="1">
              <a:lnSpc>
                <a:spcPct val="80000"/>
              </a:lnSpc>
            </a:pPr>
            <a:r>
              <a:rPr lang="en-IN" altLang="x-none" sz="2000" dirty="0"/>
              <a:t>a)</a:t>
            </a:r>
            <a:r>
              <a:rPr lang="en-IN" altLang="x-none" sz="2000" b="1" dirty="0"/>
              <a:t>read: </a:t>
            </a:r>
            <a:r>
              <a:rPr lang="en-IN" altLang="x-none" sz="2000" dirty="0"/>
              <a:t>read only mapping (FileChannel.MapMode.READ_ONLY)</a:t>
            </a:r>
            <a:endParaRPr lang="en-IN" altLang="x-none" sz="2000" dirty="0"/>
          </a:p>
          <a:p>
            <a:pPr lvl="2" algn="just" eaLnBrk="1" hangingPunct="1">
              <a:lnSpc>
                <a:spcPct val="80000"/>
              </a:lnSpc>
            </a:pPr>
            <a:r>
              <a:rPr lang="en-IN" altLang="x-none" sz="2000" dirty="0"/>
              <a:t>b) </a:t>
            </a:r>
            <a:r>
              <a:rPr lang="en-IN" altLang="x-none" sz="2000" b="1" dirty="0"/>
              <a:t>read-write: </a:t>
            </a:r>
            <a:r>
              <a:rPr lang="en-IN" altLang="x-none" sz="2000" dirty="0"/>
              <a:t>(FileChannel.MapMode.READ_WRITE). If the contents of the buffer are manipulated, then they are written to the mapped file.</a:t>
            </a:r>
            <a:endParaRPr lang="en-IN" altLang="x-none" sz="2000" dirty="0"/>
          </a:p>
          <a:p>
            <a:pPr lvl="2" algn="just" eaLnBrk="1" hangingPunct="1">
              <a:lnSpc>
                <a:spcPct val="80000"/>
              </a:lnSpc>
            </a:pPr>
            <a:r>
              <a:rPr lang="en-IN" altLang="x-none" sz="2000" dirty="0"/>
              <a:t>c) </a:t>
            </a:r>
            <a:r>
              <a:rPr lang="en-IN" altLang="x-none" sz="2000" b="1" dirty="0"/>
              <a:t>private: </a:t>
            </a:r>
            <a:r>
              <a:rPr lang="en-IN" altLang="x-none" sz="2000" dirty="0"/>
              <a:t>buffer manipulations will not be written to file.</a:t>
            </a:r>
            <a:endParaRPr lang="en-IN" altLang="x-none" sz="2000" dirty="0"/>
          </a:p>
          <a:p>
            <a:pPr lvl="2" algn="just" eaLnBrk="1" hangingPunct="1">
              <a:lnSpc>
                <a:spcPct val="80000"/>
              </a:lnSpc>
            </a:pPr>
            <a:r>
              <a:rPr lang="en-IN" altLang="x-none" sz="2000" dirty="0"/>
              <a:t>MapMode is a Static inner class in FileChannel class. READ_ONLY, READ_WRITE, PRIVATE are static fields within the class.</a:t>
            </a:r>
            <a:endParaRPr lang="en-IN" altLang="x-none" sz="2000" dirty="0"/>
          </a:p>
          <a:p>
            <a:pPr lvl="1" algn="just" eaLnBrk="1" hangingPunct="1">
              <a:lnSpc>
                <a:spcPct val="80000"/>
              </a:lnSpc>
            </a:pPr>
            <a:r>
              <a:rPr lang="en-IN" altLang="x-none" sz="2000" b="1" dirty="0"/>
              <a:t>position </a:t>
            </a:r>
            <a:r>
              <a:rPr lang="en-IN" altLang="x-none" sz="2000" dirty="0"/>
              <a:t>– point at which mapping in a file starts. This value cannot be negative.</a:t>
            </a:r>
            <a:endParaRPr lang="en-IN" altLang="x-none" sz="2000" dirty="0"/>
          </a:p>
          <a:p>
            <a:pPr lvl="1" algn="just" eaLnBrk="1" hangingPunct="1">
              <a:lnSpc>
                <a:spcPct val="80000"/>
              </a:lnSpc>
            </a:pPr>
            <a:r>
              <a:rPr lang="en-IN" altLang="x-none" sz="2000" b="1" dirty="0"/>
              <a:t>size </a:t>
            </a:r>
            <a:r>
              <a:rPr lang="en-IN" altLang="x-none" sz="2000" dirty="0"/>
              <a:t>– size of the mapping. This value cannot be negative.</a:t>
            </a:r>
            <a:endParaRPr lang="en-IN" altLang="x-none"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Rectangle 2"/>
          <p:cNvSpPr>
            <a:spLocks noGrp="1"/>
          </p:cNvSpPr>
          <p:nvPr>
            <p:ph type="title"/>
          </p:nvPr>
        </p:nvSpPr>
        <p:spPr>
          <a:ln/>
        </p:spPr>
        <p:txBody>
          <a:bodyPr vert="horz" wrap="square" lIns="91440" tIns="45720" rIns="91440" bIns="45720" anchor="ctr" anchorCtr="0"/>
          <a:p>
            <a:pPr eaLnBrk="1" hangingPunct="1"/>
            <a:r>
              <a:rPr lang="en-US" dirty="0"/>
              <a:t>Streams (contd.)</a:t>
            </a:r>
            <a:endParaRPr lang="en-IN" altLang="x-none" dirty="0"/>
          </a:p>
        </p:txBody>
      </p:sp>
      <p:sp>
        <p:nvSpPr>
          <p:cNvPr id="8194" name="Rectangle 3"/>
          <p:cNvSpPr>
            <a:spLocks noGrp="1"/>
          </p:cNvSpPr>
          <p:nvPr>
            <p:ph idx="1"/>
          </p:nvPr>
        </p:nvSpPr>
        <p:spPr>
          <a:xfrm>
            <a:off x="457200" y="1295400"/>
            <a:ext cx="8229600" cy="4525963"/>
          </a:xfrm>
          <a:ln/>
        </p:spPr>
        <p:txBody>
          <a:bodyPr vert="horz" wrap="square" lIns="91440" tIns="45720" rIns="91440" bIns="45720" anchor="t" anchorCtr="0"/>
          <a:p>
            <a:pPr algn="just" eaLnBrk="1" hangingPunct="1">
              <a:lnSpc>
                <a:spcPct val="90000"/>
              </a:lnSpc>
            </a:pPr>
            <a:r>
              <a:rPr lang="en-IN" altLang="x-none" sz="2800" dirty="0"/>
              <a:t>The </a:t>
            </a:r>
            <a:r>
              <a:rPr lang="en-IN" altLang="x-none" sz="2800" i="1" dirty="0"/>
              <a:t>java.io </a:t>
            </a:r>
            <a:r>
              <a:rPr lang="en-IN" altLang="x-none" sz="2800" dirty="0"/>
              <a:t>package contains two top level byte stream abstract classes: </a:t>
            </a:r>
            <a:endParaRPr lang="en-IN" altLang="x-none" sz="2800" dirty="0"/>
          </a:p>
          <a:p>
            <a:pPr lvl="1" algn="just" eaLnBrk="1" hangingPunct="1">
              <a:lnSpc>
                <a:spcPct val="90000"/>
              </a:lnSpc>
            </a:pPr>
            <a:r>
              <a:rPr lang="en-IN" altLang="x-none" sz="2400" i="1" dirty="0"/>
              <a:t>java.io.InputStream </a:t>
            </a:r>
            <a:r>
              <a:rPr lang="en-IN" altLang="x-none" sz="2400" dirty="0"/>
              <a:t>(for reading bytes) and </a:t>
            </a:r>
            <a:endParaRPr lang="en-IN" altLang="x-none" sz="2400" dirty="0"/>
          </a:p>
          <a:p>
            <a:pPr lvl="1" algn="just" eaLnBrk="1" hangingPunct="1">
              <a:lnSpc>
                <a:spcPct val="90000"/>
              </a:lnSpc>
            </a:pPr>
            <a:r>
              <a:rPr lang="en-IN" altLang="x-none" sz="2400" i="1" dirty="0"/>
              <a:t>java.io.OutputStream </a:t>
            </a:r>
            <a:r>
              <a:rPr lang="en-IN" altLang="x-none" sz="2400" dirty="0"/>
              <a:t>(for writing bytes). </a:t>
            </a:r>
            <a:endParaRPr lang="en-IN" altLang="x-none" sz="2400" dirty="0"/>
          </a:p>
          <a:p>
            <a:pPr algn="just" eaLnBrk="1" hangingPunct="1">
              <a:lnSpc>
                <a:spcPct val="90000"/>
              </a:lnSpc>
            </a:pPr>
            <a:r>
              <a:rPr lang="en-IN" altLang="x-none" sz="2800" dirty="0"/>
              <a:t>It also contains two other top level character stream abstract classes:</a:t>
            </a:r>
            <a:endParaRPr lang="en-IN" altLang="x-none" sz="2800" dirty="0"/>
          </a:p>
          <a:p>
            <a:pPr lvl="1" algn="just" eaLnBrk="1" hangingPunct="1">
              <a:lnSpc>
                <a:spcPct val="90000"/>
              </a:lnSpc>
            </a:pPr>
            <a:r>
              <a:rPr lang="en-IN" altLang="x-none" sz="2400" i="1" dirty="0"/>
              <a:t>java.io.Reader </a:t>
            </a:r>
            <a:r>
              <a:rPr lang="en-IN" altLang="x-none" sz="2400" dirty="0"/>
              <a:t>(for reading characters) and </a:t>
            </a:r>
            <a:endParaRPr lang="en-IN" altLang="x-none" sz="2400" dirty="0"/>
          </a:p>
          <a:p>
            <a:pPr lvl="1" algn="just" eaLnBrk="1" hangingPunct="1">
              <a:lnSpc>
                <a:spcPct val="90000"/>
              </a:lnSpc>
            </a:pPr>
            <a:r>
              <a:rPr lang="en-IN" altLang="x-none" sz="2400" i="1" dirty="0"/>
              <a:t>java.io.Writer </a:t>
            </a:r>
            <a:r>
              <a:rPr lang="en-IN" altLang="x-none" sz="2400" dirty="0"/>
              <a:t>(for writing characters). </a:t>
            </a:r>
            <a:endParaRPr lang="en-IN" altLang="x-none" sz="2400" dirty="0"/>
          </a:p>
          <a:p>
            <a:pPr algn="just" eaLnBrk="1" hangingPunct="1">
              <a:lnSpc>
                <a:spcPct val="90000"/>
              </a:lnSpc>
            </a:pPr>
            <a:r>
              <a:rPr lang="en-IN" altLang="x-none" sz="2800" dirty="0"/>
              <a:t>The subclasses of these classes are actually used for reading and writing data. </a:t>
            </a:r>
            <a:endParaRPr lang="en-IN" altLang="x-none" sz="2800" dirty="0"/>
          </a:p>
          <a:p>
            <a:pPr eaLnBrk="1" hangingPunct="1">
              <a:lnSpc>
                <a:spcPct val="90000"/>
              </a:lnSpc>
            </a:pPr>
            <a:endParaRPr lang="en-IN" altLang="x-none" sz="28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Rectangle 2"/>
          <p:cNvSpPr>
            <a:spLocks noGrp="1"/>
          </p:cNvSpPr>
          <p:nvPr>
            <p:ph type="title"/>
          </p:nvPr>
        </p:nvSpPr>
        <p:spPr>
          <a:ln/>
        </p:spPr>
        <p:txBody>
          <a:bodyPr vert="horz" wrap="square" lIns="91440" tIns="45720" rIns="91440" bIns="45720" anchor="ctr" anchorCtr="0"/>
          <a:p>
            <a:pPr eaLnBrk="1" hangingPunct="1"/>
            <a:r>
              <a:rPr lang="en-US" dirty="0"/>
              <a:t>Summary</a:t>
            </a:r>
            <a:endParaRPr lang="en-IN" altLang="x-none" dirty="0"/>
          </a:p>
        </p:txBody>
      </p:sp>
      <p:sp>
        <p:nvSpPr>
          <p:cNvPr id="69634" name="Rectangle 3"/>
          <p:cNvSpPr>
            <a:spLocks noGrp="1"/>
          </p:cNvSpPr>
          <p:nvPr>
            <p:ph idx="1"/>
          </p:nvPr>
        </p:nvSpPr>
        <p:spPr>
          <a:xfrm>
            <a:off x="457200" y="1265238"/>
            <a:ext cx="8229600" cy="4525962"/>
          </a:xfrm>
          <a:ln/>
        </p:spPr>
        <p:txBody>
          <a:bodyPr vert="horz" wrap="square" lIns="91440" tIns="45720" rIns="91440" bIns="45720" anchor="t" anchorCtr="0"/>
          <a:p>
            <a:pPr algn="just" eaLnBrk="1" hangingPunct="1">
              <a:lnSpc>
                <a:spcPct val="80000"/>
              </a:lnSpc>
            </a:pPr>
            <a:r>
              <a:rPr lang="en-IN" altLang="x-none" sz="2400" dirty="0"/>
              <a:t>JDK 1.4 introduced java.nio package in addition to the java.io package. </a:t>
            </a:r>
            <a:endParaRPr lang="en-IN" altLang="x-none" sz="2400" dirty="0"/>
          </a:p>
          <a:p>
            <a:pPr algn="just" eaLnBrk="1" hangingPunct="1">
              <a:lnSpc>
                <a:spcPct val="80000"/>
              </a:lnSpc>
            </a:pPr>
            <a:r>
              <a:rPr lang="en-IN" altLang="x-none" sz="2400" dirty="0"/>
              <a:t>The I/O in Java is based on streams: byte and character. </a:t>
            </a:r>
            <a:endParaRPr lang="en-IN" altLang="x-none" sz="2400" dirty="0"/>
          </a:p>
          <a:p>
            <a:pPr algn="just" eaLnBrk="1" hangingPunct="1">
              <a:lnSpc>
                <a:spcPct val="80000"/>
              </a:lnSpc>
            </a:pPr>
            <a:r>
              <a:rPr lang="en-IN" altLang="x-none" sz="2400" dirty="0"/>
              <a:t>The  classes in both categories have been discussed in this chapter to show how to read and write data (both byte and character) to files. </a:t>
            </a:r>
            <a:endParaRPr lang="en-IN" altLang="x-none" sz="2400" dirty="0"/>
          </a:p>
          <a:p>
            <a:pPr algn="just" eaLnBrk="1" hangingPunct="1">
              <a:lnSpc>
                <a:spcPct val="80000"/>
              </a:lnSpc>
            </a:pPr>
            <a:r>
              <a:rPr lang="en-IN" altLang="x-none" sz="2400" dirty="0"/>
              <a:t>RandomAccessFile class is used for reading and writing a file randomly by setting the file pointer at a particular position in the specified file. </a:t>
            </a:r>
            <a:endParaRPr lang="en-IN" altLang="x-none" sz="2400" dirty="0"/>
          </a:p>
          <a:p>
            <a:pPr algn="just" eaLnBrk="1" hangingPunct="1">
              <a:lnSpc>
                <a:spcPct val="80000"/>
              </a:lnSpc>
            </a:pPr>
            <a:r>
              <a:rPr lang="en-IN" altLang="x-none" sz="2400" dirty="0"/>
              <a:t>Java 6 introduced Console class for user input and output to the user. </a:t>
            </a:r>
            <a:endParaRPr lang="en-IN" altLang="x-none" sz="2400"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Rectangle 2"/>
          <p:cNvSpPr>
            <a:spLocks noGrp="1"/>
          </p:cNvSpPr>
          <p:nvPr>
            <p:ph type="title"/>
          </p:nvPr>
        </p:nvSpPr>
        <p:spPr>
          <a:ln/>
        </p:spPr>
        <p:txBody>
          <a:bodyPr vert="horz" wrap="square" lIns="91440" tIns="45720" rIns="91440" bIns="45720" anchor="ctr" anchorCtr="0"/>
          <a:p>
            <a:pPr eaLnBrk="1" hangingPunct="1"/>
            <a:r>
              <a:rPr lang="en-US" dirty="0"/>
              <a:t>Summary (contd.)</a:t>
            </a:r>
            <a:endParaRPr lang="en-IN" altLang="x-none" dirty="0"/>
          </a:p>
        </p:txBody>
      </p:sp>
      <p:sp>
        <p:nvSpPr>
          <p:cNvPr id="70658" name="Rectangle 3"/>
          <p:cNvSpPr>
            <a:spLocks noGrp="1"/>
          </p:cNvSpPr>
          <p:nvPr>
            <p:ph idx="1"/>
          </p:nvPr>
        </p:nvSpPr>
        <p:spPr>
          <a:xfrm>
            <a:off x="457200" y="1371600"/>
            <a:ext cx="8229600" cy="4525963"/>
          </a:xfrm>
          <a:ln/>
        </p:spPr>
        <p:txBody>
          <a:bodyPr vert="horz" wrap="square" lIns="91440" tIns="45720" rIns="91440" bIns="45720" anchor="t" anchorCtr="0"/>
          <a:p>
            <a:pPr algn="just" eaLnBrk="1" hangingPunct="1">
              <a:lnSpc>
                <a:spcPct val="90000"/>
              </a:lnSpc>
            </a:pPr>
            <a:r>
              <a:rPr lang="en-IN" altLang="x-none" sz="2400" dirty="0"/>
              <a:t>java.nio has a few subpackages also like java.nio.channels (used for creating channels to files). </a:t>
            </a:r>
            <a:endParaRPr lang="en-IN" altLang="x-none" sz="2400" dirty="0"/>
          </a:p>
          <a:p>
            <a:pPr algn="just" eaLnBrk="1" hangingPunct="1">
              <a:lnSpc>
                <a:spcPct val="90000"/>
              </a:lnSpc>
            </a:pPr>
            <a:r>
              <a:rPr lang="en-IN" altLang="x-none" sz="2400" dirty="0"/>
              <a:t>The FileChannel is used for establishing connection to file so that they can be read, written, mapped, and locked. </a:t>
            </a:r>
            <a:endParaRPr lang="en-IN" altLang="x-none" sz="2400" dirty="0"/>
          </a:p>
          <a:p>
            <a:pPr algn="just" eaLnBrk="1" hangingPunct="1">
              <a:lnSpc>
                <a:spcPct val="90000"/>
              </a:lnSpc>
            </a:pPr>
            <a:r>
              <a:rPr lang="en-IN" altLang="x-none" sz="2400" dirty="0"/>
              <a:t>MappedByteBuffer class provided in java.nio package is used for mapping files. </a:t>
            </a:r>
            <a:endParaRPr lang="en-IN" altLang="x-none" sz="2400" dirty="0"/>
          </a:p>
          <a:p>
            <a:pPr algn="just" eaLnBrk="1" hangingPunct="1">
              <a:lnSpc>
                <a:spcPct val="90000"/>
              </a:lnSpc>
            </a:pPr>
            <a:r>
              <a:rPr lang="en-IN" altLang="x-none" sz="2400" dirty="0"/>
              <a:t>Serialization is used to convert object to bytes and de-serialization does the reverse.</a:t>
            </a:r>
            <a:endParaRPr lang="en-IN" altLang="x-none" sz="2400" dirty="0"/>
          </a:p>
          <a:p>
            <a:pPr eaLnBrk="1" hangingPunct="1">
              <a:lnSpc>
                <a:spcPct val="90000"/>
              </a:lnSpc>
            </a:pPr>
            <a:endParaRPr lang="en-IN" altLang="x-none" sz="24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Title 1"/>
          <p:cNvSpPr>
            <a:spLocks noGrp="1"/>
          </p:cNvSpPr>
          <p:nvPr>
            <p:ph type="title"/>
          </p:nvPr>
        </p:nvSpPr>
        <p:spPr>
          <a:ln/>
        </p:spPr>
        <p:txBody>
          <a:bodyPr vert="horz" wrap="square" lIns="91440" tIns="45720" rIns="91440" bIns="45720" anchor="ctr" anchorCtr="0"/>
          <a:p>
            <a:pPr>
              <a:buNone/>
            </a:pPr>
            <a:r>
              <a:rPr lang="en-US" dirty="0"/>
              <a:t>Output with System.out.printf()</a:t>
            </a:r>
            <a:endParaRPr lang="en-US" dirty="0"/>
          </a:p>
        </p:txBody>
      </p:sp>
      <p:sp>
        <p:nvSpPr>
          <p:cNvPr id="71682" name="Content Placeholder 2"/>
          <p:cNvSpPr>
            <a:spLocks noGrp="1"/>
          </p:cNvSpPr>
          <p:nvPr>
            <p:ph idx="1"/>
          </p:nvPr>
        </p:nvSpPr>
        <p:spPr>
          <a:ln/>
        </p:spPr>
        <p:txBody>
          <a:bodyPr vert="horz" wrap="square" lIns="91440" tIns="45720" rIns="91440" bIns="45720" anchor="t" anchorCtr="0"/>
          <a:p>
            <a:r>
              <a:rPr lang="en-US" dirty="0"/>
              <a:t>%s string</a:t>
            </a:r>
            <a:endParaRPr lang="en-US" dirty="0"/>
          </a:p>
          <a:p>
            <a:r>
              <a:rPr lang="en-US" dirty="0"/>
              <a:t>%c character</a:t>
            </a:r>
            <a:endParaRPr lang="en-US" dirty="0"/>
          </a:p>
          <a:p>
            <a:r>
              <a:rPr lang="en-US" dirty="0"/>
              <a:t>%d decimal integer</a:t>
            </a:r>
            <a:endParaRPr lang="en-US" dirty="0"/>
          </a:p>
          <a:p>
            <a:r>
              <a:rPr lang="en-US" dirty="0"/>
              <a:t>%f float number</a:t>
            </a:r>
            <a:endParaRPr lang="en-US" dirty="0"/>
          </a:p>
          <a:p>
            <a:r>
              <a:rPr lang="en-US" dirty="0"/>
              <a:t>%o octal number</a:t>
            </a:r>
            <a:endParaRPr lang="en-US" dirty="0"/>
          </a:p>
          <a:p>
            <a:r>
              <a:rPr lang="en-US" dirty="0"/>
              <a:t>%b, %B boolean value</a:t>
            </a:r>
            <a:endParaRPr lang="en-US" dirty="0"/>
          </a:p>
          <a:p>
            <a:r>
              <a:rPr lang="en-US" dirty="0"/>
              <a:t>%x,%X hexadecimal number</a:t>
            </a:r>
            <a:endParaRPr lang="en-US" dirty="0"/>
          </a:p>
          <a:p>
            <a:r>
              <a:rPr lang="en-US" dirty="0"/>
              <a:t>%e, %E number in scientific notation</a:t>
            </a:r>
            <a:endParaRPr lang="en-US" dirty="0"/>
          </a:p>
          <a:p>
            <a:r>
              <a:rPr lang="en-US" dirty="0"/>
              <a:t>%n new line characther</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5" name="Title 1"/>
          <p:cNvSpPr>
            <a:spLocks noGrp="1"/>
          </p:cNvSpPr>
          <p:nvPr>
            <p:ph type="title"/>
          </p:nvPr>
        </p:nvSpPr>
        <p:spPr>
          <a:ln/>
        </p:spPr>
        <p:txBody>
          <a:bodyPr vert="horz" wrap="square" lIns="91440" tIns="45720" rIns="91440" bIns="45720" anchor="ctr" anchorCtr="0"/>
          <a:p>
            <a:pPr>
              <a:buNone/>
            </a:pPr>
            <a:r>
              <a:rPr lang="en-US" dirty="0"/>
              <a:t>printf() Example</a:t>
            </a:r>
            <a:endParaRPr lang="en-US" dirty="0"/>
          </a:p>
        </p:txBody>
      </p:sp>
      <p:sp>
        <p:nvSpPr>
          <p:cNvPr id="72706" name="Content Placeholder 2"/>
          <p:cNvSpPr>
            <a:spLocks noGrp="1"/>
          </p:cNvSpPr>
          <p:nvPr>
            <p:ph idx="1"/>
          </p:nvPr>
        </p:nvSpPr>
        <p:spPr>
          <a:ln/>
        </p:spPr>
        <p:txBody>
          <a:bodyPr vert="horz" wrap="square" lIns="91440" tIns="45720" rIns="91440" bIns="45720" anchor="t" anchorCtr="0"/>
          <a:p>
            <a:pPr>
              <a:buNone/>
            </a:pPr>
            <a:r>
              <a:rPr lang="en-US" dirty="0"/>
              <a:t>class PrintfDemo </a:t>
            </a:r>
            <a:endParaRPr lang="en-US" dirty="0"/>
          </a:p>
          <a:p>
            <a:pPr>
              <a:buNone/>
            </a:pPr>
            <a:r>
              <a:rPr lang="en-US" dirty="0"/>
              <a:t> {</a:t>
            </a:r>
            <a:endParaRPr lang="en-US" dirty="0"/>
          </a:p>
          <a:p>
            <a:pPr>
              <a:buNone/>
            </a:pPr>
            <a:r>
              <a:rPr lang="en-US" dirty="0"/>
              <a:t> public static void main(String a[ ])</a:t>
            </a:r>
            <a:endParaRPr lang="en-US" dirty="0"/>
          </a:p>
          <a:p>
            <a:pPr>
              <a:buNone/>
            </a:pPr>
            <a:r>
              <a:rPr lang="en-US" dirty="0"/>
              <a:t>  {</a:t>
            </a:r>
            <a:endParaRPr lang="en-US" dirty="0"/>
          </a:p>
          <a:p>
            <a:pPr>
              <a:buNone/>
            </a:pPr>
            <a:r>
              <a:rPr lang="en-US" dirty="0"/>
              <a:t>  String s1=“hello”; int n=65; float f=15.123;</a:t>
            </a:r>
            <a:endParaRPr lang="en-US" dirty="0"/>
          </a:p>
          <a:p>
            <a:pPr>
              <a:buNone/>
            </a:pPr>
            <a:r>
              <a:rPr lang="en-US" dirty="0"/>
              <a:t> System.out.printf(“String= %s%n num= %s%n float= %f ”, s1, n, f );</a:t>
            </a:r>
            <a:endParaRPr lang="en-US" dirty="0"/>
          </a:p>
          <a:p>
            <a:pPr>
              <a:buNone/>
            </a:pPr>
            <a:r>
              <a:rPr lang="en-US" dirty="0"/>
              <a:t>   } // S.o.printf( “Salary = %f ”, sal);</a:t>
            </a:r>
            <a:endParaRPr lang="en-US" dirty="0"/>
          </a:p>
          <a:p>
            <a:pPr>
              <a:buNone/>
            </a:pPr>
            <a:r>
              <a:rPr lang="en-US" dirty="0"/>
              <a:t>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Rectangle 2"/>
          <p:cNvSpPr>
            <a:spLocks noGrp="1"/>
          </p:cNvSpPr>
          <p:nvPr>
            <p:ph type="title"/>
          </p:nvPr>
        </p:nvSpPr>
        <p:spPr>
          <a:ln/>
        </p:spPr>
        <p:txBody>
          <a:bodyPr vert="horz" wrap="square" lIns="91440" tIns="45720" rIns="91440" bIns="45720" anchor="ctr" anchorCtr="0"/>
          <a:p>
            <a:pPr eaLnBrk="1" hangingPunct="1"/>
            <a:r>
              <a:rPr lang="en-IN" altLang="x-none" b="1" dirty="0"/>
              <a:t>java.io.InputStream</a:t>
            </a:r>
            <a:endParaRPr lang="en-IN" altLang="x-none" b="1" dirty="0"/>
          </a:p>
        </p:txBody>
      </p:sp>
      <p:pic>
        <p:nvPicPr>
          <p:cNvPr id="9218" name="Picture 4"/>
          <p:cNvPicPr>
            <a:picLocks noGrp="1" noChangeAspect="1"/>
          </p:cNvPicPr>
          <p:nvPr>
            <p:ph idx="1"/>
          </p:nvPr>
        </p:nvPicPr>
        <p:blipFill>
          <a:blip r:embed="rId1"/>
          <a:stretch>
            <a:fillRect/>
          </a:stretch>
        </p:blipFill>
        <p:spPr>
          <a:xfrm>
            <a:off x="685800" y="1219200"/>
            <a:ext cx="7696200" cy="5105400"/>
          </a:xfr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Rectangle 2"/>
          <p:cNvSpPr>
            <a:spLocks noGrp="1"/>
          </p:cNvSpPr>
          <p:nvPr>
            <p:ph type="title"/>
          </p:nvPr>
        </p:nvSpPr>
        <p:spPr>
          <a:ln/>
        </p:spPr>
        <p:txBody>
          <a:bodyPr vert="horz" wrap="square" lIns="91440" tIns="45720" rIns="91440" bIns="45720" anchor="ctr" anchorCtr="0"/>
          <a:p>
            <a:pPr eaLnBrk="1" hangingPunct="1"/>
            <a:r>
              <a:rPr lang="en-IN" altLang="x-none" b="1" dirty="0"/>
              <a:t>java.io.OutputStream</a:t>
            </a:r>
            <a:endParaRPr lang="en-IN" altLang="x-none" b="1" dirty="0"/>
          </a:p>
        </p:txBody>
      </p:sp>
      <p:pic>
        <p:nvPicPr>
          <p:cNvPr id="10242" name="Picture 4"/>
          <p:cNvPicPr>
            <a:picLocks noGrp="1" noChangeAspect="1"/>
          </p:cNvPicPr>
          <p:nvPr>
            <p:ph idx="1"/>
          </p:nvPr>
        </p:nvPicPr>
        <p:blipFill>
          <a:blip r:embed="rId1"/>
          <a:stretch>
            <a:fillRect/>
          </a:stretch>
        </p:blipFill>
        <p:spPr>
          <a:xfrm>
            <a:off x="457200" y="1600200"/>
            <a:ext cx="8229600" cy="3538538"/>
          </a:xfr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Rectangle 5"/>
          <p:cNvSpPr>
            <a:spLocks noGrp="1"/>
          </p:cNvSpPr>
          <p:nvPr>
            <p:ph type="title"/>
          </p:nvPr>
        </p:nvSpPr>
        <p:spPr>
          <a:ln/>
        </p:spPr>
        <p:txBody>
          <a:bodyPr vert="horz" wrap="square" lIns="91440" tIns="45720" rIns="91440" bIns="45720" anchor="ctr" anchorCtr="0"/>
          <a:p>
            <a:pPr eaLnBrk="1" hangingPunct="1"/>
            <a:r>
              <a:rPr lang="en-US" sz="4000" dirty="0"/>
              <a:t>Classes under Reader and Writer</a:t>
            </a:r>
            <a:endParaRPr lang="en-IN" altLang="x-none" sz="4000" dirty="0"/>
          </a:p>
        </p:txBody>
      </p:sp>
      <p:pic>
        <p:nvPicPr>
          <p:cNvPr id="11266" name="Picture 4"/>
          <p:cNvPicPr>
            <a:picLocks noGrp="1" noChangeAspect="1"/>
          </p:cNvPicPr>
          <p:nvPr>
            <p:ph idx="1"/>
          </p:nvPr>
        </p:nvPicPr>
        <p:blipFill>
          <a:blip r:embed="rId1"/>
          <a:stretch>
            <a:fillRect/>
          </a:stretch>
        </p:blipFill>
        <p:spPr>
          <a:xfrm>
            <a:off x="457200" y="1524000"/>
            <a:ext cx="8229600" cy="4141788"/>
          </a:xfrm>
          <a:ln/>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18157</Words>
  <Application>WPS Presentation</Application>
  <PresentationFormat>On-screen Show (4:3)</PresentationFormat>
  <Paragraphs>606</Paragraphs>
  <Slides>63</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63</vt:i4>
      </vt:variant>
    </vt:vector>
  </HeadingPairs>
  <TitlesOfParts>
    <vt:vector size="69" baseType="lpstr">
      <vt:lpstr>Arial</vt:lpstr>
      <vt:lpstr>SimSun</vt:lpstr>
      <vt:lpstr>Wingdings</vt:lpstr>
      <vt:lpstr>Microsoft YaHei</vt:lpstr>
      <vt:lpstr>Arial Unicode MS</vt:lpstr>
      <vt:lpstr>Default Design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manisha.mathews</dc:creator>
  <cp:lastModifiedBy>KIIT</cp:lastModifiedBy>
  <cp:revision>437</cp:revision>
  <dcterms:created xsi:type="dcterms:W3CDTF">2009-07-24T09:58:34Z</dcterms:created>
  <dcterms:modified xsi:type="dcterms:W3CDTF">2022-11-16T06:12:30Z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1033-11.2.0.11380</vt:lpwstr>
  </property>
  <property fmtid="{D5CDD505-2E9C-101B-9397-08002B2CF9AE}" pid="3" name="ICV">
    <vt:lpwstr>1396EA0F745F4A849520401904D27A36</vt:lpwstr>
  </property>
</Properties>
</file>