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331" r:id="rId3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412" r:id="rId25"/>
  </p:sldIdLst>
  <p:sldSz cx="9144000" cy="6858000" type="screen4x3"/>
  <p:notesSz cx="7086600" cy="93726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71"/>
    <p:restoredTop sz="94660"/>
  </p:normalViewPr>
  <p:slideViewPr>
    <p:cSldViewPr snapToGrid="0" showGuides="1">
      <p:cViewPr varScale="1">
        <p:scale>
          <a:sx n="66" d="100"/>
          <a:sy n="66" d="100"/>
        </p:scale>
        <p:origin x="1332" y="44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ctr" anchorCtr="0" compatLnSpc="1"/>
          <a:lstStyle>
            <a:lvl1pPr defTabSz="891540">
              <a:defRPr sz="1100">
                <a:latin typeface="Helvetica" pitchFamily="-8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8915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ctr" anchorCtr="0" compatLnSpc="1"/>
          <a:lstStyle>
            <a:lvl1pPr algn="r" defTabSz="891540">
              <a:defRPr sz="1100">
                <a:latin typeface="Helvetica" pitchFamily="-8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r" defTabSz="8915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b" anchorCtr="0" compatLnSpc="1"/>
          <a:lstStyle>
            <a:lvl1pPr defTabSz="891540">
              <a:defRPr sz="1100">
                <a:latin typeface="Helvetica" pitchFamily="-8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8915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b" anchorCtr="0" compatLnSpc="1"/>
          <a:lstStyle>
            <a:lvl1pPr algn="r" defTabSz="890905">
              <a:defRPr sz="1100">
                <a:latin typeface="Helvetica" pitchFamily="-84" charset="0"/>
              </a:defRPr>
            </a:lvl1pPr>
          </a:lstStyle>
          <a:p>
            <a:pPr marL="0" marR="0" lvl="0" indent="0" algn="r" defTabSz="8909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4D9E99-6C69-44A3-9F5B-715B2F573DF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ctr" anchorCtr="0" compatLnSpc="1"/>
          <a:lstStyle>
            <a:lvl1pPr defTabSz="939800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ctr" anchorCtr="0" compatLnSpc="1"/>
          <a:lstStyle>
            <a:lvl1pPr algn="r" defTabSz="939800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7172" name="Rectangle 4"/>
          <p:cNvSpPr>
            <a:spLocks noTextEdit="1"/>
          </p:cNvSpPr>
          <p:nvPr>
            <p:ph type="sldImg" idx="2"/>
          </p:nvPr>
        </p:nvSpPr>
        <p:spPr>
          <a:xfrm>
            <a:off x="1200150" y="704850"/>
            <a:ext cx="4687888" cy="3514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b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AEB6F9-0708-4ED5-99E4-9ED35EA3D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85800" y="4282763"/>
            <a:ext cx="7772400" cy="8068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59" name="Group 13"/>
          <p:cNvGrpSpPr>
            <a:grpSpLocks noChangeAspect="1"/>
          </p:cNvGrpSpPr>
          <p:nvPr/>
        </p:nvGrpSpPr>
        <p:grpSpPr>
          <a:xfrm>
            <a:off x="7234238" y="4106863"/>
            <a:ext cx="914400" cy="914400"/>
            <a:chOff x="9685338" y="4460675"/>
            <a:chExt cx="1080904" cy="1080902"/>
          </a:xfrm>
        </p:grpSpPr>
        <p:sp>
          <p:nvSpPr>
            <p:cNvPr id="15" name="Oval 1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68" name="Oval 1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ysClr val="grayText" lastClr="000000">
                  <a:gamma/>
                  <a:invGamma/>
                </a:sys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992813" y="6272213"/>
            <a:ext cx="2454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DFF08F-DC6B-4601-B491-B0F83F6DD2DA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272213"/>
            <a:ext cx="4745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3763" y="4227513"/>
            <a:ext cx="895350" cy="639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800" b="1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AB73BC-B049-4115-A692-8D63A059BFB8}" type="slidenum">
              <a:rPr kumimoji="0" lang="en-US" sz="2800" b="1" i="0" u="none" strike="noStrike" kern="120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</a:fld>
            <a:endParaRPr kumimoji="0" lang="en-US" sz="2800" b="1" i="0" u="none" strike="noStrike" kern="1200" cap="none" spc="-7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DFF08F-DC6B-4601-B491-B0F83F6DD2DA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AB73BC-B049-4115-A692-8D63A059BFB8}" type="slidenum">
              <a:rPr kumimoji="0" 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</a:fld>
            <a:endParaRPr kumimoji="0" lang="en-US" sz="1100" b="1" i="0" u="none" strike="noStrike" kern="1200" cap="none" spc="-7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DFF08F-DC6B-4601-B491-B0F83F6DD2DA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AB73BC-B049-4115-A692-8D63A059BFB8}" type="slidenum">
              <a:rPr kumimoji="0" 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</a:fld>
            <a:endParaRPr kumimoji="0" lang="en-US" sz="1100" b="1" i="0" u="none" strike="noStrike" kern="1200" cap="none" spc="-7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DFF08F-DC6B-4601-B491-B0F83F6DD2DA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AB73BC-B049-4115-A692-8D63A059BFB8}" type="slidenum">
              <a:rPr kumimoji="0" 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</a:fld>
            <a:endParaRPr kumimoji="0" lang="en-US" sz="1100" b="1" i="0" u="none" strike="noStrike" kern="1200" cap="none" spc="-7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917988"/>
            <a:ext cx="9144000" cy="1940011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77" name="Group 10"/>
          <p:cNvGrpSpPr>
            <a:grpSpLocks noChangeAspect="1"/>
          </p:cNvGrpSpPr>
          <p:nvPr/>
        </p:nvGrpSpPr>
        <p:grpSpPr>
          <a:xfrm>
            <a:off x="633413" y="2430463"/>
            <a:ext cx="914400" cy="914400"/>
            <a:chOff x="9685338" y="4460675"/>
            <a:chExt cx="1080904" cy="1080902"/>
          </a:xfrm>
        </p:grpSpPr>
        <p:sp>
          <p:nvSpPr>
            <p:cNvPr id="13" name="Oval 1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086" name="Oval 1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ysClr val="grayText" lastClr="000000">
                  <a:gamma/>
                  <a:invGamma/>
                </a:sys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445250" y="6272213"/>
            <a:ext cx="1982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DFF08F-DC6B-4601-B491-B0F83F6DD2DA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6713" y="6272213"/>
            <a:ext cx="4745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113" y="2508250"/>
            <a:ext cx="890588" cy="72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8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AB73BC-B049-4115-A692-8D63A059BFB8}" type="slidenum">
              <a:rPr kumimoji="0" lang="en-US" sz="2800" b="1" i="0" u="none" strike="noStrike" kern="120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</a:fld>
            <a:endParaRPr kumimoji="0" lang="en-US" sz="2800" b="1" i="0" u="none" strike="noStrike" kern="1200" cap="none" spc="-7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DFF08F-DC6B-4601-B491-B0F83F6DD2DA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AB73BC-B049-4115-A692-8D63A059BFB8}" type="slidenum">
              <a:rPr kumimoji="0" 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</a:fld>
            <a:endParaRPr kumimoji="0" lang="en-US" sz="1100" b="1" i="0" u="none" strike="noStrike" kern="1200" cap="none" spc="-7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DFF08F-DC6B-4601-B491-B0F83F6DD2DA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AB73BC-B049-4115-A692-8D63A059BFB8}" type="slidenum">
              <a:rPr kumimoji="0" 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</a:fld>
            <a:endParaRPr kumimoji="0" lang="en-US" sz="1100" b="1" i="0" u="none" strike="noStrike" kern="1200" cap="none" spc="-7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DFF08F-DC6B-4601-B491-B0F83F6DD2DA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AB73BC-B049-4115-A692-8D63A059BFB8}" type="slidenum">
              <a:rPr kumimoji="0" 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</a:fld>
            <a:endParaRPr kumimoji="0" lang="en-US" sz="1100" b="1" i="0" u="none" strike="noStrike" kern="1200" cap="none" spc="-7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DFF08F-DC6B-4601-B491-B0F83F6DD2DA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AB73BC-B049-4115-A692-8D63A059BFB8}" type="slidenum">
              <a:rPr kumimoji="0" 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</a:fld>
            <a:endParaRPr kumimoji="0" lang="en-US" sz="1100" b="1" i="0" u="none" strike="noStrike" kern="1200" cap="none" spc="-7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101" name="Group 10"/>
          <p:cNvGrpSpPr/>
          <p:nvPr/>
        </p:nvGrpSpPr>
        <p:grpSpPr>
          <a:xfrm>
            <a:off x="8523288" y="6254750"/>
            <a:ext cx="392112" cy="393700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110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5" name="Date Placeholder 8"/>
          <p:cNvSpPr>
            <a:spLocks noGrp="1"/>
          </p:cNvSpPr>
          <p:nvPr>
            <p:ph type="dt" sz="half" idx="12"/>
          </p:nvPr>
        </p:nvSpPr>
        <p:spPr>
          <a:xfrm>
            <a:off x="5992813" y="6272213"/>
            <a:ext cx="2454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DFF08F-DC6B-4601-B491-B0F83F6DD2DA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85800" y="6272213"/>
            <a:ext cx="4745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83600" y="6272213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AB73BC-B049-4115-A692-8D63A059BFB8}" type="slidenum">
              <a:rPr kumimoji="0" 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</a:fld>
            <a:endParaRPr kumimoji="0" lang="en-US" sz="1100" b="1" i="0" u="none" strike="noStrike" kern="1200" cap="none" spc="-7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125" name="Group 10"/>
          <p:cNvGrpSpPr/>
          <p:nvPr/>
        </p:nvGrpSpPr>
        <p:grpSpPr>
          <a:xfrm>
            <a:off x="8523288" y="6254750"/>
            <a:ext cx="392112" cy="393700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5133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5" name="Date Placeholder 7"/>
          <p:cNvSpPr>
            <a:spLocks noGrp="1"/>
          </p:cNvSpPr>
          <p:nvPr>
            <p:ph type="dt" sz="half" idx="12"/>
          </p:nvPr>
        </p:nvSpPr>
        <p:spPr>
          <a:xfrm>
            <a:off x="5992813" y="6272213"/>
            <a:ext cx="2454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DFF08F-DC6B-4601-B491-B0F83F6DD2DA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483600" y="6272213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AB73BC-B049-4115-A692-8D63A059BFB8}" type="slidenum">
              <a:rPr kumimoji="0" 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</a:fld>
            <a:endParaRPr kumimoji="0" lang="en-US" sz="1100" b="1" i="0" u="none" strike="noStrike" kern="1200" cap="none" spc="-7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grpSp>
        <p:nvGrpSpPr>
          <p:cNvPr id="1026" name="Group 11"/>
          <p:cNvGrpSpPr/>
          <p:nvPr/>
        </p:nvGrpSpPr>
        <p:grpSpPr>
          <a:xfrm>
            <a:off x="8523288" y="6254750"/>
            <a:ext cx="392112" cy="393700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35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188"/>
            <a:ext cx="7772400" cy="160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813" y="6272213"/>
            <a:ext cx="2454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DFF08F-DC6B-4601-B491-B0F83F6DD2DA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213"/>
            <a:ext cx="4745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600" y="6272213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AB73BC-B049-4115-A692-8D63A059BFB8}" type="slidenum">
              <a:rPr kumimoji="0" 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</a:fld>
            <a:endParaRPr kumimoji="0" lang="en-US" sz="1100" b="1" i="0" u="none" strike="noStrike" kern="1200" cap="none" spc="-7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jpe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300" b="0" i="0" u="none" strike="noStrike" kern="1200" cap="all" spc="0" normalizeH="0" baseline="0" noProof="0" dirty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CPU Scheduling</a:t>
            </a:r>
            <a:endParaRPr kumimoji="0" lang="en-US" altLang="en-US" sz="4300" b="0" i="0" u="none" strike="noStrike" kern="1200" cap="all" spc="0" normalizeH="0" baseline="0" noProof="0" dirty="0" smtClean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2"/>
            <a:ext cx="7704137" cy="576263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200" b="0" i="0" u="none" strike="noStrike" kern="1200" cap="all" spc="0" normalizeH="0" baseline="0" noProof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FCFS Scheduling (Cont.)</a:t>
            </a:r>
            <a:endParaRPr kumimoji="0" lang="en-US" altLang="en-US" sz="4200" b="0" i="0" u="none" strike="noStrike" kern="1200" cap="all" spc="0" normalizeH="0" baseline="0" noProof="0" smtClean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08050" y="1233488"/>
            <a:ext cx="7651750" cy="453072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Suppose that the processes arrive in the order: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364934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Gantt chart for the schedule is:</a:t>
            </a:r>
            <a:b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3649345" algn="ctr"/>
              </a:tabLst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3649345" algn="ctr"/>
              </a:tabLst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364934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Waiting time for 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6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altLang="en-US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</a:t>
            </a:r>
            <a:r>
              <a:rPr kumimoji="0" lang="en-US" altLang="en-US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US" alt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364934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Average waiting time:   (6 + 0 + 3)/3 = 3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364934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Much better than previous case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3649345" algn="ctr"/>
              </a:tabLst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Convoy effect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short process behind long process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3649345" algn="ctr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one CPU-bound and many I/O-bound processes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632075"/>
            <a:ext cx="7123113" cy="804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863" y="188913"/>
            <a:ext cx="7704137" cy="576262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200" b="0" i="0" u="none" strike="noStrike" kern="1200" cap="all" spc="0" normalizeH="0" baseline="0" noProof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Shortest-Job-First (SJF) Scheduling</a:t>
            </a:r>
            <a:endParaRPr kumimoji="0" lang="en-US" altLang="en-US" sz="4200" b="0" i="0" u="none" strike="noStrike" kern="1200" cap="all" spc="0" normalizeH="0" baseline="0" noProof="0" smtClean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908050" y="1233488"/>
            <a:ext cx="7143750" cy="45307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Associate with each process the length of its next CPU burst</a:t>
            </a:r>
            <a:endParaRPr lang="en-US" altLang="en-US" dirty="0"/>
          </a:p>
          <a:p>
            <a:pPr lvl="1"/>
            <a:r>
              <a:rPr lang="en-US" altLang="en-US" dirty="0"/>
              <a:t> Use these lengths to schedule the process with the shortest time</a:t>
            </a:r>
            <a:endParaRPr lang="en-US" altLang="en-US" dirty="0"/>
          </a:p>
          <a:p>
            <a:r>
              <a:rPr lang="en-US" altLang="en-US" dirty="0"/>
              <a:t>SJF is optimal – gives minimum average waiting time for a given set of processes</a:t>
            </a:r>
            <a:endParaRPr lang="en-US" altLang="en-US" dirty="0"/>
          </a:p>
          <a:p>
            <a:pPr lvl="1"/>
            <a:r>
              <a:rPr lang="en-US" altLang="en-US" dirty="0"/>
              <a:t>The difficulty is knowing the length of the next CPU request</a:t>
            </a:r>
            <a:endParaRPr lang="en-US" altLang="en-US" dirty="0"/>
          </a:p>
          <a:p>
            <a:pPr lvl="1"/>
            <a:r>
              <a:rPr lang="en-US" altLang="en-US" dirty="0"/>
              <a:t>Could ask the user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200" b="0" i="0" u="none" strike="noStrike" kern="1200" cap="all" spc="0" normalizeH="0" baseline="0" noProof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Example of SJF</a:t>
            </a:r>
            <a:endParaRPr kumimoji="0" lang="en-US" altLang="en-US" sz="4200" b="0" i="0" u="none" strike="noStrike" kern="1200" cap="all" spc="0" normalizeH="0" baseline="0" noProof="0" smtClean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6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85000" lnSpcReduction="2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	                </a:t>
            </a:r>
            <a:r>
              <a:rPr kumimoji="0" lang="en-US" altLang="en-US" sz="20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r>
              <a:rPr kumimoji="0" lang="en-US" altLang="en-US" sz="2000" b="0" i="0" u="sng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Arriva	l Time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20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Burst Time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     </a:t>
            </a: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0.0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6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    </a:t>
            </a: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	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2.0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8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    </a:t>
            </a: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4.0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7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    </a:t>
            </a: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5.0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3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SJF scheduling chart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1600200" algn="ctr"/>
                <a:tab pos="3251200" algn="ctr"/>
                <a:tab pos="5140325" algn="ctr"/>
              </a:tabLst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1600200" algn="ctr"/>
                <a:tab pos="3251200" algn="ctr"/>
                <a:tab pos="5140325" algn="ctr"/>
              </a:tabLst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1600200" algn="ctr"/>
                <a:tab pos="3251200" algn="ctr"/>
                <a:tab pos="5140325" algn="ctr"/>
              </a:tabLst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Average waiting time = (3 + 16 + 9 + 0) / 4 = 7</a:t>
            </a:r>
            <a:endParaRPr kumimoji="0" lang="en-US" altLang="en-US" sz="2000" b="0" i="1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48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4740275"/>
            <a:ext cx="6796088" cy="895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277812"/>
            <a:ext cx="7594600" cy="576263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800" b="0" i="0" u="none" strike="noStrike" kern="1200" cap="all" spc="0" normalizeH="0" baseline="0" noProof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Example of Shortest-remaining-time-first</a:t>
            </a:r>
            <a:endParaRPr kumimoji="0" lang="en-US" altLang="en-US" sz="2800" b="0" i="0" u="none" strike="noStrike" kern="1200" cap="all" spc="0" normalizeH="0" baseline="0" noProof="0" smtClean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59" name="Rectangle 36"/>
          <p:cNvSpPr>
            <a:spLocks noGrp="1" noChangeArrowheads="1"/>
          </p:cNvSpPr>
          <p:nvPr>
            <p:ph idx="1"/>
          </p:nvPr>
        </p:nvSpPr>
        <p:spPr>
          <a:xfrm>
            <a:off x="1073150" y="1233488"/>
            <a:ext cx="7600950" cy="4530725"/>
          </a:xfrm>
        </p:spPr>
        <p:txBody>
          <a:bodyPr vert="horz" lIns="91440" tIns="45720" rIns="91440" bIns="45720" rtlCol="0">
            <a:normAutofit fontScale="725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1600835" algn="ctr"/>
                <a:tab pos="3252470" algn="ctr"/>
                <a:tab pos="514159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 we add the concepts of varying arrival times and preemption to the analysis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1600835" algn="ctr"/>
                <a:tab pos="3252470" algn="ctr"/>
                <a:tab pos="514159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 </a:t>
            </a:r>
            <a:r>
              <a:rPr kumimoji="0" lang="en-US" altLang="en-US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r>
              <a:rPr kumimoji="0" lang="en-US" altLang="en-US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arri</a:t>
            </a:r>
            <a:r>
              <a:rPr kumimoji="0" lang="en-US" alt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Arrival </a:t>
            </a:r>
            <a:r>
              <a:rPr kumimoji="0" lang="en-US" altLang="en-US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</a:t>
            </a:r>
            <a:r>
              <a:rPr kumimoji="0" lang="en-US" altLang="en-US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Burst Time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1600835" algn="ctr"/>
                <a:tab pos="3252470" algn="ctr"/>
                <a:tab pos="514159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8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1600835" algn="ctr"/>
                <a:tab pos="3252470" algn="ctr"/>
                <a:tab pos="514159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	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4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1600835" algn="ctr"/>
                <a:tab pos="3252470" algn="ctr"/>
                <a:tab pos="514159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9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1600835" algn="ctr"/>
                <a:tab pos="3252470" algn="ctr"/>
                <a:tab pos="514159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5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1600835" algn="ctr"/>
                <a:tab pos="3252470" algn="ctr"/>
                <a:tab pos="5141595" algn="ctr"/>
              </a:tabLst>
              <a:defRPr/>
            </a:pP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Preemptive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SJF Gantt Chart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1600835" algn="ctr"/>
                <a:tab pos="3252470" algn="ctr"/>
                <a:tab pos="5141595" algn="ctr"/>
              </a:tabLst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1600835" algn="ctr"/>
                <a:tab pos="3252470" algn="ctr"/>
                <a:tab pos="5141595" algn="ctr"/>
              </a:tabLst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1600835" algn="ctr"/>
                <a:tab pos="3252470" algn="ctr"/>
                <a:tab pos="5141595" algn="ctr"/>
              </a:tabLst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1600835" algn="ctr"/>
                <a:tab pos="3252470" algn="ctr"/>
                <a:tab pos="5141595" algn="ctr"/>
              </a:tabLst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1600835" algn="ctr"/>
                <a:tab pos="3252470" algn="ctr"/>
                <a:tab pos="514159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Average waiting time = [(10-1)+(1-1)+(17-2)+5-3)]/4 = 26/4 = 6.5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msec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1600835" algn="ctr"/>
                <a:tab pos="3252470" algn="ctr"/>
                <a:tab pos="5141595" algn="ctr"/>
              </a:tabLst>
              <a:defRPr/>
            </a:pPr>
            <a:endParaRPr kumimoji="0" lang="en-US" altLang="en-US" sz="20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1600835" algn="ctr"/>
                <a:tab pos="3252470" algn="ctr"/>
                <a:tab pos="5141595" algn="ctr"/>
              </a:tabLst>
              <a:defRPr/>
            </a:pPr>
            <a:endParaRPr kumimoji="0" lang="en-US" altLang="en-US" sz="20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9940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3" y="4284663"/>
            <a:ext cx="6535737" cy="800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200" b="0" i="0" u="none" strike="noStrike" kern="1200" cap="all" spc="0" normalizeH="0" baseline="0" noProof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Priority Scheduling</a:t>
            </a:r>
            <a:endParaRPr kumimoji="0" lang="en-US" altLang="en-US" sz="4200" b="0" i="0" u="none" strike="noStrike" kern="1200" cap="all" spc="0" normalizeH="0" baseline="0" noProof="0" smtClean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82650" y="1233488"/>
            <a:ext cx="7423150" cy="453072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priority number (integer) is associated with each process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/>
            </a:pPr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CPU is allocated to the process with the highest priority (smallest integer 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 highest priority)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Preemptive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Nonpreemptive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/>
            </a:pPr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SJF is priority scheduling where priority is the inverse of predicted next CPU burst time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/>
            </a:pPr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 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 </a:t>
            </a: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Starvation</a:t>
            </a: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– low priority processes may never execute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/>
            </a:pPr>
            <a:endParaRPr kumimoji="0" lang="en-US" altLang="en-US" sz="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Solution  </a:t>
            </a: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Aging</a:t>
            </a: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– as time progresses increase the priority of the process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defRPr/>
            </a:pPr>
            <a:endParaRPr kumimoji="0" lang="en-US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6524" y="201613"/>
            <a:ext cx="7280276" cy="576262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200" b="0" i="0" u="none" strike="noStrike" kern="1200" cap="all" spc="0" normalizeH="0" baseline="0" noProof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Example of Priority Scheduling</a:t>
            </a:r>
            <a:endParaRPr kumimoji="0" lang="en-US" altLang="en-US" sz="4200" b="0" i="0" u="none" strike="noStrike" kern="1200" cap="all" spc="0" normalizeH="0" baseline="0" noProof="0" smtClean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6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8337550" cy="488791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 </a:t>
            </a:r>
            <a:r>
              <a:rPr kumimoji="0" lang="en-US" altLang="en-US" sz="20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r>
              <a:rPr kumimoji="0" lang="en-US" altLang="en-US" sz="2000" b="0" i="0" u="sng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	arri </a:t>
            </a:r>
            <a:r>
              <a:rPr kumimoji="0" lang="en-US" altLang="en-US" sz="20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Burst Time</a:t>
            </a:r>
            <a:r>
              <a:rPr kumimoji="0" lang="en-US" altLang="en-US" sz="2000" b="0" i="0" u="sng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20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Priority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</a:t>
            </a: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1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3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</a:t>
            </a: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	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1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</a:t>
            </a: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4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</a:t>
            </a: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5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	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	2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endParaRPr kumimoji="0" lang="en-US" altLang="en-US" sz="2000" b="0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Priority scheduling Gantt Chart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1600200" algn="ctr"/>
                <a:tab pos="3251200" algn="ctr"/>
                <a:tab pos="5140325" algn="ctr"/>
              </a:tabLst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1600200" algn="ctr"/>
                <a:tab pos="3251200" algn="ctr"/>
                <a:tab pos="5140325" algn="ctr"/>
              </a:tabLst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1600200" algn="ctr"/>
                <a:tab pos="3251200" algn="ctr"/>
                <a:tab pos="5140325" algn="ctr"/>
              </a:tabLst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Average waiting time = 8.2 msec</a:t>
            </a:r>
            <a:endParaRPr kumimoji="0" lang="en-US" altLang="en-US" sz="2000" b="0" i="1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4036" name="Picture 5" descr="C:\Users\as668\Desktop\in-5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75" y="4318000"/>
            <a:ext cx="6318250" cy="844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3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200" b="0" i="0" u="none" strike="noStrike" kern="1200" cap="all" spc="0" normalizeH="0" baseline="0" noProof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Round Robin (RR)</a:t>
            </a:r>
            <a:endParaRPr kumimoji="0" lang="en-US" altLang="en-US" sz="4200" b="0" i="0" u="none" strike="noStrike" kern="1200" cap="all" spc="0" normalizeH="0" baseline="0" noProof="0" smtClean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889000" y="1231900"/>
            <a:ext cx="7150100" cy="44831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Each process gets a small unit of CPU time (</a:t>
            </a:r>
            <a:r>
              <a:rPr lang="en-US" altLang="en-US" b="1" dirty="0">
                <a:solidFill>
                  <a:srgbClr val="3366FF"/>
                </a:solidFill>
              </a:rPr>
              <a:t>time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quantum</a:t>
            </a:r>
            <a:r>
              <a:rPr lang="en-US" altLang="en-US" b="1" dirty="0"/>
              <a:t> </a:t>
            </a:r>
            <a:r>
              <a:rPr lang="en-US" altLang="en-US" i="1" dirty="0"/>
              <a:t>q</a:t>
            </a:r>
            <a:r>
              <a:rPr lang="en-US" altLang="en-US" dirty="0"/>
              <a:t>), usually 10-100 milliseconds.  After this time has elapsed, the process is preempted and added to the end of the ready queue.</a:t>
            </a:r>
            <a:endParaRPr lang="en-US" altLang="en-US" dirty="0"/>
          </a:p>
          <a:p>
            <a:r>
              <a:rPr lang="en-US" altLang="en-US" dirty="0"/>
              <a:t>If there are </a:t>
            </a:r>
            <a:r>
              <a:rPr lang="en-US" altLang="en-US" i="1" dirty="0"/>
              <a:t>n</a:t>
            </a:r>
            <a:r>
              <a:rPr lang="en-US" altLang="en-US" dirty="0"/>
              <a:t> processes in the ready queue and the time quantum is </a:t>
            </a:r>
            <a:r>
              <a:rPr lang="en-US" altLang="en-US" i="1" dirty="0"/>
              <a:t>q</a:t>
            </a:r>
            <a:r>
              <a:rPr lang="en-US" altLang="en-US" dirty="0"/>
              <a:t>, then each process gets 1/</a:t>
            </a:r>
            <a:r>
              <a:rPr lang="en-US" altLang="en-US" i="1" dirty="0"/>
              <a:t>n</a:t>
            </a:r>
            <a:r>
              <a:rPr lang="en-US" altLang="en-US" dirty="0"/>
              <a:t> of the CPU time in chunks of at most </a:t>
            </a:r>
            <a:r>
              <a:rPr lang="en-US" altLang="en-US" i="1" dirty="0"/>
              <a:t>q</a:t>
            </a:r>
            <a:r>
              <a:rPr lang="en-US" altLang="en-US" dirty="0"/>
              <a:t> time units at once.  No process waits more than (</a:t>
            </a:r>
            <a:r>
              <a:rPr lang="en-US" altLang="en-US" i="1" dirty="0"/>
              <a:t>n</a:t>
            </a:r>
            <a:r>
              <a:rPr lang="en-US" altLang="en-US" dirty="0"/>
              <a:t>-1)</a:t>
            </a:r>
            <a:r>
              <a:rPr lang="en-US" altLang="en-US" i="1" dirty="0"/>
              <a:t>q </a:t>
            </a:r>
            <a:r>
              <a:rPr lang="en-US" altLang="en-US" dirty="0"/>
              <a:t>time units.</a:t>
            </a:r>
            <a:endParaRPr lang="en-US" altLang="en-US" dirty="0"/>
          </a:p>
          <a:p>
            <a:r>
              <a:rPr lang="en-US" altLang="en-US" dirty="0"/>
              <a:t>Timer interrupts every quantum to schedule next process</a:t>
            </a:r>
            <a:endParaRPr lang="en-US" altLang="en-US" dirty="0"/>
          </a:p>
          <a:p>
            <a:r>
              <a:rPr lang="en-US" altLang="en-US" dirty="0"/>
              <a:t>Performance</a:t>
            </a:r>
            <a:endParaRPr lang="en-US" altLang="en-US" dirty="0"/>
          </a:p>
          <a:p>
            <a:pPr lvl="1"/>
            <a:r>
              <a:rPr lang="en-US" altLang="en-US" i="1" dirty="0"/>
              <a:t>q</a:t>
            </a:r>
            <a:r>
              <a:rPr lang="en-US" altLang="en-US" dirty="0"/>
              <a:t> large </a:t>
            </a:r>
            <a:r>
              <a:rPr lang="en-US" altLang="en-US" dirty="0">
                <a:sym typeface="Symbol" panose="05050102010706020507" pitchFamily="18" charset="2"/>
              </a:rPr>
              <a:t> FIFO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small  </a:t>
            </a:r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must be large with respect to context switch, otherwise overhead is too high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0" y="139700"/>
            <a:ext cx="7750174" cy="647699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200" b="0" i="0" u="none" strike="noStrike" kern="1200" cap="all" spc="0" normalizeH="0" baseline="0" noProof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Example of RR with Time Quantum = 4</a:t>
            </a:r>
            <a:endParaRPr kumimoji="0" lang="en-US" altLang="en-US" sz="4200" b="0" i="0" u="none" strike="noStrike" kern="1200" cap="all" spc="0" normalizeH="0" baseline="0" noProof="0" smtClean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54088" y="1193800"/>
            <a:ext cx="7351713" cy="44831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2219325" algn="ctr"/>
                <a:tab pos="3994150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en-US" sz="20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20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Burst Time</a:t>
            </a:r>
            <a:endParaRPr kumimoji="0" lang="en-US" altLang="en-US" sz="20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2219325" algn="ctr"/>
                <a:tab pos="3994150" algn="ctr"/>
              </a:tabLst>
              <a:defRPr/>
            </a:pP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P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	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2219325" algn="ctr"/>
                <a:tab pos="3994150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</a:t>
            </a: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	 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2219325" algn="ctr"/>
                <a:tab pos="3994150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</a:t>
            </a: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	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	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2219325" algn="ctr"/>
                <a:tab pos="3994150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Gantt chart is: </a:t>
            </a:r>
            <a:b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2219325" algn="ctr"/>
                <a:tab pos="3994150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Typically, higher average turnaround than SJF, but better </a:t>
            </a:r>
            <a:r>
              <a:rPr kumimoji="0" lang="en-US" altLang="en-US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response</a:t>
            </a:r>
            <a:endParaRPr kumimoji="0" lang="en-US" altLang="en-US" sz="20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2219325" algn="ctr"/>
                <a:tab pos="3994150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 should be large compared to context switch time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2219325" algn="ctr"/>
                <a:tab pos="3994150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 usually 10ms to 100ms, context switch &lt; 10 usec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813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88" y="3227388"/>
            <a:ext cx="6770687" cy="788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25" y="182563"/>
            <a:ext cx="7829550" cy="525462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800" b="0" i="0" u="none" strike="noStrike" kern="1200" cap="all" spc="0" normalizeH="0" baseline="0" noProof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Time Quantum and Context Switch Time</a:t>
            </a:r>
            <a:endParaRPr kumimoji="0" lang="en-US" altLang="en-US" sz="2800" b="0" i="0" u="none" strike="noStrike" kern="1200" cap="all" spc="0" normalizeH="0" baseline="0" noProof="0" smtClean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0179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9388"/>
            <a:ext cx="6527800" cy="2903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3" y="266700"/>
            <a:ext cx="8535987" cy="4572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all" spc="0" normalizeH="0" baseline="0" noProof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Turnaround Time Varies With The Time Quantum</a:t>
            </a:r>
            <a:endParaRPr kumimoji="0" lang="en-US" altLang="en-US" sz="2400" b="0" i="0" u="none" strike="noStrike" kern="1200" cap="all" spc="0" normalizeH="0" baseline="0" noProof="0" smtClean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222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388" y="1379538"/>
            <a:ext cx="5005387" cy="4122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28" name="TextBox 3"/>
          <p:cNvSpPr txBox="1"/>
          <p:nvPr/>
        </p:nvSpPr>
        <p:spPr>
          <a:xfrm>
            <a:off x="5937250" y="3744913"/>
            <a:ext cx="2312988" cy="492125"/>
          </a:xfrm>
          <a:prstGeom prst="rect">
            <a:avLst/>
          </a:prstGeom>
          <a:noFill/>
          <a:ln w="9525">
            <a:noFill/>
          </a:ln>
        </p:spPr>
        <p:txBody>
          <a:bodyPr lIns="91417" tIns="45709" rIns="91417" bIns="45709">
            <a:spAutoFit/>
          </a:bodyPr>
          <a:p>
            <a:r>
              <a:rPr lang="en-US" altLang="en-US" sz="1300" dirty="0">
                <a:latin typeface="Verdana" panose="020B0604030504040204" pitchFamily="34" charset="0"/>
              </a:rPr>
              <a:t>80% of CPU bursts should be shorter than q</a:t>
            </a:r>
            <a:endParaRPr lang="en-US" altLang="en-US" sz="13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76213"/>
            <a:ext cx="8229600" cy="576263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200" b="0" i="0" u="none" strike="noStrike" kern="1200" cap="all" spc="0" normalizeH="0" baseline="0" noProof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Objectives</a:t>
            </a:r>
            <a:endParaRPr kumimoji="0" lang="en-US" altLang="en-US" sz="4200" b="0" i="0" u="none" strike="noStrike" kern="1200" cap="all" spc="0" normalizeH="0" baseline="0" noProof="0" smtClean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946150" y="1233488"/>
            <a:ext cx="7283450" cy="45307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To introduce CPU scheduling, which is the basis for multiprogrammed operating systems</a:t>
            </a:r>
            <a:endParaRPr lang="en-US" altLang="en-US" dirty="0"/>
          </a:p>
          <a:p>
            <a:r>
              <a:rPr lang="en-US" altLang="en-US" dirty="0"/>
              <a:t>To describe various CPU-scheduling algorithms</a:t>
            </a:r>
            <a:endParaRPr lang="en-US" altLang="en-US" dirty="0"/>
          </a:p>
          <a:p>
            <a:r>
              <a:rPr lang="en-US" altLang="en-US" dirty="0"/>
              <a:t>To discuss evaluation criteria for selecting a CPU-scheduling algorithm for a particular 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153988"/>
            <a:ext cx="7713662" cy="576262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200" b="0" i="0" u="none" strike="noStrike" kern="1200" cap="all" spc="0" normalizeH="0" baseline="0" noProof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Multilevel Queue</a:t>
            </a:r>
            <a:endParaRPr kumimoji="0" lang="en-US" altLang="en-US" sz="4200" b="0" i="0" u="none" strike="noStrike" kern="1200" cap="all" spc="0" normalizeH="0" baseline="0" noProof="0" smtClean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844550" y="1068388"/>
            <a:ext cx="7537450" cy="5221287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Ready queue is partitioned into separate queues, eg: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foreground</a:t>
            </a:r>
            <a:r>
              <a:rPr lang="en-US" altLang="en-US" dirty="0"/>
              <a:t> (interactive)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background</a:t>
            </a:r>
            <a:r>
              <a:rPr lang="en-US" altLang="en-US" dirty="0"/>
              <a:t> (batch)</a:t>
            </a:r>
            <a:endParaRPr lang="en-US" altLang="en-US" dirty="0"/>
          </a:p>
          <a:p>
            <a:r>
              <a:rPr lang="en-US" altLang="en-US" dirty="0"/>
              <a:t>Process permanently in a given queue</a:t>
            </a:r>
            <a:endParaRPr lang="en-US" altLang="en-US" sz="800" dirty="0"/>
          </a:p>
          <a:p>
            <a:r>
              <a:rPr lang="en-US" altLang="en-US" dirty="0"/>
              <a:t>Each queue has its own scheduling algorithm:</a:t>
            </a:r>
            <a:endParaRPr lang="en-US" altLang="en-US" dirty="0"/>
          </a:p>
          <a:p>
            <a:pPr lvl="1"/>
            <a:r>
              <a:rPr lang="en-US" altLang="en-US" dirty="0"/>
              <a:t>foreground – RR</a:t>
            </a:r>
            <a:endParaRPr lang="en-US" altLang="en-US" dirty="0"/>
          </a:p>
          <a:p>
            <a:pPr lvl="1"/>
            <a:r>
              <a:rPr lang="en-US" altLang="en-US" dirty="0"/>
              <a:t>background – FCFS</a:t>
            </a:r>
            <a:endParaRPr lang="en-US" altLang="en-US" sz="800" dirty="0"/>
          </a:p>
          <a:p>
            <a:r>
              <a:rPr lang="en-US" altLang="en-US" dirty="0"/>
              <a:t>Scheduling must be done between the queues:</a:t>
            </a:r>
            <a:endParaRPr lang="en-US" altLang="en-US" dirty="0"/>
          </a:p>
          <a:p>
            <a:pPr lvl="1"/>
            <a:r>
              <a:rPr lang="en-US" altLang="en-US" dirty="0"/>
              <a:t>Fixed priority scheduling; (i.e., serve all from foreground then from background).  Possibility of starvation.</a:t>
            </a:r>
            <a:endParaRPr lang="en-US" altLang="en-US" dirty="0"/>
          </a:p>
          <a:p>
            <a:pPr lvl="1"/>
            <a:r>
              <a:rPr lang="en-US" altLang="en-US" dirty="0"/>
              <a:t>Time slice – each queue gets a certain amount of CPU time which it can schedule amongst its processes; i.e., 80% to foreground in RR</a:t>
            </a:r>
            <a:endParaRPr lang="en-US" altLang="en-US" dirty="0"/>
          </a:p>
          <a:p>
            <a:pPr lvl="1"/>
            <a:r>
              <a:rPr lang="en-US" altLang="en-US" dirty="0"/>
              <a:t>20% to background in FCFS 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3" y="188913"/>
            <a:ext cx="7596187" cy="576262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200" b="0" i="0" u="none" strike="noStrike" kern="1200" cap="all" spc="0" normalizeH="0" baseline="0" noProof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Multilevel Queue Scheduling</a:t>
            </a:r>
            <a:endParaRPr kumimoji="0" lang="en-US" altLang="en-US" sz="4200" b="0" i="0" u="none" strike="noStrike" kern="1200" cap="all" spc="0" normalizeH="0" baseline="0" noProof="0" smtClean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6323" name="Picture 4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466850"/>
            <a:ext cx="6686550" cy="4425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4787"/>
            <a:ext cx="8229600" cy="576263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200" b="0" i="0" u="none" strike="noStrike" kern="1200" cap="all" spc="0" normalizeH="0" baseline="0" noProof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Basic Concepts</a:t>
            </a:r>
            <a:endParaRPr kumimoji="0" lang="en-US" altLang="en-US" sz="4200" b="0" i="0" u="none" strike="noStrike" kern="1200" cap="all" spc="0" normalizeH="0" baseline="0" noProof="0" smtClean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841375" y="1274763"/>
            <a:ext cx="3978275" cy="505777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Maximum CPU utilization obtained with multiprogramming</a:t>
            </a:r>
            <a:endParaRPr lang="en-US" altLang="en-US" dirty="0"/>
          </a:p>
          <a:p>
            <a:r>
              <a:rPr lang="en-US" altLang="en-US" dirty="0"/>
              <a:t>CPU–I/O Burst Cycle – Process execution consists of a </a:t>
            </a:r>
            <a:r>
              <a:rPr lang="en-US" altLang="en-US" b="1" dirty="0">
                <a:solidFill>
                  <a:srgbClr val="3366FF"/>
                </a:solidFill>
              </a:rPr>
              <a:t>cycle</a:t>
            </a:r>
            <a:r>
              <a:rPr lang="en-US" altLang="en-US" dirty="0"/>
              <a:t> of CPU execution and I/O wait</a:t>
            </a:r>
            <a:endParaRPr lang="en-US" altLang="en-US" dirty="0"/>
          </a:p>
          <a:p>
            <a:r>
              <a:rPr lang="en-US" altLang="en-US" b="1" dirty="0">
                <a:solidFill>
                  <a:srgbClr val="3366FF"/>
                </a:solidFill>
              </a:rPr>
              <a:t>CPU burst </a:t>
            </a:r>
            <a:r>
              <a:rPr lang="en-US" altLang="en-US" dirty="0"/>
              <a:t>followed by </a:t>
            </a:r>
            <a:r>
              <a:rPr lang="en-US" altLang="en-US" b="1" dirty="0">
                <a:solidFill>
                  <a:srgbClr val="3366FF"/>
                </a:solidFill>
              </a:rPr>
              <a:t>I/O burst</a:t>
            </a:r>
            <a:endParaRPr lang="en-US" altLang="en-US" dirty="0"/>
          </a:p>
          <a:p>
            <a:r>
              <a:rPr lang="en-US" altLang="en-US" dirty="0"/>
              <a:t>CPU burst distribution is of main concern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  <p:pic>
        <p:nvPicPr>
          <p:cNvPr id="13316" name="Picture 1" descr="6_0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5" y="1143000"/>
            <a:ext cx="2360613" cy="4962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76213"/>
            <a:ext cx="7620000" cy="576263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200" b="0" i="0" u="none" strike="noStrike" kern="1200" cap="all" spc="0" normalizeH="0" baseline="0" noProof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Histogram of CPU-burst Times</a:t>
            </a:r>
            <a:endParaRPr kumimoji="0" lang="en-US" altLang="en-US" sz="4200" b="0" i="0" u="none" strike="noStrike" kern="1200" cap="all" spc="0" normalizeH="0" baseline="0" noProof="0" smtClean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3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8" y="1525588"/>
            <a:ext cx="5721350" cy="3805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1613"/>
            <a:ext cx="7848600" cy="576262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200" b="0" i="0" u="none" strike="noStrike" kern="1200" cap="all" spc="0" normalizeH="0" baseline="0" noProof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CPU Scheduler</a:t>
            </a:r>
            <a:endParaRPr kumimoji="0" lang="en-US" altLang="en-US" sz="4200" b="0" i="0" u="none" strike="noStrike" kern="1200" cap="all" spc="0" normalizeH="0" baseline="0" noProof="0" smtClean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169988"/>
            <a:ext cx="7067550" cy="478631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Char char="n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Short-term scheduler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selects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from among the processes 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 ready queue, and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allocates the CPU to one of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them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Char char="l"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Queue may be ordered in various ways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Char char="n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CPU scheduling decisions may take place when a process: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1.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Switches from running to waiting state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	Switches from running to ready state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3.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	Switches from waiting to ready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AutoNum type="arabicPeriod" startAt="4"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Terminates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Char char="n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Scheduling under 1 and 4 is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nonpreemptive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Char char="n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All other scheduling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preemptive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Char char="l"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Consider access to shared data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Char char="l"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Consider preemption while in kernel mode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Char char="l"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Consider interrupts occurring during crucial OS activities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576262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200" b="0" i="0" u="none" strike="noStrike" kern="1200" cap="all" spc="0" normalizeH="0" baseline="0" noProof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Dispatcher</a:t>
            </a:r>
            <a:endParaRPr kumimoji="0" lang="en-US" altLang="en-US" sz="4200" b="0" i="0" u="none" strike="noStrike" kern="1200" cap="all" spc="0" normalizeH="0" baseline="0" noProof="0" smtClean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77925"/>
            <a:ext cx="4214813" cy="44831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Dispatcher module gives control of the CPU to the process selected by the short-term scheduler; this involves: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switching context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/>
            </a:pP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1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/>
            </a:pP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/>
            </a:pPr>
            <a:endParaRPr kumimoji="0" lang="en-US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Dispatch latency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time it takes for the dispatcher to stop one process and start another running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60" name="Picture 5" descr="10th ed. chapter 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008063"/>
            <a:ext cx="2927350" cy="4119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200" b="0" i="0" u="none" strike="noStrike" kern="1200" cap="all" spc="0" normalizeH="0" baseline="0" noProof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Scheduling Criteria</a:t>
            </a:r>
            <a:endParaRPr kumimoji="0" lang="en-US" altLang="en-US" sz="4200" b="0" i="0" u="none" strike="noStrike" kern="1200" cap="all" spc="0" normalizeH="0" baseline="0" noProof="0" smtClean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933450" y="1246188"/>
            <a:ext cx="7156450" cy="495935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b="1" dirty="0"/>
              <a:t>CPU utilization </a:t>
            </a:r>
            <a:r>
              <a:rPr lang="en-US" altLang="en-US" dirty="0"/>
              <a:t>– keep the CPU as busy as possible</a:t>
            </a:r>
            <a:endParaRPr lang="en-US" altLang="en-US" dirty="0"/>
          </a:p>
          <a:p>
            <a:r>
              <a:rPr lang="en-US" altLang="en-US" b="1" dirty="0"/>
              <a:t>Throughput</a:t>
            </a:r>
            <a:r>
              <a:rPr lang="en-US" altLang="en-US" dirty="0"/>
              <a:t> – # of processes that complete their execution per time unit</a:t>
            </a:r>
            <a:endParaRPr lang="en-US" altLang="en-US" dirty="0"/>
          </a:p>
          <a:p>
            <a:r>
              <a:rPr lang="en-US" altLang="en-US" b="1" dirty="0"/>
              <a:t>Turnaround time </a:t>
            </a:r>
            <a:r>
              <a:rPr lang="en-US" altLang="en-US" dirty="0"/>
              <a:t>– amount of time to execute a particular process</a:t>
            </a:r>
            <a:endParaRPr lang="en-US" altLang="en-US" dirty="0"/>
          </a:p>
          <a:p>
            <a:r>
              <a:rPr lang="en-US" altLang="en-US" b="1" dirty="0"/>
              <a:t>Waiting time </a:t>
            </a:r>
            <a:r>
              <a:rPr lang="en-US" altLang="en-US" dirty="0"/>
              <a:t>– amount of time a process has been waiting in the ready queue</a:t>
            </a:r>
            <a:endParaRPr lang="en-US" altLang="en-US" dirty="0"/>
          </a:p>
          <a:p>
            <a:r>
              <a:rPr lang="en-US" altLang="en-US" b="1" dirty="0"/>
              <a:t>Response time </a:t>
            </a:r>
            <a:r>
              <a:rPr lang="en-US" altLang="en-US" dirty="0"/>
              <a:t>– amount of time it takes from when a request was submitted until the first response is produced, not output  (for time-sharing environment)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163" y="138113"/>
            <a:ext cx="7513637" cy="576261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800" b="0" i="0" u="none" strike="noStrike" kern="1200" cap="all" spc="0" normalizeH="0" baseline="0" noProof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Scheduling Algorithm Optimization Criteria</a:t>
            </a:r>
            <a:endParaRPr kumimoji="0" lang="en-US" altLang="en-US" sz="2800" b="0" i="0" u="none" strike="noStrike" kern="1200" cap="all" spc="0" normalizeH="0" baseline="0" noProof="0" smtClean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852488" y="1174750"/>
            <a:ext cx="6115050" cy="44831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Max CPU utilization</a:t>
            </a:r>
            <a:endParaRPr lang="en-US" altLang="en-US" dirty="0"/>
          </a:p>
          <a:p>
            <a:r>
              <a:rPr lang="en-US" altLang="en-US" dirty="0"/>
              <a:t>Max throughput</a:t>
            </a:r>
            <a:endParaRPr lang="en-US" altLang="en-US" dirty="0"/>
          </a:p>
          <a:p>
            <a:r>
              <a:rPr lang="en-US" altLang="en-US" dirty="0"/>
              <a:t>Min turnaround time </a:t>
            </a:r>
            <a:endParaRPr lang="en-US" altLang="en-US" dirty="0"/>
          </a:p>
          <a:p>
            <a:r>
              <a:rPr lang="en-US" altLang="en-US" dirty="0"/>
              <a:t>Min waiting time </a:t>
            </a:r>
            <a:endParaRPr lang="en-US" altLang="en-US" dirty="0"/>
          </a:p>
          <a:p>
            <a:r>
              <a:rPr lang="en-US" altLang="en-US" dirty="0"/>
              <a:t>Min response time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all" spc="0" normalizeH="0" baseline="0" noProof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First- Come, First-Served (FCFS) Scheduling</a:t>
            </a:r>
            <a:endParaRPr kumimoji="0" lang="en-US" altLang="en-US" sz="2400" b="0" i="0" u="none" strike="noStrike" kern="1200" cap="all" spc="0" normalizeH="0" baseline="0" noProof="0" smtClean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3438" y="1250950"/>
            <a:ext cx="7566025" cy="41148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3028950" algn="ctr"/>
                <a:tab pos="4633595" algn="ctr"/>
              </a:tabLst>
              <a:defRPr/>
            </a:pP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en-US" sz="20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20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Burst Time	</a:t>
            </a:r>
            <a:endParaRPr kumimoji="0" lang="en-US" altLang="en-US" sz="20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3028950" algn="ctr"/>
                <a:tab pos="463359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</a:t>
            </a: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24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3028950" algn="ctr"/>
                <a:tab pos="463359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</a:t>
            </a: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3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3028950" algn="ctr"/>
                <a:tab pos="463359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</a:t>
            </a: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	 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en-US" sz="2000" b="0" i="1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3028950" algn="ctr"/>
                <a:tab pos="463359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Suppose that the processes arrive in the order: </a:t>
            </a: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</a:t>
            </a: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</a:t>
            </a: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 </a:t>
            </a:r>
            <a:b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Gantt Chart for the schedule is:</a:t>
            </a:r>
            <a:b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Monotype Sorts" pitchFamily="-84" charset="2"/>
              <a:buNone/>
              <a:tabLst>
                <a:tab pos="3028950" algn="ctr"/>
                <a:tab pos="4633595" algn="ctr"/>
              </a:tabLst>
              <a:defRPr/>
            </a:pPr>
            <a:endParaRPr kumimoji="0" lang="en-US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3028950" algn="ctr"/>
                <a:tab pos="463359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Waiting time for </a:t>
            </a: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0; </a:t>
            </a: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24; </a:t>
            </a:r>
            <a:r>
              <a:rPr kumimoji="0" lang="en-US" alt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en-US" sz="20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</a:t>
            </a: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27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tabLst>
                <a:tab pos="3028950" algn="ctr"/>
                <a:tab pos="4633595" algn="ctr"/>
              </a:tabLst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Average waiting time:  (0 + 24 + 27)/3 = 17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60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3479800"/>
            <a:ext cx="6954838" cy="801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5434</Words>
  <Application>WPS Presentation</Application>
  <PresentationFormat/>
  <Paragraphs>202</Paragraphs>
  <Slides>22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5" baseType="lpstr">
      <vt:lpstr>Arial</vt:lpstr>
      <vt:lpstr>SimSun</vt:lpstr>
      <vt:lpstr>Wingdings</vt:lpstr>
      <vt:lpstr>Verdana</vt:lpstr>
      <vt:lpstr>MS PGothic</vt:lpstr>
      <vt:lpstr>Rockwell Condensed</vt:lpstr>
      <vt:lpstr>Rockwell</vt:lpstr>
      <vt:lpstr>Times New Roman</vt:lpstr>
      <vt:lpstr>Helvetica</vt:lpstr>
      <vt:lpstr>Monotype Sorts</vt:lpstr>
      <vt:lpstr>Wingdings</vt:lpstr>
      <vt:lpstr>Lucida Grande</vt:lpstr>
      <vt:lpstr>Symbol</vt:lpstr>
      <vt:lpstr>Webdings</vt:lpstr>
      <vt:lpstr>Courier New</vt:lpstr>
      <vt:lpstr>HG明朝B</vt:lpstr>
      <vt:lpstr>AMGDT</vt:lpstr>
      <vt:lpstr>Microsoft YaHei</vt:lpstr>
      <vt:lpstr>Arial Unicode MS</vt:lpstr>
      <vt:lpstr>Lucida Grande</vt:lpstr>
      <vt:lpstr>Monotype Sorts</vt:lpstr>
      <vt:lpstr>Courier New</vt:lpstr>
      <vt:lpstr>Wood Type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KIIT0001</cp:lastModifiedBy>
  <cp:revision>189</cp:revision>
  <cp:lastPrinted>2013-09-10T17:57:57Z</cp:lastPrinted>
  <dcterms:created xsi:type="dcterms:W3CDTF">2011-01-13T23:43:38Z</dcterms:created>
  <dcterms:modified xsi:type="dcterms:W3CDTF">2023-09-30T13:35:38Z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549E2028A7EA4F3E98E1721A38D361C0_12</vt:lpwstr>
  </property>
  <property fmtid="{D5CDD505-2E9C-101B-9397-08002B2CF9AE}" pid="3" name="KSOProductBuildVer">
    <vt:lpwstr>1033-12.2.0.13215</vt:lpwstr>
  </property>
</Properties>
</file>