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7"/>
  </p:handoutMasterIdLst>
  <p:sldIdLst>
    <p:sldId id="331" r:id="rId3"/>
    <p:sldId id="332" r:id="rId5"/>
    <p:sldId id="414" r:id="rId6"/>
    <p:sldId id="334" r:id="rId7"/>
    <p:sldId id="417" r:id="rId8"/>
    <p:sldId id="335" r:id="rId9"/>
    <p:sldId id="463" r:id="rId10"/>
    <p:sldId id="418" r:id="rId11"/>
    <p:sldId id="337" r:id="rId12"/>
    <p:sldId id="376" r:id="rId13"/>
    <p:sldId id="339" r:id="rId14"/>
    <p:sldId id="419" r:id="rId15"/>
    <p:sldId id="464" r:id="rId16"/>
    <p:sldId id="340" r:id="rId17"/>
    <p:sldId id="341" r:id="rId18"/>
    <p:sldId id="342" r:id="rId19"/>
    <p:sldId id="343" r:id="rId20"/>
    <p:sldId id="420" r:id="rId21"/>
    <p:sldId id="344" r:id="rId22"/>
    <p:sldId id="421" r:id="rId23"/>
    <p:sldId id="424" r:id="rId24"/>
    <p:sldId id="345" r:id="rId25"/>
    <p:sldId id="423" r:id="rId26"/>
    <p:sldId id="425" r:id="rId27"/>
    <p:sldId id="348" r:id="rId28"/>
    <p:sldId id="509" r:id="rId29"/>
    <p:sldId id="349" r:id="rId30"/>
    <p:sldId id="510" r:id="rId31"/>
    <p:sldId id="511" r:id="rId32"/>
    <p:sldId id="512" r:id="rId33"/>
    <p:sldId id="350" r:id="rId34"/>
    <p:sldId id="351" r:id="rId35"/>
    <p:sldId id="515" r:id="rId36"/>
    <p:sldId id="352" r:id="rId37"/>
    <p:sldId id="353" r:id="rId38"/>
    <p:sldId id="514" r:id="rId39"/>
    <p:sldId id="354" r:id="rId40"/>
    <p:sldId id="355" r:id="rId41"/>
    <p:sldId id="356" r:id="rId42"/>
    <p:sldId id="357" r:id="rId43"/>
    <p:sldId id="542" r:id="rId44"/>
    <p:sldId id="358" r:id="rId45"/>
    <p:sldId id="545" r:id="rId46"/>
    <p:sldId id="359" r:id="rId47"/>
    <p:sldId id="546" r:id="rId48"/>
    <p:sldId id="360" r:id="rId49"/>
    <p:sldId id="547" r:id="rId50"/>
    <p:sldId id="361" r:id="rId51"/>
    <p:sldId id="362" r:id="rId52"/>
    <p:sldId id="363" r:id="rId53"/>
    <p:sldId id="548" r:id="rId54"/>
    <p:sldId id="364" r:id="rId55"/>
    <p:sldId id="365" r:id="rId56"/>
    <p:sldId id="366" r:id="rId57"/>
    <p:sldId id="367" r:id="rId58"/>
    <p:sldId id="368" r:id="rId59"/>
    <p:sldId id="369" r:id="rId60"/>
    <p:sldId id="370" r:id="rId61"/>
    <p:sldId id="371" r:id="rId62"/>
    <p:sldId id="372" r:id="rId63"/>
    <p:sldId id="373" r:id="rId64"/>
    <p:sldId id="374" r:id="rId65"/>
    <p:sldId id="375" r:id="rId66"/>
  </p:sldIdLst>
  <p:sldSz cx="9144000" cy="6858000" type="screen4x3"/>
  <p:notesSz cx="7086600" cy="93726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71"/>
    <p:restoredTop sz="94660"/>
  </p:normalViewPr>
  <p:slideViewPr>
    <p:cSldViewPr snapToGrid="0" showGuides="1">
      <p:cViewPr>
        <p:scale>
          <a:sx n="60" d="100"/>
          <a:sy n="60" d="100"/>
        </p:scale>
        <p:origin x="-811" y="-8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ln>
        </p:spPr>
        <p:txBody>
          <a:bodyPr vert="horz" wrap="none" lIns="89090" tIns="44546" rIns="89090" bIns="44546" numCol="1" anchor="ctr" anchorCtr="0" compatLnSpc="1"/>
          <a:lstStyle>
            <a:lvl1pPr defTabSz="89154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9154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ln>
        </p:spPr>
        <p:txBody>
          <a:bodyPr vert="horz" wrap="none" lIns="89090" tIns="44546" rIns="89090" bIns="44546" numCol="1" anchor="ctr" anchorCtr="0" compatLnSpc="1"/>
          <a:lstStyle>
            <a:lvl1pPr algn="r" defTabSz="891540">
              <a:defRPr sz="1100">
                <a:latin typeface="Helvetica" pitchFamily="-84" charset="0"/>
                <a:ea typeface="MS PGothic" panose="020B0600070205080204" pitchFamily="34" charset="-128"/>
                <a:cs typeface="MS PGothic" panose="020B0600070205080204" pitchFamily="34" charset="-128"/>
              </a:defRPr>
            </a:lvl1pPr>
          </a:lstStyle>
          <a:p>
            <a:pPr marL="0" marR="0" lvl="0" indent="0" algn="r" defTabSz="89154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4" name="Rectangle 4"/>
          <p:cNvSpPr>
            <a:spLocks noGrp="1" noChangeArrowheads="1"/>
          </p:cNvSpPr>
          <p:nvPr>
            <p:ph type="ftr" sz="quarter" idx="2"/>
          </p:nvPr>
        </p:nvSpPr>
        <p:spPr bwMode="auto">
          <a:xfrm>
            <a:off x="0" y="8939213"/>
            <a:ext cx="3106738" cy="446088"/>
          </a:xfrm>
          <a:prstGeom prst="rect">
            <a:avLst/>
          </a:prstGeom>
          <a:noFill/>
          <a:ln w="9525">
            <a:noFill/>
            <a:miter lim="800000"/>
          </a:ln>
        </p:spPr>
        <p:txBody>
          <a:bodyPr vert="horz" wrap="none" lIns="89090" tIns="44546" rIns="89090" bIns="44546" numCol="1" anchor="b" anchorCtr="0" compatLnSpc="1"/>
          <a:lstStyle>
            <a:lvl1pPr defTabSz="89154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9154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5" name="Rectangle 5"/>
          <p:cNvSpPr>
            <a:spLocks noGrp="1" noChangeArrowheads="1"/>
          </p:cNvSpPr>
          <p:nvPr>
            <p:ph type="sldNum" sz="quarter" idx="3"/>
          </p:nvPr>
        </p:nvSpPr>
        <p:spPr bwMode="auto">
          <a:xfrm>
            <a:off x="3994150" y="8939213"/>
            <a:ext cx="3105150" cy="446088"/>
          </a:xfrm>
          <a:prstGeom prst="rect">
            <a:avLst/>
          </a:prstGeom>
          <a:noFill/>
          <a:ln w="9525">
            <a:noFill/>
            <a:miter lim="800000"/>
          </a:ln>
        </p:spPr>
        <p:txBody>
          <a:bodyPr vert="horz" wrap="none" lIns="89090" tIns="44546" rIns="89090" bIns="44546" numCol="1" anchor="b" anchorCtr="0" compatLnSpc="1"/>
          <a:p>
            <a:pPr lvl="0" algn="r" defTabSz="890905">
              <a:buNone/>
            </a:pPr>
            <a:fld id="{9A0DB2DC-4C9A-4742-B13C-FB6460FD3503}" type="slidenum">
              <a:rPr lang="en-US" sz="1100" dirty="0">
                <a:latin typeface="Helvetica" pitchFamily="-84" charset="0"/>
              </a:rPr>
            </a:fld>
            <a:endParaRPr lang="en-US" sz="1100" dirty="0">
              <a:latin typeface="Helvetica" pitchFamily="-8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ln>
        </p:spPr>
        <p:txBody>
          <a:bodyPr vert="horz" wrap="none" lIns="94035" tIns="47017" rIns="94035" bIns="47017" numCol="1" anchor="ctr" anchorCtr="0" compatLnSpc="1"/>
          <a:lstStyle>
            <a:lvl1pPr defTabSz="93980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398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ln>
        </p:spPr>
        <p:txBody>
          <a:bodyPr vert="horz" wrap="none" lIns="94035" tIns="47017" rIns="94035" bIns="47017" numCol="1" anchor="ctr" anchorCtr="0" compatLnSpc="1"/>
          <a:lstStyle>
            <a:lvl1pPr algn="r" defTabSz="93980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r" defTabSz="9398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49156" name="Rectangle 4"/>
          <p:cNvSpPr>
            <a:spLocks noTextEdit="1"/>
          </p:cNvSpPr>
          <p:nvPr>
            <p:ph type="sldImg" idx="2"/>
          </p:nvPr>
        </p:nvSpPr>
        <p:spPr>
          <a:xfrm>
            <a:off x="1200150" y="704850"/>
            <a:ext cx="4687888" cy="3514725"/>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44563" y="4452938"/>
            <a:ext cx="5197475" cy="4214813"/>
          </a:xfrm>
          <a:prstGeom prst="rect">
            <a:avLst/>
          </a:prstGeom>
          <a:noFill/>
          <a:ln w="9525">
            <a:noFill/>
            <a:miter lim="800000"/>
          </a:ln>
        </p:spPr>
        <p:txBody>
          <a:bodyPr vert="horz" wrap="none" lIns="94035" tIns="47017" rIns="94035" bIns="47017"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ln>
        </p:spPr>
        <p:txBody>
          <a:bodyPr vert="horz" wrap="none" lIns="94035" tIns="47017" rIns="94035" bIns="47017" numCol="1" anchor="b" anchorCtr="0" compatLnSpc="1"/>
          <a:lstStyle>
            <a:lvl1pPr defTabSz="93980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398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ln>
        </p:spPr>
        <p:txBody>
          <a:bodyPr vert="horz" wrap="none" lIns="94035" tIns="47017" rIns="94035" bIns="47017" numCol="1" anchor="b" anchorCtr="0" compatLnSpc="1"/>
          <a:p>
            <a:pPr lvl="0" algn="r" defTabSz="939800">
              <a:buNone/>
            </a:pPr>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0179" name="Rectangle 2"/>
          <p:cNvSpPr>
            <a:spLocks noTextEdit="1"/>
          </p:cNvSpPr>
          <p:nvPr>
            <p:ph type="sldImg"/>
          </p:nvPr>
        </p:nvSpPr>
        <p:spPr/>
      </p:sp>
      <p:sp>
        <p:nvSpPr>
          <p:cNvPr id="5018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1443" name="Rectangle 2"/>
          <p:cNvSpPr>
            <a:spLocks noTextEdit="1"/>
          </p:cNvSpPr>
          <p:nvPr>
            <p:ph type="sldImg"/>
          </p:nvPr>
        </p:nvSpPr>
        <p:spPr/>
      </p:sp>
      <p:sp>
        <p:nvSpPr>
          <p:cNvPr id="6144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2467" name="Rectangle 2"/>
          <p:cNvSpPr>
            <a:spLocks noTextEdit="1"/>
          </p:cNvSpPr>
          <p:nvPr>
            <p:ph type="sldImg"/>
          </p:nvPr>
        </p:nvSpPr>
        <p:spPr/>
      </p:sp>
      <p:sp>
        <p:nvSpPr>
          <p:cNvPr id="6246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3491" name="Rectangle 2"/>
          <p:cNvSpPr>
            <a:spLocks noTextEdit="1"/>
          </p:cNvSpPr>
          <p:nvPr>
            <p:ph type="sldImg"/>
          </p:nvPr>
        </p:nvSpPr>
        <p:spPr/>
      </p:sp>
      <p:sp>
        <p:nvSpPr>
          <p:cNvPr id="6349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4515" name="Rectangle 2"/>
          <p:cNvSpPr>
            <a:spLocks noTextEdit="1"/>
          </p:cNvSpPr>
          <p:nvPr>
            <p:ph type="sldImg"/>
          </p:nvPr>
        </p:nvSpPr>
        <p:spPr/>
      </p:sp>
      <p:sp>
        <p:nvSpPr>
          <p:cNvPr id="6451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7587" name="Rectangle 2"/>
          <p:cNvSpPr>
            <a:spLocks noTextEdit="1"/>
          </p:cNvSpPr>
          <p:nvPr>
            <p:ph type="sldImg"/>
          </p:nvPr>
        </p:nvSpPr>
        <p:spPr/>
      </p:sp>
      <p:sp>
        <p:nvSpPr>
          <p:cNvPr id="6758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8611" name="Rectangle 2"/>
          <p:cNvSpPr>
            <a:spLocks noTextEdit="1"/>
          </p:cNvSpPr>
          <p:nvPr>
            <p:ph type="sldImg"/>
          </p:nvPr>
        </p:nvSpPr>
        <p:spPr/>
      </p:sp>
      <p:sp>
        <p:nvSpPr>
          <p:cNvPr id="6861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9635" name="Rectangle 2"/>
          <p:cNvSpPr>
            <a:spLocks noTextEdit="1"/>
          </p:cNvSpPr>
          <p:nvPr>
            <p:ph type="sldImg"/>
          </p:nvPr>
        </p:nvSpPr>
        <p:spPr/>
      </p:sp>
      <p:sp>
        <p:nvSpPr>
          <p:cNvPr id="6963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0659" name="Rectangle 2"/>
          <p:cNvSpPr>
            <a:spLocks noTextEdit="1"/>
          </p:cNvSpPr>
          <p:nvPr>
            <p:ph type="sldImg"/>
          </p:nvPr>
        </p:nvSpPr>
        <p:spPr/>
      </p:sp>
      <p:sp>
        <p:nvSpPr>
          <p:cNvPr id="7066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1683" name="Rectangle 2"/>
          <p:cNvSpPr>
            <a:spLocks noTextEdit="1"/>
          </p:cNvSpPr>
          <p:nvPr>
            <p:ph type="sldImg"/>
          </p:nvPr>
        </p:nvSpPr>
        <p:spPr/>
      </p:sp>
      <p:sp>
        <p:nvSpPr>
          <p:cNvPr id="7168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2707" name="Rectangle 2"/>
          <p:cNvSpPr>
            <a:spLocks noTextEdit="1"/>
          </p:cNvSpPr>
          <p:nvPr>
            <p:ph type="sldImg"/>
          </p:nvPr>
        </p:nvSpPr>
        <p:spPr/>
      </p:sp>
      <p:sp>
        <p:nvSpPr>
          <p:cNvPr id="7270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1203" name="Rectangle 2"/>
          <p:cNvSpPr>
            <a:spLocks noTextEdit="1"/>
          </p:cNvSpPr>
          <p:nvPr>
            <p:ph type="sldImg"/>
          </p:nvPr>
        </p:nvSpPr>
        <p:spPr/>
      </p:sp>
      <p:sp>
        <p:nvSpPr>
          <p:cNvPr id="5120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3731" name="Rectangle 2"/>
          <p:cNvSpPr>
            <a:spLocks noTextEdit="1"/>
          </p:cNvSpPr>
          <p:nvPr>
            <p:ph type="sldImg"/>
          </p:nvPr>
        </p:nvSpPr>
        <p:spPr/>
      </p:sp>
      <p:sp>
        <p:nvSpPr>
          <p:cNvPr id="7373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4755" name="Rectangle 2"/>
          <p:cNvSpPr>
            <a:spLocks noTextEdit="1"/>
          </p:cNvSpPr>
          <p:nvPr>
            <p:ph type="sldImg"/>
          </p:nvPr>
        </p:nvSpPr>
        <p:spPr/>
      </p:sp>
      <p:sp>
        <p:nvSpPr>
          <p:cNvPr id="7475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5779" name="Rectangle 2"/>
          <p:cNvSpPr>
            <a:spLocks noTextEdit="1"/>
          </p:cNvSpPr>
          <p:nvPr>
            <p:ph type="sldImg"/>
          </p:nvPr>
        </p:nvSpPr>
        <p:spPr/>
      </p:sp>
      <p:sp>
        <p:nvSpPr>
          <p:cNvPr id="7578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6803" name="Rectangle 2"/>
          <p:cNvSpPr>
            <a:spLocks noTextEdit="1"/>
          </p:cNvSpPr>
          <p:nvPr>
            <p:ph type="sldImg"/>
          </p:nvPr>
        </p:nvSpPr>
        <p:spPr/>
      </p:sp>
      <p:sp>
        <p:nvSpPr>
          <p:cNvPr id="7680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7827" name="Rectangle 2"/>
          <p:cNvSpPr>
            <a:spLocks noTextEdit="1"/>
          </p:cNvSpPr>
          <p:nvPr>
            <p:ph type="sldImg"/>
          </p:nvPr>
        </p:nvSpPr>
        <p:spPr/>
      </p:sp>
      <p:sp>
        <p:nvSpPr>
          <p:cNvPr id="7782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8851" name="Rectangle 2"/>
          <p:cNvSpPr>
            <a:spLocks noTextEdit="1"/>
          </p:cNvSpPr>
          <p:nvPr>
            <p:ph type="sldImg"/>
          </p:nvPr>
        </p:nvSpPr>
        <p:spPr/>
      </p:sp>
      <p:sp>
        <p:nvSpPr>
          <p:cNvPr id="7885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79875" name="Rectangle 2"/>
          <p:cNvSpPr>
            <a:spLocks noTextEdit="1"/>
          </p:cNvSpPr>
          <p:nvPr>
            <p:ph type="sldImg"/>
          </p:nvPr>
        </p:nvSpPr>
        <p:spPr/>
      </p:sp>
      <p:sp>
        <p:nvSpPr>
          <p:cNvPr id="7987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0899" name="Rectangle 2"/>
          <p:cNvSpPr>
            <a:spLocks noTextEdit="1"/>
          </p:cNvSpPr>
          <p:nvPr>
            <p:ph type="sldImg"/>
          </p:nvPr>
        </p:nvSpPr>
        <p:spPr/>
      </p:sp>
      <p:sp>
        <p:nvSpPr>
          <p:cNvPr id="8090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1923" name="Rectangle 2"/>
          <p:cNvSpPr>
            <a:spLocks noTextEdit="1"/>
          </p:cNvSpPr>
          <p:nvPr>
            <p:ph type="sldImg"/>
          </p:nvPr>
        </p:nvSpPr>
        <p:spPr/>
      </p:sp>
      <p:sp>
        <p:nvSpPr>
          <p:cNvPr id="8192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2947" name="Rectangle 2"/>
          <p:cNvSpPr>
            <a:spLocks noTextEdit="1"/>
          </p:cNvSpPr>
          <p:nvPr>
            <p:ph type="sldImg"/>
          </p:nvPr>
        </p:nvSpPr>
        <p:spPr/>
      </p:sp>
      <p:sp>
        <p:nvSpPr>
          <p:cNvPr id="8294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3251" name="Rectangle 2"/>
          <p:cNvSpPr>
            <a:spLocks noTextEdit="1"/>
          </p:cNvSpPr>
          <p:nvPr>
            <p:ph type="sldImg"/>
          </p:nvPr>
        </p:nvSpPr>
        <p:spPr/>
      </p:sp>
      <p:sp>
        <p:nvSpPr>
          <p:cNvPr id="5325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3971" name="Rectangle 2"/>
          <p:cNvSpPr>
            <a:spLocks noTextEdit="1"/>
          </p:cNvSpPr>
          <p:nvPr>
            <p:ph type="sldImg"/>
          </p:nvPr>
        </p:nvSpPr>
        <p:spPr/>
      </p:sp>
      <p:sp>
        <p:nvSpPr>
          <p:cNvPr id="8397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4995" name="Rectangle 2"/>
          <p:cNvSpPr>
            <a:spLocks noTextEdit="1"/>
          </p:cNvSpPr>
          <p:nvPr>
            <p:ph type="sldImg"/>
          </p:nvPr>
        </p:nvSpPr>
        <p:spPr/>
      </p:sp>
      <p:sp>
        <p:nvSpPr>
          <p:cNvPr id="8499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6019" name="Rectangle 2"/>
          <p:cNvSpPr>
            <a:spLocks noTextEdit="1"/>
          </p:cNvSpPr>
          <p:nvPr>
            <p:ph type="sldImg"/>
          </p:nvPr>
        </p:nvSpPr>
        <p:spPr/>
      </p:sp>
      <p:sp>
        <p:nvSpPr>
          <p:cNvPr id="8602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7043" name="Rectangle 2"/>
          <p:cNvSpPr>
            <a:spLocks noTextEdit="1"/>
          </p:cNvSpPr>
          <p:nvPr>
            <p:ph type="sldImg"/>
          </p:nvPr>
        </p:nvSpPr>
        <p:spPr/>
      </p:sp>
      <p:sp>
        <p:nvSpPr>
          <p:cNvPr id="8704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8067" name="Rectangle 2"/>
          <p:cNvSpPr>
            <a:spLocks noTextEdit="1"/>
          </p:cNvSpPr>
          <p:nvPr>
            <p:ph type="sldImg"/>
          </p:nvPr>
        </p:nvSpPr>
        <p:spPr/>
      </p:sp>
      <p:sp>
        <p:nvSpPr>
          <p:cNvPr id="8806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9091" name="Rectangle 2"/>
          <p:cNvSpPr>
            <a:spLocks noTextEdit="1"/>
          </p:cNvSpPr>
          <p:nvPr>
            <p:ph type="sldImg"/>
          </p:nvPr>
        </p:nvSpPr>
        <p:spPr/>
      </p:sp>
      <p:sp>
        <p:nvSpPr>
          <p:cNvPr id="8909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0115" name="Rectangle 2"/>
          <p:cNvSpPr>
            <a:spLocks noTextEdit="1"/>
          </p:cNvSpPr>
          <p:nvPr>
            <p:ph type="sldImg"/>
          </p:nvPr>
        </p:nvSpPr>
        <p:spPr/>
      </p:sp>
      <p:sp>
        <p:nvSpPr>
          <p:cNvPr id="9011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1139" name="Rectangle 2"/>
          <p:cNvSpPr>
            <a:spLocks noTextEdit="1"/>
          </p:cNvSpPr>
          <p:nvPr>
            <p:ph type="sldImg"/>
          </p:nvPr>
        </p:nvSpPr>
        <p:spPr/>
      </p:sp>
      <p:sp>
        <p:nvSpPr>
          <p:cNvPr id="9114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2163" name="Rectangle 2"/>
          <p:cNvSpPr>
            <a:spLocks noTextEdit="1"/>
          </p:cNvSpPr>
          <p:nvPr>
            <p:ph type="sldImg"/>
          </p:nvPr>
        </p:nvSpPr>
        <p:spPr/>
      </p:sp>
      <p:sp>
        <p:nvSpPr>
          <p:cNvPr id="9216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3187" name="Rectangle 2"/>
          <p:cNvSpPr>
            <a:spLocks noTextEdit="1"/>
          </p:cNvSpPr>
          <p:nvPr>
            <p:ph type="sldImg"/>
          </p:nvPr>
        </p:nvSpPr>
        <p:spPr/>
      </p:sp>
      <p:sp>
        <p:nvSpPr>
          <p:cNvPr id="9318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4275" name="Rectangle 2"/>
          <p:cNvSpPr>
            <a:spLocks noTextEdit="1"/>
          </p:cNvSpPr>
          <p:nvPr>
            <p:ph type="sldImg"/>
          </p:nvPr>
        </p:nvSpPr>
        <p:spPr/>
      </p:sp>
      <p:sp>
        <p:nvSpPr>
          <p:cNvPr id="5427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4211" name="Rectangle 2"/>
          <p:cNvSpPr>
            <a:spLocks noTextEdit="1"/>
          </p:cNvSpPr>
          <p:nvPr>
            <p:ph type="sldImg"/>
          </p:nvPr>
        </p:nvSpPr>
        <p:spPr/>
      </p:sp>
      <p:sp>
        <p:nvSpPr>
          <p:cNvPr id="9421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5235" name="Rectangle 2"/>
          <p:cNvSpPr>
            <a:spLocks noTextEdit="1"/>
          </p:cNvSpPr>
          <p:nvPr>
            <p:ph type="sldImg"/>
          </p:nvPr>
        </p:nvSpPr>
        <p:spPr/>
      </p:sp>
      <p:sp>
        <p:nvSpPr>
          <p:cNvPr id="9523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6323" name="Rectangle 2"/>
          <p:cNvSpPr>
            <a:spLocks noTextEdit="1"/>
          </p:cNvSpPr>
          <p:nvPr>
            <p:ph type="sldImg"/>
          </p:nvPr>
        </p:nvSpPr>
        <p:spPr/>
      </p:sp>
      <p:sp>
        <p:nvSpPr>
          <p:cNvPr id="5632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7347" name="Rectangle 2"/>
          <p:cNvSpPr>
            <a:spLocks noTextEdit="1"/>
          </p:cNvSpPr>
          <p:nvPr>
            <p:ph type="sldImg"/>
          </p:nvPr>
        </p:nvSpPr>
        <p:spPr/>
      </p:sp>
      <p:sp>
        <p:nvSpPr>
          <p:cNvPr id="5734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8371" name="Rectangle 2"/>
          <p:cNvSpPr>
            <a:spLocks noTextEdit="1"/>
          </p:cNvSpPr>
          <p:nvPr>
            <p:ph type="sldImg"/>
          </p:nvPr>
        </p:nvSpPr>
        <p:spPr/>
      </p:sp>
      <p:sp>
        <p:nvSpPr>
          <p:cNvPr id="5837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59395" name="Rectangle 2"/>
          <p:cNvSpPr>
            <a:spLocks noTextEdit="1"/>
          </p:cNvSpPr>
          <p:nvPr>
            <p:ph type="sldImg"/>
          </p:nvPr>
        </p:nvSpPr>
        <p:spPr/>
      </p:sp>
      <p:sp>
        <p:nvSpPr>
          <p:cNvPr id="5939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0419" name="Rectangle 2"/>
          <p:cNvSpPr>
            <a:spLocks noTextEdit="1"/>
          </p:cNvSpPr>
          <p:nvPr>
            <p:ph type="sldImg"/>
          </p:nvPr>
        </p:nvSpPr>
        <p:spPr/>
      </p:sp>
      <p:sp>
        <p:nvSpPr>
          <p:cNvPr id="6042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4"/>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685800" y="868363"/>
            <a:ext cx="7772400" cy="2127250"/>
          </a:xfrm>
        </p:spPr>
        <p:txBody>
          <a:bodyPr vert="horz" wrap="square" lIns="91440" tIns="45720" rIns="91440" bIns="45720" anchor="b" anchorCtr="0"/>
          <a:p>
            <a:pPr eaLnBrk="1" hangingPunct="1">
              <a:buClrTx/>
              <a:buSzTx/>
              <a:buFontTx/>
            </a:pPr>
            <a:r>
              <a:rPr lang="en-US" altLang="en-US" dirty="0">
                <a:latin typeface="+mj-lt"/>
                <a:ea typeface="MS PGothic" panose="020B0600070205080204" pitchFamily="34" charset="-128"/>
                <a:cs typeface="MS PGothic" panose="020B0600070205080204" pitchFamily="34" charset="-128"/>
              </a:rPr>
              <a:t> Deadlocks</a:t>
            </a:r>
            <a:endParaRPr lang="en-US" altLang="en-US" dirty="0">
              <a:latin typeface="+mj-lt"/>
              <a:ea typeface="MS PGothic" panose="020B0600070205080204" pitchFamily="34" charset="-128"/>
              <a:cs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128713" y="182563"/>
            <a:ext cx="7810500" cy="576262"/>
          </a:xfrm>
        </p:spPr>
        <p:txBody>
          <a:bodyPr vert="horz" wrap="square" lIns="91440" tIns="45720" rIns="91440" bIns="45720" anchor="b" anchorCtr="0"/>
          <a:p>
            <a:pPr eaLnBrk="1" hangingPunct="1"/>
            <a:r>
              <a:rPr lang="en-US" altLang="en-US" dirty="0"/>
              <a:t>Resource-Allocation Graph (Cont.)</a:t>
            </a:r>
            <a:endParaRPr lang="en-US" altLang="en-US" dirty="0"/>
          </a:p>
        </p:txBody>
      </p:sp>
      <p:sp>
        <p:nvSpPr>
          <p:cNvPr id="10243" name="Rectangle 3"/>
          <p:cNvSpPr>
            <a:spLocks noGrp="1"/>
          </p:cNvSpPr>
          <p:nvPr>
            <p:ph idx="1"/>
          </p:nvPr>
        </p:nvSpPr>
        <p:spPr>
          <a:xfrm>
            <a:off x="885825" y="1138238"/>
            <a:ext cx="7343775" cy="4530725"/>
          </a:xfrm>
        </p:spPr>
        <p:txBody>
          <a:bodyPr vert="horz" wrap="square" lIns="91440" tIns="45720" rIns="91440" bIns="45720" anchor="t" anchorCtr="0"/>
          <a:p>
            <a:r>
              <a:rPr lang="en-US" altLang="en-US" dirty="0"/>
              <a:t>Process</a:t>
            </a:r>
            <a:br>
              <a:rPr lang="en-US" altLang="en-US" dirty="0"/>
            </a:br>
            <a:br>
              <a:rPr lang="en-US" altLang="en-US" dirty="0"/>
            </a:br>
            <a:r>
              <a:rPr lang="en-US" altLang="en-US" dirty="0"/>
              <a:t>Resource Type with 4 instances</a:t>
            </a:r>
            <a:endParaRPr lang="en-US" altLang="en-US" dirty="0"/>
          </a:p>
          <a:p>
            <a:pPr>
              <a:buNone/>
            </a:pPr>
            <a:endParaRPr lang="en-US" altLang="en-US" dirty="0"/>
          </a:p>
          <a:p>
            <a:r>
              <a:rPr lang="en-US" altLang="en-US" i="1" dirty="0"/>
              <a:t>P</a:t>
            </a:r>
            <a:r>
              <a:rPr lang="en-US" altLang="en-US" i="1" baseline="-25000" dirty="0"/>
              <a:t>i</a:t>
            </a:r>
            <a:r>
              <a:rPr lang="en-US" altLang="en-US" i="1" dirty="0"/>
              <a:t> </a:t>
            </a:r>
            <a:r>
              <a:rPr lang="en-US" altLang="en-US" dirty="0"/>
              <a:t>requests instance of </a:t>
            </a:r>
            <a:r>
              <a:rPr lang="en-US" altLang="en-US" i="1" dirty="0"/>
              <a:t>R</a:t>
            </a:r>
            <a:r>
              <a:rPr lang="en-US" altLang="en-US" i="1" baseline="-25000" dirty="0"/>
              <a:t>j</a:t>
            </a:r>
            <a:endParaRPr lang="en-US" altLang="en-US" dirty="0"/>
          </a:p>
          <a:p>
            <a:endParaRPr lang="en-US" altLang="en-US" dirty="0"/>
          </a:p>
          <a:p>
            <a:pPr>
              <a:buNone/>
            </a:pPr>
            <a:r>
              <a:rPr lang="en-US" altLang="en-US" i="1" dirty="0"/>
              <a:t>  P</a:t>
            </a:r>
            <a:r>
              <a:rPr lang="en-US" altLang="en-US" i="1" baseline="-25000" dirty="0"/>
              <a:t>i</a:t>
            </a:r>
            <a:r>
              <a:rPr lang="en-US" altLang="en-US" dirty="0"/>
              <a:t> is holding an instance of </a:t>
            </a:r>
            <a:r>
              <a:rPr lang="en-US" altLang="en-US" i="1" dirty="0"/>
              <a:t>R</a:t>
            </a:r>
            <a:r>
              <a:rPr lang="en-US" altLang="en-US" i="1" baseline="-25000" dirty="0"/>
              <a:t>j</a:t>
            </a:r>
            <a:endParaRPr lang="en-US" altLang="en-US" i="1" dirty="0"/>
          </a:p>
        </p:txBody>
      </p:sp>
      <p:sp>
        <p:nvSpPr>
          <p:cNvPr id="10244" name="Oval 4"/>
          <p:cNvSpPr/>
          <p:nvPr/>
        </p:nvSpPr>
        <p:spPr>
          <a:xfrm>
            <a:off x="4143375" y="1493838"/>
            <a:ext cx="495300" cy="495300"/>
          </a:xfrm>
          <a:prstGeom prst="ellipse">
            <a:avLst/>
          </a:prstGeom>
          <a:solidFill>
            <a:srgbClr val="CCECFF"/>
          </a:solidFill>
          <a:ln w="9525" cap="flat" cmpd="sng">
            <a:solidFill>
              <a:schemeClr val="tx1"/>
            </a:solidFill>
            <a:prstDash val="solid"/>
            <a:headEnd type="none" w="med" len="med"/>
            <a:tailEnd type="none" w="med" len="med"/>
          </a:ln>
        </p:spPr>
        <p:txBody>
          <a:bodyPr wrap="none" anchor="ctr" anchorCtr="0"/>
          <a:p>
            <a:endParaRPr lang="en-US" altLang="en-US" dirty="0">
              <a:latin typeface="Verdana" panose="020B0604030504040204" pitchFamily="34" charset="0"/>
            </a:endParaRPr>
          </a:p>
        </p:txBody>
      </p:sp>
      <p:sp>
        <p:nvSpPr>
          <p:cNvPr id="10245" name="Oval 5"/>
          <p:cNvSpPr/>
          <p:nvPr/>
        </p:nvSpPr>
        <p:spPr>
          <a:xfrm>
            <a:off x="3876675" y="5316538"/>
            <a:ext cx="495300" cy="495300"/>
          </a:xfrm>
          <a:prstGeom prst="ellipse">
            <a:avLst/>
          </a:prstGeom>
          <a:solidFill>
            <a:srgbClr val="CCECFF"/>
          </a:solidFill>
          <a:ln w="9525" cap="flat" cmpd="sng">
            <a:solidFill>
              <a:schemeClr val="tx1"/>
            </a:solidFill>
            <a:prstDash val="solid"/>
            <a:headEnd type="none" w="med" len="med"/>
            <a:tailEnd type="none" w="med" len="med"/>
          </a:ln>
        </p:spPr>
        <p:txBody>
          <a:bodyPr wrap="none" anchor="ctr" anchorCtr="0"/>
          <a:p>
            <a:pPr algn="ctr"/>
            <a:r>
              <a:rPr lang="en-US" altLang="en-US" i="1" dirty="0">
                <a:latin typeface="Helvetica" pitchFamily="-84" charset="0"/>
              </a:rPr>
              <a:t>P</a:t>
            </a:r>
            <a:r>
              <a:rPr lang="en-US" altLang="en-US" i="1" baseline="-25000" dirty="0">
                <a:latin typeface="Helvetica" pitchFamily="-84" charset="0"/>
              </a:rPr>
              <a:t>i</a:t>
            </a:r>
            <a:endParaRPr lang="en-US" altLang="en-US" dirty="0">
              <a:latin typeface="Helvetica" pitchFamily="-84" charset="0"/>
            </a:endParaRPr>
          </a:p>
        </p:txBody>
      </p:sp>
      <p:sp>
        <p:nvSpPr>
          <p:cNvPr id="10246" name="Oval 6"/>
          <p:cNvSpPr/>
          <p:nvPr/>
        </p:nvSpPr>
        <p:spPr>
          <a:xfrm>
            <a:off x="3860800" y="3914775"/>
            <a:ext cx="495300" cy="495300"/>
          </a:xfrm>
          <a:prstGeom prst="ellipse">
            <a:avLst/>
          </a:prstGeom>
          <a:solidFill>
            <a:srgbClr val="CCECFF"/>
          </a:solidFill>
          <a:ln w="9525" cap="flat" cmpd="sng">
            <a:solidFill>
              <a:schemeClr val="tx1"/>
            </a:solidFill>
            <a:prstDash val="solid"/>
            <a:headEnd type="none" w="med" len="med"/>
            <a:tailEnd type="none" w="med" len="med"/>
          </a:ln>
        </p:spPr>
        <p:txBody>
          <a:bodyPr wrap="none" anchor="ctr" anchorCtr="0"/>
          <a:p>
            <a:pPr algn="ctr"/>
            <a:r>
              <a:rPr lang="en-US" altLang="en-US" i="1" dirty="0">
                <a:latin typeface="Helvetica" pitchFamily="-84" charset="0"/>
              </a:rPr>
              <a:t>P</a:t>
            </a:r>
            <a:r>
              <a:rPr lang="en-US" altLang="en-US" i="1" baseline="-25000" dirty="0">
                <a:latin typeface="Helvetica" pitchFamily="-84" charset="0"/>
              </a:rPr>
              <a:t>i</a:t>
            </a:r>
            <a:endParaRPr lang="en-US" altLang="en-US" i="1" dirty="0">
              <a:latin typeface="Helvetica" pitchFamily="-84" charset="0"/>
            </a:endParaRPr>
          </a:p>
        </p:txBody>
      </p:sp>
      <p:grpSp>
        <p:nvGrpSpPr>
          <p:cNvPr id="2" name="Group 12"/>
          <p:cNvGrpSpPr/>
          <p:nvPr/>
        </p:nvGrpSpPr>
        <p:grpSpPr bwMode="auto">
          <a:xfrm>
            <a:off x="4232275" y="2862263"/>
            <a:ext cx="438150" cy="419100"/>
            <a:chOff x="2666" y="1966"/>
            <a:chExt cx="276" cy="264"/>
          </a:xfrm>
          <a:solidFill>
            <a:srgbClr val="CCECFF"/>
          </a:solidFill>
        </p:grpSpPr>
        <p:sp>
          <p:nvSpPr>
            <p:cNvPr id="10264" name="Rectangle 7"/>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5" name="Rectangle 8"/>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6" name="Rectangle 9"/>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7" name="Rectangle 10"/>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8" name="Rectangle 11"/>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grpSp>
        <p:nvGrpSpPr>
          <p:cNvPr id="3" name="Group 13"/>
          <p:cNvGrpSpPr/>
          <p:nvPr/>
        </p:nvGrpSpPr>
        <p:grpSpPr bwMode="auto">
          <a:xfrm>
            <a:off x="4692650" y="3978275"/>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sp>
        <p:nvSpPr>
          <p:cNvPr id="10249" name="Line 19"/>
          <p:cNvSpPr/>
          <p:nvPr/>
        </p:nvSpPr>
        <p:spPr>
          <a:xfrm>
            <a:off x="4365625" y="4181475"/>
            <a:ext cx="304800" cy="0"/>
          </a:xfrm>
          <a:prstGeom prst="line">
            <a:avLst/>
          </a:prstGeom>
          <a:ln w="9525" cap="flat" cmpd="sng">
            <a:solidFill>
              <a:schemeClr val="tx1"/>
            </a:solidFill>
            <a:prstDash val="solid"/>
            <a:headEnd type="none" w="med" len="med"/>
            <a:tailEnd type="triangle" w="med" len="med"/>
          </a:ln>
        </p:spPr>
      </p:sp>
      <p:sp>
        <p:nvSpPr>
          <p:cNvPr id="10250" name="Text Box 20"/>
          <p:cNvSpPr txBox="1"/>
          <p:nvPr/>
        </p:nvSpPr>
        <p:spPr>
          <a:xfrm>
            <a:off x="4752975" y="4395788"/>
            <a:ext cx="338138" cy="304800"/>
          </a:xfrm>
          <a:prstGeom prst="rect">
            <a:avLst/>
          </a:prstGeom>
          <a:noFill/>
          <a:ln w="9525">
            <a:noFill/>
          </a:ln>
        </p:spPr>
        <p:txBody>
          <a:bodyPr wrap="none" anchor="ctr" anchorCtr="0">
            <a:spAutoFit/>
          </a:bodyPr>
          <a:p>
            <a:pPr algn="ctr">
              <a:spcBef>
                <a:spcPct val="50000"/>
              </a:spcBef>
            </a:pPr>
            <a:r>
              <a:rPr lang="en-US" altLang="en-US" sz="1400" i="1" dirty="0">
                <a:latin typeface="Helvetica" pitchFamily="-84" charset="0"/>
              </a:rPr>
              <a:t>R</a:t>
            </a:r>
            <a:r>
              <a:rPr lang="en-US" altLang="en-US" sz="1400" i="1" baseline="-25000" dirty="0">
                <a:latin typeface="Helvetica" pitchFamily="-84" charset="0"/>
              </a:rPr>
              <a:t>j</a:t>
            </a:r>
            <a:endParaRPr lang="en-US" altLang="en-US" sz="1400" i="1" dirty="0">
              <a:latin typeface="Helvetica" pitchFamily="-84" charset="0"/>
            </a:endParaRPr>
          </a:p>
        </p:txBody>
      </p:sp>
      <p:grpSp>
        <p:nvGrpSpPr>
          <p:cNvPr id="4" name="Group 21"/>
          <p:cNvGrpSpPr/>
          <p:nvPr/>
        </p:nvGrpSpPr>
        <p:grpSpPr bwMode="auto">
          <a:xfrm>
            <a:off x="4670425" y="5380038"/>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sp>
        <p:nvSpPr>
          <p:cNvPr id="10252" name="Line 27"/>
          <p:cNvSpPr/>
          <p:nvPr/>
        </p:nvSpPr>
        <p:spPr>
          <a:xfrm flipH="1">
            <a:off x="4343400" y="5526088"/>
            <a:ext cx="476250" cy="104775"/>
          </a:xfrm>
          <a:prstGeom prst="line">
            <a:avLst/>
          </a:prstGeom>
          <a:ln w="9525" cap="flat" cmpd="sng">
            <a:solidFill>
              <a:schemeClr val="tx1"/>
            </a:solidFill>
            <a:prstDash val="solid"/>
            <a:headEnd type="none" w="med" len="med"/>
            <a:tailEnd type="triangle" w="med" len="med"/>
          </a:ln>
        </p:spPr>
      </p:sp>
      <p:sp>
        <p:nvSpPr>
          <p:cNvPr id="10253" name="Text Box 28"/>
          <p:cNvSpPr txBox="1"/>
          <p:nvPr/>
        </p:nvSpPr>
        <p:spPr>
          <a:xfrm>
            <a:off x="4721225" y="5768975"/>
            <a:ext cx="338138" cy="304800"/>
          </a:xfrm>
          <a:prstGeom prst="rect">
            <a:avLst/>
          </a:prstGeom>
          <a:noFill/>
          <a:ln w="9525">
            <a:noFill/>
          </a:ln>
        </p:spPr>
        <p:txBody>
          <a:bodyPr wrap="none" anchor="ctr" anchorCtr="0">
            <a:spAutoFit/>
          </a:bodyPr>
          <a:p>
            <a:pPr algn="ctr">
              <a:spcBef>
                <a:spcPct val="50000"/>
              </a:spcBef>
            </a:pPr>
            <a:r>
              <a:rPr lang="en-US" altLang="en-US" sz="1400" i="1" dirty="0">
                <a:latin typeface="Helvetica" pitchFamily="-84" charset="0"/>
              </a:rPr>
              <a:t>R</a:t>
            </a:r>
            <a:r>
              <a:rPr lang="en-US" altLang="en-US" sz="1400" i="1" baseline="-25000" dirty="0">
                <a:latin typeface="Helvetica" pitchFamily="-84" charset="0"/>
              </a:rPr>
              <a:t>j</a:t>
            </a:r>
            <a:endParaRPr lang="en-US" altLang="en-US" sz="1400" i="1" dirty="0">
              <a:latin typeface="Helvetica" pitchFamily="-8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1026"/>
          <p:cNvSpPr>
            <a:spLocks noGrp="1"/>
          </p:cNvSpPr>
          <p:nvPr>
            <p:ph type="title"/>
          </p:nvPr>
        </p:nvSpPr>
        <p:spPr>
          <a:xfrm>
            <a:off x="1076325" y="207963"/>
            <a:ext cx="8150225" cy="512762"/>
          </a:xfrm>
        </p:spPr>
        <p:txBody>
          <a:bodyPr vert="horz" wrap="square" lIns="91440" tIns="45720" rIns="91440" bIns="45720" anchor="b" anchorCtr="0"/>
          <a:p>
            <a:pPr eaLnBrk="1" hangingPunct="1"/>
            <a:r>
              <a:rPr lang="en-US" altLang="en-US" sz="2800" dirty="0"/>
              <a:t>Example of a Resource Allocation Graph</a:t>
            </a:r>
            <a:endParaRPr lang="en-US" altLang="en-US" sz="2800" dirty="0"/>
          </a:p>
        </p:txBody>
      </p:sp>
      <p:pic>
        <p:nvPicPr>
          <p:cNvPr id="11267" name="Picture 1032"/>
          <p:cNvPicPr>
            <a:picLocks noChangeAspect="1"/>
          </p:cNvPicPr>
          <p:nvPr/>
        </p:nvPicPr>
        <p:blipFill>
          <a:blip r:embed="rId1"/>
          <a:srcRect l="25287" t="926" r="25287" b="1532"/>
          <a:stretch>
            <a:fillRect/>
          </a:stretch>
        </p:blipFill>
        <p:spPr>
          <a:xfrm>
            <a:off x="2941638" y="1316038"/>
            <a:ext cx="2741612" cy="4059237"/>
          </a:xfrm>
          <a:prstGeom prst="rect">
            <a:avLst/>
          </a:prstGeom>
          <a:noFill/>
          <a:ln w="3810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Resource allocation graph</a:t>
            </a:r>
            <a:endParaRPr lang="en-US"/>
          </a:p>
        </p:txBody>
      </p:sp>
      <p:sp>
        <p:nvSpPr>
          <p:cNvPr id="3" name="Content Placeholder 2"/>
          <p:cNvSpPr>
            <a:spLocks noGrp="1"/>
          </p:cNvSpPr>
          <p:nvPr>
            <p:ph idx="1"/>
          </p:nvPr>
        </p:nvSpPr>
        <p:spPr/>
        <p:txBody>
          <a:bodyPr/>
          <a:p>
            <a:r>
              <a:rPr lang="en-US"/>
              <a:t>Given the resource allocation graph if graph has no cycle, then no process in the system is in deadlock.</a:t>
            </a:r>
            <a:endParaRPr lang="en-US"/>
          </a:p>
          <a:p>
            <a:r>
              <a:rPr lang="en-US"/>
              <a:t>If it contains cycle then deadlock may exist.</a:t>
            </a:r>
            <a:endParaRPr lang="en-US"/>
          </a:p>
          <a:p>
            <a:r>
              <a:rPr lang="en-US"/>
              <a:t>if each resource type has exactly one instance, then cycle implies that a deadlock has occured.</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sym typeface="+mn-ea"/>
              </a:rPr>
              <a:t>In this case a cycle in the graph is both a necessary and sufficient condition for the existance of deadlock.</a:t>
            </a:r>
            <a:endParaRPr lang="en-US"/>
          </a:p>
          <a:p>
            <a:r>
              <a:rPr lang="en-US">
                <a:sym typeface="+mn-ea"/>
              </a:rPr>
              <a:t>if each resource type has several instances , then a cycle in the graph is a necessary condition but not sufficient condition for the existance of deadlock. </a:t>
            </a:r>
            <a:endParaRPr lang="en-US"/>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033463" y="273050"/>
            <a:ext cx="8378825" cy="469900"/>
          </a:xfrm>
        </p:spPr>
        <p:txBody>
          <a:bodyPr vert="horz" wrap="square" lIns="91440" tIns="45720" rIns="91440" bIns="45720" anchor="b" anchorCtr="0"/>
          <a:p>
            <a:pPr eaLnBrk="1" hangingPunct="1"/>
            <a:r>
              <a:rPr lang="en-US" altLang="en-US" sz="2800" dirty="0"/>
              <a:t>Resource Allocation Graph With A Deadlock</a:t>
            </a:r>
            <a:endParaRPr lang="en-US" altLang="en-US" sz="2800" dirty="0"/>
          </a:p>
        </p:txBody>
      </p:sp>
      <p:pic>
        <p:nvPicPr>
          <p:cNvPr id="12291" name="Picture 7"/>
          <p:cNvPicPr>
            <a:picLocks noChangeAspect="1"/>
          </p:cNvPicPr>
          <p:nvPr/>
        </p:nvPicPr>
        <p:blipFill>
          <a:blip r:embed="rId1"/>
          <a:stretch>
            <a:fillRect/>
          </a:stretch>
        </p:blipFill>
        <p:spPr>
          <a:xfrm>
            <a:off x="3013075" y="1212850"/>
            <a:ext cx="2781300" cy="40989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241425" y="304800"/>
            <a:ext cx="7954963" cy="457200"/>
          </a:xfrm>
        </p:spPr>
        <p:txBody>
          <a:bodyPr vert="horz" wrap="square" lIns="91440" tIns="45720" rIns="91440" bIns="45720" anchor="b" anchorCtr="0"/>
          <a:p>
            <a:pPr eaLnBrk="1" hangingPunct="1"/>
            <a:r>
              <a:rPr lang="en-US" altLang="en-US" dirty="0"/>
              <a:t>Graph With A Cycle But No Deadlock</a:t>
            </a:r>
            <a:endParaRPr lang="en-US" altLang="en-US" dirty="0"/>
          </a:p>
        </p:txBody>
      </p:sp>
      <p:pic>
        <p:nvPicPr>
          <p:cNvPr id="13315" name="Picture 4" descr="7"/>
          <p:cNvPicPr>
            <a:picLocks noChangeAspect="1"/>
          </p:cNvPicPr>
          <p:nvPr/>
        </p:nvPicPr>
        <p:blipFill>
          <a:blip r:embed="rId1"/>
          <a:stretch>
            <a:fillRect/>
          </a:stretch>
        </p:blipFill>
        <p:spPr>
          <a:xfrm>
            <a:off x="3216275" y="1208088"/>
            <a:ext cx="2952750" cy="376713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457200" y="152400"/>
            <a:ext cx="8229600" cy="576263"/>
          </a:xfrm>
        </p:spPr>
        <p:txBody>
          <a:bodyPr vert="horz" wrap="square" lIns="91440" tIns="45720" rIns="91440" bIns="45720" anchor="b" anchorCtr="0"/>
          <a:p>
            <a:pPr eaLnBrk="1" hangingPunct="1"/>
            <a:r>
              <a:rPr lang="en-US" altLang="en-US" dirty="0"/>
              <a:t>Basic Facts</a:t>
            </a:r>
            <a:endParaRPr lang="en-US" altLang="en-US" dirty="0"/>
          </a:p>
        </p:txBody>
      </p:sp>
      <p:sp>
        <p:nvSpPr>
          <p:cNvPr id="14339" name="Rectangle 3"/>
          <p:cNvSpPr>
            <a:spLocks noGrp="1"/>
          </p:cNvSpPr>
          <p:nvPr>
            <p:ph idx="1"/>
          </p:nvPr>
        </p:nvSpPr>
        <p:spPr>
          <a:xfrm>
            <a:off x="865188" y="1217613"/>
            <a:ext cx="6284912" cy="4400550"/>
          </a:xfrm>
        </p:spPr>
        <p:txBody>
          <a:bodyPr vert="horz" wrap="square" lIns="91440" tIns="45720" rIns="91440" bIns="45720" anchor="t" anchorCtr="0"/>
          <a:p>
            <a:r>
              <a:rPr lang="en-US" altLang="en-US" dirty="0"/>
              <a:t>If graph contains no cycles </a:t>
            </a:r>
            <a:r>
              <a:rPr lang="en-US" altLang="en-US" dirty="0">
                <a:sym typeface="Symbol" panose="05050102010706020507" pitchFamily="18" charset="2"/>
              </a:rPr>
              <a:t> no deadlock</a:t>
            </a:r>
            <a:endParaRPr lang="en-US" altLang="en-US" dirty="0">
              <a:sym typeface="Symbol" panose="05050102010706020507" pitchFamily="18" charset="2"/>
            </a:endParaRPr>
          </a:p>
          <a:p>
            <a:r>
              <a:rPr lang="en-US" altLang="en-US" dirty="0">
                <a:sym typeface="Symbol" panose="05050102010706020507" pitchFamily="18" charset="2"/>
              </a:rPr>
              <a:t>If graph contains a cycle </a:t>
            </a:r>
            <a:endParaRPr lang="en-US" altLang="en-US" dirty="0">
              <a:sym typeface="Symbol" panose="05050102010706020507" pitchFamily="18" charset="2"/>
            </a:endParaRPr>
          </a:p>
          <a:p>
            <a:pPr lvl="1"/>
            <a:r>
              <a:rPr lang="en-US" altLang="en-US" dirty="0">
                <a:sym typeface="Symbol" panose="05050102010706020507" pitchFamily="18" charset="2"/>
              </a:rPr>
              <a:t>if only one instance per resource type, then deadlock</a:t>
            </a:r>
            <a:endParaRPr lang="en-US" altLang="en-US" dirty="0">
              <a:sym typeface="Symbol" panose="05050102010706020507" pitchFamily="18" charset="2"/>
            </a:endParaRPr>
          </a:p>
          <a:p>
            <a:pPr lvl="1"/>
            <a:r>
              <a:rPr lang="en-US" altLang="en-US" dirty="0">
                <a:sym typeface="Symbol" panose="05050102010706020507" pitchFamily="18" charset="2"/>
              </a:rPr>
              <a:t>if several instances per resource type, possibility of deadlock</a:t>
            </a:r>
            <a:endParaRPr lang="en-US" altLang="en-US" dirty="0">
              <a:sym typeface="Symbol" panose="05050102010706020507"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1109663" y="214313"/>
            <a:ext cx="7577137" cy="576262"/>
          </a:xfrm>
        </p:spPr>
        <p:txBody>
          <a:bodyPr vert="horz" wrap="square" lIns="91440" tIns="45720" rIns="91440" bIns="45720" anchor="b" anchorCtr="0"/>
          <a:p>
            <a:pPr eaLnBrk="1" hangingPunct="1"/>
            <a:r>
              <a:rPr lang="en-US" altLang="en-US" dirty="0"/>
              <a:t>Methods for Handling Deadlocks</a:t>
            </a:r>
            <a:endParaRPr lang="en-US" altLang="en-US" dirty="0"/>
          </a:p>
        </p:txBody>
      </p:sp>
      <p:sp>
        <p:nvSpPr>
          <p:cNvPr id="15363" name="Rectangle 3"/>
          <p:cNvSpPr>
            <a:spLocks noGrp="1"/>
          </p:cNvSpPr>
          <p:nvPr>
            <p:ph idx="1"/>
          </p:nvPr>
        </p:nvSpPr>
        <p:spPr>
          <a:xfrm>
            <a:off x="882650" y="1198563"/>
            <a:ext cx="6153150" cy="3295650"/>
          </a:xfrm>
        </p:spPr>
        <p:txBody>
          <a:bodyPr vert="horz" wrap="square" lIns="91440" tIns="45720" rIns="91440" bIns="45720" anchor="t" anchorCtr="0"/>
          <a:p>
            <a:r>
              <a:rPr lang="en-US" altLang="en-US" dirty="0"/>
              <a:t>Ensure that the system will </a:t>
            </a:r>
            <a:r>
              <a:rPr lang="en-US" altLang="en-US" b="1" i="1" dirty="0">
                <a:solidFill>
                  <a:srgbClr val="FF0066"/>
                </a:solidFill>
              </a:rPr>
              <a:t>never</a:t>
            </a:r>
            <a:r>
              <a:rPr lang="en-US" altLang="en-US" dirty="0"/>
              <a:t> enter a deadlock state:</a:t>
            </a:r>
            <a:endParaRPr lang="en-US" altLang="en-US" dirty="0"/>
          </a:p>
          <a:p>
            <a:pPr lvl="1"/>
            <a:r>
              <a:rPr lang="en-US" altLang="en-US" dirty="0"/>
              <a:t>Deadlock prevention</a:t>
            </a:r>
            <a:endParaRPr lang="en-US" altLang="en-US" dirty="0"/>
          </a:p>
          <a:p>
            <a:pPr lvl="1"/>
            <a:r>
              <a:rPr lang="en-US" altLang="en-US" dirty="0"/>
              <a:t>Deadlock avoidence</a:t>
            </a:r>
            <a:endParaRPr lang="en-US" altLang="en-US" dirty="0"/>
          </a:p>
          <a:p>
            <a:r>
              <a:rPr lang="en-US" altLang="en-US" dirty="0"/>
              <a:t>Allow the system to enter a deadlock state and then recover</a:t>
            </a:r>
            <a:endParaRPr lang="en-US" altLang="en-US" dirty="0"/>
          </a:p>
          <a:p>
            <a:r>
              <a:rPr lang="en-US" altLang="en-US" dirty="0"/>
              <a:t>Ignore the problem and pretend that deadlocks never occur in the system; used by most operating systems, including UNIX</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Deadlock Prevention</a:t>
            </a:r>
            <a:endParaRPr lang="en-US"/>
          </a:p>
        </p:txBody>
      </p:sp>
      <p:sp>
        <p:nvSpPr>
          <p:cNvPr id="3" name="Content Placeholder 2"/>
          <p:cNvSpPr>
            <a:spLocks noGrp="1"/>
          </p:cNvSpPr>
          <p:nvPr>
            <p:ph idx="1"/>
          </p:nvPr>
        </p:nvSpPr>
        <p:spPr/>
        <p:txBody>
          <a:bodyPr/>
          <a:p>
            <a:r>
              <a:rPr lang="en-US"/>
              <a:t>For a deadlock to occur , each of the four necessary conditions must hold.</a:t>
            </a:r>
            <a:endParaRPr lang="en-US"/>
          </a:p>
          <a:p>
            <a:r>
              <a:rPr lang="en-US"/>
              <a:t>By ensuring that at least one of these condtitions cannot hold, the occurance of deadlock can be prevented.</a:t>
            </a:r>
            <a:endParaRPr lang="en-US"/>
          </a:p>
          <a:p>
            <a:r>
              <a:rPr lang="en-US" altLang="en-US" b="1" dirty="0">
                <a:sym typeface="+mn-ea"/>
              </a:rPr>
              <a:t>Mutual Exclusion</a:t>
            </a:r>
            <a:r>
              <a:rPr lang="en-US" altLang="en-US" dirty="0">
                <a:sym typeface="+mn-ea"/>
              </a:rPr>
              <a:t> – not required for sharable resources (e.g., read-only files); must hold for non-sharable resources.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026"/>
          <p:cNvSpPr>
            <a:spLocks noGrp="1"/>
          </p:cNvSpPr>
          <p:nvPr>
            <p:ph type="title"/>
          </p:nvPr>
        </p:nvSpPr>
        <p:spPr>
          <a:xfrm>
            <a:off x="885825" y="198438"/>
            <a:ext cx="7800975" cy="576262"/>
          </a:xfrm>
        </p:spPr>
        <p:txBody>
          <a:bodyPr vert="horz" wrap="square" lIns="91440" tIns="45720" rIns="91440" bIns="45720" anchor="b" anchorCtr="0"/>
          <a:p>
            <a:pPr eaLnBrk="1" hangingPunct="1"/>
            <a:r>
              <a:rPr lang="en-US" altLang="en-US" dirty="0"/>
              <a:t>Deadlock Prevention</a:t>
            </a:r>
            <a:endParaRPr lang="en-US" altLang="en-US" dirty="0"/>
          </a:p>
        </p:txBody>
      </p:sp>
      <p:sp>
        <p:nvSpPr>
          <p:cNvPr id="16387" name="Rectangle 1027"/>
          <p:cNvSpPr>
            <a:spLocks noGrp="1"/>
          </p:cNvSpPr>
          <p:nvPr>
            <p:ph idx="1"/>
          </p:nvPr>
        </p:nvSpPr>
        <p:spPr>
          <a:xfrm>
            <a:off x="1160463" y="1633538"/>
            <a:ext cx="6523037" cy="3822700"/>
          </a:xfrm>
        </p:spPr>
        <p:txBody>
          <a:bodyPr vert="horz" wrap="square" lIns="91440" tIns="45720" rIns="91440" bIns="45720" anchor="t" anchorCtr="0"/>
          <a:p>
            <a:r>
              <a:rPr lang="en-US" altLang="en-US" b="1" dirty="0"/>
              <a:t>Hold and Wait</a:t>
            </a:r>
            <a:r>
              <a:rPr lang="en-US" altLang="en-US" dirty="0"/>
              <a:t> – must guarantee that whenever a process requests a resource, it does not hold any other resources</a:t>
            </a:r>
            <a:endParaRPr lang="en-US" altLang="en-US" dirty="0"/>
          </a:p>
          <a:p>
            <a:pPr lvl="1"/>
            <a:r>
              <a:rPr lang="en-US" altLang="en-US" dirty="0"/>
              <a:t>Require process to request and be allocated all its resources before it begins execution, or allow process to request resources only when the process has none allocated to it.</a:t>
            </a:r>
            <a:endParaRPr lang="en-US" altLang="en-US" dirty="0"/>
          </a:p>
          <a:p>
            <a:pPr lvl="1"/>
            <a:r>
              <a:rPr lang="en-US" altLang="en-US" dirty="0"/>
              <a:t>Low resource utilization; starvation possible</a:t>
            </a:r>
            <a:endParaRPr lang="en-US" altLang="en-US" dirty="0"/>
          </a:p>
        </p:txBody>
      </p:sp>
      <p:sp>
        <p:nvSpPr>
          <p:cNvPr id="16388" name="Text Box 1028"/>
          <p:cNvSpPr txBox="1"/>
          <p:nvPr/>
        </p:nvSpPr>
        <p:spPr>
          <a:xfrm>
            <a:off x="819150" y="1116013"/>
            <a:ext cx="4273550" cy="366712"/>
          </a:xfrm>
          <a:prstGeom prst="rect">
            <a:avLst/>
          </a:prstGeom>
          <a:noFill/>
          <a:ln w="9525">
            <a:noFill/>
          </a:ln>
        </p:spPr>
        <p:txBody>
          <a:bodyPr wrap="none" anchor="ctr" anchorCtr="0">
            <a:spAutoFit/>
          </a:bodyPr>
          <a:p>
            <a:pPr algn="ctr">
              <a:spcBef>
                <a:spcPct val="50000"/>
              </a:spcBef>
            </a:pPr>
            <a:r>
              <a:rPr lang="en-US" altLang="en-US" dirty="0">
                <a:latin typeface="Helvetica" pitchFamily="-84" charset="0"/>
              </a:rPr>
              <a:t>Restrain the ways request can be made</a:t>
            </a:r>
            <a:endParaRPr lang="en-US" altLang="en-US" dirty="0">
              <a:latin typeface="Helvetica" pitchFamily="-8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806450" y="150813"/>
            <a:ext cx="7880350" cy="576262"/>
          </a:xfrm>
        </p:spPr>
        <p:txBody>
          <a:bodyPr vert="horz" wrap="square" lIns="91440" tIns="45720" rIns="91440" bIns="45720" anchor="b" anchorCtr="0"/>
          <a:p>
            <a:pPr eaLnBrk="1" hangingPunct="1"/>
            <a:r>
              <a:rPr lang="en-US" altLang="en-US" dirty="0"/>
              <a:t> Deadlocks</a:t>
            </a:r>
            <a:endParaRPr lang="en-US" altLang="en-US" dirty="0"/>
          </a:p>
        </p:txBody>
      </p:sp>
      <p:sp>
        <p:nvSpPr>
          <p:cNvPr id="4099" name="Rectangle 3"/>
          <p:cNvSpPr>
            <a:spLocks noGrp="1"/>
          </p:cNvSpPr>
          <p:nvPr>
            <p:ph idx="1"/>
          </p:nvPr>
        </p:nvSpPr>
        <p:spPr>
          <a:xfrm>
            <a:off x="908050" y="1131888"/>
            <a:ext cx="7588250" cy="4530725"/>
          </a:xfrm>
        </p:spPr>
        <p:txBody>
          <a:bodyPr vert="horz" wrap="square" lIns="91440" tIns="45720" rIns="91440" bIns="45720" anchor="t" anchorCtr="0"/>
          <a:p>
            <a:pPr>
              <a:buSzPct val="85000"/>
            </a:pPr>
            <a:r>
              <a:rPr lang="en-US" altLang="en-US" dirty="0"/>
              <a:t>System Model</a:t>
            </a:r>
            <a:endParaRPr lang="en-US" altLang="en-US" dirty="0"/>
          </a:p>
          <a:p>
            <a:pPr>
              <a:buSzPct val="85000"/>
            </a:pPr>
            <a:r>
              <a:rPr lang="en-US" altLang="en-US" dirty="0"/>
              <a:t>Deadlock Characterization</a:t>
            </a:r>
            <a:endParaRPr lang="en-US" altLang="en-US" dirty="0"/>
          </a:p>
          <a:p>
            <a:pPr>
              <a:buSzPct val="85000"/>
            </a:pPr>
            <a:r>
              <a:rPr lang="en-US" altLang="en-US" dirty="0"/>
              <a:t>Methods for Handling Deadlocks</a:t>
            </a:r>
            <a:endParaRPr lang="en-US" altLang="en-US" dirty="0"/>
          </a:p>
          <a:p>
            <a:r>
              <a:rPr lang="en-US" altLang="en-US" dirty="0"/>
              <a:t>Deadlock Prevention</a:t>
            </a:r>
            <a:endParaRPr lang="en-US" altLang="en-US" dirty="0"/>
          </a:p>
          <a:p>
            <a:pPr>
              <a:buSzPct val="85000"/>
            </a:pPr>
            <a:r>
              <a:rPr lang="en-US" altLang="en-US" dirty="0"/>
              <a:t>Deadlock Avoidance</a:t>
            </a:r>
            <a:endParaRPr lang="en-US" altLang="en-US" dirty="0"/>
          </a:p>
          <a:p>
            <a:pPr>
              <a:buSzPct val="85000"/>
            </a:pPr>
            <a:r>
              <a:rPr lang="en-US" altLang="en-US" dirty="0"/>
              <a:t>Deadlock Detection </a:t>
            </a:r>
            <a:endParaRPr lang="en-US" altLang="en-US" dirty="0"/>
          </a:p>
          <a:p>
            <a:pPr>
              <a:buSzPct val="85000"/>
            </a:pPr>
            <a:r>
              <a:rPr lang="en-US" altLang="en-US" dirty="0"/>
              <a:t>Recovery from Deadlock </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Two protocols</a:t>
            </a:r>
            <a:endParaRPr lang="en-US"/>
          </a:p>
        </p:txBody>
      </p:sp>
      <p:sp>
        <p:nvSpPr>
          <p:cNvPr id="3" name="Content Placeholder 2"/>
          <p:cNvSpPr>
            <a:spLocks noGrp="1"/>
          </p:cNvSpPr>
          <p:nvPr>
            <p:ph idx="1"/>
          </p:nvPr>
        </p:nvSpPr>
        <p:spPr/>
        <p:txBody>
          <a:bodyPr/>
          <a:p>
            <a:r>
              <a:rPr lang="en-US"/>
              <a:t>It needs that each process must request and be allocated all its resources before it begins execution.</a:t>
            </a:r>
            <a:endParaRPr lang="en-US"/>
          </a:p>
          <a:p>
            <a:r>
              <a:rPr lang="en-US"/>
              <a:t>i.e the systems call for resource request must preceed all other system calls.</a:t>
            </a:r>
            <a:endParaRPr lang="en-US"/>
          </a:p>
          <a:p>
            <a:r>
              <a:rPr lang="en-US"/>
              <a:t>Next protocol allows a process to request resources only when it has none.</a:t>
            </a:r>
            <a:endParaRPr lang="en-US"/>
          </a:p>
          <a:p>
            <a:r>
              <a:rPr lang="en-US"/>
              <a:t>A process may request some resources use them , before it can request any aditional resource.</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third necessary condition for deadlocks is that there will be no preemption of resources that have already been allocated.</a:t>
            </a:r>
            <a:endParaRPr lang="en-US"/>
          </a:p>
          <a:p>
            <a:r>
              <a:rPr lang="en-US"/>
              <a:t>to ensure this condition, the following protocols can be used:</a:t>
            </a:r>
            <a:endParaRPr lang="en-US"/>
          </a:p>
          <a:p>
            <a:pPr lvl="1"/>
            <a:r>
              <a:rPr lang="en-US" sz="2800"/>
              <a:t>if a process is holding some request and request for another resource which is not available then all its current resource are preempted.</a:t>
            </a:r>
            <a:endParaRPr lang="en-US" sz="2800"/>
          </a:p>
          <a:p>
            <a:pPr lvl="1"/>
            <a:r>
              <a:rPr lang="en-US" sz="2800"/>
              <a:t>if it request for resource which is hold by some other process that is waiting for additional resource then the desired resources are preempted from the waiting process and allocated to it else oll its resources are preempted. </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1026"/>
          <p:cNvSpPr>
            <a:spLocks noGrp="1"/>
          </p:cNvSpPr>
          <p:nvPr>
            <p:ph type="title"/>
          </p:nvPr>
        </p:nvSpPr>
        <p:spPr>
          <a:xfrm>
            <a:off x="1003300" y="166688"/>
            <a:ext cx="7683500" cy="576262"/>
          </a:xfrm>
        </p:spPr>
        <p:txBody>
          <a:bodyPr vert="horz" wrap="square" lIns="91440" tIns="45720" rIns="91440" bIns="45720" anchor="b" anchorCtr="0"/>
          <a:p>
            <a:pPr eaLnBrk="1" hangingPunct="1"/>
            <a:r>
              <a:rPr lang="en-US" altLang="en-US" dirty="0"/>
              <a:t>Deadlock Prevention (Cont.)</a:t>
            </a:r>
            <a:endParaRPr lang="en-US" altLang="en-US" dirty="0"/>
          </a:p>
        </p:txBody>
      </p:sp>
      <p:sp>
        <p:nvSpPr>
          <p:cNvPr id="17411" name="Rectangle 1027"/>
          <p:cNvSpPr>
            <a:spLocks noGrp="1"/>
          </p:cNvSpPr>
          <p:nvPr>
            <p:ph idx="1"/>
          </p:nvPr>
        </p:nvSpPr>
        <p:spPr>
          <a:xfrm>
            <a:off x="838200" y="1076325"/>
            <a:ext cx="6705600" cy="4446588"/>
          </a:xfrm>
        </p:spPr>
        <p:txBody>
          <a:bodyPr vert="horz" wrap="square" lIns="91440" tIns="45720" rIns="91440" bIns="45720" anchor="t" anchorCtr="0"/>
          <a:p>
            <a:r>
              <a:rPr lang="en-US" altLang="en-US" b="1" dirty="0"/>
              <a:t>No Preemption</a:t>
            </a:r>
            <a:r>
              <a:rPr lang="en-US" altLang="en-US" dirty="0"/>
              <a:t> –</a:t>
            </a:r>
            <a:endParaRPr lang="en-US" altLang="en-US" dirty="0"/>
          </a:p>
          <a:p>
            <a:pPr lvl="1"/>
            <a:r>
              <a:rPr lang="en-US" altLang="en-US" dirty="0"/>
              <a:t>If a process that is holding some resources requests another resource that cannot be immediately allocated to it, then all resources currently being held are released</a:t>
            </a:r>
            <a:endParaRPr lang="en-US" altLang="en-US" dirty="0"/>
          </a:p>
          <a:p>
            <a:pPr lvl="1"/>
            <a:r>
              <a:rPr lang="en-US" altLang="en-US" dirty="0"/>
              <a:t>Preempted resources are added to the list of resources for which the process is waiting</a:t>
            </a:r>
            <a:endParaRPr lang="en-US" altLang="en-US" dirty="0"/>
          </a:p>
          <a:p>
            <a:pPr lvl="1"/>
            <a:r>
              <a:rPr lang="en-US" altLang="en-US" dirty="0"/>
              <a:t>Process will be restarted only when it can regain its old resources, as well as the new ones that it is requesting</a:t>
            </a:r>
            <a:endParaRPr lang="en-US" altLang="en-US" dirty="0"/>
          </a:p>
          <a:p>
            <a:r>
              <a:rPr lang="en-US" altLang="en-US" b="1" dirty="0"/>
              <a:t>Circular Wait</a:t>
            </a:r>
            <a:r>
              <a:rPr lang="en-US" altLang="en-US" dirty="0"/>
              <a:t> – impose a total ordering of all resource types, and require that each process requests resources in an increasing order of enumeration</a:t>
            </a:r>
            <a:endParaRPr lang="en-US" altLang="en-US" dirty="0"/>
          </a:p>
          <a:p>
            <a:pPr lvl="1"/>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circular wait</a:t>
            </a:r>
            <a:endParaRPr lang="en-US"/>
          </a:p>
        </p:txBody>
      </p:sp>
      <p:sp>
        <p:nvSpPr>
          <p:cNvPr id="3" name="Content Placeholder 2"/>
          <p:cNvSpPr>
            <a:spLocks noGrp="1"/>
          </p:cNvSpPr>
          <p:nvPr>
            <p:ph idx="1"/>
          </p:nvPr>
        </p:nvSpPr>
        <p:spPr/>
        <p:txBody>
          <a:bodyPr/>
          <a:p>
            <a:r>
              <a:rPr lang="en-US"/>
              <a:t>to ensure that this condition never holds </a:t>
            </a:r>
            <a:endParaRPr lang="en-US"/>
          </a:p>
          <a:p>
            <a:pPr lvl="1"/>
            <a:r>
              <a:rPr lang="en-US"/>
              <a:t>ordering of resources are done.</a:t>
            </a:r>
            <a:endParaRPr lang="en-US"/>
          </a:p>
          <a:p>
            <a:pPr lvl="2"/>
            <a:r>
              <a:rPr lang="en-US" sz="2400"/>
              <a:t>Ex. F(tape drive)=1</a:t>
            </a:r>
            <a:endParaRPr lang="en-US" sz="2400"/>
          </a:p>
          <a:p>
            <a:pPr lvl="2"/>
            <a:r>
              <a:rPr lang="en-US" sz="2400"/>
              <a:t>       F(disk drive)=5</a:t>
            </a:r>
            <a:endParaRPr lang="en-US" sz="2400"/>
          </a:p>
          <a:p>
            <a:pPr lvl="2"/>
            <a:r>
              <a:rPr lang="en-US" sz="2400"/>
              <a:t>       F(printer)=10</a:t>
            </a:r>
            <a:endParaRPr lang="en-US" sz="2400"/>
          </a:p>
          <a:p>
            <a:pPr lvl="2"/>
            <a:r>
              <a:rPr lang="en-US" sz="2400"/>
              <a:t>i.e each resource type is assigned with a unique integer number. F:R-&gt;N</a:t>
            </a:r>
            <a:endParaRPr lang="en-US"/>
          </a:p>
          <a:p>
            <a:pPr lvl="1"/>
            <a:r>
              <a:rPr lang="en-US"/>
              <a:t>To prevent deadlock: Protocol is each process can request resources only in increasing order of inumeration.</a:t>
            </a:r>
            <a:endParaRPr lang="en-US"/>
          </a:p>
          <a:p>
            <a:pPr lvl="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idx="1"/>
          </p:nvPr>
        </p:nvSpPr>
        <p:spPr/>
        <p:txBody>
          <a:bodyPr/>
          <a:p>
            <a:r>
              <a:rPr lang="en-US"/>
              <a:t>initially it can request for any number of resource type. </a:t>
            </a:r>
            <a:endParaRPr lang="en-US"/>
          </a:p>
          <a:p>
            <a:r>
              <a:rPr lang="en-US"/>
              <a:t>Ex.if a process holds resource Ri then it can request for Rj only when F(Ri)&lt; F(Rj).</a:t>
            </a:r>
            <a:endParaRPr lang="en-US"/>
          </a:p>
          <a:p>
            <a:r>
              <a:rPr lang="en-US"/>
              <a:t>if not then it must release Ri then request for Rj.</a:t>
            </a:r>
            <a:endParaRPr lang="en-US"/>
          </a:p>
          <a:p>
            <a:r>
              <a:rPr lang="en-US"/>
              <a:t>if this protocol is used then circular wait can not be hold.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923925" y="198438"/>
            <a:ext cx="7762875" cy="576262"/>
          </a:xfrm>
        </p:spPr>
        <p:txBody>
          <a:bodyPr vert="horz" wrap="square" lIns="91440" tIns="45720" rIns="91440" bIns="45720" anchor="b" anchorCtr="0"/>
          <a:p>
            <a:pPr eaLnBrk="1" hangingPunct="1"/>
            <a:r>
              <a:rPr lang="en-US" altLang="en-US" dirty="0"/>
              <a:t>Deadlock Avoidance</a:t>
            </a:r>
            <a:endParaRPr lang="en-US" altLang="en-US" dirty="0"/>
          </a:p>
        </p:txBody>
      </p:sp>
      <p:sp>
        <p:nvSpPr>
          <p:cNvPr id="20483" name="Rectangle 3"/>
          <p:cNvSpPr>
            <a:spLocks noGrp="1"/>
          </p:cNvSpPr>
          <p:nvPr>
            <p:ph idx="1"/>
          </p:nvPr>
        </p:nvSpPr>
        <p:spPr>
          <a:xfrm>
            <a:off x="1397000" y="1814513"/>
            <a:ext cx="6629400" cy="3783012"/>
          </a:xfrm>
        </p:spPr>
        <p:txBody>
          <a:bodyPr vert="horz" wrap="square" lIns="91440" tIns="45720" rIns="91440" bIns="45720" anchor="t" anchorCtr="0"/>
          <a:p>
            <a:r>
              <a:rPr lang="en-US" altLang="en-US" sz="2800" dirty="0"/>
              <a:t>Limitation of prevention:</a:t>
            </a:r>
            <a:endParaRPr lang="en-US" altLang="en-US" sz="2800" dirty="0"/>
          </a:p>
          <a:p>
            <a:pPr lvl="1"/>
            <a:r>
              <a:rPr lang="en-US" altLang="en-US" sz="2800" dirty="0"/>
              <a:t>Low device utilization and reduced system throughput.</a:t>
            </a:r>
            <a:endParaRPr lang="en-US" altLang="en-US" sz="2800" dirty="0"/>
          </a:p>
          <a:p>
            <a:pPr marL="457200" lvl="1" indent="0">
              <a:buNone/>
            </a:pPr>
            <a:endParaRPr lang="en-US" altLang="en-US" sz="2800" dirty="0"/>
          </a:p>
          <a:p>
            <a:r>
              <a:rPr lang="en-US" altLang="en-US" sz="2800" dirty="0"/>
              <a:t>Deadlock avoidance,system will never enter into a deadlock system.</a:t>
            </a:r>
            <a:endParaRPr lang="en-US" altLang="en-US" sz="2800" dirty="0"/>
          </a:p>
          <a:p>
            <a:r>
              <a:rPr lang="en-US" altLang="en-US" sz="2800" dirty="0">
                <a:sym typeface="+mn-ea"/>
              </a:rPr>
              <a:t>Simplest and most useful model requires that each process declare the </a:t>
            </a:r>
            <a:r>
              <a:rPr lang="en-US" altLang="en-US" sz="2800" b="1" i="1" dirty="0">
                <a:sym typeface="+mn-ea"/>
              </a:rPr>
              <a:t>maximum number</a:t>
            </a:r>
            <a:r>
              <a:rPr lang="en-US" altLang="en-US" sz="2800" b="1" dirty="0">
                <a:sym typeface="+mn-ea"/>
              </a:rPr>
              <a:t> </a:t>
            </a:r>
            <a:r>
              <a:rPr lang="en-US" altLang="en-US" sz="2800" dirty="0">
                <a:sym typeface="+mn-ea"/>
              </a:rPr>
              <a:t>of resources of each type that it may need</a:t>
            </a:r>
            <a:endParaRPr lang="en-US" altLang="en-US" dirty="0"/>
          </a:p>
          <a:p>
            <a:endParaRPr lang="en-US" altLang="en-US" dirty="0"/>
          </a:p>
          <a:p>
            <a:pPr marL="0" indent="0">
              <a:buNone/>
            </a:pPr>
            <a:endParaRPr lang="en-US" altLang="en-US" dirty="0"/>
          </a:p>
        </p:txBody>
      </p:sp>
      <p:sp>
        <p:nvSpPr>
          <p:cNvPr id="20484" name="Text Box 4"/>
          <p:cNvSpPr txBox="1"/>
          <p:nvPr/>
        </p:nvSpPr>
        <p:spPr>
          <a:xfrm>
            <a:off x="1154113" y="1098550"/>
            <a:ext cx="7769225" cy="641350"/>
          </a:xfrm>
          <a:prstGeom prst="rect">
            <a:avLst/>
          </a:prstGeom>
          <a:noFill/>
          <a:ln w="9525">
            <a:noFill/>
          </a:ln>
        </p:spPr>
        <p:txBody>
          <a:bodyPr anchor="ctr" anchorCtr="0">
            <a:spAutoFit/>
          </a:bodyPr>
          <a:p>
            <a:pPr>
              <a:spcBef>
                <a:spcPct val="50000"/>
              </a:spcBef>
            </a:pPr>
            <a:r>
              <a:rPr lang="en-US" altLang="en-US" dirty="0">
                <a:latin typeface="Helvetica" pitchFamily="-84" charset="0"/>
              </a:rPr>
              <a:t>Requires that the system has some additional </a:t>
            </a:r>
            <a:r>
              <a:rPr lang="en-US" altLang="en-US" b="1" i="1" dirty="0">
                <a:latin typeface="Helvetica" pitchFamily="-84" charset="0"/>
              </a:rPr>
              <a:t>a priori </a:t>
            </a:r>
            <a:r>
              <a:rPr lang="en-US" altLang="en-US" dirty="0">
                <a:latin typeface="Helvetica" pitchFamily="-84" charset="0"/>
              </a:rPr>
              <a:t>information </a:t>
            </a:r>
            <a:br>
              <a:rPr lang="en-US" altLang="en-US" dirty="0">
                <a:latin typeface="Helvetica" pitchFamily="-84" charset="0"/>
              </a:rPr>
            </a:br>
            <a:r>
              <a:rPr lang="en-US" altLang="en-US" dirty="0">
                <a:latin typeface="Helvetica" pitchFamily="-84" charset="0"/>
              </a:rPr>
              <a:t>available</a:t>
            </a:r>
            <a:endParaRPr lang="en-US" altLang="en-US" dirty="0">
              <a:latin typeface="Helvetica" pitchFamily="-8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idx="1"/>
          </p:nvPr>
        </p:nvSpPr>
        <p:spPr/>
        <p:txBody>
          <a:bodyPr/>
          <a:p>
            <a:pPr marL="0" indent="0">
              <a:buNone/>
            </a:pPr>
            <a:r>
              <a:rPr lang="en-US" altLang="en-US" dirty="0">
                <a:sym typeface="+mn-ea"/>
              </a:rPr>
              <a:t>The deadlock-avoidance algorithm dynamically examines the resource-allocation state to ensure that there can never be a circular-wait condition</a:t>
            </a:r>
            <a:endParaRPr lang="en-US" altLang="en-US" dirty="0"/>
          </a:p>
          <a:p>
            <a:pPr marL="0" indent="0">
              <a:buNone/>
            </a:pPr>
            <a:r>
              <a:rPr lang="en-US" altLang="en-US" dirty="0">
                <a:sym typeface="+mn-ea"/>
              </a:rPr>
              <a:t>Resource-allocation </a:t>
            </a:r>
            <a:r>
              <a:rPr lang="en-US" altLang="en-US" i="1" dirty="0">
                <a:sym typeface="+mn-ea"/>
              </a:rPr>
              <a:t>state</a:t>
            </a:r>
            <a:r>
              <a:rPr lang="en-US" altLang="en-US" dirty="0">
                <a:sym typeface="+mn-ea"/>
              </a:rPr>
              <a:t> is defined by the number of available and allocated resources, and the maximum demands of the processes</a:t>
            </a:r>
            <a:endParaRPr lang="en-US" altLang="en-US" dirty="0"/>
          </a:p>
          <a:p>
            <a:pPr marL="0" indent="0">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457200" y="136525"/>
            <a:ext cx="8229600" cy="576263"/>
          </a:xfrm>
        </p:spPr>
        <p:txBody>
          <a:bodyPr vert="horz" wrap="square" lIns="91440" tIns="45720" rIns="91440" bIns="45720" anchor="b" anchorCtr="0"/>
          <a:p>
            <a:pPr eaLnBrk="1" hangingPunct="1"/>
            <a:r>
              <a:rPr lang="en-US" altLang="en-US" dirty="0"/>
              <a:t>Safe State</a:t>
            </a:r>
            <a:endParaRPr lang="en-US" altLang="en-US" dirty="0"/>
          </a:p>
        </p:txBody>
      </p:sp>
      <p:sp>
        <p:nvSpPr>
          <p:cNvPr id="21507" name="Rectangle 3"/>
          <p:cNvSpPr>
            <a:spLocks noGrp="1"/>
          </p:cNvSpPr>
          <p:nvPr>
            <p:ph idx="1"/>
          </p:nvPr>
        </p:nvSpPr>
        <p:spPr>
          <a:xfrm>
            <a:off x="919163" y="1165225"/>
            <a:ext cx="7358062" cy="4997450"/>
          </a:xfrm>
        </p:spPr>
        <p:txBody>
          <a:bodyPr vert="horz" wrap="square" lIns="91440" tIns="45720" rIns="91440" bIns="45720" anchor="t" anchorCtr="0"/>
          <a:p>
            <a:r>
              <a:rPr lang="en-US" altLang="en-US" dirty="0"/>
              <a:t>When a process requests an available resource, system must decide if immediate allocation leaves the system in a safe state</a:t>
            </a:r>
            <a:endParaRPr lang="en-US" altLang="en-US" dirty="0"/>
          </a:p>
          <a:p>
            <a:r>
              <a:rPr lang="en-US" altLang="en-US" dirty="0"/>
              <a:t>System is in </a:t>
            </a:r>
            <a:r>
              <a:rPr lang="en-US" altLang="en-US" b="1" dirty="0">
                <a:solidFill>
                  <a:srgbClr val="3366FF"/>
                </a:solidFill>
              </a:rPr>
              <a:t>safe state</a:t>
            </a:r>
            <a:r>
              <a:rPr lang="en-US" altLang="en-US" dirty="0">
                <a:solidFill>
                  <a:srgbClr val="3366FF"/>
                </a:solidFill>
              </a:rPr>
              <a:t> </a:t>
            </a:r>
            <a:r>
              <a:rPr lang="en-US" altLang="en-US" dirty="0"/>
              <a:t>if there exists a sequence &lt;</a:t>
            </a:r>
            <a:r>
              <a:rPr lang="en-US" altLang="en-US" i="1" dirty="0"/>
              <a:t>P</a:t>
            </a:r>
            <a:r>
              <a:rPr lang="en-US" altLang="en-US" i="1" baseline="-25000" dirty="0"/>
              <a:t>1</a:t>
            </a:r>
            <a:r>
              <a:rPr lang="en-US" altLang="en-US" i="1" dirty="0"/>
              <a:t>, P</a:t>
            </a:r>
            <a:r>
              <a:rPr lang="en-US" altLang="en-US" i="1" baseline="-25000" dirty="0"/>
              <a:t>2</a:t>
            </a:r>
            <a:r>
              <a:rPr lang="en-US" altLang="en-US" i="1" dirty="0"/>
              <a:t>, …, P</a:t>
            </a:r>
            <a:r>
              <a:rPr lang="en-US" altLang="en-US" i="1" baseline="-25000" dirty="0"/>
              <a:t>n</a:t>
            </a:r>
            <a:r>
              <a:rPr lang="en-US" altLang="en-US" dirty="0"/>
              <a:t>&gt; of ALL the  processes  in the systems such that  for each P</a:t>
            </a:r>
            <a:r>
              <a:rPr lang="en-US" altLang="en-US" baseline="-25000" dirty="0"/>
              <a:t>i</a:t>
            </a:r>
            <a:r>
              <a:rPr lang="en-US" altLang="en-US" dirty="0"/>
              <a:t>, the resources that P</a:t>
            </a:r>
            <a:r>
              <a:rPr lang="en-US" altLang="en-US" baseline="-25000" dirty="0"/>
              <a:t>i </a:t>
            </a:r>
            <a:r>
              <a:rPr lang="en-US" altLang="en-US" dirty="0"/>
              <a:t>can still request can be satisfied by currently available resources + resources held by all the </a:t>
            </a:r>
            <a:r>
              <a:rPr lang="en-US" altLang="en-US" i="1" dirty="0"/>
              <a:t>P</a:t>
            </a:r>
            <a:r>
              <a:rPr lang="en-US" altLang="en-US" i="1" baseline="-25000" dirty="0"/>
              <a:t>j</a:t>
            </a:r>
            <a:r>
              <a:rPr lang="en-US" altLang="en-US" dirty="0"/>
              <a:t>, with</a:t>
            </a:r>
            <a:r>
              <a:rPr lang="en-US" altLang="en-US" i="1" dirty="0"/>
              <a:t> j </a:t>
            </a:r>
            <a:r>
              <a:rPr lang="en-US" altLang="en-US" dirty="0"/>
              <a:t>&lt; i</a:t>
            </a:r>
            <a:endParaRPr lang="en-US" altLang="en-US" dirty="0"/>
          </a:p>
          <a:p>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3200" dirty="0">
                <a:sym typeface="+mn-ea"/>
              </a:rPr>
              <a:t>That is:</a:t>
            </a:r>
            <a:endParaRPr lang="en-US" altLang="en-US" sz="3200" dirty="0"/>
          </a:p>
          <a:p>
            <a:pPr lvl="1"/>
            <a:r>
              <a:rPr lang="en-US" altLang="en-US" sz="3200" dirty="0">
                <a:sym typeface="+mn-ea"/>
              </a:rPr>
              <a:t>If P</a:t>
            </a:r>
            <a:r>
              <a:rPr lang="en-US" altLang="en-US" sz="3200" baseline="-25000" dirty="0">
                <a:sym typeface="+mn-ea"/>
              </a:rPr>
              <a:t>i</a:t>
            </a:r>
            <a:r>
              <a:rPr lang="en-US" altLang="en-US" sz="3200" dirty="0">
                <a:sym typeface="+mn-ea"/>
              </a:rPr>
              <a:t> resource needs are not immediately available, then </a:t>
            </a:r>
            <a:r>
              <a:rPr lang="en-US" altLang="en-US" sz="3200" i="1" dirty="0">
                <a:sym typeface="+mn-ea"/>
              </a:rPr>
              <a:t>P</a:t>
            </a:r>
            <a:r>
              <a:rPr lang="en-US" altLang="en-US" sz="3200" i="1" baseline="-25000" dirty="0">
                <a:sym typeface="+mn-ea"/>
              </a:rPr>
              <a:t>i</a:t>
            </a:r>
            <a:r>
              <a:rPr lang="en-US" altLang="en-US" sz="3200" dirty="0">
                <a:sym typeface="+mn-ea"/>
              </a:rPr>
              <a:t> can wait until all </a:t>
            </a:r>
            <a:r>
              <a:rPr lang="en-US" altLang="en-US" sz="3200" i="1" dirty="0">
                <a:sym typeface="+mn-ea"/>
              </a:rPr>
              <a:t>P</a:t>
            </a:r>
            <a:r>
              <a:rPr lang="en-US" altLang="en-US" sz="3200" i="1" baseline="-25000" dirty="0">
                <a:sym typeface="+mn-ea"/>
              </a:rPr>
              <a:t>j</a:t>
            </a:r>
            <a:r>
              <a:rPr lang="en-US" altLang="en-US" sz="3200" i="1" dirty="0">
                <a:sym typeface="+mn-ea"/>
              </a:rPr>
              <a:t> </a:t>
            </a:r>
            <a:r>
              <a:rPr lang="en-US" altLang="en-US" sz="3200" dirty="0">
                <a:sym typeface="+mn-ea"/>
              </a:rPr>
              <a:t>have finished</a:t>
            </a:r>
            <a:endParaRPr lang="en-US" altLang="en-US" sz="3200" dirty="0"/>
          </a:p>
          <a:p>
            <a:pPr lvl="1"/>
            <a:r>
              <a:rPr lang="en-US" altLang="en-US" sz="3200" dirty="0">
                <a:sym typeface="+mn-ea"/>
              </a:rPr>
              <a:t>When </a:t>
            </a:r>
            <a:r>
              <a:rPr lang="en-US" altLang="en-US" sz="3200" i="1" dirty="0">
                <a:sym typeface="+mn-ea"/>
              </a:rPr>
              <a:t>P</a:t>
            </a:r>
            <a:r>
              <a:rPr lang="en-US" altLang="en-US" sz="3200" i="1" baseline="-25000" dirty="0">
                <a:sym typeface="+mn-ea"/>
              </a:rPr>
              <a:t>j</a:t>
            </a:r>
            <a:r>
              <a:rPr lang="en-US" altLang="en-US" sz="3200" dirty="0">
                <a:sym typeface="+mn-ea"/>
              </a:rPr>
              <a:t> is finished, </a:t>
            </a:r>
            <a:r>
              <a:rPr lang="en-US" altLang="en-US" sz="3200" i="1" dirty="0">
                <a:sym typeface="+mn-ea"/>
              </a:rPr>
              <a:t>P</a:t>
            </a:r>
            <a:r>
              <a:rPr lang="en-US" altLang="en-US" sz="3200" i="1" baseline="-25000" dirty="0">
                <a:sym typeface="+mn-ea"/>
              </a:rPr>
              <a:t>i</a:t>
            </a:r>
            <a:r>
              <a:rPr lang="en-US" altLang="en-US" sz="3200" dirty="0">
                <a:sym typeface="+mn-ea"/>
              </a:rPr>
              <a:t> can obtain needed resources, execute, return allocated resources, and terminate</a:t>
            </a:r>
            <a:endParaRPr lang="en-US" altLang="en-US" sz="3200" dirty="0"/>
          </a:p>
          <a:p>
            <a:pPr lvl="1"/>
            <a:r>
              <a:rPr lang="en-US" altLang="en-US" sz="3200" dirty="0">
                <a:sym typeface="+mn-ea"/>
              </a:rPr>
              <a:t>When </a:t>
            </a:r>
            <a:r>
              <a:rPr lang="en-US" altLang="en-US" sz="3200" i="1" dirty="0">
                <a:sym typeface="+mn-ea"/>
              </a:rPr>
              <a:t>P</a:t>
            </a:r>
            <a:r>
              <a:rPr lang="en-US" altLang="en-US" sz="3200" i="1" baseline="-25000" dirty="0">
                <a:sym typeface="+mn-ea"/>
              </a:rPr>
              <a:t>i</a:t>
            </a:r>
            <a:r>
              <a:rPr lang="en-US" altLang="en-US" sz="3200" dirty="0">
                <a:sym typeface="+mn-ea"/>
              </a:rPr>
              <a:t> terminates, </a:t>
            </a:r>
            <a:r>
              <a:rPr lang="en-US" altLang="en-US" sz="3200" i="1" dirty="0">
                <a:sym typeface="+mn-ea"/>
              </a:rPr>
              <a:t>P</a:t>
            </a:r>
            <a:r>
              <a:rPr lang="en-US" altLang="en-US" sz="3200" i="1" baseline="-25000" dirty="0">
                <a:sym typeface="+mn-ea"/>
              </a:rPr>
              <a:t>i </a:t>
            </a:r>
            <a:r>
              <a:rPr lang="en-US" altLang="en-US" sz="3200" baseline="-25000" dirty="0">
                <a:sym typeface="+mn-ea"/>
              </a:rPr>
              <a:t>+1</a:t>
            </a:r>
            <a:r>
              <a:rPr lang="en-US" altLang="en-US" sz="3200" dirty="0">
                <a:sym typeface="+mn-ea"/>
              </a:rPr>
              <a:t> can obtain its needed resources, and so on </a:t>
            </a:r>
            <a:endParaRPr lang="en-US" altLang="en-US" sz="3200" dirty="0"/>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a:t>Total resourses :12</a:t>
            </a:r>
            <a:endParaRPr lang="en-US"/>
          </a:p>
          <a:p>
            <a:r>
              <a:rPr lang="en-US"/>
              <a:t> Proceses :P0,P1,P2</a:t>
            </a:r>
            <a:endParaRPr lang="en-US"/>
          </a:p>
          <a:p>
            <a:r>
              <a:rPr lang="en-US"/>
              <a:t>Maximum needs: 10,4,9 </a:t>
            </a:r>
            <a:endParaRPr lang="en-US"/>
          </a:p>
          <a:p>
            <a:r>
              <a:rPr lang="en-US"/>
              <a:t>Current Needs: 5,2,2</a:t>
            </a:r>
            <a:endParaRPr lang="en-US"/>
          </a:p>
          <a:p>
            <a:r>
              <a:rPr lang="en-US"/>
              <a:t>safe state :safe sequence &lt;P1,P0,P2&gt;</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System model</a:t>
            </a:r>
            <a:endParaRPr lang="en-US"/>
          </a:p>
        </p:txBody>
      </p:sp>
      <p:sp>
        <p:nvSpPr>
          <p:cNvPr id="3" name="Content Placeholder 2"/>
          <p:cNvSpPr>
            <a:spLocks noGrp="1"/>
          </p:cNvSpPr>
          <p:nvPr>
            <p:ph idx="1"/>
          </p:nvPr>
        </p:nvSpPr>
        <p:spPr/>
        <p:txBody>
          <a:bodyPr/>
          <a:p>
            <a:r>
              <a:rPr lang="en-US"/>
              <a:t>Finite number of resources , distributed among a number of compitative processes.</a:t>
            </a:r>
            <a:endParaRPr lang="en-US"/>
          </a:p>
          <a:p>
            <a:r>
              <a:rPr lang="en-US"/>
              <a:t>Resources may be partitioned upto several types(HW types,SW types).</a:t>
            </a:r>
            <a:endParaRPr lang="en-US"/>
          </a:p>
          <a:p>
            <a:pPr lvl="1"/>
            <a:r>
              <a:rPr lang="en-US" sz="2800"/>
              <a:t>Ex. CPU types, printer types</a:t>
            </a:r>
            <a:endParaRPr lang="en-US"/>
          </a:p>
          <a:p>
            <a:r>
              <a:rPr lang="en-US"/>
              <a:t>if there are 4 printers then there are 4 instances of types printer.</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Unsafe state</a:t>
            </a:r>
            <a:endParaRPr lang="en-US"/>
          </a:p>
        </p:txBody>
      </p:sp>
      <p:sp>
        <p:nvSpPr>
          <p:cNvPr id="3" name="Content Placeholder 2"/>
          <p:cNvSpPr>
            <a:spLocks noGrp="1"/>
          </p:cNvSpPr>
          <p:nvPr>
            <p:ph idx="1"/>
          </p:nvPr>
        </p:nvSpPr>
        <p:spPr/>
        <p:txBody>
          <a:bodyPr/>
          <a:p>
            <a:r>
              <a:rPr lang="en-US"/>
              <a:t>Lets at time t1, P2 is assigned with one more drive. Then ...</a:t>
            </a:r>
            <a:endParaRPr lang="en-US"/>
          </a:p>
          <a:p>
            <a:r>
              <a:rPr lang="en-US"/>
              <a:t>only P1 can be allocated with all its drives.</a:t>
            </a:r>
            <a:endParaRPr lang="en-US"/>
          </a:p>
          <a:p>
            <a:r>
              <a:rPr lang="en-US"/>
              <a:t>P0 may request for 5 more and wait.</a:t>
            </a:r>
            <a:endParaRPr lang="en-US"/>
          </a:p>
          <a:p>
            <a:r>
              <a:rPr lang="en-US"/>
              <a:t>P2 may request for 6 more and wait </a:t>
            </a:r>
            <a:endParaRPr lang="en-US"/>
          </a:p>
          <a:p>
            <a:r>
              <a:rPr lang="en-US"/>
              <a:t>resulting in deadlock state.</a:t>
            </a:r>
            <a:endParaRPr lang="en-US"/>
          </a:p>
          <a:p>
            <a:r>
              <a:rPr lang="en-US"/>
              <a:t>mistake is :assignment of 1 resource to P2.</a:t>
            </a:r>
            <a:endParaRPr lang="en-US"/>
          </a:p>
          <a:p>
            <a:r>
              <a:rPr lang="en-US"/>
              <a:t>If we had made P2 wait until other processes finish then we could have avoided deadlock.</a:t>
            </a: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457200" y="152400"/>
            <a:ext cx="8229600" cy="576263"/>
          </a:xfrm>
        </p:spPr>
        <p:txBody>
          <a:bodyPr vert="horz" wrap="square" lIns="91440" tIns="45720" rIns="91440" bIns="45720" anchor="b" anchorCtr="0"/>
          <a:p>
            <a:pPr eaLnBrk="1" hangingPunct="1"/>
            <a:r>
              <a:rPr lang="en-US" altLang="en-US" dirty="0"/>
              <a:t>Basic Facts</a:t>
            </a:r>
            <a:endParaRPr lang="en-US" altLang="en-US" dirty="0"/>
          </a:p>
        </p:txBody>
      </p:sp>
      <p:sp>
        <p:nvSpPr>
          <p:cNvPr id="22531" name="Rectangle 3"/>
          <p:cNvSpPr>
            <a:spLocks noGrp="1"/>
          </p:cNvSpPr>
          <p:nvPr>
            <p:ph idx="1"/>
          </p:nvPr>
        </p:nvSpPr>
        <p:spPr>
          <a:xfrm>
            <a:off x="922338" y="1190625"/>
            <a:ext cx="6597650" cy="4414838"/>
          </a:xfrm>
        </p:spPr>
        <p:txBody>
          <a:bodyPr vert="horz" wrap="square" lIns="91440" tIns="45720" rIns="91440" bIns="45720" anchor="t" anchorCtr="0"/>
          <a:p>
            <a:r>
              <a:rPr lang="en-US" altLang="en-US" dirty="0"/>
              <a:t>If a system is in safe state </a:t>
            </a:r>
            <a:r>
              <a:rPr lang="en-US" altLang="en-US" dirty="0">
                <a:sym typeface="Symbol" panose="05050102010706020507" pitchFamily="18" charset="2"/>
              </a:rPr>
              <a:t> no deadlocks</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If a system is in unsafe state  possibility of deadlock</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Avoidance  ensure that a system will never enter an unsafe state.</a:t>
            </a:r>
            <a:endParaRPr lang="en-US" altLang="en-US" dirty="0">
              <a:sym typeface="Symbol" panose="05050102010706020507"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846138" y="150813"/>
            <a:ext cx="7840662" cy="576262"/>
          </a:xfrm>
        </p:spPr>
        <p:txBody>
          <a:bodyPr vert="horz" wrap="square" lIns="91440" tIns="45720" rIns="91440" bIns="45720" anchor="b" anchorCtr="0"/>
          <a:p>
            <a:pPr eaLnBrk="1" hangingPunct="1"/>
            <a:r>
              <a:rPr lang="en-US" altLang="en-US" dirty="0"/>
              <a:t>Safe, Unsafe, Deadlock State </a:t>
            </a:r>
            <a:endParaRPr lang="en-US" altLang="en-US" dirty="0"/>
          </a:p>
        </p:txBody>
      </p:sp>
      <p:pic>
        <p:nvPicPr>
          <p:cNvPr id="23555" name="Picture 4"/>
          <p:cNvPicPr>
            <a:picLocks noChangeAspect="1"/>
          </p:cNvPicPr>
          <p:nvPr/>
        </p:nvPicPr>
        <p:blipFill>
          <a:blip r:embed="rId1"/>
          <a:srcRect l="13437" t="1572" r="13683" b="2194"/>
          <a:stretch>
            <a:fillRect/>
          </a:stretch>
        </p:blipFill>
        <p:spPr>
          <a:xfrm>
            <a:off x="2446338" y="1308100"/>
            <a:ext cx="4022725" cy="3983038"/>
          </a:xfrm>
          <a:prstGeom prst="rect">
            <a:avLst/>
          </a:prstGeom>
          <a:noFill/>
          <a:ln w="3810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idx="1"/>
          </p:nvPr>
        </p:nvSpPr>
        <p:spPr/>
        <p:txBody>
          <a:bodyPr/>
          <a:p>
            <a:r>
              <a:rPr lang="en-US"/>
              <a:t>Given the concept of safe state , we can have avoidance algorithms that ensure that the system will never deadlock.</a:t>
            </a:r>
            <a:endParaRPr lang="en-US"/>
          </a:p>
          <a:p>
            <a:r>
              <a:rPr lang="en-US"/>
              <a:t>Idea: The system is in a safe state. Whenever a process requests a resource that is currently available, the system must decide whether the resource can be allocated immediately or whether the process must wait.</a:t>
            </a:r>
            <a:endParaRPr lang="en-US"/>
          </a:p>
          <a:p>
            <a:r>
              <a:rPr lang="en-US"/>
              <a:t>the request is grant only if the aloocation leaves the system in a safe state.</a:t>
            </a:r>
            <a:endParaRPr 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041400" y="166688"/>
            <a:ext cx="7645400" cy="576262"/>
          </a:xfrm>
        </p:spPr>
        <p:txBody>
          <a:bodyPr vert="horz" wrap="square" lIns="91440" tIns="45720" rIns="91440" bIns="45720" anchor="b" anchorCtr="0"/>
          <a:p>
            <a:pPr eaLnBrk="1" hangingPunct="1"/>
            <a:r>
              <a:rPr lang="en-US" altLang="en-US" dirty="0"/>
              <a:t>Avoidance Algorithms</a:t>
            </a:r>
            <a:endParaRPr lang="en-US" altLang="en-US" dirty="0"/>
          </a:p>
        </p:txBody>
      </p:sp>
      <p:sp>
        <p:nvSpPr>
          <p:cNvPr id="24579" name="Rectangle 3"/>
          <p:cNvSpPr>
            <a:spLocks noGrp="1"/>
          </p:cNvSpPr>
          <p:nvPr>
            <p:ph idx="1"/>
          </p:nvPr>
        </p:nvSpPr>
        <p:spPr>
          <a:xfrm>
            <a:off x="906463" y="1171575"/>
            <a:ext cx="6659562" cy="4483100"/>
          </a:xfrm>
        </p:spPr>
        <p:txBody>
          <a:bodyPr vert="horz" wrap="square" lIns="91440" tIns="45720" rIns="91440" bIns="45720" anchor="t" anchorCtr="0"/>
          <a:p>
            <a:r>
              <a:rPr lang="en-US" altLang="en-US" dirty="0"/>
              <a:t>Single instance of a resource type</a:t>
            </a:r>
            <a:endParaRPr lang="en-US" altLang="en-US" dirty="0"/>
          </a:p>
          <a:p>
            <a:pPr lvl="1"/>
            <a:r>
              <a:rPr lang="en-US" altLang="en-US" dirty="0"/>
              <a:t>Use a resource-allocation graph</a:t>
            </a:r>
            <a:endParaRPr lang="en-US" altLang="en-US" dirty="0"/>
          </a:p>
          <a:p>
            <a:pPr lvl="1">
              <a:buNone/>
            </a:pPr>
            <a:endParaRPr lang="en-US" altLang="en-US" dirty="0"/>
          </a:p>
          <a:p>
            <a:r>
              <a:rPr lang="en-US" altLang="en-US" dirty="0"/>
              <a:t>Multiple instances of a resource type</a:t>
            </a:r>
            <a:endParaRPr lang="en-US" altLang="en-US" dirty="0"/>
          </a:p>
          <a:p>
            <a:pPr lvl="1"/>
            <a:r>
              <a:rPr lang="en-US" altLang="en-US" dirty="0"/>
              <a:t> Use the banker</a:t>
            </a:r>
            <a:r>
              <a:rPr lang="ja-JP" altLang="en-US" dirty="0"/>
              <a:t>’</a:t>
            </a:r>
            <a:r>
              <a:rPr lang="en-US" altLang="ja-JP" dirty="0"/>
              <a:t>s algorithm</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1123950" y="198438"/>
            <a:ext cx="7831138" cy="576262"/>
          </a:xfrm>
        </p:spPr>
        <p:txBody>
          <a:bodyPr vert="horz" wrap="square" lIns="91440" tIns="45720" rIns="91440" bIns="45720" anchor="b" anchorCtr="0"/>
          <a:p>
            <a:pPr eaLnBrk="1" hangingPunct="1"/>
            <a:r>
              <a:rPr lang="en-US" altLang="en-US" dirty="0"/>
              <a:t>Resource-Allocation Graph Scheme</a:t>
            </a:r>
            <a:endParaRPr lang="en-US" altLang="en-US" dirty="0"/>
          </a:p>
        </p:txBody>
      </p:sp>
      <p:sp>
        <p:nvSpPr>
          <p:cNvPr id="25603" name="Rectangle 3"/>
          <p:cNvSpPr>
            <a:spLocks noGrp="1"/>
          </p:cNvSpPr>
          <p:nvPr>
            <p:ph idx="1"/>
          </p:nvPr>
        </p:nvSpPr>
        <p:spPr>
          <a:xfrm>
            <a:off x="858838" y="1155700"/>
            <a:ext cx="6989762" cy="4483100"/>
          </a:xfrm>
        </p:spPr>
        <p:txBody>
          <a:bodyPr vert="horz" wrap="square" lIns="91440" tIns="45720" rIns="91440" bIns="45720" anchor="t" anchorCtr="0"/>
          <a:p>
            <a:r>
              <a:rPr lang="en-US" altLang="en-US" b="1" dirty="0">
                <a:solidFill>
                  <a:srgbClr val="3366FF"/>
                </a:solidFill>
              </a:rPr>
              <a:t>Claim edge</a:t>
            </a:r>
            <a:r>
              <a:rPr lang="en-US" altLang="en-US" dirty="0">
                <a:solidFill>
                  <a:srgbClr val="3366FF"/>
                </a:solidFill>
              </a:rPr>
              <a:t> </a:t>
            </a:r>
            <a:r>
              <a:rPr lang="en-US" altLang="en-US" i="1" dirty="0"/>
              <a:t>P</a:t>
            </a:r>
            <a:r>
              <a:rPr lang="en-US" altLang="en-US" i="1" baseline="-25000" dirty="0"/>
              <a:t>i</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R</a:t>
            </a:r>
            <a:r>
              <a:rPr lang="en-US" altLang="en-US" i="1" baseline="-25000" dirty="0">
                <a:sym typeface="Symbol" panose="05050102010706020507" pitchFamily="18" charset="2"/>
              </a:rPr>
              <a:t>j</a:t>
            </a:r>
            <a:r>
              <a:rPr lang="en-US" altLang="en-US" dirty="0">
                <a:sym typeface="Symbol" panose="05050102010706020507" pitchFamily="18" charset="2"/>
              </a:rPr>
              <a:t> indicated that process </a:t>
            </a:r>
            <a:r>
              <a:rPr lang="en-US" altLang="en-US" i="1" dirty="0">
                <a:sym typeface="Symbol" panose="05050102010706020507" pitchFamily="18" charset="2"/>
              </a:rPr>
              <a:t>P</a:t>
            </a:r>
            <a:r>
              <a:rPr lang="en-US" altLang="en-US" i="1" baseline="-25000" dirty="0">
                <a:sym typeface="Symbol" panose="05050102010706020507" pitchFamily="18" charset="2"/>
              </a:rPr>
              <a:t>j</a:t>
            </a:r>
            <a:r>
              <a:rPr lang="en-US" altLang="en-US" dirty="0">
                <a:sym typeface="Symbol" panose="05050102010706020507" pitchFamily="18" charset="2"/>
              </a:rPr>
              <a:t> may request resource </a:t>
            </a:r>
            <a:r>
              <a:rPr lang="en-US" altLang="en-US" i="1" dirty="0">
                <a:sym typeface="Symbol" panose="05050102010706020507" pitchFamily="18" charset="2"/>
              </a:rPr>
              <a:t>R</a:t>
            </a:r>
            <a:r>
              <a:rPr lang="en-US" altLang="en-US" i="1" baseline="-25000" dirty="0">
                <a:sym typeface="Symbol" panose="05050102010706020507" pitchFamily="18" charset="2"/>
              </a:rPr>
              <a:t>j</a:t>
            </a:r>
            <a:r>
              <a:rPr lang="en-US" altLang="en-US" dirty="0">
                <a:sym typeface="Symbol" panose="05050102010706020507" pitchFamily="18" charset="2"/>
              </a:rPr>
              <a:t>; represented by a dashed line</a:t>
            </a:r>
            <a:endParaRPr lang="en-US" altLang="en-US" dirty="0">
              <a:sym typeface="Symbol" panose="05050102010706020507" pitchFamily="18" charset="2"/>
            </a:endParaRPr>
          </a:p>
          <a:p>
            <a:r>
              <a:rPr lang="en-US" altLang="en-US" dirty="0">
                <a:sym typeface="Symbol" panose="05050102010706020507" pitchFamily="18" charset="2"/>
              </a:rPr>
              <a:t>Claim edge converts to request edge when a process requests a resource</a:t>
            </a:r>
            <a:endParaRPr lang="en-US" altLang="en-US" dirty="0">
              <a:sym typeface="Symbol" panose="05050102010706020507" pitchFamily="18" charset="2"/>
            </a:endParaRPr>
          </a:p>
          <a:p>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idx="1"/>
          </p:nvPr>
        </p:nvSpPr>
        <p:spPr/>
        <p:txBody>
          <a:bodyPr/>
          <a:p>
            <a:r>
              <a:rPr lang="en-US" altLang="en-US" dirty="0">
                <a:sym typeface="Symbol" panose="05050102010706020507" pitchFamily="18" charset="2"/>
              </a:rPr>
              <a:t>Request edge converted to an assignment edge when the  resource is allocated to the process</a:t>
            </a:r>
            <a:endParaRPr lang="en-US" altLang="en-US" dirty="0">
              <a:sym typeface="Symbol" panose="05050102010706020507" pitchFamily="18" charset="2"/>
            </a:endParaRPr>
          </a:p>
          <a:p>
            <a:r>
              <a:rPr lang="en-US" altLang="en-US" dirty="0">
                <a:sym typeface="Symbol" panose="05050102010706020507" pitchFamily="18" charset="2"/>
              </a:rPr>
              <a:t>When a resource is released by a process, assignment edge reconverts to a claim edge</a:t>
            </a:r>
            <a:endParaRPr lang="en-US" altLang="en-US" dirty="0">
              <a:sym typeface="Symbol" panose="05050102010706020507" pitchFamily="18" charset="2"/>
            </a:endParaRPr>
          </a:p>
          <a:p>
            <a:r>
              <a:rPr lang="en-US" altLang="en-US" dirty="0">
                <a:sym typeface="Symbol" panose="05050102010706020507" pitchFamily="18" charset="2"/>
              </a:rPr>
              <a:t>Resources must be claimed </a:t>
            </a:r>
            <a:r>
              <a:rPr lang="en-US" altLang="en-US" i="1" dirty="0">
                <a:sym typeface="Symbol" panose="05050102010706020507" pitchFamily="18" charset="2"/>
              </a:rPr>
              <a:t>a priori</a:t>
            </a:r>
            <a:r>
              <a:rPr lang="en-US" altLang="en-US" dirty="0">
                <a:sym typeface="Symbol" panose="05050102010706020507" pitchFamily="18" charset="2"/>
              </a:rPr>
              <a:t> in the system</a:t>
            </a:r>
            <a:endParaRPr lang="en-US" altLang="en-US" dirty="0"/>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741363" y="280988"/>
            <a:ext cx="8224837" cy="457200"/>
          </a:xfrm>
        </p:spPr>
        <p:txBody>
          <a:bodyPr vert="horz" wrap="square" lIns="91440" tIns="45720" rIns="91440" bIns="45720" anchor="b" anchorCtr="0"/>
          <a:p>
            <a:pPr eaLnBrk="1" hangingPunct="1"/>
            <a:r>
              <a:rPr lang="en-US" altLang="en-US" sz="2800" dirty="0"/>
              <a:t>Resource-Allocation Graph</a:t>
            </a:r>
            <a:endParaRPr lang="en-US" altLang="en-US" sz="2800" dirty="0"/>
          </a:p>
        </p:txBody>
      </p:sp>
      <p:pic>
        <p:nvPicPr>
          <p:cNvPr id="26627" name="Picture 4" descr="7"/>
          <p:cNvPicPr>
            <a:picLocks noChangeAspect="1"/>
          </p:cNvPicPr>
          <p:nvPr/>
        </p:nvPicPr>
        <p:blipFill>
          <a:blip r:embed="rId1"/>
          <a:stretch>
            <a:fillRect/>
          </a:stretch>
        </p:blipFill>
        <p:spPr>
          <a:xfrm>
            <a:off x="2668588" y="1409700"/>
            <a:ext cx="3681412" cy="373062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1131888" y="260350"/>
            <a:ext cx="8243887" cy="457200"/>
          </a:xfrm>
        </p:spPr>
        <p:txBody>
          <a:bodyPr vert="horz" wrap="square" lIns="91440" tIns="45720" rIns="91440" bIns="45720" anchor="b" anchorCtr="0"/>
          <a:p>
            <a:pPr eaLnBrk="1" hangingPunct="1"/>
            <a:r>
              <a:rPr lang="en-US" altLang="en-US" sz="2800" dirty="0"/>
              <a:t>Unsafe State In Resource-Allocation Graph</a:t>
            </a:r>
            <a:endParaRPr lang="en-US" altLang="en-US" sz="2800" dirty="0"/>
          </a:p>
        </p:txBody>
      </p:sp>
      <p:pic>
        <p:nvPicPr>
          <p:cNvPr id="27651" name="Picture 4" descr="7"/>
          <p:cNvPicPr>
            <a:picLocks noChangeAspect="1"/>
          </p:cNvPicPr>
          <p:nvPr/>
        </p:nvPicPr>
        <p:blipFill>
          <a:blip r:embed="rId1"/>
          <a:stretch>
            <a:fillRect/>
          </a:stretch>
        </p:blipFill>
        <p:spPr>
          <a:xfrm>
            <a:off x="2971800" y="1282700"/>
            <a:ext cx="3360738" cy="340677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303338" y="150813"/>
            <a:ext cx="7656512" cy="576262"/>
          </a:xfrm>
        </p:spPr>
        <p:txBody>
          <a:bodyPr vert="horz" wrap="square" lIns="91440" tIns="45720" rIns="91440" bIns="45720" anchor="b" anchorCtr="0"/>
          <a:p>
            <a:pPr eaLnBrk="1" hangingPunct="1"/>
            <a:r>
              <a:rPr lang="en-US" altLang="en-US" sz="2800" dirty="0"/>
              <a:t>Resource-Allocation Graph Algorithm</a:t>
            </a:r>
            <a:endParaRPr lang="en-US" altLang="en-US" sz="2800" dirty="0"/>
          </a:p>
        </p:txBody>
      </p:sp>
      <p:sp>
        <p:nvSpPr>
          <p:cNvPr id="28675" name="Rectangle 3"/>
          <p:cNvSpPr>
            <a:spLocks noGrp="1"/>
          </p:cNvSpPr>
          <p:nvPr>
            <p:ph idx="1"/>
          </p:nvPr>
        </p:nvSpPr>
        <p:spPr>
          <a:xfrm>
            <a:off x="933450" y="1187450"/>
            <a:ext cx="5962650" cy="4303713"/>
          </a:xfrm>
        </p:spPr>
        <p:txBody>
          <a:bodyPr vert="horz" wrap="square" lIns="91440" tIns="45720" rIns="91440" bIns="45720" anchor="t" anchorCtr="0"/>
          <a:p>
            <a:r>
              <a:rPr lang="en-US" altLang="en-US" dirty="0"/>
              <a:t>Suppose that process</a:t>
            </a:r>
            <a:r>
              <a:rPr lang="en-US" altLang="en-US" i="1" dirty="0"/>
              <a:t> P</a:t>
            </a:r>
            <a:r>
              <a:rPr lang="en-US" altLang="en-US" i="1" baseline="-25000" dirty="0"/>
              <a:t>i</a:t>
            </a:r>
            <a:r>
              <a:rPr lang="en-US" altLang="en-US" dirty="0"/>
              <a:t> requests a resource </a:t>
            </a:r>
            <a:r>
              <a:rPr lang="en-US" altLang="en-US" i="1" dirty="0">
                <a:sym typeface="Symbol" panose="05050102010706020507" pitchFamily="18" charset="2"/>
              </a:rPr>
              <a:t>R</a:t>
            </a:r>
            <a:r>
              <a:rPr lang="en-US" altLang="en-US" i="1" baseline="-25000" dirty="0">
                <a:sym typeface="Symbol" panose="05050102010706020507" pitchFamily="18" charset="2"/>
              </a:rPr>
              <a:t>j</a:t>
            </a:r>
            <a:endParaRPr lang="en-US" altLang="en-US" i="1" baseline="-25000" dirty="0">
              <a:sym typeface="Symbol" panose="05050102010706020507" pitchFamily="18" charset="2"/>
            </a:endParaRPr>
          </a:p>
          <a:p>
            <a:r>
              <a:rPr lang="en-US" altLang="en-US" dirty="0">
                <a:sym typeface="Symbol" panose="05050102010706020507" pitchFamily="18" charset="2"/>
              </a:rPr>
              <a:t>The request can be granted only if converting the request edge to an assignment edge does not result in the formation of a cycle in the resource allocation graph</a:t>
            </a:r>
            <a:endParaRPr lang="en-US" altLang="en-US" dirty="0">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457200" y="176213"/>
            <a:ext cx="8229600" cy="576262"/>
          </a:xfrm>
        </p:spPr>
        <p:txBody>
          <a:bodyPr vert="horz" wrap="square" lIns="91440" tIns="45720" rIns="91440" bIns="45720" anchor="b" anchorCtr="0"/>
          <a:p>
            <a:pPr eaLnBrk="1" hangingPunct="1"/>
            <a:r>
              <a:rPr lang="en-US" altLang="en-US" dirty="0"/>
              <a:t>System Model</a:t>
            </a:r>
            <a:endParaRPr lang="en-US" altLang="en-US" dirty="0"/>
          </a:p>
        </p:txBody>
      </p:sp>
      <p:sp>
        <p:nvSpPr>
          <p:cNvPr id="6147" name="Rectangle 3"/>
          <p:cNvSpPr>
            <a:spLocks noGrp="1"/>
          </p:cNvSpPr>
          <p:nvPr>
            <p:ph idx="1"/>
          </p:nvPr>
        </p:nvSpPr>
        <p:spPr>
          <a:xfrm>
            <a:off x="941388" y="1158875"/>
            <a:ext cx="7351712" cy="4483100"/>
          </a:xfrm>
        </p:spPr>
        <p:txBody>
          <a:bodyPr vert="horz" wrap="square" lIns="91440" tIns="45720" rIns="91440" bIns="45720" anchor="t" anchorCtr="0"/>
          <a:p>
            <a:r>
              <a:rPr lang="en-US" altLang="en-US" dirty="0"/>
              <a:t>System consists of resources</a:t>
            </a:r>
            <a:endParaRPr lang="en-US" altLang="en-US" dirty="0"/>
          </a:p>
          <a:p>
            <a:r>
              <a:rPr lang="en-US" altLang="en-US" dirty="0"/>
              <a:t>Resource types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a:t>R</a:t>
            </a:r>
            <a:r>
              <a:rPr lang="en-US" altLang="en-US" baseline="-25000" dirty="0"/>
              <a:t>m</a:t>
            </a:r>
            <a:endParaRPr lang="en-US" altLang="en-US" baseline="-25000" dirty="0"/>
          </a:p>
          <a:p>
            <a:pPr lvl="2">
              <a:buNone/>
            </a:pPr>
            <a:r>
              <a:rPr lang="en-US" altLang="en-US" i="1" dirty="0"/>
              <a:t>CPU cycles, memory space, I/O devices</a:t>
            </a:r>
            <a:endParaRPr lang="en-US" altLang="en-US" i="1" dirty="0"/>
          </a:p>
          <a:p>
            <a:r>
              <a:rPr lang="en-US" altLang="en-US" dirty="0"/>
              <a:t>Each resource type </a:t>
            </a:r>
            <a:r>
              <a:rPr lang="en-US" altLang="en-US" i="1" dirty="0"/>
              <a:t>R</a:t>
            </a:r>
            <a:r>
              <a:rPr lang="en-US" altLang="en-US" baseline="-25000" dirty="0"/>
              <a:t>i</a:t>
            </a:r>
            <a:r>
              <a:rPr lang="en-US" altLang="en-US" dirty="0"/>
              <a:t> has </a:t>
            </a:r>
            <a:r>
              <a:rPr lang="en-US" altLang="en-US" i="1" dirty="0"/>
              <a:t>W</a:t>
            </a:r>
            <a:r>
              <a:rPr lang="en-US" altLang="en-US" baseline="-25000" dirty="0"/>
              <a:t>i</a:t>
            </a:r>
            <a:r>
              <a:rPr lang="en-US" altLang="en-US" dirty="0"/>
              <a:t> instances.</a:t>
            </a:r>
            <a:endParaRPr lang="en-US" altLang="en-US" dirty="0"/>
          </a:p>
          <a:p>
            <a:r>
              <a:rPr lang="en-US" altLang="en-US" dirty="0"/>
              <a:t>Each process </a:t>
            </a:r>
            <a:r>
              <a:rPr lang="en-US" altLang="en-US" dirty="0">
                <a:solidFill>
                  <a:srgbClr val="FF0000"/>
                </a:solidFill>
              </a:rPr>
              <a:t>utilizes</a:t>
            </a:r>
            <a:r>
              <a:rPr lang="en-US" altLang="en-US" dirty="0"/>
              <a:t> a resource as follows:</a:t>
            </a:r>
            <a:endParaRPr lang="en-US" altLang="en-US" dirty="0"/>
          </a:p>
          <a:p>
            <a:pPr lvl="1"/>
            <a:r>
              <a:rPr lang="en-US" altLang="en-US" b="1" dirty="0"/>
              <a:t>request </a:t>
            </a:r>
            <a:endParaRPr lang="en-US" altLang="en-US" b="1" dirty="0"/>
          </a:p>
          <a:p>
            <a:pPr lvl="1"/>
            <a:r>
              <a:rPr lang="en-US" altLang="en-US" b="1" dirty="0"/>
              <a:t>use </a:t>
            </a:r>
            <a:endParaRPr lang="en-US" altLang="en-US" b="1" dirty="0"/>
          </a:p>
          <a:p>
            <a:pPr lvl="1"/>
            <a:r>
              <a:rPr lang="en-US" altLang="en-US" b="1" dirty="0"/>
              <a:t>release</a:t>
            </a:r>
            <a:endParaRPr lang="en-US" alt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914400" y="182563"/>
            <a:ext cx="7772400" cy="576262"/>
          </a:xfrm>
        </p:spPr>
        <p:txBody>
          <a:bodyPr vert="horz" wrap="square" lIns="91440" tIns="45720" rIns="91440" bIns="45720" anchor="b" anchorCtr="0"/>
          <a:p>
            <a:pPr eaLnBrk="1" hangingPunct="1"/>
            <a:r>
              <a:rPr lang="en-US" altLang="en-US" dirty="0"/>
              <a:t>Banker’s Algorithm</a:t>
            </a:r>
            <a:endParaRPr lang="en-US" altLang="en-US" dirty="0"/>
          </a:p>
        </p:txBody>
      </p:sp>
      <p:sp>
        <p:nvSpPr>
          <p:cNvPr id="29699" name="Rectangle 3"/>
          <p:cNvSpPr>
            <a:spLocks noGrp="1"/>
          </p:cNvSpPr>
          <p:nvPr>
            <p:ph idx="1"/>
          </p:nvPr>
        </p:nvSpPr>
        <p:spPr>
          <a:xfrm>
            <a:off x="858838" y="1128713"/>
            <a:ext cx="6756400" cy="4441825"/>
          </a:xfrm>
        </p:spPr>
        <p:txBody>
          <a:bodyPr vert="horz" wrap="square" lIns="91440" tIns="45720" rIns="91440" bIns="45720" anchor="t" anchorCtr="0"/>
          <a:p>
            <a:r>
              <a:rPr lang="en-US" altLang="en-US" dirty="0"/>
              <a:t>Multiple instances</a:t>
            </a:r>
            <a:br>
              <a:rPr lang="en-US" altLang="en-US" dirty="0"/>
            </a:br>
            <a:endParaRPr lang="en-US" altLang="en-US" dirty="0"/>
          </a:p>
          <a:p>
            <a:r>
              <a:rPr lang="en-US" altLang="en-US" dirty="0"/>
              <a:t>Each process must a priori claim maximum use</a:t>
            </a:r>
            <a:endParaRPr lang="en-US" altLang="en-US" dirty="0"/>
          </a:p>
          <a:p>
            <a:r>
              <a:rPr lang="en-US" altLang="en-US" dirty="0"/>
              <a:t>this number may not exceed the total number of resources in  a system.</a:t>
            </a:r>
            <a:endParaRPr lang="en-US" altLang="en-US" dirty="0"/>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idx="1"/>
          </p:nvPr>
        </p:nvSpPr>
        <p:spPr/>
        <p:txBody>
          <a:bodyPr/>
          <a:p>
            <a:r>
              <a:rPr lang="en-US" altLang="en-US" dirty="0">
                <a:sym typeface="+mn-ea"/>
              </a:rPr>
              <a:t>When a process requests a resource the system must determine whether the allocation of the resources will leave the system in safe state.</a:t>
            </a:r>
            <a:endParaRPr lang="en-US" altLang="en-US" dirty="0">
              <a:sym typeface="+mn-ea"/>
            </a:endParaRPr>
          </a:p>
          <a:p>
            <a:r>
              <a:rPr lang="en-US" altLang="en-US" dirty="0">
                <a:sym typeface="+mn-ea"/>
              </a:rPr>
              <a:t>if it will, the resources are allocated otherwise, the process must wait untill some other proces releases enough resource.</a:t>
            </a:r>
            <a:endParaRPr lang="en-US" altLang="en-US" dirty="0"/>
          </a:p>
          <a:p>
            <a:r>
              <a:rPr lang="en-US" altLang="en-US" dirty="0">
                <a:sym typeface="+mn-ea"/>
              </a:rPr>
              <a:t>When a process gets all its resources it must return them in a finite amount of time.</a:t>
            </a:r>
            <a:endParaRPr lang="en-US" altLang="en-US" dirty="0">
              <a:sym typeface="+mn-ea"/>
            </a:endParaRPr>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1474788" y="327025"/>
            <a:ext cx="7586662" cy="431800"/>
          </a:xfrm>
        </p:spPr>
        <p:txBody>
          <a:bodyPr vert="horz" wrap="square" lIns="91440" tIns="45720" rIns="91440" bIns="45720" anchor="b" anchorCtr="0"/>
          <a:p>
            <a:pPr eaLnBrk="1" hangingPunct="1"/>
            <a:r>
              <a:rPr lang="en-US" altLang="en-US" sz="2800" dirty="0"/>
              <a:t>Data Structures for the Banker</a:t>
            </a:r>
            <a:r>
              <a:rPr lang="ja-JP" altLang="en-US" sz="2800" dirty="0"/>
              <a:t>’</a:t>
            </a:r>
            <a:r>
              <a:rPr lang="en-US" altLang="ja-JP" sz="2800" dirty="0"/>
              <a:t>s Algorithm </a:t>
            </a:r>
            <a:endParaRPr lang="en-US" altLang="en-US" sz="2800" dirty="0"/>
          </a:p>
        </p:txBody>
      </p:sp>
      <p:sp>
        <p:nvSpPr>
          <p:cNvPr id="30723" name="Rectangle 3"/>
          <p:cNvSpPr>
            <a:spLocks noGrp="1"/>
          </p:cNvSpPr>
          <p:nvPr>
            <p:ph idx="1"/>
          </p:nvPr>
        </p:nvSpPr>
        <p:spPr>
          <a:xfrm>
            <a:off x="1192213" y="1654175"/>
            <a:ext cx="7370762" cy="4387850"/>
          </a:xfrm>
        </p:spPr>
        <p:txBody>
          <a:bodyPr vert="horz" wrap="square" lIns="91440" tIns="45720" rIns="91440" bIns="45720" anchor="t" anchorCtr="0"/>
          <a:p>
            <a:r>
              <a:rPr lang="en-US" altLang="en-US" b="1" dirty="0"/>
              <a:t>Available</a:t>
            </a:r>
            <a:r>
              <a:rPr lang="en-US" altLang="en-US" i="1" dirty="0"/>
              <a:t>:</a:t>
            </a:r>
            <a:r>
              <a:rPr lang="en-US" altLang="en-US" dirty="0"/>
              <a:t>  Vector of length </a:t>
            </a:r>
            <a:r>
              <a:rPr lang="en-US" altLang="en-US" i="1" dirty="0"/>
              <a:t>m</a:t>
            </a:r>
            <a:r>
              <a:rPr lang="en-US" altLang="en-US" dirty="0"/>
              <a:t>. If available [</a:t>
            </a:r>
            <a:r>
              <a:rPr lang="en-US" altLang="en-US" i="1" dirty="0"/>
              <a:t>j</a:t>
            </a:r>
            <a:r>
              <a:rPr lang="en-US" altLang="en-US" dirty="0"/>
              <a:t>] = </a:t>
            </a:r>
            <a:r>
              <a:rPr lang="en-US" altLang="en-US" i="1" dirty="0"/>
              <a:t>k</a:t>
            </a:r>
            <a:r>
              <a:rPr lang="en-US" altLang="en-US" dirty="0"/>
              <a:t>, there are</a:t>
            </a:r>
            <a:r>
              <a:rPr lang="en-US" altLang="en-US" i="1" dirty="0"/>
              <a:t> k</a:t>
            </a:r>
            <a:r>
              <a:rPr lang="en-US" altLang="en-US" dirty="0"/>
              <a:t> instances of resource type </a:t>
            </a:r>
            <a:r>
              <a:rPr lang="en-US" altLang="en-US" i="1" dirty="0"/>
              <a:t>R</a:t>
            </a:r>
            <a:r>
              <a:rPr lang="en-US" altLang="en-US" i="1" baseline="-25000" dirty="0"/>
              <a:t>j</a:t>
            </a:r>
            <a:r>
              <a:rPr lang="en-US" altLang="en-US" baseline="-25000" dirty="0"/>
              <a:t>  </a:t>
            </a:r>
            <a:r>
              <a:rPr lang="en-US" altLang="en-US" dirty="0"/>
              <a:t>available</a:t>
            </a:r>
            <a:endParaRPr lang="en-US" altLang="en-US" dirty="0"/>
          </a:p>
          <a:p>
            <a:endParaRPr lang="en-US" altLang="en-US" sz="800" dirty="0"/>
          </a:p>
          <a:p>
            <a:r>
              <a:rPr lang="en-US" altLang="en-US" b="1" dirty="0">
                <a:solidFill>
                  <a:srgbClr val="000000"/>
                </a:solidFill>
              </a:rPr>
              <a:t>Max</a:t>
            </a:r>
            <a:r>
              <a:rPr lang="en-US" altLang="en-US" i="1" dirty="0"/>
              <a:t>: n x m</a:t>
            </a:r>
            <a:r>
              <a:rPr lang="en-US" altLang="en-US" dirty="0"/>
              <a:t> matrix.  If </a:t>
            </a:r>
            <a:r>
              <a:rPr lang="en-US" altLang="en-US" i="1" dirty="0"/>
              <a:t>Max </a:t>
            </a:r>
            <a:r>
              <a:rPr lang="en-US" altLang="en-US" dirty="0"/>
              <a:t>[</a:t>
            </a:r>
            <a:r>
              <a:rPr lang="en-US" altLang="en-US" i="1" dirty="0"/>
              <a:t>i,j</a:t>
            </a:r>
            <a:r>
              <a:rPr lang="en-US" altLang="en-US" dirty="0"/>
              <a:t>] = </a:t>
            </a:r>
            <a:r>
              <a:rPr lang="en-US" altLang="en-US" i="1" dirty="0"/>
              <a:t>k</a:t>
            </a:r>
            <a:r>
              <a:rPr lang="en-US" altLang="en-US" dirty="0"/>
              <a:t>, then process </a:t>
            </a:r>
            <a:r>
              <a:rPr lang="en-US" altLang="en-US" i="1" dirty="0"/>
              <a:t>P</a:t>
            </a:r>
            <a:r>
              <a:rPr lang="en-US" altLang="en-US" i="1" baseline="-25000" dirty="0"/>
              <a:t>i</a:t>
            </a:r>
            <a:r>
              <a:rPr lang="en-US" altLang="en-US" i="1" dirty="0"/>
              <a:t> </a:t>
            </a:r>
            <a:r>
              <a:rPr lang="en-US" altLang="en-US" dirty="0"/>
              <a:t>may request at most</a:t>
            </a:r>
            <a:r>
              <a:rPr lang="en-US" altLang="en-US" i="1" dirty="0"/>
              <a:t> k </a:t>
            </a:r>
            <a:r>
              <a:rPr lang="en-US" altLang="en-US" dirty="0"/>
              <a:t>instances of resource type </a:t>
            </a:r>
            <a:r>
              <a:rPr lang="en-US" altLang="en-US" i="1" dirty="0"/>
              <a:t>R</a:t>
            </a:r>
            <a:r>
              <a:rPr lang="en-US" altLang="en-US" i="1" baseline="-25000" dirty="0"/>
              <a:t>j</a:t>
            </a:r>
            <a:endParaRPr lang="en-US" altLang="en-US" i="1" baseline="-25000" dirty="0"/>
          </a:p>
          <a:p>
            <a:endParaRPr lang="en-US" altLang="en-US" sz="800" i="1" baseline="-25000" dirty="0"/>
          </a:p>
          <a:p>
            <a:endParaRPr lang="en-US" altLang="en-US" dirty="0"/>
          </a:p>
        </p:txBody>
      </p:sp>
      <p:sp>
        <p:nvSpPr>
          <p:cNvPr id="30724" name="Text Box 4"/>
          <p:cNvSpPr txBox="1"/>
          <p:nvPr/>
        </p:nvSpPr>
        <p:spPr>
          <a:xfrm>
            <a:off x="950913" y="1108075"/>
            <a:ext cx="6934200" cy="366713"/>
          </a:xfrm>
          <a:prstGeom prst="rect">
            <a:avLst/>
          </a:prstGeom>
          <a:noFill/>
          <a:ln w="9525">
            <a:noFill/>
          </a:ln>
        </p:spPr>
        <p:txBody>
          <a:bodyPr wrap="none" anchor="ctr" anchorCtr="0">
            <a:spAutoFit/>
          </a:bodyPr>
          <a:p>
            <a:pPr>
              <a:spcBef>
                <a:spcPct val="50000"/>
              </a:spcBef>
            </a:pPr>
            <a:r>
              <a:rPr lang="en-US" altLang="en-US" dirty="0">
                <a:latin typeface="Helvetica" pitchFamily="-84" charset="0"/>
              </a:rPr>
              <a:t>Let </a:t>
            </a:r>
            <a:r>
              <a:rPr lang="en-US" altLang="en-US" i="1" dirty="0">
                <a:latin typeface="Helvetica" pitchFamily="-84" charset="0"/>
              </a:rPr>
              <a:t>n</a:t>
            </a:r>
            <a:r>
              <a:rPr lang="en-US" altLang="en-US" dirty="0">
                <a:latin typeface="Helvetica" pitchFamily="-84" charset="0"/>
              </a:rPr>
              <a:t> = number of processes, and </a:t>
            </a:r>
            <a:r>
              <a:rPr lang="en-US" altLang="en-US" i="1" dirty="0">
                <a:latin typeface="Helvetica" pitchFamily="-84" charset="0"/>
              </a:rPr>
              <a:t>m </a:t>
            </a:r>
            <a:r>
              <a:rPr lang="en-US" altLang="en-US" dirty="0">
                <a:latin typeface="Helvetica" pitchFamily="-84" charset="0"/>
              </a:rPr>
              <a:t>= number of resources types. </a:t>
            </a:r>
            <a:endParaRPr lang="en-US" altLang="en-US" dirty="0">
              <a:latin typeface="Helvetica" pitchFamily="-8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idx="1"/>
          </p:nvPr>
        </p:nvSpPr>
        <p:spPr/>
        <p:txBody>
          <a:bodyPr/>
          <a:p>
            <a:r>
              <a:rPr lang="en-US" altLang="en-US" sz="3200" b="1" dirty="0">
                <a:solidFill>
                  <a:srgbClr val="000000"/>
                </a:solidFill>
                <a:sym typeface="+mn-ea"/>
              </a:rPr>
              <a:t>Allocation</a:t>
            </a:r>
            <a:r>
              <a:rPr lang="en-US" altLang="en-US" sz="3200" i="1" dirty="0">
                <a:sym typeface="+mn-ea"/>
              </a:rPr>
              <a:t>:  n </a:t>
            </a:r>
            <a:r>
              <a:rPr lang="en-US" altLang="en-US" sz="3200" dirty="0">
                <a:sym typeface="+mn-ea"/>
              </a:rPr>
              <a:t>x</a:t>
            </a:r>
            <a:r>
              <a:rPr lang="en-US" altLang="en-US" sz="3200" i="1" dirty="0">
                <a:sym typeface="+mn-ea"/>
              </a:rPr>
              <a:t> m</a:t>
            </a:r>
            <a:r>
              <a:rPr lang="en-US" altLang="en-US" sz="3200" dirty="0">
                <a:sym typeface="+mn-ea"/>
              </a:rPr>
              <a:t> matrix.  If Allocation[</a:t>
            </a:r>
            <a:r>
              <a:rPr lang="en-US" altLang="en-US" sz="3200" i="1" dirty="0">
                <a:sym typeface="+mn-ea"/>
              </a:rPr>
              <a:t>i,j</a:t>
            </a:r>
            <a:r>
              <a:rPr lang="en-US" altLang="en-US" sz="3200" dirty="0">
                <a:sym typeface="+mn-ea"/>
              </a:rPr>
              <a:t>] = </a:t>
            </a:r>
            <a:r>
              <a:rPr lang="en-US" altLang="en-US" sz="3200" i="1" dirty="0">
                <a:sym typeface="+mn-ea"/>
              </a:rPr>
              <a:t>k</a:t>
            </a:r>
            <a:r>
              <a:rPr lang="en-US" altLang="en-US" sz="3200" dirty="0">
                <a:sym typeface="+mn-ea"/>
              </a:rPr>
              <a:t> then</a:t>
            </a:r>
            <a:r>
              <a:rPr lang="en-US" altLang="en-US" sz="3200" i="1" dirty="0">
                <a:sym typeface="+mn-ea"/>
              </a:rPr>
              <a:t> P</a:t>
            </a:r>
            <a:r>
              <a:rPr lang="en-US" altLang="en-US" sz="3200" i="1" baseline="-25000" dirty="0">
                <a:sym typeface="+mn-ea"/>
              </a:rPr>
              <a:t>i</a:t>
            </a:r>
            <a:r>
              <a:rPr lang="en-US" altLang="en-US" sz="3200" dirty="0">
                <a:sym typeface="+mn-ea"/>
              </a:rPr>
              <a:t> is currently allocated </a:t>
            </a:r>
            <a:r>
              <a:rPr lang="en-US" altLang="en-US" sz="3200" i="1" dirty="0">
                <a:sym typeface="+mn-ea"/>
              </a:rPr>
              <a:t>k</a:t>
            </a:r>
            <a:r>
              <a:rPr lang="en-US" altLang="en-US" sz="3200" dirty="0">
                <a:sym typeface="+mn-ea"/>
              </a:rPr>
              <a:t> instances of </a:t>
            </a:r>
            <a:r>
              <a:rPr lang="en-US" altLang="en-US" sz="3200" i="1" dirty="0">
                <a:sym typeface="+mn-ea"/>
              </a:rPr>
              <a:t>R</a:t>
            </a:r>
            <a:r>
              <a:rPr lang="en-US" altLang="en-US" sz="3200" i="1" baseline="-25000" dirty="0">
                <a:sym typeface="+mn-ea"/>
              </a:rPr>
              <a:t>j</a:t>
            </a:r>
            <a:endParaRPr lang="en-US" altLang="en-US" sz="3200" i="1" baseline="-25000" dirty="0"/>
          </a:p>
          <a:p>
            <a:endParaRPr lang="en-US" altLang="en-US" sz="3200" i="1" baseline="-25000" dirty="0"/>
          </a:p>
          <a:p>
            <a:r>
              <a:rPr lang="en-US" altLang="en-US" sz="3200" b="1" dirty="0">
                <a:solidFill>
                  <a:srgbClr val="000000"/>
                </a:solidFill>
                <a:sym typeface="+mn-ea"/>
              </a:rPr>
              <a:t>Need</a:t>
            </a:r>
            <a:r>
              <a:rPr lang="en-US" altLang="en-US" sz="3200" i="1" dirty="0">
                <a:sym typeface="+mn-ea"/>
              </a:rPr>
              <a:t>:  n </a:t>
            </a:r>
            <a:r>
              <a:rPr lang="en-US" altLang="en-US" sz="3200" dirty="0">
                <a:sym typeface="+mn-ea"/>
              </a:rPr>
              <a:t>x</a:t>
            </a:r>
            <a:r>
              <a:rPr lang="en-US" altLang="en-US" sz="3200" i="1" dirty="0">
                <a:sym typeface="+mn-ea"/>
              </a:rPr>
              <a:t> m</a:t>
            </a:r>
            <a:r>
              <a:rPr lang="en-US" altLang="en-US" sz="3200" dirty="0">
                <a:sym typeface="+mn-ea"/>
              </a:rPr>
              <a:t> matrix. If </a:t>
            </a:r>
            <a:r>
              <a:rPr lang="en-US" altLang="en-US" sz="3200" i="1" dirty="0">
                <a:sym typeface="+mn-ea"/>
              </a:rPr>
              <a:t>Need</a:t>
            </a:r>
            <a:r>
              <a:rPr lang="en-US" altLang="en-US" sz="3200" dirty="0">
                <a:sym typeface="+mn-ea"/>
              </a:rPr>
              <a:t>[</a:t>
            </a:r>
            <a:r>
              <a:rPr lang="en-US" altLang="en-US" sz="3200" i="1" dirty="0">
                <a:sym typeface="+mn-ea"/>
              </a:rPr>
              <a:t>i,j</a:t>
            </a:r>
            <a:r>
              <a:rPr lang="en-US" altLang="en-US" sz="3200" dirty="0">
                <a:sym typeface="+mn-ea"/>
              </a:rPr>
              <a:t>] =</a:t>
            </a:r>
            <a:r>
              <a:rPr lang="en-US" altLang="en-US" sz="3200" i="1" dirty="0">
                <a:sym typeface="+mn-ea"/>
              </a:rPr>
              <a:t> k</a:t>
            </a:r>
            <a:r>
              <a:rPr lang="en-US" altLang="en-US" sz="3200" dirty="0">
                <a:sym typeface="+mn-ea"/>
              </a:rPr>
              <a:t>, then</a:t>
            </a:r>
            <a:r>
              <a:rPr lang="en-US" altLang="en-US" sz="3200" i="1" dirty="0">
                <a:sym typeface="+mn-ea"/>
              </a:rPr>
              <a:t> P</a:t>
            </a:r>
            <a:r>
              <a:rPr lang="en-US" altLang="en-US" sz="3200" i="1" baseline="-25000" dirty="0">
                <a:sym typeface="+mn-ea"/>
              </a:rPr>
              <a:t>i</a:t>
            </a:r>
            <a:r>
              <a:rPr lang="en-US" altLang="en-US" sz="3200" dirty="0">
                <a:sym typeface="+mn-ea"/>
              </a:rPr>
              <a:t> may need </a:t>
            </a:r>
            <a:r>
              <a:rPr lang="en-US" altLang="en-US" sz="3200" i="1" dirty="0">
                <a:sym typeface="+mn-ea"/>
              </a:rPr>
              <a:t>k</a:t>
            </a:r>
            <a:r>
              <a:rPr lang="en-US" altLang="en-US" sz="3200" dirty="0">
                <a:sym typeface="+mn-ea"/>
              </a:rPr>
              <a:t> more instances of </a:t>
            </a:r>
            <a:r>
              <a:rPr lang="en-US" altLang="en-US" sz="3200" i="1" dirty="0">
                <a:sym typeface="+mn-ea"/>
              </a:rPr>
              <a:t>R</a:t>
            </a:r>
            <a:r>
              <a:rPr lang="en-US" altLang="en-US" sz="3200" i="1" baseline="-25000" dirty="0">
                <a:sym typeface="+mn-ea"/>
              </a:rPr>
              <a:t>j</a:t>
            </a:r>
            <a:r>
              <a:rPr lang="en-US" altLang="en-US" sz="3200" baseline="-25000" dirty="0">
                <a:sym typeface="+mn-ea"/>
              </a:rPr>
              <a:t> </a:t>
            </a:r>
            <a:r>
              <a:rPr lang="en-US" altLang="en-US" sz="3200" dirty="0">
                <a:sym typeface="+mn-ea"/>
              </a:rPr>
              <a:t>to complete its task</a:t>
            </a:r>
            <a:endParaRPr lang="en-US" altLang="en-US" sz="3200" dirty="0"/>
          </a:p>
          <a:p>
            <a:pPr lvl="2">
              <a:buNone/>
            </a:pPr>
            <a:br>
              <a:rPr lang="en-US" altLang="en-US" sz="3200" dirty="0">
                <a:sym typeface="+mn-ea"/>
              </a:rPr>
            </a:br>
            <a:r>
              <a:rPr lang="en-US" altLang="en-US" sz="3200" i="1" dirty="0">
                <a:sym typeface="+mn-ea"/>
              </a:rPr>
              <a:t>Need</a:t>
            </a:r>
            <a:r>
              <a:rPr lang="en-US" altLang="en-US" sz="3200" dirty="0">
                <a:sym typeface="+mn-ea"/>
              </a:rPr>
              <a:t> [</a:t>
            </a:r>
            <a:r>
              <a:rPr lang="en-US" altLang="en-US" sz="3200" i="1" dirty="0">
                <a:sym typeface="+mn-ea"/>
              </a:rPr>
              <a:t>i,j]</a:t>
            </a:r>
            <a:r>
              <a:rPr lang="en-US" altLang="en-US" sz="3200" dirty="0">
                <a:sym typeface="+mn-ea"/>
              </a:rPr>
              <a:t> = </a:t>
            </a:r>
            <a:r>
              <a:rPr lang="en-US" altLang="en-US" sz="3200" i="1" dirty="0">
                <a:sym typeface="+mn-ea"/>
              </a:rPr>
              <a:t>Max</a:t>
            </a:r>
            <a:r>
              <a:rPr lang="en-US" altLang="en-US" sz="3200" dirty="0">
                <a:sym typeface="+mn-ea"/>
              </a:rPr>
              <a:t>[</a:t>
            </a:r>
            <a:r>
              <a:rPr lang="en-US" altLang="en-US" sz="3200" i="1" dirty="0">
                <a:sym typeface="+mn-ea"/>
              </a:rPr>
              <a:t>i,j</a:t>
            </a:r>
            <a:r>
              <a:rPr lang="en-US" altLang="en-US" sz="3200" dirty="0">
                <a:sym typeface="+mn-ea"/>
              </a:rPr>
              <a:t>] – </a:t>
            </a:r>
            <a:r>
              <a:rPr lang="en-US" altLang="en-US" sz="3200" i="1" dirty="0">
                <a:sym typeface="+mn-ea"/>
              </a:rPr>
              <a:t>Allocation</a:t>
            </a:r>
            <a:r>
              <a:rPr lang="en-US" altLang="en-US" sz="3200" dirty="0">
                <a:sym typeface="+mn-ea"/>
              </a:rPr>
              <a:t> [</a:t>
            </a:r>
            <a:r>
              <a:rPr lang="en-US" altLang="en-US" sz="3200" i="1" dirty="0">
                <a:sym typeface="+mn-ea"/>
              </a:rPr>
              <a:t>i,j</a:t>
            </a:r>
            <a:r>
              <a:rPr lang="en-US" altLang="en-US" sz="3200" dirty="0">
                <a:sym typeface="+mn-ea"/>
              </a:rPr>
              <a:t>]</a:t>
            </a:r>
            <a:endParaRPr lang="en-US" altLang="en-US" sz="3200" dirty="0"/>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457200" y="166688"/>
            <a:ext cx="8229600" cy="576262"/>
          </a:xfrm>
        </p:spPr>
        <p:txBody>
          <a:bodyPr vert="horz" wrap="square" lIns="91440" tIns="45720" rIns="91440" bIns="45720" anchor="b" anchorCtr="0"/>
          <a:p>
            <a:pPr eaLnBrk="1" hangingPunct="1"/>
            <a:r>
              <a:rPr lang="en-US" altLang="en-US" dirty="0"/>
              <a:t>Safety Algorithm</a:t>
            </a:r>
            <a:endParaRPr lang="en-US" altLang="en-US" dirty="0"/>
          </a:p>
        </p:txBody>
      </p:sp>
      <p:sp>
        <p:nvSpPr>
          <p:cNvPr id="31747" name="Rectangle 3"/>
          <p:cNvSpPr>
            <a:spLocks noGrp="1"/>
          </p:cNvSpPr>
          <p:nvPr>
            <p:ph idx="1"/>
          </p:nvPr>
        </p:nvSpPr>
        <p:spPr>
          <a:xfrm>
            <a:off x="908050" y="1157288"/>
            <a:ext cx="7372350" cy="4943475"/>
          </a:xfrm>
        </p:spPr>
        <p:txBody>
          <a:bodyPr vert="horz" wrap="square" lIns="91440" tIns="45720" rIns="91440" bIns="45720" anchor="t" anchorCtr="0"/>
          <a:p>
            <a:pPr>
              <a:lnSpc>
                <a:spcPct val="90000"/>
              </a:lnSpc>
              <a:buNone/>
            </a:pPr>
            <a:r>
              <a:rPr lang="en-US" altLang="en-US" dirty="0"/>
              <a:t>1.	Let </a:t>
            </a:r>
            <a:r>
              <a:rPr lang="en-US" altLang="en-US" b="1" i="1" dirty="0">
                <a:solidFill>
                  <a:srgbClr val="000000"/>
                </a:solidFill>
              </a:rPr>
              <a:t>Work</a:t>
            </a:r>
            <a:r>
              <a:rPr lang="en-US" altLang="en-US" i="1" dirty="0">
                <a:solidFill>
                  <a:srgbClr val="000000"/>
                </a:solidFill>
              </a:rPr>
              <a:t> </a:t>
            </a:r>
            <a:r>
              <a:rPr lang="en-US" altLang="en-US" dirty="0"/>
              <a:t>and </a:t>
            </a:r>
            <a:r>
              <a:rPr lang="en-US" altLang="en-US" b="1" i="1" dirty="0">
                <a:solidFill>
                  <a:srgbClr val="000000"/>
                </a:solidFill>
              </a:rPr>
              <a:t>Finish</a:t>
            </a:r>
            <a:r>
              <a:rPr lang="en-US" altLang="en-US" dirty="0">
                <a:solidFill>
                  <a:srgbClr val="000000"/>
                </a:solidFill>
              </a:rPr>
              <a:t> </a:t>
            </a:r>
            <a:r>
              <a:rPr lang="en-US" altLang="en-US" dirty="0"/>
              <a:t>be vectors of length</a:t>
            </a:r>
            <a:r>
              <a:rPr lang="en-US" altLang="en-US" i="1" dirty="0"/>
              <a:t> m</a:t>
            </a:r>
            <a:r>
              <a:rPr lang="en-US" altLang="en-US" dirty="0"/>
              <a:t> and</a:t>
            </a:r>
            <a:r>
              <a:rPr lang="en-US" altLang="en-US" i="1" dirty="0"/>
              <a:t> n</a:t>
            </a:r>
            <a:r>
              <a:rPr lang="en-US" altLang="en-US" dirty="0"/>
              <a:t>, respectively.  Initialize:</a:t>
            </a:r>
            <a:endParaRPr lang="en-US" altLang="en-US" dirty="0"/>
          </a:p>
          <a:p>
            <a:pPr marL="1543050" lvl="3" indent="-342900">
              <a:lnSpc>
                <a:spcPct val="90000"/>
              </a:lnSpc>
              <a:buNone/>
            </a:pPr>
            <a:r>
              <a:rPr lang="en-US" altLang="en-US" b="1" i="1" dirty="0"/>
              <a:t>Work </a:t>
            </a:r>
            <a:r>
              <a:rPr lang="en-US" altLang="en-US" b="1" dirty="0"/>
              <a:t>= </a:t>
            </a:r>
            <a:r>
              <a:rPr lang="en-US" altLang="en-US" b="1" i="1" dirty="0"/>
              <a:t>Available</a:t>
            </a:r>
            <a:endParaRPr lang="en-US" altLang="en-US" b="1" i="1" dirty="0"/>
          </a:p>
          <a:p>
            <a:pPr marL="1543050" lvl="3" indent="-342900">
              <a:lnSpc>
                <a:spcPct val="90000"/>
              </a:lnSpc>
              <a:buNone/>
            </a:pPr>
            <a:r>
              <a:rPr lang="en-US" altLang="en-US" b="1" i="1" dirty="0"/>
              <a:t>Finish </a:t>
            </a:r>
            <a:r>
              <a:rPr lang="en-US" altLang="en-US" b="1" dirty="0"/>
              <a:t>[</a:t>
            </a:r>
            <a:r>
              <a:rPr lang="en-US" altLang="en-US" b="1" i="1" dirty="0"/>
              <a:t>i</a:t>
            </a:r>
            <a:r>
              <a:rPr lang="en-US" altLang="en-US" b="1" dirty="0"/>
              <a:t>] =</a:t>
            </a:r>
            <a:r>
              <a:rPr lang="en-US" altLang="en-US" b="1" i="1" dirty="0"/>
              <a:t> false </a:t>
            </a:r>
            <a:r>
              <a:rPr lang="en-US" altLang="en-US" b="1" dirty="0"/>
              <a:t>for</a:t>
            </a:r>
            <a:r>
              <a:rPr lang="en-US" altLang="en-US" b="1" i="1" dirty="0"/>
              <a:t> i</a:t>
            </a:r>
            <a:r>
              <a:rPr lang="en-US" altLang="en-US" b="1" dirty="0"/>
              <a:t> = 0, 1, …, </a:t>
            </a:r>
            <a:r>
              <a:rPr lang="en-US" altLang="en-US" b="1" i="1" dirty="0"/>
              <a:t>n- </a:t>
            </a:r>
            <a:r>
              <a:rPr lang="en-US" altLang="en-US" b="1" dirty="0"/>
              <a:t>1</a:t>
            </a:r>
            <a:endParaRPr lang="en-US" altLang="en-US" b="1" dirty="0"/>
          </a:p>
          <a:p>
            <a:pPr marL="1543050" lvl="3" indent="-342900">
              <a:lnSpc>
                <a:spcPct val="90000"/>
              </a:lnSpc>
              <a:buNone/>
            </a:pPr>
            <a:endParaRPr lang="en-US" altLang="en-US" sz="800" dirty="0"/>
          </a:p>
          <a:p>
            <a:pPr>
              <a:lnSpc>
                <a:spcPct val="90000"/>
              </a:lnSpc>
              <a:buNone/>
            </a:pPr>
            <a:r>
              <a:rPr lang="en-US" altLang="en-US" dirty="0"/>
              <a:t>2.	Find an </a:t>
            </a:r>
            <a:r>
              <a:rPr lang="en-US" altLang="en-US" b="1" i="1" dirty="0"/>
              <a:t>i</a:t>
            </a:r>
            <a:r>
              <a:rPr lang="en-US" altLang="en-US" i="1" dirty="0"/>
              <a:t> </a:t>
            </a:r>
            <a:r>
              <a:rPr lang="en-US" altLang="en-US" dirty="0"/>
              <a:t>such that both: </a:t>
            </a:r>
            <a:endParaRPr lang="en-US" altLang="en-US" dirty="0"/>
          </a:p>
          <a:p>
            <a:pPr marL="800100" lvl="1" indent="-342900">
              <a:lnSpc>
                <a:spcPct val="90000"/>
              </a:lnSpc>
              <a:buNone/>
            </a:pPr>
            <a:r>
              <a:rPr lang="en-US" altLang="en-US" dirty="0"/>
              <a:t>(a) </a:t>
            </a:r>
            <a:r>
              <a:rPr lang="en-US" altLang="en-US" b="1" i="1" dirty="0"/>
              <a:t>Finish</a:t>
            </a:r>
            <a:r>
              <a:rPr lang="en-US" altLang="en-US" b="1" dirty="0"/>
              <a:t> [</a:t>
            </a:r>
            <a:r>
              <a:rPr lang="en-US" altLang="en-US" b="1" i="1" dirty="0"/>
              <a:t>i</a:t>
            </a:r>
            <a:r>
              <a:rPr lang="en-US" altLang="en-US" b="1" dirty="0"/>
              <a:t>] = </a:t>
            </a:r>
            <a:r>
              <a:rPr lang="en-US" altLang="en-US" b="1" i="1" dirty="0"/>
              <a:t>false</a:t>
            </a:r>
            <a:endParaRPr lang="en-US" altLang="en-US" b="1" dirty="0"/>
          </a:p>
          <a:p>
            <a:pPr marL="800100" lvl="1" indent="-342900">
              <a:lnSpc>
                <a:spcPct val="90000"/>
              </a:lnSpc>
              <a:buNone/>
            </a:pPr>
            <a:r>
              <a:rPr lang="en-US" altLang="en-US" dirty="0"/>
              <a:t>(b) </a:t>
            </a:r>
            <a:r>
              <a:rPr lang="en-US" altLang="en-US" b="1" i="1" dirty="0"/>
              <a:t>Need</a:t>
            </a:r>
            <a:r>
              <a:rPr lang="en-US" altLang="en-US" b="1" i="1" baseline="-25000" dirty="0"/>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Work</a:t>
            </a:r>
            <a:endParaRPr lang="en-US" altLang="en-US" b="1" i="1" dirty="0">
              <a:sym typeface="Symbol" panose="05050102010706020507" pitchFamily="18" charset="2"/>
            </a:endParaRPr>
          </a:p>
          <a:p>
            <a:pPr marL="800100" lvl="1" indent="-342900">
              <a:lnSpc>
                <a:spcPct val="90000"/>
              </a:lnSpc>
              <a:buNone/>
            </a:pPr>
            <a:r>
              <a:rPr lang="en-US" altLang="en-US" dirty="0">
                <a:sym typeface="Symbol" panose="05050102010706020507" pitchFamily="18" charset="2"/>
              </a:rPr>
              <a:t>If no such</a:t>
            </a:r>
            <a:r>
              <a:rPr lang="en-US" altLang="en-US" b="1" dirty="0">
                <a:sym typeface="Symbol" panose="05050102010706020507" pitchFamily="18" charset="2"/>
              </a:rPr>
              <a:t> </a:t>
            </a:r>
            <a:r>
              <a:rPr lang="en-US" altLang="en-US" b="1" i="1" dirty="0">
                <a:sym typeface="Symbol" panose="05050102010706020507" pitchFamily="18" charset="2"/>
              </a:rPr>
              <a:t>i </a:t>
            </a:r>
            <a:r>
              <a:rPr lang="en-US" altLang="en-US" dirty="0">
                <a:sym typeface="Symbol" panose="05050102010706020507" pitchFamily="18" charset="2"/>
              </a:rPr>
              <a:t>exists, go to step 4</a:t>
            </a:r>
            <a:endParaRPr lang="en-US" altLang="en-US" dirty="0">
              <a:sym typeface="Symbol" panose="05050102010706020507" pitchFamily="18" charset="2"/>
            </a:endParaRPr>
          </a:p>
          <a:p>
            <a:pPr marL="800100" lvl="1" indent="-342900">
              <a:lnSpc>
                <a:spcPct val="90000"/>
              </a:lnSpc>
              <a:buNone/>
            </a:pPr>
            <a:endParaRPr lang="en-US" altLang="en-US" sz="800" dirty="0">
              <a:sym typeface="Symbol" panose="05050102010706020507" pitchFamily="18" charset="2"/>
            </a:endParaRPr>
          </a:p>
          <a:p>
            <a:pPr>
              <a:lnSpc>
                <a:spcPct val="90000"/>
              </a:lnSpc>
              <a:buNone/>
            </a:pP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nSpc>
                <a:spcPct val="90000"/>
              </a:lnSpc>
              <a:buNone/>
            </a:pPr>
            <a:r>
              <a:rPr lang="en-US" altLang="en-US" i="1" dirty="0">
                <a:sym typeface="+mn-ea"/>
              </a:rPr>
              <a:t>  3. </a:t>
            </a:r>
            <a:r>
              <a:rPr lang="en-US" altLang="en-US" b="1" i="1" dirty="0">
                <a:sym typeface="+mn-ea"/>
              </a:rPr>
              <a:t>Work</a:t>
            </a:r>
            <a:r>
              <a:rPr lang="en-US" altLang="en-US" b="1" dirty="0">
                <a:sym typeface="+mn-ea"/>
              </a:rPr>
              <a:t> = </a:t>
            </a:r>
            <a:r>
              <a:rPr lang="en-US" altLang="en-US" b="1" i="1" dirty="0">
                <a:sym typeface="+mn-ea"/>
              </a:rPr>
              <a:t>Work </a:t>
            </a:r>
            <a:r>
              <a:rPr lang="en-US" altLang="en-US" b="1" dirty="0">
                <a:sym typeface="+mn-ea"/>
              </a:rPr>
              <a:t>+ </a:t>
            </a:r>
            <a:r>
              <a:rPr lang="en-US" altLang="en-US" b="1" i="1" dirty="0">
                <a:sym typeface="+mn-ea"/>
              </a:rPr>
              <a:t>Allocation</a:t>
            </a:r>
            <a:r>
              <a:rPr lang="en-US" altLang="en-US" b="1" i="1" baseline="-25000" dirty="0">
                <a:sym typeface="+mn-ea"/>
              </a:rPr>
              <a:t>i</a:t>
            </a:r>
            <a:br>
              <a:rPr lang="en-US" altLang="en-US" b="1" dirty="0">
                <a:sym typeface="+mn-ea"/>
              </a:rPr>
            </a:br>
            <a:r>
              <a:rPr lang="en-US" altLang="en-US" b="1" i="1" dirty="0">
                <a:sym typeface="+mn-ea"/>
              </a:rPr>
              <a:t>Finish</a:t>
            </a:r>
            <a:r>
              <a:rPr lang="en-US" altLang="en-US" b="1" dirty="0">
                <a:sym typeface="+mn-ea"/>
              </a:rPr>
              <a:t>[</a:t>
            </a:r>
            <a:r>
              <a:rPr lang="en-US" altLang="en-US" b="1" i="1" dirty="0">
                <a:sym typeface="+mn-ea"/>
              </a:rPr>
              <a:t>i</a:t>
            </a:r>
            <a:r>
              <a:rPr lang="en-US" altLang="en-US" b="1" dirty="0">
                <a:sym typeface="+mn-ea"/>
              </a:rPr>
              <a:t>] =</a:t>
            </a:r>
            <a:r>
              <a:rPr lang="en-US" altLang="en-US" b="1" i="1" dirty="0">
                <a:sym typeface="+mn-ea"/>
              </a:rPr>
              <a:t> true</a:t>
            </a:r>
            <a:br>
              <a:rPr lang="en-US" altLang="en-US" b="1" dirty="0">
                <a:sym typeface="+mn-ea"/>
              </a:rPr>
            </a:br>
            <a:r>
              <a:rPr lang="en-US" altLang="en-US" dirty="0">
                <a:sym typeface="+mn-ea"/>
              </a:rPr>
              <a:t>go to step 2</a:t>
            </a:r>
            <a:endParaRPr lang="en-US" altLang="en-US" dirty="0"/>
          </a:p>
          <a:p>
            <a:pPr>
              <a:lnSpc>
                <a:spcPct val="90000"/>
              </a:lnSpc>
            </a:pPr>
            <a:endParaRPr lang="en-US" altLang="en-US" dirty="0"/>
          </a:p>
          <a:p>
            <a:pPr>
              <a:lnSpc>
                <a:spcPct val="90000"/>
              </a:lnSpc>
              <a:buNone/>
            </a:pPr>
            <a:r>
              <a:rPr lang="en-US" altLang="en-US" dirty="0">
                <a:sym typeface="+mn-ea"/>
              </a:rPr>
              <a:t>4.	If </a:t>
            </a:r>
            <a:r>
              <a:rPr lang="en-US" altLang="en-US" b="1" i="1" dirty="0">
                <a:sym typeface="+mn-ea"/>
              </a:rPr>
              <a:t>Finish</a:t>
            </a:r>
            <a:r>
              <a:rPr lang="en-US" altLang="en-US" b="1" dirty="0">
                <a:sym typeface="+mn-ea"/>
              </a:rPr>
              <a:t> [</a:t>
            </a:r>
            <a:r>
              <a:rPr lang="en-US" altLang="en-US" b="1" i="1" dirty="0">
                <a:sym typeface="+mn-ea"/>
              </a:rPr>
              <a:t>i</a:t>
            </a:r>
            <a:r>
              <a:rPr lang="en-US" altLang="en-US" b="1" dirty="0">
                <a:sym typeface="+mn-ea"/>
              </a:rPr>
              <a:t>] == </a:t>
            </a:r>
            <a:r>
              <a:rPr lang="en-US" altLang="en-US" b="1" i="1" dirty="0">
                <a:sym typeface="+mn-ea"/>
              </a:rPr>
              <a:t>true</a:t>
            </a:r>
            <a:r>
              <a:rPr lang="en-US" altLang="en-US" b="1" dirty="0">
                <a:sym typeface="+mn-ea"/>
              </a:rPr>
              <a:t> </a:t>
            </a:r>
            <a:r>
              <a:rPr lang="en-US" altLang="en-US" dirty="0">
                <a:sym typeface="+mn-ea"/>
              </a:rPr>
              <a:t>for all </a:t>
            </a:r>
            <a:r>
              <a:rPr lang="en-US" altLang="en-US" b="1" i="1" dirty="0">
                <a:sym typeface="+mn-ea"/>
              </a:rPr>
              <a:t>i</a:t>
            </a:r>
            <a:r>
              <a:rPr lang="en-US" altLang="en-US" dirty="0">
                <a:sym typeface="+mn-ea"/>
              </a:rPr>
              <a:t>, then the system is in a safe state</a:t>
            </a:r>
            <a:endParaRPr lang="en-US" altLang="en-US" dirty="0"/>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273175" y="231775"/>
            <a:ext cx="7924800" cy="457200"/>
          </a:xfrm>
        </p:spPr>
        <p:txBody>
          <a:bodyPr vert="horz" wrap="square" lIns="91440" tIns="45720" rIns="91440" bIns="45720" anchor="b" anchorCtr="0"/>
          <a:p>
            <a:pPr eaLnBrk="1" hangingPunct="1"/>
            <a:r>
              <a:rPr lang="en-US" altLang="en-US" sz="2800" dirty="0"/>
              <a:t>Resource-Request Algorithm for Process </a:t>
            </a:r>
            <a:r>
              <a:rPr lang="en-US" altLang="en-US" sz="2800" i="1" dirty="0"/>
              <a:t>P</a:t>
            </a:r>
            <a:r>
              <a:rPr lang="en-US" altLang="en-US" sz="2800" i="1" baseline="-25000" dirty="0"/>
              <a:t>i</a:t>
            </a:r>
            <a:endParaRPr lang="en-US" altLang="en-US" sz="2800" dirty="0"/>
          </a:p>
        </p:txBody>
      </p:sp>
      <p:sp>
        <p:nvSpPr>
          <p:cNvPr id="32771" name="Rectangle 3"/>
          <p:cNvSpPr>
            <a:spLocks noGrp="1"/>
          </p:cNvSpPr>
          <p:nvPr>
            <p:ph idx="1"/>
          </p:nvPr>
        </p:nvSpPr>
        <p:spPr>
          <a:xfrm>
            <a:off x="822325" y="1114425"/>
            <a:ext cx="7642225" cy="4686300"/>
          </a:xfrm>
        </p:spPr>
        <p:txBody>
          <a:bodyPr vert="horz" wrap="square" lIns="91440" tIns="45720" rIns="91440" bIns="45720" anchor="t" anchorCtr="0"/>
          <a:p>
            <a:pPr>
              <a:lnSpc>
                <a:spcPct val="90000"/>
              </a:lnSpc>
              <a:buNone/>
            </a:pPr>
            <a:r>
              <a:rPr lang="en-US" altLang="en-US" i="1" dirty="0"/>
              <a:t>     </a:t>
            </a:r>
            <a:r>
              <a:rPr lang="en-US" altLang="en-US" b="1" i="1" dirty="0"/>
              <a:t>Request</a:t>
            </a:r>
            <a:r>
              <a:rPr lang="en-US" altLang="en-US" b="1" i="1" baseline="-25000" dirty="0"/>
              <a:t>i</a:t>
            </a:r>
            <a:r>
              <a:rPr lang="en-US" altLang="en-US" dirty="0"/>
              <a:t> = request vector for process </a:t>
            </a:r>
            <a:r>
              <a:rPr lang="en-US" altLang="en-US" b="1" i="1" dirty="0"/>
              <a:t>P</a:t>
            </a:r>
            <a:r>
              <a:rPr lang="en-US" altLang="en-US" b="1" i="1" baseline="-25000" dirty="0"/>
              <a:t>i</a:t>
            </a:r>
            <a:r>
              <a:rPr lang="en-US" altLang="en-US" dirty="0"/>
              <a:t>.  If </a:t>
            </a:r>
            <a:r>
              <a:rPr lang="en-US" altLang="en-US" b="1" i="1" dirty="0"/>
              <a:t>Request</a:t>
            </a:r>
            <a:r>
              <a:rPr lang="en-US" altLang="en-US" b="1" i="1" baseline="-25000" dirty="0"/>
              <a:t>i</a:t>
            </a:r>
            <a:r>
              <a:rPr lang="en-US" altLang="en-US" b="1" baseline="-25000" dirty="0"/>
              <a:t> </a:t>
            </a:r>
            <a:r>
              <a:rPr lang="en-US" altLang="en-US" b="1" dirty="0"/>
              <a:t>[</a:t>
            </a:r>
            <a:r>
              <a:rPr lang="en-US" altLang="en-US" b="1" i="1" dirty="0"/>
              <a:t>j</a:t>
            </a:r>
            <a:r>
              <a:rPr lang="en-US" altLang="en-US" b="1" dirty="0"/>
              <a:t>] = </a:t>
            </a:r>
            <a:r>
              <a:rPr lang="en-US" altLang="en-US" b="1" i="1" dirty="0"/>
              <a:t>k</a:t>
            </a:r>
            <a:r>
              <a:rPr lang="en-US" altLang="en-US" b="1" dirty="0"/>
              <a:t> </a:t>
            </a:r>
            <a:r>
              <a:rPr lang="en-US" altLang="en-US" dirty="0"/>
              <a:t>then process </a:t>
            </a:r>
            <a:r>
              <a:rPr lang="en-US" altLang="en-US" b="1" i="1" dirty="0"/>
              <a:t>P</a:t>
            </a:r>
            <a:r>
              <a:rPr lang="en-US" altLang="en-US" b="1" i="1" baseline="-25000" dirty="0"/>
              <a:t>i</a:t>
            </a:r>
            <a:r>
              <a:rPr lang="en-US" altLang="en-US" dirty="0"/>
              <a:t> wants </a:t>
            </a:r>
            <a:r>
              <a:rPr lang="en-US" altLang="en-US" b="1" i="1" dirty="0"/>
              <a:t>k</a:t>
            </a:r>
            <a:r>
              <a:rPr lang="en-US" altLang="en-US" dirty="0"/>
              <a:t> instances of resource type </a:t>
            </a:r>
            <a:r>
              <a:rPr lang="en-US" altLang="en-US" b="1" i="1" dirty="0"/>
              <a:t>R</a:t>
            </a:r>
            <a:r>
              <a:rPr lang="en-US" altLang="en-US" b="1" i="1" baseline="-25000" dirty="0"/>
              <a:t>j</a:t>
            </a:r>
            <a:endParaRPr lang="en-US" altLang="en-US" b="1" baseline="-25000" dirty="0"/>
          </a:p>
          <a:p>
            <a:pPr lvl="1">
              <a:lnSpc>
                <a:spcPct val="90000"/>
              </a:lnSpc>
              <a:buNone/>
            </a:pPr>
            <a:r>
              <a:rPr lang="en-US" altLang="en-US" dirty="0"/>
              <a:t>1.	If </a:t>
            </a:r>
            <a:r>
              <a:rPr lang="en-US" altLang="en-US" b="1" i="1" dirty="0"/>
              <a:t>Request</a:t>
            </a:r>
            <a:r>
              <a:rPr lang="en-US" altLang="en-US" b="1" i="1" baseline="-25000" dirty="0"/>
              <a:t>i</a:t>
            </a:r>
            <a:r>
              <a:rPr lang="en-US" altLang="en-US" b="1" i="1" dirty="0"/>
              <a:t> </a:t>
            </a:r>
            <a:r>
              <a:rPr lang="en-US" altLang="en-US" b="1" dirty="0">
                <a:sym typeface="Symbol" panose="05050102010706020507" pitchFamily="18" charset="2"/>
              </a:rPr>
              <a:t> </a:t>
            </a:r>
            <a:r>
              <a:rPr lang="en-US" altLang="en-US" b="1" i="1" dirty="0">
                <a:sym typeface="Symbol" panose="05050102010706020507" pitchFamily="18" charset="2"/>
              </a:rPr>
              <a:t>Need</a:t>
            </a:r>
            <a:r>
              <a:rPr lang="en-US" altLang="en-US" b="1" i="1" baseline="-25000" dirty="0">
                <a:sym typeface="Symbol" panose="05050102010706020507" pitchFamily="18" charset="2"/>
              </a:rPr>
              <a:t>i</a:t>
            </a:r>
            <a:r>
              <a:rPr lang="en-US" altLang="en-US" b="1" i="1" dirty="0">
                <a:sym typeface="Symbol" panose="05050102010706020507" pitchFamily="18" charset="2"/>
              </a:rPr>
              <a:t> </a:t>
            </a:r>
            <a:r>
              <a:rPr lang="en-US" altLang="en-US" dirty="0">
                <a:sym typeface="Symbol" panose="05050102010706020507" pitchFamily="18" charset="2"/>
              </a:rPr>
              <a:t>go to step 2.  Otherwise, raise error condition, since process has exceeded its maximum claim</a:t>
            </a:r>
            <a:endParaRPr lang="en-US" altLang="en-US" dirty="0">
              <a:sym typeface="Symbol" panose="05050102010706020507" pitchFamily="18" charset="2"/>
            </a:endParaRPr>
          </a:p>
          <a:p>
            <a:pPr lvl="1">
              <a:lnSpc>
                <a:spcPct val="90000"/>
              </a:lnSpc>
              <a:buNone/>
            </a:pPr>
            <a:r>
              <a:rPr lang="en-US" altLang="en-US" dirty="0">
                <a:sym typeface="Symbol" panose="05050102010706020507" pitchFamily="18" charset="2"/>
              </a:rPr>
              <a:t>2.	If </a:t>
            </a:r>
            <a:r>
              <a:rPr lang="en-US" altLang="en-US" b="1" i="1" dirty="0"/>
              <a:t>Request</a:t>
            </a:r>
            <a:r>
              <a:rPr lang="en-US" altLang="en-US" b="1" i="1" baseline="-25000" dirty="0"/>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Available</a:t>
            </a:r>
            <a:r>
              <a:rPr lang="en-US" altLang="en-US" dirty="0">
                <a:sym typeface="Symbol" panose="05050102010706020507" pitchFamily="18" charset="2"/>
              </a:rPr>
              <a:t>, go to step 3.  Otherwise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must wait, since resources are not available</a:t>
            </a:r>
            <a:endParaRPr lang="en-US" altLang="en-US" dirty="0">
              <a:sym typeface="Symbol" panose="05050102010706020507" pitchFamily="18" charset="2"/>
            </a:endParaRPr>
          </a:p>
          <a:p>
            <a:pPr lvl="1">
              <a:lnSpc>
                <a:spcPct val="90000"/>
              </a:lnSpc>
              <a:buNone/>
            </a:pPr>
            <a:endParaRPr lang="en-US" altLang="en-US" dirty="0">
              <a:sym typeface="Symbol" panose="05050102010706020507"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lvl="1">
              <a:lnSpc>
                <a:spcPct val="90000"/>
              </a:lnSpc>
              <a:buNone/>
            </a:pPr>
            <a:r>
              <a:rPr lang="en-US" altLang="en-US" sz="3200" dirty="0">
                <a:sym typeface="Symbol" panose="05050102010706020507" pitchFamily="18" charset="2"/>
              </a:rPr>
              <a:t>3.	Pretend to allocate requested resources to </a:t>
            </a:r>
            <a:r>
              <a:rPr lang="en-US" altLang="en-US" sz="3200" b="1" i="1" dirty="0">
                <a:sym typeface="Symbol" panose="05050102010706020507" pitchFamily="18" charset="2"/>
              </a:rPr>
              <a:t>P</a:t>
            </a:r>
            <a:r>
              <a:rPr lang="en-US" altLang="en-US" sz="3200" b="1" i="1" baseline="-25000" dirty="0">
                <a:sym typeface="Symbol" panose="05050102010706020507" pitchFamily="18" charset="2"/>
              </a:rPr>
              <a:t>i</a:t>
            </a:r>
            <a:r>
              <a:rPr lang="en-US" altLang="en-US" sz="3200" dirty="0">
                <a:sym typeface="Symbol" panose="05050102010706020507" pitchFamily="18" charset="2"/>
              </a:rPr>
              <a:t> by modifying the state as follows:</a:t>
            </a:r>
            <a:endParaRPr lang="en-US" altLang="en-US" sz="3200" dirty="0">
              <a:sym typeface="Symbol" panose="05050102010706020507" pitchFamily="18" charset="2"/>
            </a:endParaRPr>
          </a:p>
          <a:p>
            <a:pPr lvl="3">
              <a:lnSpc>
                <a:spcPct val="90000"/>
              </a:lnSpc>
              <a:buNone/>
            </a:pPr>
            <a:r>
              <a:rPr lang="en-US" altLang="en-US" sz="3200" dirty="0">
                <a:sym typeface="Symbol" panose="05050102010706020507" pitchFamily="18" charset="2"/>
              </a:rPr>
              <a:t>		</a:t>
            </a:r>
            <a:r>
              <a:rPr lang="en-US" altLang="en-US" sz="3200" b="1" i="1" dirty="0">
                <a:sym typeface="Symbol" panose="05050102010706020507" pitchFamily="18" charset="2"/>
              </a:rPr>
              <a:t>Available</a:t>
            </a:r>
            <a:r>
              <a:rPr lang="en-US" altLang="en-US" sz="3200" b="1" dirty="0">
                <a:sym typeface="Symbol" panose="05050102010706020507" pitchFamily="18" charset="2"/>
              </a:rPr>
              <a:t> = </a:t>
            </a:r>
            <a:r>
              <a:rPr lang="en-US" altLang="en-US" sz="3200" b="1" i="1" dirty="0">
                <a:sym typeface="Symbol" panose="05050102010706020507" pitchFamily="18" charset="2"/>
              </a:rPr>
              <a:t>Available  </a:t>
            </a:r>
            <a:r>
              <a:rPr lang="en-US" altLang="en-US" sz="3200" b="1" dirty="0">
                <a:sym typeface="Symbol" panose="05050102010706020507" pitchFamily="18" charset="2"/>
              </a:rPr>
              <a:t>–</a:t>
            </a:r>
            <a:r>
              <a:rPr lang="en-US" altLang="en-US" sz="3200" b="1" i="1" dirty="0">
                <a:sym typeface="Symbol" panose="05050102010706020507" pitchFamily="18" charset="2"/>
              </a:rPr>
              <a:t> Request</a:t>
            </a:r>
            <a:r>
              <a:rPr lang="en-US" altLang="en-US" sz="3200" b="1" i="1" baseline="-25000" dirty="0">
                <a:sym typeface="Symbol" panose="05050102010706020507" pitchFamily="18" charset="2"/>
              </a:rPr>
              <a:t>i</a:t>
            </a:r>
            <a:r>
              <a:rPr lang="en-US" altLang="en-US" sz="3200" b="1" i="1" dirty="0">
                <a:sym typeface="Symbol" panose="05050102010706020507" pitchFamily="18" charset="2"/>
              </a:rPr>
              <a:t>;</a:t>
            </a:r>
            <a:endParaRPr lang="en-US" altLang="en-US" sz="3200" b="1" i="1" dirty="0">
              <a:sym typeface="Symbol" panose="05050102010706020507" pitchFamily="18" charset="2"/>
            </a:endParaRPr>
          </a:p>
          <a:p>
            <a:pPr lvl="3">
              <a:lnSpc>
                <a:spcPct val="90000"/>
              </a:lnSpc>
              <a:buNone/>
            </a:pPr>
            <a:r>
              <a:rPr lang="en-US" altLang="en-US" sz="3200" b="1" dirty="0">
                <a:sym typeface="Symbol" panose="05050102010706020507" pitchFamily="18" charset="2"/>
              </a:rPr>
              <a:t>		</a:t>
            </a:r>
            <a:r>
              <a:rPr lang="en-US" altLang="en-US" sz="3200" b="1" i="1" dirty="0">
                <a:sym typeface="Symbol" panose="05050102010706020507" pitchFamily="18" charset="2"/>
              </a:rPr>
              <a:t>Allocation</a:t>
            </a:r>
            <a:r>
              <a:rPr lang="en-US" altLang="en-US" sz="3200" b="1" i="1" baseline="-25000" dirty="0">
                <a:sym typeface="Symbol" panose="05050102010706020507" pitchFamily="18" charset="2"/>
              </a:rPr>
              <a:t>i</a:t>
            </a:r>
            <a:r>
              <a:rPr lang="en-US" altLang="en-US" sz="3200" b="1" baseline="-25000" dirty="0">
                <a:sym typeface="Symbol" panose="05050102010706020507" pitchFamily="18" charset="2"/>
              </a:rPr>
              <a:t> </a:t>
            </a:r>
            <a:r>
              <a:rPr lang="en-US" altLang="en-US" sz="3200" b="1" dirty="0">
                <a:sym typeface="Symbol" panose="05050102010706020507" pitchFamily="18" charset="2"/>
              </a:rPr>
              <a:t>= </a:t>
            </a:r>
            <a:r>
              <a:rPr lang="en-US" altLang="en-US" sz="3200" b="1" i="1" dirty="0">
                <a:sym typeface="Symbol" panose="05050102010706020507" pitchFamily="18" charset="2"/>
              </a:rPr>
              <a:t>Allocation</a:t>
            </a:r>
            <a:r>
              <a:rPr lang="en-US" altLang="en-US" sz="3200" b="1" i="1" baseline="-25000" dirty="0">
                <a:sym typeface="Symbol" panose="05050102010706020507" pitchFamily="18" charset="2"/>
              </a:rPr>
              <a:t>i</a:t>
            </a:r>
            <a:r>
              <a:rPr lang="en-US" altLang="en-US" sz="3200" b="1" dirty="0">
                <a:sym typeface="Symbol" panose="05050102010706020507" pitchFamily="18" charset="2"/>
              </a:rPr>
              <a:t> + </a:t>
            </a:r>
            <a:r>
              <a:rPr lang="en-US" altLang="en-US" sz="3200" b="1" i="1" dirty="0">
                <a:sym typeface="Symbol" panose="05050102010706020507" pitchFamily="18" charset="2"/>
              </a:rPr>
              <a:t>Request</a:t>
            </a:r>
            <a:r>
              <a:rPr lang="en-US" altLang="en-US" sz="3200" b="1" i="1" baseline="-25000" dirty="0">
                <a:sym typeface="Symbol" panose="05050102010706020507" pitchFamily="18" charset="2"/>
              </a:rPr>
              <a:t>i</a:t>
            </a:r>
            <a:r>
              <a:rPr lang="en-US" altLang="en-US" sz="3200" b="1" dirty="0">
                <a:sym typeface="Symbol" panose="05050102010706020507" pitchFamily="18" charset="2"/>
              </a:rPr>
              <a:t>;</a:t>
            </a:r>
            <a:endParaRPr lang="en-US" altLang="en-US" sz="3200" b="1" dirty="0">
              <a:sym typeface="Symbol" panose="05050102010706020507" pitchFamily="18" charset="2"/>
            </a:endParaRPr>
          </a:p>
          <a:p>
            <a:pPr lvl="3">
              <a:lnSpc>
                <a:spcPct val="90000"/>
              </a:lnSpc>
              <a:buNone/>
            </a:pPr>
            <a:r>
              <a:rPr lang="en-US" altLang="en-US" sz="3200" b="1" dirty="0">
                <a:sym typeface="Symbol" panose="05050102010706020507" pitchFamily="18" charset="2"/>
              </a:rPr>
              <a:t>		</a:t>
            </a:r>
            <a:r>
              <a:rPr lang="en-US" altLang="en-US" sz="3200" b="1" i="1" dirty="0">
                <a:sym typeface="Symbol" panose="05050102010706020507" pitchFamily="18" charset="2"/>
              </a:rPr>
              <a:t>Need</a:t>
            </a:r>
            <a:r>
              <a:rPr lang="en-US" altLang="en-US" sz="3200" b="1" i="1" baseline="-25000" dirty="0">
                <a:sym typeface="Symbol" panose="05050102010706020507" pitchFamily="18" charset="2"/>
              </a:rPr>
              <a:t>i</a:t>
            </a:r>
            <a:r>
              <a:rPr lang="en-US" altLang="en-US" sz="3200" b="1" i="1" dirty="0">
                <a:sym typeface="Symbol" panose="05050102010706020507" pitchFamily="18" charset="2"/>
              </a:rPr>
              <a:t> </a:t>
            </a:r>
            <a:r>
              <a:rPr lang="en-US" altLang="en-US" sz="3200" b="1" dirty="0">
                <a:sym typeface="Symbol" panose="05050102010706020507" pitchFamily="18" charset="2"/>
              </a:rPr>
              <a:t>=</a:t>
            </a:r>
            <a:r>
              <a:rPr lang="en-US" altLang="en-US" sz="3200" b="1" i="1" dirty="0">
                <a:sym typeface="Symbol" panose="05050102010706020507" pitchFamily="18" charset="2"/>
              </a:rPr>
              <a:t> Need</a:t>
            </a:r>
            <a:r>
              <a:rPr lang="en-US" altLang="en-US" sz="3200" b="1" i="1" baseline="-25000" dirty="0">
                <a:sym typeface="Symbol" panose="05050102010706020507" pitchFamily="18" charset="2"/>
              </a:rPr>
              <a:t>i</a:t>
            </a:r>
            <a:r>
              <a:rPr lang="en-US" altLang="en-US" sz="3200" b="1" dirty="0">
                <a:sym typeface="Symbol" panose="05050102010706020507" pitchFamily="18" charset="2"/>
              </a:rPr>
              <a:t> – </a:t>
            </a:r>
            <a:r>
              <a:rPr lang="en-US" altLang="en-US" sz="3200" b="1" i="1" dirty="0">
                <a:sym typeface="Symbol" panose="05050102010706020507" pitchFamily="18" charset="2"/>
              </a:rPr>
              <a:t>Request</a:t>
            </a:r>
            <a:r>
              <a:rPr lang="en-US" altLang="en-US" sz="3200" b="1" i="1" baseline="-25000" dirty="0">
                <a:sym typeface="Symbol" panose="05050102010706020507" pitchFamily="18" charset="2"/>
              </a:rPr>
              <a:t>i</a:t>
            </a:r>
            <a:r>
              <a:rPr lang="en-US" altLang="en-US" sz="3200" b="1" i="1" dirty="0">
                <a:sym typeface="Symbol" panose="05050102010706020507" pitchFamily="18" charset="2"/>
              </a:rPr>
              <a:t>;</a:t>
            </a:r>
            <a:endParaRPr lang="en-US" altLang="en-US" sz="3200" b="1" i="1" dirty="0">
              <a:sym typeface="Symbol" panose="05050102010706020507" pitchFamily="18" charset="2"/>
            </a:endParaRPr>
          </a:p>
          <a:p>
            <a:pPr lvl="2">
              <a:lnSpc>
                <a:spcPct val="90000"/>
              </a:lnSpc>
              <a:buClr>
                <a:srgbClr val="CC6600"/>
              </a:buClr>
              <a:buSzPct val="80000"/>
              <a:buFont typeface="Monotype Sorts" pitchFamily="-84" charset="2"/>
              <a:buChar char="l"/>
            </a:pPr>
            <a:r>
              <a:rPr lang="en-US" altLang="en-US" sz="3200" dirty="0">
                <a:sym typeface="Symbol" panose="05050102010706020507" pitchFamily="18" charset="2"/>
              </a:rPr>
              <a:t>If safe  the resources are allocated to </a:t>
            </a:r>
            <a:r>
              <a:rPr lang="en-US" altLang="en-US" sz="3200" b="1" i="1" dirty="0">
                <a:sym typeface="Symbol" panose="05050102010706020507" pitchFamily="18" charset="2"/>
              </a:rPr>
              <a:t>P</a:t>
            </a:r>
            <a:r>
              <a:rPr lang="en-US" altLang="en-US" sz="3200" b="1" i="1" baseline="-25000" dirty="0">
                <a:sym typeface="Symbol" panose="05050102010706020507" pitchFamily="18" charset="2"/>
              </a:rPr>
              <a:t>i</a:t>
            </a:r>
            <a:endParaRPr lang="en-US" altLang="en-US" sz="3200" b="1" i="1" baseline="-25000" dirty="0">
              <a:sym typeface="Symbol" panose="05050102010706020507" pitchFamily="18" charset="2"/>
            </a:endParaRPr>
          </a:p>
          <a:p>
            <a:pPr lvl="2">
              <a:lnSpc>
                <a:spcPct val="90000"/>
              </a:lnSpc>
              <a:buClr>
                <a:srgbClr val="CC6600"/>
              </a:buClr>
              <a:buSzPct val="80000"/>
              <a:buFont typeface="Monotype Sorts" pitchFamily="-84" charset="2"/>
              <a:buChar char="l"/>
            </a:pPr>
            <a:r>
              <a:rPr lang="en-US" altLang="en-US" sz="3200" dirty="0">
                <a:sym typeface="Symbol" panose="05050102010706020507" pitchFamily="18" charset="2"/>
              </a:rPr>
              <a:t>If unsafe  </a:t>
            </a:r>
            <a:r>
              <a:rPr lang="en-US" altLang="en-US" sz="3200" b="1" i="1" dirty="0">
                <a:sym typeface="Symbol" panose="05050102010706020507" pitchFamily="18" charset="2"/>
              </a:rPr>
              <a:t>P</a:t>
            </a:r>
            <a:r>
              <a:rPr lang="en-US" altLang="en-US" sz="3200" b="1" i="1" baseline="-25000" dirty="0">
                <a:sym typeface="Symbol" panose="05050102010706020507" pitchFamily="18" charset="2"/>
              </a:rPr>
              <a:t>i</a:t>
            </a:r>
            <a:r>
              <a:rPr lang="en-US" altLang="en-US" sz="3200" dirty="0">
                <a:sym typeface="Symbol" panose="05050102010706020507" pitchFamily="18" charset="2"/>
              </a:rPr>
              <a:t> must wait, and the old resource-allocation state is restored</a:t>
            </a:r>
            <a:endParaRPr lang="en-US" altLang="en-US" sz="3200" dirty="0">
              <a:sym typeface="Symbol" panose="05050102010706020507" pitchFamily="18" charset="2"/>
            </a:endParaRP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1022350" y="152400"/>
            <a:ext cx="7664450" cy="576263"/>
          </a:xfrm>
        </p:spPr>
        <p:txBody>
          <a:bodyPr vert="horz" wrap="square" lIns="91440" tIns="45720" rIns="91440" bIns="45720" anchor="b" anchorCtr="0"/>
          <a:p>
            <a:pPr eaLnBrk="1" hangingPunct="1"/>
            <a:r>
              <a:rPr lang="en-US" altLang="en-US" dirty="0"/>
              <a:t>Example of Banker</a:t>
            </a:r>
            <a:r>
              <a:rPr lang="ja-JP" altLang="en-US" dirty="0"/>
              <a:t>’</a:t>
            </a:r>
            <a:r>
              <a:rPr lang="en-US" altLang="ja-JP" dirty="0"/>
              <a:t>s Algorithm</a:t>
            </a:r>
            <a:endParaRPr lang="en-US" altLang="en-US" dirty="0"/>
          </a:p>
        </p:txBody>
      </p:sp>
      <p:sp>
        <p:nvSpPr>
          <p:cNvPr id="33795" name="Rectangle 3"/>
          <p:cNvSpPr>
            <a:spLocks noGrp="1"/>
          </p:cNvSpPr>
          <p:nvPr>
            <p:ph idx="1"/>
          </p:nvPr>
        </p:nvSpPr>
        <p:spPr>
          <a:xfrm>
            <a:off x="852488" y="1360488"/>
            <a:ext cx="7923212" cy="4540250"/>
          </a:xfrm>
        </p:spPr>
        <p:txBody>
          <a:bodyPr vert="horz" wrap="square" lIns="91440" tIns="45720" rIns="91440" bIns="45720" anchor="t" anchorCtr="0"/>
          <a:p>
            <a:pPr defTabSz="914400">
              <a:tabLst>
                <a:tab pos="1371600" algn="l"/>
                <a:tab pos="2395855" algn="ctr"/>
                <a:tab pos="3594100" algn="ctr"/>
                <a:tab pos="4805680" algn="ctr"/>
              </a:tabLst>
            </a:pPr>
            <a:r>
              <a:rPr lang="en-US" altLang="en-US" dirty="0"/>
              <a:t>5 processes </a:t>
            </a:r>
            <a:r>
              <a:rPr lang="en-US" altLang="en-US" i="1" dirty="0"/>
              <a:t>P</a:t>
            </a:r>
            <a:r>
              <a:rPr lang="en-US" altLang="en-US" baseline="-25000" dirty="0"/>
              <a:t>0  </a:t>
            </a:r>
            <a:r>
              <a:rPr lang="en-US" altLang="en-US" dirty="0"/>
              <a:t>through </a:t>
            </a:r>
            <a:r>
              <a:rPr lang="en-US" altLang="en-US" i="1" dirty="0"/>
              <a:t>P</a:t>
            </a:r>
            <a:r>
              <a:rPr lang="en-US" altLang="en-US" baseline="-25000" dirty="0"/>
              <a:t>4</a:t>
            </a:r>
            <a:r>
              <a:rPr lang="en-US" altLang="en-US" dirty="0"/>
              <a:t>; </a:t>
            </a:r>
            <a:endParaRPr lang="en-US" altLang="en-US" dirty="0"/>
          </a:p>
          <a:p>
            <a:pPr defTabSz="914400">
              <a:buNone/>
              <a:tabLst>
                <a:tab pos="1371600" algn="l"/>
                <a:tab pos="2395855" algn="ctr"/>
                <a:tab pos="3594100" algn="ctr"/>
                <a:tab pos="4805680" algn="ctr"/>
              </a:tabLst>
            </a:pPr>
            <a:r>
              <a:rPr lang="en-US" altLang="en-US" dirty="0"/>
              <a:t>      3 resource types:</a:t>
            </a:r>
            <a:endParaRPr lang="en-US" altLang="en-US" dirty="0"/>
          </a:p>
          <a:p>
            <a:pPr defTabSz="914400">
              <a:buNone/>
              <a:tabLst>
                <a:tab pos="1371600" algn="l"/>
                <a:tab pos="2395855" algn="ctr"/>
                <a:tab pos="3594100" algn="ctr"/>
                <a:tab pos="4805680" algn="ctr"/>
              </a:tabLst>
            </a:pPr>
            <a:r>
              <a:rPr lang="en-US" altLang="en-US" dirty="0"/>
              <a:t>              </a:t>
            </a:r>
            <a:r>
              <a:rPr lang="en-US" altLang="en-US" i="1" dirty="0"/>
              <a:t>A</a:t>
            </a:r>
            <a:r>
              <a:rPr lang="en-US" altLang="en-US" dirty="0"/>
              <a:t> (10 instances),  </a:t>
            </a:r>
            <a:r>
              <a:rPr lang="en-US" altLang="en-US" i="1" dirty="0"/>
              <a:t>B</a:t>
            </a:r>
            <a:r>
              <a:rPr lang="en-US" altLang="en-US" dirty="0"/>
              <a:t> (5instances), and </a:t>
            </a:r>
            <a:r>
              <a:rPr lang="en-US" altLang="en-US" i="1" dirty="0"/>
              <a:t>C</a:t>
            </a:r>
            <a:r>
              <a:rPr lang="en-US" altLang="en-US" dirty="0"/>
              <a:t> (7 instances)</a:t>
            </a:r>
            <a:endParaRPr lang="en-US" altLang="en-US" dirty="0"/>
          </a:p>
          <a:p>
            <a:pPr defTabSz="914400">
              <a:tabLst>
                <a:tab pos="1371600" algn="l"/>
                <a:tab pos="2395855" algn="ctr"/>
                <a:tab pos="3594100" algn="ctr"/>
                <a:tab pos="4805680" algn="ctr"/>
              </a:tabLst>
            </a:pPr>
            <a:r>
              <a:rPr lang="en-US" altLang="en-US" dirty="0"/>
              <a:t>Snapshot at time </a:t>
            </a:r>
            <a:r>
              <a:rPr lang="en-US" altLang="en-US" i="1" dirty="0"/>
              <a:t>T</a:t>
            </a:r>
            <a:r>
              <a:rPr lang="en-US" altLang="en-US" baseline="-25000" dirty="0"/>
              <a:t>0</a:t>
            </a:r>
            <a:r>
              <a:rPr lang="en-US" altLang="en-US" dirty="0"/>
              <a:t>:</a:t>
            </a:r>
            <a:endParaRPr lang="en-US" altLang="en-US" dirty="0"/>
          </a:p>
          <a:p>
            <a:pPr defTabSz="914400">
              <a:buNone/>
              <a:tabLst>
                <a:tab pos="1371600" algn="l"/>
                <a:tab pos="2395855" algn="ctr"/>
                <a:tab pos="3594100" algn="ctr"/>
                <a:tab pos="4805680" algn="ctr"/>
              </a:tabLst>
            </a:pPr>
            <a:r>
              <a:rPr lang="en-US" altLang="en-US" dirty="0"/>
              <a:t>			</a:t>
            </a:r>
            <a:r>
              <a:rPr lang="en-US" altLang="en-US" i="1" u="sng" dirty="0"/>
              <a:t>Allocation</a:t>
            </a:r>
            <a:r>
              <a:rPr lang="en-US" altLang="en-US" i="1" dirty="0"/>
              <a:t>	  </a:t>
            </a:r>
            <a:r>
              <a:rPr lang="en-US" altLang="en-US" i="1" u="sng" dirty="0"/>
              <a:t>Max</a:t>
            </a:r>
            <a:r>
              <a:rPr lang="en-US" altLang="en-US" i="1" dirty="0"/>
              <a:t>	</a:t>
            </a:r>
            <a:r>
              <a:rPr lang="en-US" altLang="en-US" i="1" u="sng" dirty="0"/>
              <a:t>Available</a:t>
            </a:r>
            <a:endParaRPr lang="en-US" altLang="en-US" i="1" dirty="0"/>
          </a:p>
          <a:p>
            <a:pPr defTabSz="914400">
              <a:buNone/>
              <a:tabLst>
                <a:tab pos="1371600" algn="l"/>
                <a:tab pos="2395855" algn="ctr"/>
                <a:tab pos="3594100" algn="ctr"/>
                <a:tab pos="4805680" algn="ctr"/>
              </a:tabLst>
            </a:pPr>
            <a:r>
              <a:rPr lang="en-US" altLang="en-US" i="1" dirty="0"/>
              <a:t>			A B C	       A B C 	A B C</a:t>
            </a:r>
            <a:endParaRPr lang="en-US" altLang="en-US" i="1" dirty="0"/>
          </a:p>
          <a:p>
            <a:pPr defTabSz="914400">
              <a:buNone/>
              <a:tabLst>
                <a:tab pos="1371600" algn="l"/>
                <a:tab pos="2395855" algn="ctr"/>
                <a:tab pos="3594100" algn="ctr"/>
                <a:tab pos="4805680" algn="ctr"/>
              </a:tabLst>
            </a:pPr>
            <a:r>
              <a:rPr lang="en-US" altLang="en-US" dirty="0"/>
              <a:t>		</a:t>
            </a:r>
            <a:r>
              <a:rPr lang="en-US" altLang="en-US" i="1" dirty="0"/>
              <a:t>P</a:t>
            </a:r>
            <a:r>
              <a:rPr lang="en-US" altLang="en-US" baseline="-25000" dirty="0"/>
              <a:t>0	</a:t>
            </a:r>
            <a:r>
              <a:rPr lang="en-US" altLang="en-US" dirty="0"/>
              <a:t>0 1 0	         7 5 3 	3 3 2</a:t>
            </a:r>
            <a:endParaRPr lang="en-US" altLang="en-US" dirty="0"/>
          </a:p>
          <a:p>
            <a:pPr defTabSz="914400">
              <a:buNone/>
              <a:tabLst>
                <a:tab pos="1371600" algn="l"/>
                <a:tab pos="2395855" algn="ctr"/>
                <a:tab pos="3594100" algn="ctr"/>
                <a:tab pos="4805680" algn="ctr"/>
              </a:tabLst>
            </a:pPr>
            <a:r>
              <a:rPr lang="en-US" altLang="en-US" dirty="0"/>
              <a:t>		 </a:t>
            </a:r>
            <a:r>
              <a:rPr lang="en-US" altLang="en-US" i="1" dirty="0"/>
              <a:t>P</a:t>
            </a:r>
            <a:r>
              <a:rPr lang="en-US" altLang="en-US" baseline="-25000" dirty="0"/>
              <a:t>1	</a:t>
            </a:r>
            <a:r>
              <a:rPr lang="en-US" altLang="en-US" dirty="0"/>
              <a:t>2 0 0 	        3 2 2  </a:t>
            </a:r>
            <a:endParaRPr lang="en-US" altLang="en-US" dirty="0"/>
          </a:p>
          <a:p>
            <a:pPr defTabSz="914400">
              <a:buNone/>
              <a:tabLst>
                <a:tab pos="1371600" algn="l"/>
                <a:tab pos="2395855" algn="ctr"/>
                <a:tab pos="3594100" algn="ctr"/>
                <a:tab pos="4805680" algn="ctr"/>
              </a:tabLst>
            </a:pPr>
            <a:r>
              <a:rPr lang="en-US" altLang="en-US" dirty="0"/>
              <a:t>		 </a:t>
            </a:r>
            <a:r>
              <a:rPr lang="en-US" altLang="en-US" i="1" dirty="0"/>
              <a:t>P</a:t>
            </a:r>
            <a:r>
              <a:rPr lang="en-US" altLang="en-US" baseline="-25000" dirty="0"/>
              <a:t>2</a:t>
            </a:r>
            <a:r>
              <a:rPr lang="en-US" altLang="en-US" dirty="0"/>
              <a:t>	3 0 2 	        9 0 2</a:t>
            </a:r>
            <a:endParaRPr lang="en-US" altLang="en-US" dirty="0"/>
          </a:p>
          <a:p>
            <a:pPr defTabSz="914400">
              <a:buNone/>
              <a:tabLst>
                <a:tab pos="1371600" algn="l"/>
                <a:tab pos="2395855" algn="ctr"/>
                <a:tab pos="3594100" algn="ctr"/>
                <a:tab pos="4805680" algn="ctr"/>
              </a:tabLst>
            </a:pPr>
            <a:r>
              <a:rPr lang="en-US" altLang="en-US" dirty="0"/>
              <a:t>		 </a:t>
            </a:r>
            <a:r>
              <a:rPr lang="en-US" altLang="en-US" i="1" dirty="0"/>
              <a:t>P</a:t>
            </a:r>
            <a:r>
              <a:rPr lang="en-US" altLang="en-US" baseline="-25000" dirty="0"/>
              <a:t>3</a:t>
            </a:r>
            <a:r>
              <a:rPr lang="en-US" altLang="en-US" dirty="0"/>
              <a:t>	2 1 1 	        2 2 2</a:t>
            </a:r>
            <a:endParaRPr lang="en-US" altLang="en-US" dirty="0"/>
          </a:p>
          <a:p>
            <a:pPr defTabSz="914400">
              <a:buNone/>
              <a:tabLst>
                <a:tab pos="1371600" algn="l"/>
                <a:tab pos="2395855" algn="ctr"/>
                <a:tab pos="3594100" algn="ctr"/>
                <a:tab pos="4805680" algn="ctr"/>
              </a:tabLst>
            </a:pPr>
            <a:r>
              <a:rPr lang="en-US" altLang="en-US" dirty="0"/>
              <a:t>		 </a:t>
            </a:r>
            <a:r>
              <a:rPr lang="en-US" altLang="en-US" i="1" dirty="0"/>
              <a:t>P</a:t>
            </a:r>
            <a:r>
              <a:rPr lang="en-US" altLang="en-US" baseline="-25000" dirty="0"/>
              <a:t>4</a:t>
            </a:r>
            <a:r>
              <a:rPr lang="en-US" altLang="en-US" dirty="0"/>
              <a:t>	0 0 2	         4 3 3  		</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p:txBody>
          <a:bodyPr vert="horz" wrap="square" lIns="91440" tIns="45720" rIns="91440" bIns="45720" anchor="b" anchorCtr="0"/>
          <a:p>
            <a:pPr eaLnBrk="1" hangingPunct="1"/>
            <a:r>
              <a:rPr lang="en-US" altLang="en-US" dirty="0"/>
              <a:t>Example (Cont.)</a:t>
            </a:r>
            <a:endParaRPr lang="en-US" altLang="en-US" dirty="0"/>
          </a:p>
        </p:txBody>
      </p:sp>
      <p:sp>
        <p:nvSpPr>
          <p:cNvPr id="34819" name="Rectangle 3"/>
          <p:cNvSpPr>
            <a:spLocks noGrp="1"/>
          </p:cNvSpPr>
          <p:nvPr>
            <p:ph idx="1"/>
          </p:nvPr>
        </p:nvSpPr>
        <p:spPr>
          <a:xfrm>
            <a:off x="931863" y="1136650"/>
            <a:ext cx="7724775" cy="4640263"/>
          </a:xfrm>
        </p:spPr>
        <p:txBody>
          <a:bodyPr vert="horz" wrap="square" lIns="91440" tIns="45720" rIns="91440" bIns="45720" anchor="t" anchorCtr="0"/>
          <a:p>
            <a:pPr defTabSz="914400">
              <a:tabLst>
                <a:tab pos="2453005" algn="l"/>
                <a:tab pos="3492500" algn="ctr"/>
              </a:tabLst>
            </a:pPr>
            <a:r>
              <a:rPr lang="en-US" altLang="en-US" dirty="0"/>
              <a:t>The content of the matrix </a:t>
            </a:r>
            <a:r>
              <a:rPr lang="en-US" altLang="en-US" b="1" i="1" dirty="0"/>
              <a:t>Need</a:t>
            </a:r>
            <a:r>
              <a:rPr lang="en-US" altLang="en-US" dirty="0"/>
              <a:t> is defined to be </a:t>
            </a:r>
            <a:r>
              <a:rPr lang="en-US" altLang="en-US" b="1" i="1" dirty="0"/>
              <a:t>Max</a:t>
            </a:r>
            <a:r>
              <a:rPr lang="en-US" altLang="en-US" b="1" dirty="0"/>
              <a:t> – </a:t>
            </a:r>
            <a:r>
              <a:rPr lang="en-US" altLang="en-US" b="1" i="1" dirty="0"/>
              <a:t>Allocation</a:t>
            </a:r>
            <a:endParaRPr lang="en-US" altLang="en-US" b="1" dirty="0"/>
          </a:p>
          <a:p>
            <a:pPr defTabSz="914400">
              <a:buNone/>
              <a:tabLst>
                <a:tab pos="2453005" algn="l"/>
                <a:tab pos="3492500" algn="ctr"/>
              </a:tabLst>
            </a:pPr>
            <a:endParaRPr lang="en-US" altLang="en-US" dirty="0"/>
          </a:p>
          <a:p>
            <a:pPr defTabSz="914400">
              <a:buNone/>
              <a:tabLst>
                <a:tab pos="2453005" algn="l"/>
                <a:tab pos="3492500" algn="ctr"/>
              </a:tabLst>
            </a:pPr>
            <a:r>
              <a:rPr lang="en-US" altLang="en-US" dirty="0"/>
              <a:t>			</a:t>
            </a:r>
            <a:r>
              <a:rPr lang="en-US" altLang="en-US" i="1" u="sng" dirty="0"/>
              <a:t>Need</a:t>
            </a:r>
            <a:endParaRPr lang="en-US" altLang="en-US" u="sng" dirty="0"/>
          </a:p>
          <a:p>
            <a:pPr defTabSz="914400">
              <a:buNone/>
              <a:tabLst>
                <a:tab pos="2453005" algn="l"/>
                <a:tab pos="3492500" algn="ctr"/>
              </a:tabLst>
            </a:pPr>
            <a:r>
              <a:rPr lang="en-US" altLang="en-US" dirty="0"/>
              <a:t>			</a:t>
            </a:r>
            <a:r>
              <a:rPr lang="en-US" altLang="en-US" i="1" dirty="0"/>
              <a:t>A B C</a:t>
            </a:r>
            <a:endParaRPr lang="en-US" altLang="en-US" i="1" dirty="0"/>
          </a:p>
          <a:p>
            <a:pPr defTabSz="914400">
              <a:buNone/>
              <a:tabLst>
                <a:tab pos="2453005" algn="l"/>
                <a:tab pos="3492500" algn="ctr"/>
              </a:tabLst>
            </a:pPr>
            <a:r>
              <a:rPr lang="en-US" altLang="en-US" dirty="0"/>
              <a:t>		 </a:t>
            </a:r>
            <a:r>
              <a:rPr lang="en-US" altLang="en-US" i="1" dirty="0"/>
              <a:t>P</a:t>
            </a:r>
            <a:r>
              <a:rPr lang="en-US" altLang="en-US" baseline="-25000" dirty="0"/>
              <a:t>0	</a:t>
            </a:r>
            <a:r>
              <a:rPr lang="en-US" altLang="en-US" dirty="0"/>
              <a:t>7 4 3 </a:t>
            </a:r>
            <a:endParaRPr lang="en-US" altLang="en-US" dirty="0"/>
          </a:p>
          <a:p>
            <a:pPr defTabSz="914400">
              <a:buNone/>
              <a:tabLst>
                <a:tab pos="2453005" algn="l"/>
                <a:tab pos="3492500" algn="ctr"/>
              </a:tabLst>
            </a:pPr>
            <a:r>
              <a:rPr lang="en-US" altLang="en-US" dirty="0"/>
              <a:t>		 </a:t>
            </a:r>
            <a:r>
              <a:rPr lang="en-US" altLang="en-US" i="1" dirty="0"/>
              <a:t>P</a:t>
            </a:r>
            <a:r>
              <a:rPr lang="en-US" altLang="en-US" baseline="-25000" dirty="0"/>
              <a:t>1	</a:t>
            </a:r>
            <a:r>
              <a:rPr lang="en-US" altLang="en-US" dirty="0"/>
              <a:t>1 2 2 </a:t>
            </a:r>
            <a:endParaRPr lang="en-US" altLang="en-US" dirty="0"/>
          </a:p>
          <a:p>
            <a:pPr defTabSz="914400">
              <a:buNone/>
              <a:tabLst>
                <a:tab pos="2453005" algn="l"/>
                <a:tab pos="3492500" algn="ctr"/>
              </a:tabLst>
            </a:pPr>
            <a:r>
              <a:rPr lang="en-US" altLang="en-US" dirty="0"/>
              <a:t>		 </a:t>
            </a:r>
            <a:r>
              <a:rPr lang="en-US" altLang="en-US" i="1" dirty="0"/>
              <a:t>P</a:t>
            </a:r>
            <a:r>
              <a:rPr lang="en-US" altLang="en-US" baseline="-25000" dirty="0"/>
              <a:t>2</a:t>
            </a:r>
            <a:r>
              <a:rPr lang="en-US" altLang="en-US" dirty="0"/>
              <a:t>	6 0 0 </a:t>
            </a:r>
            <a:endParaRPr lang="en-US" altLang="en-US" dirty="0"/>
          </a:p>
          <a:p>
            <a:pPr defTabSz="914400">
              <a:buNone/>
              <a:tabLst>
                <a:tab pos="2453005" algn="l"/>
                <a:tab pos="3492500" algn="ctr"/>
              </a:tabLst>
            </a:pPr>
            <a:r>
              <a:rPr lang="en-US" altLang="en-US" dirty="0"/>
              <a:t>		 </a:t>
            </a:r>
            <a:r>
              <a:rPr lang="en-US" altLang="en-US" i="1" dirty="0"/>
              <a:t>P</a:t>
            </a:r>
            <a:r>
              <a:rPr lang="en-US" altLang="en-US" baseline="-25000" dirty="0"/>
              <a:t>3</a:t>
            </a:r>
            <a:r>
              <a:rPr lang="en-US" altLang="en-US" dirty="0"/>
              <a:t>	0 1 1</a:t>
            </a:r>
            <a:endParaRPr lang="en-US" altLang="en-US" dirty="0"/>
          </a:p>
          <a:p>
            <a:pPr defTabSz="914400">
              <a:buNone/>
              <a:tabLst>
                <a:tab pos="2453005" algn="l"/>
                <a:tab pos="3492500" algn="ctr"/>
              </a:tabLst>
            </a:pPr>
            <a:r>
              <a:rPr lang="en-US" altLang="en-US" dirty="0"/>
              <a:t>		 </a:t>
            </a:r>
            <a:r>
              <a:rPr lang="en-US" altLang="en-US" i="1" dirty="0"/>
              <a:t>P</a:t>
            </a:r>
            <a:r>
              <a:rPr lang="en-US" altLang="en-US" baseline="-25000" dirty="0"/>
              <a:t>4</a:t>
            </a:r>
            <a:r>
              <a:rPr lang="en-US" altLang="en-US" dirty="0"/>
              <a:t>	4 3 1 </a:t>
            </a:r>
            <a:br>
              <a:rPr lang="en-US" altLang="en-US" dirty="0"/>
            </a:br>
            <a:endParaRPr lang="en-US" altLang="en-US" dirty="0"/>
          </a:p>
          <a:p>
            <a:pPr defTabSz="914400">
              <a:tabLst>
                <a:tab pos="2453005" algn="l"/>
                <a:tab pos="3492500" algn="ctr"/>
              </a:tabLst>
            </a:pPr>
            <a:r>
              <a:rPr lang="en-US" altLang="en-US" dirty="0"/>
              <a:t>The system is in a safe state since the sequence &lt; </a:t>
            </a:r>
            <a:r>
              <a:rPr lang="en-US" altLang="en-US" i="1" dirty="0"/>
              <a:t>P</a:t>
            </a:r>
            <a:r>
              <a:rPr lang="en-US" altLang="en-US" baseline="-25000" dirty="0"/>
              <a:t>1</a:t>
            </a:r>
            <a:r>
              <a:rPr lang="en-US" altLang="en-US" dirty="0"/>
              <a:t>, </a:t>
            </a:r>
            <a:r>
              <a:rPr lang="en-US" altLang="en-US" i="1" dirty="0"/>
              <a:t>P</a:t>
            </a:r>
            <a:r>
              <a:rPr lang="en-US" altLang="en-US" baseline="-25000" dirty="0"/>
              <a:t>3</a:t>
            </a:r>
            <a:r>
              <a:rPr lang="en-US" altLang="en-US" dirty="0"/>
              <a:t>, </a:t>
            </a:r>
            <a:r>
              <a:rPr lang="en-US" altLang="en-US" i="1" dirty="0"/>
              <a:t>P</a:t>
            </a:r>
            <a:r>
              <a:rPr lang="en-US" altLang="en-US" baseline="-25000" dirty="0"/>
              <a:t>4</a:t>
            </a:r>
            <a:r>
              <a:rPr lang="en-US" altLang="en-US" dirty="0"/>
              <a:t>, </a:t>
            </a:r>
            <a:r>
              <a:rPr lang="en-US" altLang="en-US" i="1" dirty="0"/>
              <a:t>P</a:t>
            </a:r>
            <a:r>
              <a:rPr lang="en-US" altLang="en-US" baseline="-25000" dirty="0"/>
              <a:t>2</a:t>
            </a:r>
            <a:r>
              <a:rPr lang="en-US" altLang="en-US" dirty="0"/>
              <a:t>, </a:t>
            </a:r>
            <a:r>
              <a:rPr lang="en-US" altLang="en-US" i="1" dirty="0"/>
              <a:t>P</a:t>
            </a:r>
            <a:r>
              <a:rPr lang="en-US" altLang="en-US" baseline="-25000" dirty="0"/>
              <a:t>0</a:t>
            </a:r>
            <a:r>
              <a:rPr lang="en-US" altLang="en-US" dirty="0"/>
              <a:t>&gt; satisfies safety criteria</a:t>
            </a:r>
            <a:endParaRPr lang="en-US" altLang="en-US" baseline="-25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Deadlock</a:t>
            </a:r>
            <a:endParaRPr lang="en-US"/>
          </a:p>
        </p:txBody>
      </p:sp>
      <p:sp>
        <p:nvSpPr>
          <p:cNvPr id="3" name="Content Placeholder 2"/>
          <p:cNvSpPr>
            <a:spLocks noGrp="1"/>
          </p:cNvSpPr>
          <p:nvPr>
            <p:ph idx="1"/>
          </p:nvPr>
        </p:nvSpPr>
        <p:spPr/>
        <p:txBody>
          <a:bodyPr/>
          <a:p>
            <a:r>
              <a:rPr lang="en-US"/>
              <a:t>One process Pi holds Printer and Pj holds DVD writer.</a:t>
            </a:r>
            <a:endParaRPr lang="en-US"/>
          </a:p>
          <a:p>
            <a:r>
              <a:rPr lang="en-US"/>
              <a:t>Pi request for DVD writer and Pj request for printer.</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817563" y="214313"/>
            <a:ext cx="7869237" cy="576262"/>
          </a:xfrm>
        </p:spPr>
        <p:txBody>
          <a:bodyPr vert="horz" wrap="square" lIns="91440" tIns="45720" rIns="91440" bIns="45720" anchor="b" anchorCtr="0"/>
          <a:p>
            <a:pPr eaLnBrk="1" hangingPunct="1"/>
            <a:r>
              <a:rPr lang="en-US" altLang="en-US" dirty="0"/>
              <a:t>Example:  </a:t>
            </a:r>
            <a:r>
              <a:rPr lang="en-US" altLang="en-US" i="1" dirty="0"/>
              <a:t>P</a:t>
            </a:r>
            <a:r>
              <a:rPr lang="en-US" altLang="en-US" baseline="-25000" dirty="0"/>
              <a:t>1</a:t>
            </a:r>
            <a:r>
              <a:rPr lang="en-US" altLang="en-US" dirty="0"/>
              <a:t> Request (1,0,2)</a:t>
            </a:r>
            <a:endParaRPr lang="en-US" altLang="en-US" dirty="0"/>
          </a:p>
        </p:txBody>
      </p:sp>
      <p:sp>
        <p:nvSpPr>
          <p:cNvPr id="35843" name="Rectangle 3"/>
          <p:cNvSpPr>
            <a:spLocks noGrp="1"/>
          </p:cNvSpPr>
          <p:nvPr>
            <p:ph idx="1"/>
          </p:nvPr>
        </p:nvSpPr>
        <p:spPr>
          <a:xfrm>
            <a:off x="896938" y="1103313"/>
            <a:ext cx="7766050" cy="5103812"/>
          </a:xfrm>
        </p:spPr>
        <p:txBody>
          <a:bodyPr vert="horz" wrap="square" lIns="91440" tIns="45720" rIns="91440" bIns="45720" anchor="t" anchorCtr="0"/>
          <a:p>
            <a:pPr defTabSz="914400">
              <a:tabLst>
                <a:tab pos="1544955" algn="l"/>
                <a:tab pos="2453005" algn="ctr"/>
                <a:tab pos="3767455" algn="ctr"/>
                <a:tab pos="5022850" algn="ctr"/>
              </a:tabLst>
            </a:pPr>
            <a:r>
              <a:rPr lang="en-US" altLang="en-US" dirty="0"/>
              <a:t>Check that Request </a:t>
            </a:r>
            <a:r>
              <a:rPr lang="en-US" altLang="en-US" dirty="0">
                <a:sym typeface="Symbol" panose="05050102010706020507" pitchFamily="18" charset="2"/>
              </a:rPr>
              <a:t> Available (that is, (1,0,2)  (3,3,2)  true</a:t>
            </a:r>
            <a:endParaRPr lang="en-US" altLang="en-US" i="1" dirty="0">
              <a:sym typeface="Symbol" panose="05050102010706020507" pitchFamily="18" charset="2"/>
            </a:endParaRPr>
          </a:p>
          <a:p>
            <a:pPr defTabSz="914400">
              <a:buNone/>
              <a:tabLst>
                <a:tab pos="1544955" algn="l"/>
                <a:tab pos="2453005" algn="ctr"/>
                <a:tab pos="3767455" algn="ctr"/>
                <a:tab pos="5022850" algn="ctr"/>
              </a:tabLst>
            </a:pPr>
            <a:r>
              <a:rPr lang="en-US" altLang="en-US" i="1" dirty="0"/>
              <a:t>			</a:t>
            </a:r>
            <a:r>
              <a:rPr lang="en-US" altLang="en-US" i="1" u="sng" dirty="0"/>
              <a:t>Allocation</a:t>
            </a:r>
            <a:r>
              <a:rPr lang="en-US" altLang="en-US" i="1" dirty="0"/>
              <a:t>	</a:t>
            </a:r>
            <a:r>
              <a:rPr lang="en-US" altLang="en-US" i="1" u="sng" dirty="0"/>
              <a:t>Need</a:t>
            </a:r>
            <a:r>
              <a:rPr lang="en-US" altLang="en-US" i="1" dirty="0"/>
              <a:t>	   </a:t>
            </a:r>
            <a:r>
              <a:rPr lang="en-US" altLang="en-US" i="1" u="sng" dirty="0"/>
              <a:t>Available</a:t>
            </a:r>
            <a:endParaRPr lang="en-US" altLang="en-US" i="1" dirty="0"/>
          </a:p>
          <a:p>
            <a:pPr defTabSz="914400">
              <a:buNone/>
              <a:tabLst>
                <a:tab pos="1544955" algn="l"/>
                <a:tab pos="2453005" algn="ctr"/>
                <a:tab pos="3767455" algn="ctr"/>
                <a:tab pos="5022850" algn="ctr"/>
              </a:tabLst>
            </a:pPr>
            <a:r>
              <a:rPr lang="en-US" altLang="en-US" i="1" dirty="0"/>
              <a:t>			A B C	A B C	 A B C </a:t>
            </a:r>
            <a:endParaRPr lang="en-US" altLang="en-US" i="1" dirty="0"/>
          </a:p>
          <a:p>
            <a:pPr defTabSz="914400">
              <a:buNone/>
              <a:tabLst>
                <a:tab pos="1544955" algn="l"/>
                <a:tab pos="2453005" algn="ctr"/>
                <a:tab pos="3767455" algn="ctr"/>
                <a:tab pos="5022850" algn="ctr"/>
              </a:tabLst>
            </a:pPr>
            <a:r>
              <a:rPr lang="en-US" altLang="en-US" dirty="0"/>
              <a:t>		</a:t>
            </a:r>
            <a:r>
              <a:rPr lang="en-US" altLang="en-US" i="1" dirty="0"/>
              <a:t>P</a:t>
            </a:r>
            <a:r>
              <a:rPr lang="en-US" altLang="en-US" baseline="-25000" dirty="0"/>
              <a:t>0</a:t>
            </a:r>
            <a:r>
              <a:rPr lang="en-US" altLang="en-US" dirty="0"/>
              <a:t>	0 1 0 	7 4 3 	2 3 0</a:t>
            </a:r>
            <a:endParaRPr lang="en-US" altLang="en-US" dirty="0"/>
          </a:p>
          <a:p>
            <a:pPr defTabSz="914400">
              <a:buNone/>
              <a:tabLst>
                <a:tab pos="1544955" algn="l"/>
                <a:tab pos="2453005" algn="ctr"/>
                <a:tab pos="3767455" algn="ctr"/>
                <a:tab pos="5022850" algn="ctr"/>
              </a:tabLst>
            </a:pPr>
            <a:r>
              <a:rPr lang="en-US" altLang="en-US" dirty="0"/>
              <a:t>		</a:t>
            </a:r>
            <a:r>
              <a:rPr lang="en-US" altLang="en-US" i="1" dirty="0"/>
              <a:t>P</a:t>
            </a:r>
            <a:r>
              <a:rPr lang="en-US" altLang="en-US" baseline="-25000" dirty="0"/>
              <a:t>1</a:t>
            </a:r>
            <a:r>
              <a:rPr lang="en-US" altLang="en-US" dirty="0"/>
              <a:t>	      3 0 2             0 2 0 	</a:t>
            </a:r>
            <a:endParaRPr lang="en-US" altLang="en-US" dirty="0"/>
          </a:p>
          <a:p>
            <a:pPr defTabSz="914400">
              <a:buNone/>
              <a:tabLst>
                <a:tab pos="1544955" algn="l"/>
                <a:tab pos="2453005" algn="ctr"/>
                <a:tab pos="3767455" algn="ctr"/>
                <a:tab pos="5022850" algn="ctr"/>
              </a:tabLst>
            </a:pPr>
            <a:r>
              <a:rPr lang="en-US" altLang="en-US" dirty="0"/>
              <a:t>		</a:t>
            </a:r>
            <a:r>
              <a:rPr lang="en-US" altLang="en-US" i="1" dirty="0"/>
              <a:t>P</a:t>
            </a:r>
            <a:r>
              <a:rPr lang="en-US" altLang="en-US" baseline="-25000" dirty="0"/>
              <a:t>2</a:t>
            </a:r>
            <a:r>
              <a:rPr lang="en-US" altLang="en-US" dirty="0"/>
              <a:t>	3 0 2 	 6 0 0 </a:t>
            </a:r>
            <a:endParaRPr lang="en-US" altLang="en-US" dirty="0"/>
          </a:p>
          <a:p>
            <a:pPr defTabSz="914400">
              <a:buNone/>
              <a:tabLst>
                <a:tab pos="1544955" algn="l"/>
                <a:tab pos="2453005" algn="ctr"/>
                <a:tab pos="3767455" algn="ctr"/>
                <a:tab pos="5022850" algn="ctr"/>
              </a:tabLst>
            </a:pPr>
            <a:r>
              <a:rPr lang="en-US" altLang="en-US" dirty="0"/>
              <a:t>		</a:t>
            </a:r>
            <a:r>
              <a:rPr lang="en-US" altLang="en-US" i="1" dirty="0"/>
              <a:t>P</a:t>
            </a:r>
            <a:r>
              <a:rPr lang="en-US" altLang="en-US" baseline="-25000" dirty="0"/>
              <a:t>3</a:t>
            </a:r>
            <a:r>
              <a:rPr lang="en-US" altLang="en-US" dirty="0"/>
              <a:t>	2 1 1 	0 1 1</a:t>
            </a:r>
            <a:endParaRPr lang="en-US" altLang="en-US" dirty="0"/>
          </a:p>
          <a:p>
            <a:pPr defTabSz="914400">
              <a:buNone/>
              <a:tabLst>
                <a:tab pos="1544955" algn="l"/>
                <a:tab pos="2453005" algn="ctr"/>
                <a:tab pos="3767455" algn="ctr"/>
                <a:tab pos="5022850" algn="ctr"/>
              </a:tabLst>
            </a:pPr>
            <a:r>
              <a:rPr lang="en-US" altLang="en-US" dirty="0"/>
              <a:t>		</a:t>
            </a:r>
            <a:r>
              <a:rPr lang="en-US" altLang="en-US" i="1" dirty="0"/>
              <a:t>P</a:t>
            </a:r>
            <a:r>
              <a:rPr lang="en-US" altLang="en-US" baseline="-25000" dirty="0"/>
              <a:t>4</a:t>
            </a:r>
            <a:r>
              <a:rPr lang="en-US" altLang="en-US" dirty="0"/>
              <a:t>	0 0 2 	 4 3 1 </a:t>
            </a:r>
            <a:endParaRPr lang="en-US" altLang="en-US" dirty="0"/>
          </a:p>
          <a:p>
            <a:pPr defTabSz="914400">
              <a:buNone/>
              <a:tabLst>
                <a:tab pos="1544955" algn="l"/>
                <a:tab pos="2453005" algn="ctr"/>
                <a:tab pos="3767455" algn="ctr"/>
                <a:tab pos="5022850" algn="ctr"/>
              </a:tabLst>
            </a:pPr>
            <a:endParaRPr lang="en-US" altLang="en-US" sz="800" dirty="0"/>
          </a:p>
          <a:p>
            <a:pPr defTabSz="914400">
              <a:buNone/>
              <a:tabLst>
                <a:tab pos="1544955" algn="l"/>
                <a:tab pos="2453005" algn="ctr"/>
                <a:tab pos="3767455" algn="ctr"/>
                <a:tab pos="5022850" algn="ctr"/>
              </a:tabLst>
            </a:pP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defTabSz="914400">
              <a:tabLst>
                <a:tab pos="1544955" algn="l"/>
                <a:tab pos="2453005" algn="ctr"/>
                <a:tab pos="3767455" algn="ctr"/>
                <a:tab pos="5022850" algn="ctr"/>
              </a:tabLst>
            </a:pPr>
            <a:r>
              <a:rPr lang="en-US" altLang="en-US" dirty="0">
                <a:sym typeface="+mn-ea"/>
              </a:rPr>
              <a:t>Executing safety algorithm shows that sequence &lt; </a:t>
            </a:r>
            <a:r>
              <a:rPr lang="en-US" altLang="en-US" b="1" i="1" dirty="0">
                <a:sym typeface="+mn-ea"/>
              </a:rPr>
              <a:t>P</a:t>
            </a:r>
            <a:r>
              <a:rPr lang="en-US" altLang="en-US" b="1" baseline="-25000" dirty="0">
                <a:sym typeface="+mn-ea"/>
              </a:rPr>
              <a:t>1</a:t>
            </a:r>
            <a:r>
              <a:rPr lang="en-US" altLang="en-US" b="1" dirty="0">
                <a:sym typeface="+mn-ea"/>
              </a:rPr>
              <a:t>, </a:t>
            </a:r>
            <a:r>
              <a:rPr lang="en-US" altLang="en-US" b="1" i="1" dirty="0">
                <a:sym typeface="+mn-ea"/>
              </a:rPr>
              <a:t>P</a:t>
            </a:r>
            <a:r>
              <a:rPr lang="en-US" altLang="en-US" b="1" baseline="-25000" dirty="0">
                <a:sym typeface="+mn-ea"/>
              </a:rPr>
              <a:t>3</a:t>
            </a:r>
            <a:r>
              <a:rPr lang="en-US" altLang="en-US" b="1" dirty="0">
                <a:sym typeface="+mn-ea"/>
              </a:rPr>
              <a:t>, </a:t>
            </a:r>
            <a:r>
              <a:rPr lang="en-US" altLang="en-US" b="1" i="1" dirty="0">
                <a:sym typeface="+mn-ea"/>
              </a:rPr>
              <a:t>P</a:t>
            </a:r>
            <a:r>
              <a:rPr lang="en-US" altLang="en-US" b="1" baseline="-25000" dirty="0">
                <a:sym typeface="+mn-ea"/>
              </a:rPr>
              <a:t>4</a:t>
            </a:r>
            <a:r>
              <a:rPr lang="en-US" altLang="en-US" b="1" dirty="0">
                <a:sym typeface="+mn-ea"/>
              </a:rPr>
              <a:t>, </a:t>
            </a:r>
            <a:r>
              <a:rPr lang="en-US" altLang="en-US" b="1" i="1" dirty="0">
                <a:sym typeface="+mn-ea"/>
              </a:rPr>
              <a:t>P</a:t>
            </a:r>
            <a:r>
              <a:rPr lang="en-US" altLang="en-US" b="1" baseline="-25000" dirty="0">
                <a:sym typeface="+mn-ea"/>
              </a:rPr>
              <a:t>0</a:t>
            </a:r>
            <a:r>
              <a:rPr lang="en-US" altLang="en-US" b="1" dirty="0">
                <a:sym typeface="+mn-ea"/>
              </a:rPr>
              <a:t>, </a:t>
            </a:r>
            <a:r>
              <a:rPr lang="en-US" altLang="en-US" b="1" i="1" dirty="0">
                <a:sym typeface="+mn-ea"/>
              </a:rPr>
              <a:t>P</a:t>
            </a:r>
            <a:r>
              <a:rPr lang="en-US" altLang="en-US" b="1" baseline="-25000" dirty="0">
                <a:sym typeface="+mn-ea"/>
              </a:rPr>
              <a:t>2</a:t>
            </a:r>
            <a:r>
              <a:rPr lang="en-US" altLang="en-US" dirty="0">
                <a:sym typeface="+mn-ea"/>
              </a:rPr>
              <a:t>&gt; satisfies safety requirement</a:t>
            </a:r>
            <a:endParaRPr lang="en-US" altLang="en-US" dirty="0"/>
          </a:p>
          <a:p>
            <a:pPr defTabSz="914400">
              <a:tabLst>
                <a:tab pos="1544955" algn="l"/>
                <a:tab pos="2453005" algn="ctr"/>
                <a:tab pos="3767455" algn="ctr"/>
                <a:tab pos="5022850" algn="ctr"/>
              </a:tabLst>
            </a:pPr>
            <a:endParaRPr lang="en-US" altLang="en-US" dirty="0"/>
          </a:p>
          <a:p>
            <a:pPr defTabSz="914400">
              <a:tabLst>
                <a:tab pos="1544955" algn="l"/>
                <a:tab pos="2453005" algn="ctr"/>
                <a:tab pos="3767455" algn="ctr"/>
                <a:tab pos="5022850" algn="ctr"/>
              </a:tabLst>
            </a:pPr>
            <a:r>
              <a:rPr lang="en-US" altLang="en-US" dirty="0">
                <a:sym typeface="+mn-ea"/>
              </a:rPr>
              <a:t>Can request for (3,3,0) by </a:t>
            </a:r>
            <a:r>
              <a:rPr lang="en-US" altLang="en-US" b="1" i="1" dirty="0">
                <a:sym typeface="+mn-ea"/>
              </a:rPr>
              <a:t>P</a:t>
            </a:r>
            <a:r>
              <a:rPr lang="en-US" altLang="en-US" b="1" baseline="-25000" dirty="0">
                <a:sym typeface="+mn-ea"/>
              </a:rPr>
              <a:t>4</a:t>
            </a:r>
            <a:r>
              <a:rPr lang="en-US" altLang="en-US" dirty="0">
                <a:sym typeface="+mn-ea"/>
              </a:rPr>
              <a:t> be granted?</a:t>
            </a:r>
            <a:endParaRPr lang="en-US" altLang="en-US" dirty="0"/>
          </a:p>
          <a:p>
            <a:pPr defTabSz="914400">
              <a:tabLst>
                <a:tab pos="1544955" algn="l"/>
                <a:tab pos="2453005" algn="ctr"/>
                <a:tab pos="3767455" algn="ctr"/>
                <a:tab pos="5022850" algn="ctr"/>
              </a:tabLst>
            </a:pPr>
            <a:endParaRPr lang="en-US" altLang="en-US" dirty="0"/>
          </a:p>
          <a:p>
            <a:pPr defTabSz="914400">
              <a:tabLst>
                <a:tab pos="1544955" algn="l"/>
                <a:tab pos="2453005" algn="ctr"/>
                <a:tab pos="3767455" algn="ctr"/>
                <a:tab pos="5022850" algn="ctr"/>
              </a:tabLst>
            </a:pPr>
            <a:r>
              <a:rPr lang="en-US" altLang="en-US" dirty="0">
                <a:sym typeface="+mn-ea"/>
              </a:rPr>
              <a:t>Can request for (0,2,0) by </a:t>
            </a:r>
            <a:r>
              <a:rPr lang="en-US" altLang="en-US" b="1" i="1" dirty="0">
                <a:sym typeface="+mn-ea"/>
              </a:rPr>
              <a:t>P</a:t>
            </a:r>
            <a:r>
              <a:rPr lang="en-US" altLang="en-US" b="1" baseline="-25000" dirty="0">
                <a:sym typeface="+mn-ea"/>
              </a:rPr>
              <a:t>0</a:t>
            </a:r>
            <a:r>
              <a:rPr lang="en-US" altLang="en-US" dirty="0">
                <a:sym typeface="+mn-ea"/>
              </a:rPr>
              <a:t> be granted?</a:t>
            </a:r>
            <a:endParaRPr lang="en-US" altLang="en-US" dirty="0"/>
          </a:p>
          <a:p>
            <a:pPr defTabSz="914400">
              <a:buNone/>
              <a:tabLst>
                <a:tab pos="1544955" algn="l"/>
                <a:tab pos="2453005" algn="ctr"/>
                <a:tab pos="3767455" algn="ctr"/>
                <a:tab pos="5022850" algn="ctr"/>
              </a:tabLst>
            </a:pPr>
            <a:endParaRPr lang="en-US" altLang="en-US" dirty="0"/>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1141413" y="198438"/>
            <a:ext cx="7421562" cy="576262"/>
          </a:xfrm>
        </p:spPr>
        <p:txBody>
          <a:bodyPr vert="horz" wrap="square" lIns="91440" tIns="45720" rIns="91440" bIns="45720" anchor="b" anchorCtr="0"/>
          <a:p>
            <a:pPr eaLnBrk="1" hangingPunct="1"/>
            <a:r>
              <a:rPr lang="en-US" altLang="en-US" dirty="0"/>
              <a:t>Deadlock Detection</a:t>
            </a:r>
            <a:endParaRPr lang="en-US" altLang="en-US" dirty="0"/>
          </a:p>
        </p:txBody>
      </p:sp>
      <p:sp>
        <p:nvSpPr>
          <p:cNvPr id="36867" name="Rectangle 3"/>
          <p:cNvSpPr>
            <a:spLocks noGrp="1"/>
          </p:cNvSpPr>
          <p:nvPr>
            <p:ph idx="1"/>
          </p:nvPr>
        </p:nvSpPr>
        <p:spPr>
          <a:xfrm>
            <a:off x="901700" y="1233488"/>
            <a:ext cx="7391400" cy="4530725"/>
          </a:xfrm>
        </p:spPr>
        <p:txBody>
          <a:bodyPr vert="horz" wrap="square" lIns="91440" tIns="45720" rIns="91440" bIns="45720" anchor="t" anchorCtr="0"/>
          <a:p>
            <a:r>
              <a:rPr lang="en-US" altLang="en-US" dirty="0"/>
              <a:t>Allow system to enter deadlock state </a:t>
            </a:r>
            <a:br>
              <a:rPr lang="en-US" altLang="en-US" dirty="0"/>
            </a:br>
            <a:endParaRPr lang="en-US" altLang="en-US" dirty="0"/>
          </a:p>
          <a:p>
            <a:r>
              <a:rPr lang="en-US" altLang="en-US" dirty="0"/>
              <a:t>Detection algorithm</a:t>
            </a:r>
            <a:br>
              <a:rPr lang="en-US" altLang="en-US" dirty="0"/>
            </a:br>
            <a:endParaRPr lang="en-US" altLang="en-US" dirty="0"/>
          </a:p>
          <a:p>
            <a:r>
              <a:rPr lang="en-US" altLang="en-US" dirty="0"/>
              <a:t>Recovery scheme</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1143000" y="-141287"/>
            <a:ext cx="7772400" cy="844550"/>
          </a:xfrm>
        </p:spPr>
        <p:txBody>
          <a:bodyPr vert="horz" wrap="square" lIns="91440" tIns="45720" rIns="91440" bIns="45720" anchor="b" anchorCtr="0"/>
          <a:p>
            <a:pPr eaLnBrk="1" hangingPunct="1"/>
            <a:r>
              <a:rPr lang="en-US" altLang="en-US" sz="2800" dirty="0"/>
              <a:t>Single Instance of Each Resource Type</a:t>
            </a:r>
            <a:endParaRPr lang="en-US" altLang="en-US" sz="2800" dirty="0"/>
          </a:p>
        </p:txBody>
      </p:sp>
      <p:sp>
        <p:nvSpPr>
          <p:cNvPr id="37891" name="Rectangle 3"/>
          <p:cNvSpPr>
            <a:spLocks noGrp="1"/>
          </p:cNvSpPr>
          <p:nvPr>
            <p:ph idx="1"/>
          </p:nvPr>
        </p:nvSpPr>
        <p:spPr>
          <a:xfrm>
            <a:off x="827088" y="1173163"/>
            <a:ext cx="7585075" cy="4511675"/>
          </a:xfrm>
        </p:spPr>
        <p:txBody>
          <a:bodyPr vert="horz" wrap="square" lIns="91440" tIns="45720" rIns="91440" bIns="45720" anchor="t" anchorCtr="0"/>
          <a:p>
            <a:r>
              <a:rPr lang="en-US" altLang="en-US" dirty="0"/>
              <a:t>Maintain </a:t>
            </a:r>
            <a:r>
              <a:rPr lang="en-US" altLang="en-US" b="1" dirty="0">
                <a:solidFill>
                  <a:srgbClr val="3366FF"/>
                </a:solidFill>
              </a:rPr>
              <a:t>wait-for </a:t>
            </a:r>
            <a:r>
              <a:rPr lang="en-US" altLang="en-US" dirty="0"/>
              <a:t>graph</a:t>
            </a:r>
            <a:endParaRPr lang="en-US" altLang="en-US" dirty="0"/>
          </a:p>
          <a:p>
            <a:pPr lvl="1"/>
            <a:r>
              <a:rPr lang="en-US" altLang="en-US" dirty="0"/>
              <a:t>Nodes are processes</a:t>
            </a:r>
            <a:endParaRPr lang="en-US" altLang="en-US" dirty="0"/>
          </a:p>
          <a:p>
            <a:pPr lvl="1"/>
            <a:r>
              <a:rPr lang="en-US" altLang="en-US" b="1" i="1" dirty="0"/>
              <a:t>P</a:t>
            </a:r>
            <a:r>
              <a:rPr lang="en-US" altLang="en-US" b="1" i="1" baseline="-25000" dirty="0"/>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P</a:t>
            </a:r>
            <a:r>
              <a:rPr lang="en-US" altLang="en-US" b="1" i="1" baseline="-25000" dirty="0">
                <a:sym typeface="Symbol" panose="05050102010706020507" pitchFamily="18" charset="2"/>
              </a:rPr>
              <a:t>j   </a:t>
            </a:r>
            <a:r>
              <a:rPr lang="en-US" altLang="en-US" dirty="0">
                <a:sym typeface="Symbol" panose="05050102010706020507" pitchFamily="18" charset="2"/>
              </a:rPr>
              <a:t>if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is waiting for</a:t>
            </a:r>
            <a:r>
              <a:rPr lang="en-US" altLang="en-US" i="1" dirty="0">
                <a:sym typeface="Symbol" panose="05050102010706020507" pitchFamily="18" charset="2"/>
              </a:rPr>
              <a:t> </a:t>
            </a:r>
            <a:r>
              <a:rPr lang="en-US" altLang="en-US" b="1" i="1" dirty="0">
                <a:sym typeface="Symbol" panose="05050102010706020507" pitchFamily="18" charset="2"/>
              </a:rPr>
              <a:t>P</a:t>
            </a:r>
            <a:r>
              <a:rPr lang="en-US" altLang="en-US" b="1" i="1" baseline="-25000" dirty="0">
                <a:sym typeface="Symbol" panose="05050102010706020507" pitchFamily="18" charset="2"/>
              </a:rPr>
              <a:t>j</a:t>
            </a:r>
            <a:br>
              <a:rPr lang="en-US" altLang="en-US" b="1" i="1" dirty="0">
                <a:sym typeface="Symbol" panose="05050102010706020507" pitchFamily="18" charset="2"/>
              </a:rPr>
            </a:br>
            <a:endParaRPr lang="en-US" altLang="en-US" b="1" i="1" dirty="0">
              <a:sym typeface="Symbol" panose="05050102010706020507" pitchFamily="18" charset="2"/>
            </a:endParaRPr>
          </a:p>
          <a:p>
            <a:r>
              <a:rPr lang="en-US" altLang="en-US" dirty="0"/>
              <a:t>Periodically invoke an algorithm that searches for a cycle in the graph. If there is a cycle, there exists a deadlock</a:t>
            </a:r>
            <a:endParaRPr lang="en-US" altLang="en-US" dirty="0"/>
          </a:p>
          <a:p>
            <a:pPr>
              <a:buNone/>
            </a:pPr>
            <a:endParaRPr lang="en-US" altLang="en-US" dirty="0"/>
          </a:p>
          <a:p>
            <a:r>
              <a:rPr lang="en-US" altLang="en-US" dirty="0"/>
              <a:t>An algorithm to detect a cycle in a graph requires an order of</a:t>
            </a:r>
            <a:r>
              <a:rPr lang="en-US" altLang="en-US" i="1" dirty="0"/>
              <a:t> </a:t>
            </a:r>
            <a:r>
              <a:rPr lang="en-US" altLang="en-US" b="1" i="1" dirty="0"/>
              <a:t>n</a:t>
            </a:r>
            <a:r>
              <a:rPr lang="en-US" altLang="en-US" b="1" baseline="30000" dirty="0"/>
              <a:t>2</a:t>
            </a:r>
            <a:r>
              <a:rPr lang="en-US" altLang="en-US" b="1" dirty="0"/>
              <a:t> </a:t>
            </a:r>
            <a:r>
              <a:rPr lang="en-US" altLang="en-US" dirty="0"/>
              <a:t>operations, where </a:t>
            </a:r>
            <a:r>
              <a:rPr lang="en-US" altLang="en-US" b="1" i="1" dirty="0"/>
              <a:t>n</a:t>
            </a:r>
            <a:r>
              <a:rPr lang="en-US" altLang="en-US" dirty="0"/>
              <a:t> is the number of vertices in the graph</a:t>
            </a:r>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1236663" y="266700"/>
            <a:ext cx="7751762" cy="457200"/>
          </a:xfrm>
        </p:spPr>
        <p:txBody>
          <a:bodyPr vert="horz" wrap="square" lIns="91440" tIns="45720" rIns="91440" bIns="45720" anchor="b" anchorCtr="0"/>
          <a:p>
            <a:pPr eaLnBrk="1" hangingPunct="1"/>
            <a:r>
              <a:rPr lang="en-US" altLang="en-US" sz="2400" dirty="0"/>
              <a:t>Resource-Allocation Graph and  Wait-for Graph</a:t>
            </a:r>
            <a:endParaRPr lang="en-US" altLang="en-US" sz="2400" dirty="0"/>
          </a:p>
        </p:txBody>
      </p:sp>
      <p:sp>
        <p:nvSpPr>
          <p:cNvPr id="38915" name="Text Box 5"/>
          <p:cNvSpPr txBox="1"/>
          <p:nvPr/>
        </p:nvSpPr>
        <p:spPr>
          <a:xfrm>
            <a:off x="1647825" y="5294313"/>
            <a:ext cx="2927350" cy="366712"/>
          </a:xfrm>
          <a:prstGeom prst="rect">
            <a:avLst/>
          </a:prstGeom>
          <a:noFill/>
          <a:ln w="9525">
            <a:noFill/>
          </a:ln>
        </p:spPr>
        <p:txBody>
          <a:bodyPr wrap="none" anchor="ctr" anchorCtr="0">
            <a:spAutoFit/>
          </a:bodyPr>
          <a:p>
            <a:pPr algn="ctr">
              <a:spcBef>
                <a:spcPct val="50000"/>
              </a:spcBef>
            </a:pPr>
            <a:r>
              <a:rPr lang="en-US" altLang="en-US" dirty="0">
                <a:latin typeface="Helvetica" pitchFamily="-84" charset="0"/>
              </a:rPr>
              <a:t>Resource-Allocation Graph</a:t>
            </a:r>
            <a:endParaRPr lang="en-US" altLang="en-US" dirty="0">
              <a:latin typeface="Helvetica" pitchFamily="-84" charset="0"/>
            </a:endParaRPr>
          </a:p>
        </p:txBody>
      </p:sp>
      <p:sp>
        <p:nvSpPr>
          <p:cNvPr id="38916" name="Text Box 6"/>
          <p:cNvSpPr txBox="1"/>
          <p:nvPr/>
        </p:nvSpPr>
        <p:spPr>
          <a:xfrm>
            <a:off x="4810125" y="5294313"/>
            <a:ext cx="3143250" cy="366712"/>
          </a:xfrm>
          <a:prstGeom prst="rect">
            <a:avLst/>
          </a:prstGeom>
          <a:noFill/>
          <a:ln w="9525">
            <a:noFill/>
          </a:ln>
        </p:spPr>
        <p:txBody>
          <a:bodyPr wrap="none" anchor="ctr" anchorCtr="0">
            <a:spAutoFit/>
          </a:bodyPr>
          <a:p>
            <a:pPr algn="ctr">
              <a:spcBef>
                <a:spcPct val="50000"/>
              </a:spcBef>
            </a:pPr>
            <a:r>
              <a:rPr lang="en-US" altLang="en-US" dirty="0">
                <a:latin typeface="Helvetica" pitchFamily="-84" charset="0"/>
              </a:rPr>
              <a:t>Corresponding wait-for graph</a:t>
            </a:r>
            <a:endParaRPr lang="en-US" altLang="en-US" dirty="0">
              <a:latin typeface="Helvetica" pitchFamily="-84" charset="0"/>
            </a:endParaRPr>
          </a:p>
        </p:txBody>
      </p:sp>
      <p:pic>
        <p:nvPicPr>
          <p:cNvPr id="38917" name="Picture 6" descr="7"/>
          <p:cNvPicPr>
            <a:picLocks noChangeAspect="1"/>
          </p:cNvPicPr>
          <p:nvPr/>
        </p:nvPicPr>
        <p:blipFill>
          <a:blip r:embed="rId1"/>
          <a:stretch>
            <a:fillRect/>
          </a:stretch>
        </p:blipFill>
        <p:spPr>
          <a:xfrm>
            <a:off x="1876425" y="1257300"/>
            <a:ext cx="5937250" cy="3830638"/>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1428750" y="161925"/>
            <a:ext cx="7772400" cy="628650"/>
          </a:xfrm>
        </p:spPr>
        <p:txBody>
          <a:bodyPr vert="horz" wrap="square" lIns="91440" tIns="45720" rIns="91440" bIns="45720" anchor="b" anchorCtr="0"/>
          <a:p>
            <a:pPr eaLnBrk="1" hangingPunct="1"/>
            <a:r>
              <a:rPr lang="en-US" altLang="en-US" dirty="0"/>
              <a:t>Several Instances of a Resource Type</a:t>
            </a:r>
            <a:endParaRPr lang="en-US" altLang="en-US" dirty="0"/>
          </a:p>
        </p:txBody>
      </p:sp>
      <p:sp>
        <p:nvSpPr>
          <p:cNvPr id="39939" name="Rectangle 3"/>
          <p:cNvSpPr>
            <a:spLocks noGrp="1"/>
          </p:cNvSpPr>
          <p:nvPr>
            <p:ph idx="1"/>
          </p:nvPr>
        </p:nvSpPr>
        <p:spPr>
          <a:xfrm>
            <a:off x="882650" y="1187450"/>
            <a:ext cx="7015163" cy="3851275"/>
          </a:xfrm>
        </p:spPr>
        <p:txBody>
          <a:bodyPr vert="horz" wrap="square" lIns="91440" tIns="45720" rIns="91440" bIns="45720" anchor="t" anchorCtr="0"/>
          <a:p>
            <a:r>
              <a:rPr lang="en-US" altLang="en-US" b="1" dirty="0">
                <a:solidFill>
                  <a:srgbClr val="000000"/>
                </a:solidFill>
              </a:rPr>
              <a:t>Available</a:t>
            </a:r>
            <a:r>
              <a:rPr lang="en-US" altLang="en-US" i="1" dirty="0"/>
              <a:t>:</a:t>
            </a:r>
            <a:r>
              <a:rPr lang="en-US" altLang="en-US" dirty="0"/>
              <a:t>  A vector of length </a:t>
            </a:r>
            <a:r>
              <a:rPr lang="en-US" altLang="en-US" b="1" i="1" dirty="0"/>
              <a:t>m</a:t>
            </a:r>
            <a:r>
              <a:rPr lang="en-US" altLang="en-US" dirty="0"/>
              <a:t> indicates the number of available resources of each type</a:t>
            </a:r>
            <a:endParaRPr lang="en-US" altLang="en-US" dirty="0"/>
          </a:p>
          <a:p>
            <a:r>
              <a:rPr lang="en-US" altLang="en-US" b="1" dirty="0">
                <a:solidFill>
                  <a:srgbClr val="000000"/>
                </a:solidFill>
              </a:rPr>
              <a:t>Allocation</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defines the number of resources of each type currently allocated to each process</a:t>
            </a:r>
            <a:endParaRPr lang="en-US" altLang="en-US" dirty="0"/>
          </a:p>
          <a:p>
            <a:r>
              <a:rPr lang="en-US" altLang="en-US" b="1" dirty="0">
                <a:solidFill>
                  <a:srgbClr val="000000"/>
                </a:solidFill>
              </a:rPr>
              <a:t>Request</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indicates the current request  of each process.  If </a:t>
            </a:r>
            <a:r>
              <a:rPr lang="en-US" altLang="en-US" b="1" i="1" dirty="0"/>
              <a:t>Request </a:t>
            </a:r>
            <a:r>
              <a:rPr lang="en-US" altLang="en-US" b="1" dirty="0"/>
              <a:t>[</a:t>
            </a:r>
            <a:r>
              <a:rPr lang="en-US" altLang="en-US" b="1" i="1" dirty="0"/>
              <a:t>i</a:t>
            </a:r>
            <a:r>
              <a:rPr lang="en-US" altLang="en-US" b="1" dirty="0"/>
              <a:t>][</a:t>
            </a:r>
            <a:r>
              <a:rPr lang="en-US" altLang="en-US" b="1" i="1" dirty="0"/>
              <a:t>j</a:t>
            </a:r>
            <a:r>
              <a:rPr lang="en-US" altLang="en-US" b="1" dirty="0"/>
              <a:t>] = </a:t>
            </a:r>
            <a:r>
              <a:rPr lang="en-US" altLang="en-US" b="1" i="1" dirty="0"/>
              <a:t>k</a:t>
            </a:r>
            <a:r>
              <a:rPr lang="en-US" altLang="en-US" dirty="0"/>
              <a:t>, then process</a:t>
            </a:r>
            <a:r>
              <a:rPr lang="en-US" altLang="en-US" i="1" dirty="0"/>
              <a:t> </a:t>
            </a:r>
            <a:r>
              <a:rPr lang="en-US" altLang="en-US" b="1" i="1" dirty="0"/>
              <a:t>P</a:t>
            </a:r>
            <a:r>
              <a:rPr lang="en-US" altLang="en-US" b="1" i="1" baseline="-25000" dirty="0"/>
              <a:t>i</a:t>
            </a:r>
            <a:r>
              <a:rPr lang="en-US" altLang="en-US" dirty="0"/>
              <a:t> is requesting</a:t>
            </a:r>
            <a:r>
              <a:rPr lang="en-US" altLang="en-US" i="1" dirty="0"/>
              <a:t> </a:t>
            </a:r>
            <a:r>
              <a:rPr lang="en-US" altLang="en-US" b="1" i="1" dirty="0"/>
              <a:t>k</a:t>
            </a:r>
            <a:r>
              <a:rPr lang="en-US" altLang="en-US" dirty="0"/>
              <a:t> more instances of resource type </a:t>
            </a:r>
            <a:r>
              <a:rPr lang="en-US" altLang="en-US" b="1" i="1" dirty="0"/>
              <a:t>R</a:t>
            </a:r>
            <a:r>
              <a:rPr lang="en-US" altLang="en-US" b="1" i="1" baseline="-25000" dirty="0"/>
              <a:t>j</a:t>
            </a:r>
            <a:r>
              <a:rPr lang="en-US" altLang="en-US" dirty="0"/>
              <a:t>.</a:t>
            </a: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787400" y="152400"/>
            <a:ext cx="7899400" cy="576263"/>
          </a:xfrm>
        </p:spPr>
        <p:txBody>
          <a:bodyPr vert="horz" wrap="square" lIns="91440" tIns="45720" rIns="91440" bIns="45720" anchor="b" anchorCtr="0"/>
          <a:p>
            <a:pPr eaLnBrk="1" hangingPunct="1"/>
            <a:r>
              <a:rPr lang="en-US" altLang="en-US" dirty="0"/>
              <a:t>Detection Algorithm</a:t>
            </a:r>
            <a:endParaRPr lang="en-US" altLang="en-US" dirty="0"/>
          </a:p>
        </p:txBody>
      </p:sp>
      <p:sp>
        <p:nvSpPr>
          <p:cNvPr id="40963" name="Rectangle 3"/>
          <p:cNvSpPr>
            <a:spLocks noGrp="1"/>
          </p:cNvSpPr>
          <p:nvPr>
            <p:ph idx="1"/>
          </p:nvPr>
        </p:nvSpPr>
        <p:spPr>
          <a:xfrm>
            <a:off x="995363" y="1233488"/>
            <a:ext cx="7753350" cy="4530725"/>
          </a:xfrm>
        </p:spPr>
        <p:txBody>
          <a:bodyPr vert="horz" wrap="square" lIns="91440" tIns="45720" rIns="91440" bIns="45720" anchor="t" anchorCtr="0"/>
          <a:p>
            <a:pPr>
              <a:buNone/>
            </a:pPr>
            <a:r>
              <a:rPr lang="en-US" altLang="en-US" dirty="0"/>
              <a:t>1.	Let </a:t>
            </a:r>
            <a:r>
              <a:rPr lang="en-US" altLang="en-US" b="1" i="1" dirty="0"/>
              <a:t>Work</a:t>
            </a:r>
            <a:r>
              <a:rPr lang="en-US" altLang="en-US" dirty="0"/>
              <a:t> and </a:t>
            </a:r>
            <a:r>
              <a:rPr lang="en-US" altLang="en-US" b="1" i="1" dirty="0"/>
              <a:t>Finish</a:t>
            </a:r>
            <a:r>
              <a:rPr lang="en-US" altLang="en-US" dirty="0"/>
              <a:t> be vectors of length </a:t>
            </a:r>
            <a:r>
              <a:rPr lang="en-US" altLang="en-US" b="1" i="1" dirty="0"/>
              <a:t>m</a:t>
            </a:r>
            <a:r>
              <a:rPr lang="en-US" altLang="en-US" dirty="0"/>
              <a:t> and </a:t>
            </a:r>
            <a:r>
              <a:rPr lang="en-US" altLang="en-US" b="1" i="1" dirty="0"/>
              <a:t>n</a:t>
            </a:r>
            <a:r>
              <a:rPr lang="en-US" altLang="en-US" dirty="0"/>
              <a:t>, respectively Initialize:</a:t>
            </a:r>
            <a:endParaRPr lang="en-US" altLang="en-US" dirty="0"/>
          </a:p>
          <a:p>
            <a:pPr marL="850900" lvl="1" indent="-393700">
              <a:buNone/>
            </a:pPr>
            <a:r>
              <a:rPr lang="en-US" altLang="en-US" dirty="0"/>
              <a:t>(a) </a:t>
            </a:r>
            <a:r>
              <a:rPr lang="en-US" altLang="en-US" b="1" i="1" dirty="0"/>
              <a:t>Work</a:t>
            </a:r>
            <a:r>
              <a:rPr lang="en-US" altLang="en-US" b="1" dirty="0"/>
              <a:t> = </a:t>
            </a:r>
            <a:r>
              <a:rPr lang="en-US" altLang="en-US" b="1" i="1" dirty="0"/>
              <a:t>Available</a:t>
            </a:r>
            <a:endParaRPr lang="en-US" altLang="en-US" b="1" dirty="0"/>
          </a:p>
          <a:p>
            <a:pPr marL="850900" lvl="1" indent="-393700">
              <a:buNone/>
            </a:pPr>
            <a:r>
              <a:rPr lang="en-US" altLang="en-US" dirty="0"/>
              <a:t>(b)	For </a:t>
            </a:r>
            <a:r>
              <a:rPr lang="en-US" altLang="en-US" b="1" i="1" dirty="0"/>
              <a:t>i</a:t>
            </a:r>
            <a:r>
              <a:rPr lang="en-US" altLang="en-US" b="1" dirty="0"/>
              <a:t> = 1,2, …,</a:t>
            </a:r>
            <a:r>
              <a:rPr lang="en-US" altLang="en-US" b="1" i="1" dirty="0"/>
              <a:t> n</a:t>
            </a:r>
            <a:r>
              <a:rPr lang="en-US" altLang="en-US" dirty="0"/>
              <a:t>, if </a:t>
            </a:r>
            <a:r>
              <a:rPr lang="en-US" altLang="en-US" b="1" i="1" dirty="0"/>
              <a:t>Allocation</a:t>
            </a:r>
            <a:r>
              <a:rPr lang="en-US" altLang="en-US" b="1" i="1" baseline="-25000" dirty="0"/>
              <a:t>i</a:t>
            </a:r>
            <a:r>
              <a:rPr lang="en-US" altLang="en-US" b="1" dirty="0"/>
              <a:t> </a:t>
            </a:r>
            <a:r>
              <a:rPr lang="en-US" altLang="en-US" b="1" dirty="0">
                <a:sym typeface="Symbol" panose="05050102010706020507" pitchFamily="18" charset="2"/>
              </a:rPr>
              <a:t> 0</a:t>
            </a:r>
            <a:r>
              <a:rPr lang="en-US" altLang="en-US" dirty="0">
                <a:sym typeface="Symbol" panose="05050102010706020507" pitchFamily="18" charset="2"/>
              </a:rPr>
              <a:t>, then </a:t>
            </a:r>
            <a:br>
              <a:rPr lang="en-US" altLang="en-US" dirty="0">
                <a:sym typeface="Symbol" panose="05050102010706020507" pitchFamily="18" charset="2"/>
              </a:rPr>
            </a:br>
            <a:r>
              <a:rPr lang="en-US" altLang="en-US" b="1" i="1" dirty="0">
                <a:sym typeface="Symbol" panose="05050102010706020507" pitchFamily="18" charset="2"/>
              </a:rPr>
              <a:t>Finish</a:t>
            </a:r>
            <a:r>
              <a:rPr lang="en-US" altLang="en-US" b="1" dirty="0">
                <a:sym typeface="Symbol" panose="05050102010706020507" pitchFamily="18" charset="2"/>
              </a:rPr>
              <a:t>[i] </a:t>
            </a:r>
            <a:r>
              <a:rPr lang="en-US" altLang="en-US" b="1" i="1" dirty="0">
                <a:sym typeface="Symbol" panose="05050102010706020507" pitchFamily="18" charset="2"/>
              </a:rPr>
              <a:t>= false</a:t>
            </a:r>
            <a:r>
              <a:rPr lang="en-US" altLang="en-US" dirty="0">
                <a:sym typeface="Symbol" panose="05050102010706020507" pitchFamily="18" charset="2"/>
              </a:rPr>
              <a:t>; otherwise, </a:t>
            </a:r>
            <a:r>
              <a:rPr lang="en-US" altLang="en-US" b="1" i="1" dirty="0">
                <a:sym typeface="Symbol" panose="05050102010706020507" pitchFamily="18" charset="2"/>
              </a:rPr>
              <a:t>Finish</a:t>
            </a:r>
            <a:r>
              <a:rPr lang="en-US" altLang="en-US" b="1" dirty="0">
                <a:sym typeface="Symbol" panose="05050102010706020507" pitchFamily="18" charset="2"/>
              </a:rPr>
              <a:t>[i] = </a:t>
            </a:r>
            <a:r>
              <a:rPr lang="en-US" altLang="en-US" b="1" i="1" dirty="0">
                <a:sym typeface="Symbol" panose="05050102010706020507" pitchFamily="18" charset="2"/>
              </a:rPr>
              <a:t>true</a:t>
            </a:r>
            <a:endParaRPr lang="en-US" altLang="en-US" b="1" i="1" dirty="0">
              <a:sym typeface="Symbol" panose="05050102010706020507" pitchFamily="18" charset="2"/>
            </a:endParaRPr>
          </a:p>
          <a:p>
            <a:pPr marL="850900" lvl="1" indent="-393700">
              <a:buNone/>
            </a:pPr>
            <a:endParaRPr lang="en-US" altLang="en-US" dirty="0">
              <a:sym typeface="Symbol" panose="05050102010706020507" pitchFamily="18" charset="2"/>
            </a:endParaRPr>
          </a:p>
          <a:p>
            <a:pPr>
              <a:buNone/>
            </a:pPr>
            <a:r>
              <a:rPr lang="en-US" altLang="en-US" dirty="0"/>
              <a:t>2.	Find an index </a:t>
            </a:r>
            <a:r>
              <a:rPr lang="en-US" altLang="en-US" b="1" i="1" dirty="0"/>
              <a:t>i</a:t>
            </a:r>
            <a:r>
              <a:rPr lang="en-US" altLang="en-US" i="1" dirty="0"/>
              <a:t> </a:t>
            </a:r>
            <a:r>
              <a:rPr lang="en-US" altLang="en-US" dirty="0"/>
              <a:t>such that both:</a:t>
            </a:r>
            <a:endParaRPr lang="en-US" altLang="en-US" dirty="0"/>
          </a:p>
          <a:p>
            <a:pPr marL="850900" lvl="1" indent="-393700">
              <a:buNone/>
            </a:pPr>
            <a:r>
              <a:rPr lang="en-US" altLang="en-US" dirty="0"/>
              <a:t>(a)	</a:t>
            </a:r>
            <a:r>
              <a:rPr lang="en-US" altLang="en-US" b="1" i="1" dirty="0"/>
              <a:t>Finish</a:t>
            </a:r>
            <a:r>
              <a:rPr lang="en-US" altLang="en-US" b="1" dirty="0"/>
              <a:t>[</a:t>
            </a:r>
            <a:r>
              <a:rPr lang="en-US" altLang="en-US" b="1" i="1" dirty="0"/>
              <a:t>i</a:t>
            </a:r>
            <a:r>
              <a:rPr lang="en-US" altLang="en-US" b="1" dirty="0"/>
              <a:t>] == </a:t>
            </a:r>
            <a:r>
              <a:rPr lang="en-US" altLang="en-US" b="1" i="1" dirty="0"/>
              <a:t>false</a:t>
            </a:r>
            <a:endParaRPr lang="en-US" altLang="en-US" b="1" dirty="0"/>
          </a:p>
          <a:p>
            <a:pPr marL="850900" lvl="1" indent="-393700">
              <a:buNone/>
            </a:pPr>
            <a:r>
              <a:rPr lang="en-US" altLang="en-US" dirty="0"/>
              <a:t>(b)	</a:t>
            </a:r>
            <a:r>
              <a:rPr lang="en-US" altLang="en-US" b="1" i="1" dirty="0"/>
              <a:t>Request</a:t>
            </a:r>
            <a:r>
              <a:rPr lang="en-US" altLang="en-US" b="1" i="1" baseline="-25000" dirty="0"/>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Work</a:t>
            </a:r>
            <a:br>
              <a:rPr lang="en-US" altLang="en-US" b="1" i="1" dirty="0">
                <a:sym typeface="Symbol" panose="05050102010706020507" pitchFamily="18" charset="2"/>
              </a:rPr>
            </a:br>
            <a:endParaRPr lang="en-US" altLang="en-US" b="1" dirty="0">
              <a:sym typeface="Symbol" panose="05050102010706020507" pitchFamily="18" charset="2"/>
            </a:endParaRPr>
          </a:p>
          <a:p>
            <a:pPr marL="850900" lvl="1" indent="-393700">
              <a:buNone/>
            </a:pPr>
            <a:r>
              <a:rPr lang="en-US" altLang="en-US" dirty="0">
                <a:sym typeface="Symbol" panose="05050102010706020507" pitchFamily="18" charset="2"/>
              </a:rPr>
              <a:t>If no such </a:t>
            </a:r>
            <a:r>
              <a:rPr lang="en-US" altLang="en-US" b="1" i="1" dirty="0">
                <a:sym typeface="Symbol" panose="05050102010706020507" pitchFamily="18" charset="2"/>
              </a:rPr>
              <a:t>i</a:t>
            </a:r>
            <a:r>
              <a:rPr lang="en-US" altLang="en-US" b="1" dirty="0">
                <a:sym typeface="Symbol" panose="05050102010706020507" pitchFamily="18" charset="2"/>
              </a:rPr>
              <a:t> </a:t>
            </a:r>
            <a:r>
              <a:rPr lang="en-US" altLang="en-US" dirty="0">
                <a:sym typeface="Symbol" panose="05050102010706020507" pitchFamily="18" charset="2"/>
              </a:rPr>
              <a:t>exists, go to step 4</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1128713" y="214313"/>
            <a:ext cx="7558087" cy="576262"/>
          </a:xfrm>
        </p:spPr>
        <p:txBody>
          <a:bodyPr vert="horz" wrap="square" lIns="91440" tIns="45720" rIns="91440" bIns="45720" anchor="b" anchorCtr="0"/>
          <a:p>
            <a:pPr eaLnBrk="1" hangingPunct="1"/>
            <a:r>
              <a:rPr lang="en-US" altLang="en-US" dirty="0"/>
              <a:t>Detection Algorithm (Cont.)</a:t>
            </a:r>
            <a:endParaRPr lang="en-US" altLang="en-US" dirty="0"/>
          </a:p>
        </p:txBody>
      </p:sp>
      <p:sp>
        <p:nvSpPr>
          <p:cNvPr id="41987" name="Rectangle 3"/>
          <p:cNvSpPr>
            <a:spLocks noGrp="1"/>
          </p:cNvSpPr>
          <p:nvPr>
            <p:ph idx="1"/>
          </p:nvPr>
        </p:nvSpPr>
        <p:spPr>
          <a:xfrm>
            <a:off x="947738" y="1171575"/>
            <a:ext cx="7218362" cy="2297113"/>
          </a:xfrm>
        </p:spPr>
        <p:txBody>
          <a:bodyPr vert="horz" wrap="square" lIns="91440" tIns="45720" rIns="91440" bIns="45720" anchor="t" anchorCtr="0"/>
          <a:p>
            <a:pPr>
              <a:lnSpc>
                <a:spcPct val="90000"/>
              </a:lnSpc>
              <a:buNone/>
            </a:pPr>
            <a:r>
              <a:rPr lang="en-US" altLang="en-US" dirty="0"/>
              <a:t>3.	</a:t>
            </a:r>
            <a:r>
              <a:rPr lang="en-US" altLang="en-US" b="1" i="1" dirty="0"/>
              <a:t>Work</a:t>
            </a:r>
            <a:r>
              <a:rPr lang="en-US" altLang="en-US" b="1" dirty="0"/>
              <a:t> = </a:t>
            </a:r>
            <a:r>
              <a:rPr lang="en-US" altLang="en-US" b="1" i="1" dirty="0"/>
              <a:t>Work</a:t>
            </a:r>
            <a:r>
              <a:rPr lang="en-US" altLang="en-US" b="1" dirty="0"/>
              <a:t> + </a:t>
            </a:r>
            <a:r>
              <a:rPr lang="en-US" altLang="en-US" b="1" i="1" dirty="0"/>
              <a:t>Allocation</a:t>
            </a:r>
            <a:r>
              <a:rPr lang="en-US" altLang="en-US" b="1" i="1" baseline="-25000" dirty="0"/>
              <a:t>i</a:t>
            </a:r>
            <a:br>
              <a:rPr lang="en-US" altLang="en-US" b="1" dirty="0"/>
            </a:br>
            <a:r>
              <a:rPr lang="en-US" altLang="en-US" b="1" i="1" dirty="0"/>
              <a:t>Finish</a:t>
            </a:r>
            <a:r>
              <a:rPr lang="en-US" altLang="en-US" b="1" dirty="0"/>
              <a:t>[</a:t>
            </a:r>
            <a:r>
              <a:rPr lang="en-US" altLang="en-US" b="1" i="1" dirty="0"/>
              <a:t>i</a:t>
            </a:r>
            <a:r>
              <a:rPr lang="en-US" altLang="en-US" b="1" dirty="0"/>
              <a:t>] = </a:t>
            </a:r>
            <a:r>
              <a:rPr lang="en-US" altLang="en-US" b="1" i="1" dirty="0"/>
              <a:t>true</a:t>
            </a:r>
            <a:br>
              <a:rPr lang="en-US" altLang="en-US" b="1" dirty="0"/>
            </a:br>
            <a:r>
              <a:rPr lang="en-US" altLang="en-US" dirty="0"/>
              <a:t>go to step 2</a:t>
            </a:r>
            <a:br>
              <a:rPr lang="en-US" altLang="en-US" dirty="0"/>
            </a:br>
            <a:endParaRPr lang="en-US" altLang="en-US" dirty="0"/>
          </a:p>
          <a:p>
            <a:pPr>
              <a:lnSpc>
                <a:spcPct val="90000"/>
              </a:lnSpc>
              <a:buNone/>
            </a:pPr>
            <a:r>
              <a:rPr lang="en-US" altLang="en-US" dirty="0"/>
              <a:t>4.	If </a:t>
            </a:r>
            <a:r>
              <a:rPr lang="en-US" altLang="en-US" b="1" i="1" dirty="0"/>
              <a:t>Finish[i] == false</a:t>
            </a:r>
            <a:r>
              <a:rPr lang="en-US" altLang="en-US" dirty="0"/>
              <a:t>, for some </a:t>
            </a:r>
            <a:r>
              <a:rPr lang="en-US" altLang="en-US" b="1" i="1" dirty="0"/>
              <a:t>i</a:t>
            </a:r>
            <a:r>
              <a:rPr lang="en-US" altLang="en-US" dirty="0"/>
              <a:t>, 1 </a:t>
            </a:r>
            <a:r>
              <a:rPr lang="en-US" altLang="en-US" dirty="0">
                <a:sym typeface="Symbol" panose="05050102010706020507" pitchFamily="18" charset="2"/>
              </a:rPr>
              <a:t> </a:t>
            </a:r>
            <a:r>
              <a:rPr lang="en-US" altLang="en-US" b="1" i="1" dirty="0">
                <a:sym typeface="Symbol" panose="05050102010706020507" pitchFamily="18" charset="2"/>
              </a:rPr>
              <a:t>i</a:t>
            </a:r>
            <a:r>
              <a:rPr lang="en-US" altLang="en-US" dirty="0">
                <a:sym typeface="Symbol" panose="05050102010706020507" pitchFamily="18" charset="2"/>
              </a:rPr>
              <a:t>   </a:t>
            </a:r>
            <a:r>
              <a:rPr lang="en-US" altLang="en-US" b="1" i="1" dirty="0">
                <a:sym typeface="Symbol" panose="05050102010706020507" pitchFamily="18" charset="2"/>
              </a:rPr>
              <a:t>n</a:t>
            </a:r>
            <a:r>
              <a:rPr lang="en-US" altLang="en-US" dirty="0">
                <a:sym typeface="Symbol" panose="05050102010706020507" pitchFamily="18" charset="2"/>
              </a:rPr>
              <a:t>, then the system is in deadlock state. Moreover, if </a:t>
            </a:r>
            <a:r>
              <a:rPr lang="en-US" altLang="en-US" b="1" i="1" dirty="0">
                <a:sym typeface="Symbol" panose="05050102010706020507" pitchFamily="18" charset="2"/>
              </a:rPr>
              <a:t>Finish</a:t>
            </a:r>
            <a:r>
              <a:rPr lang="en-US" altLang="en-US" b="1" dirty="0">
                <a:sym typeface="Symbol" panose="05050102010706020507" pitchFamily="18" charset="2"/>
              </a:rPr>
              <a:t>[</a:t>
            </a:r>
            <a:r>
              <a:rPr lang="en-US" altLang="en-US" b="1" i="1" dirty="0">
                <a:sym typeface="Symbol" panose="05050102010706020507" pitchFamily="18" charset="2"/>
              </a:rPr>
              <a:t>i</a:t>
            </a:r>
            <a:r>
              <a:rPr lang="en-US" altLang="en-US" b="1" dirty="0">
                <a:sym typeface="Symbol" panose="05050102010706020507" pitchFamily="18" charset="2"/>
              </a:rPr>
              <a:t>] == </a:t>
            </a:r>
            <a:r>
              <a:rPr lang="en-US" altLang="en-US" b="1" i="1" dirty="0">
                <a:sym typeface="Symbol" panose="05050102010706020507" pitchFamily="18" charset="2"/>
              </a:rPr>
              <a:t>false</a:t>
            </a:r>
            <a:r>
              <a:rPr lang="en-US" altLang="en-US" dirty="0">
                <a:sym typeface="Symbol" panose="05050102010706020507" pitchFamily="18" charset="2"/>
              </a:rPr>
              <a:t>, then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is deadlocked</a:t>
            </a:r>
            <a:endParaRPr lang="en-US" altLang="en-US" dirty="0">
              <a:sym typeface="Symbol" panose="05050102010706020507" pitchFamily="18" charset="2"/>
            </a:endParaRPr>
          </a:p>
          <a:p>
            <a:pPr>
              <a:lnSpc>
                <a:spcPct val="90000"/>
              </a:lnSpc>
              <a:buNone/>
            </a:pPr>
            <a:r>
              <a:rPr lang="en-US" altLang="en-US" dirty="0">
                <a:sym typeface="Symbol" panose="05050102010706020507" pitchFamily="18" charset="2"/>
              </a:rPr>
              <a:t>	</a:t>
            </a:r>
            <a:endParaRPr lang="en-US" altLang="en-US" dirty="0"/>
          </a:p>
        </p:txBody>
      </p:sp>
      <p:sp>
        <p:nvSpPr>
          <p:cNvPr id="41988" name="Text Box 4"/>
          <p:cNvSpPr txBox="1"/>
          <p:nvPr/>
        </p:nvSpPr>
        <p:spPr>
          <a:xfrm>
            <a:off x="852488" y="3824288"/>
            <a:ext cx="7694612" cy="1060450"/>
          </a:xfrm>
          <a:prstGeom prst="rect">
            <a:avLst/>
          </a:prstGeom>
          <a:noFill/>
          <a:ln w="9525">
            <a:noFill/>
          </a:ln>
        </p:spPr>
        <p:txBody>
          <a:bodyPr anchor="ctr" anchorCtr="0">
            <a:spAutoFit/>
          </a:bodyPr>
          <a:p>
            <a:r>
              <a:rPr lang="en-US" altLang="en-US" b="1" dirty="0">
                <a:solidFill>
                  <a:srgbClr val="FF0066"/>
                </a:solidFill>
                <a:latin typeface="Helvetica" pitchFamily="-84" charset="0"/>
                <a:sym typeface="Symbol" panose="05050102010706020507" pitchFamily="18" charset="2"/>
              </a:rPr>
              <a:t>Algorithm requires an order of O(</a:t>
            </a:r>
            <a:r>
              <a:rPr lang="en-US" altLang="en-US" b="1" i="1" dirty="0">
                <a:solidFill>
                  <a:srgbClr val="FF0066"/>
                </a:solidFill>
                <a:latin typeface="Helvetica" pitchFamily="-84" charset="0"/>
                <a:sym typeface="Symbol" panose="05050102010706020507" pitchFamily="18" charset="2"/>
              </a:rPr>
              <a:t>m </a:t>
            </a:r>
            <a:r>
              <a:rPr lang="en-US" altLang="en-US" b="1" dirty="0">
                <a:solidFill>
                  <a:srgbClr val="FF0066"/>
                </a:solidFill>
                <a:latin typeface="Helvetica" pitchFamily="-84" charset="0"/>
                <a:sym typeface="Symbol" panose="05050102010706020507" pitchFamily="18" charset="2"/>
              </a:rPr>
              <a:t>x</a:t>
            </a:r>
            <a:r>
              <a:rPr lang="en-US" altLang="en-US" b="1" i="1" dirty="0">
                <a:solidFill>
                  <a:srgbClr val="FF0066"/>
                </a:solidFill>
                <a:latin typeface="Helvetica" pitchFamily="-84" charset="0"/>
                <a:sym typeface="Symbol" panose="05050102010706020507" pitchFamily="18" charset="2"/>
              </a:rPr>
              <a:t> n</a:t>
            </a:r>
            <a:r>
              <a:rPr lang="en-US" altLang="en-US" b="1" baseline="30000" dirty="0">
                <a:solidFill>
                  <a:srgbClr val="FF0066"/>
                </a:solidFill>
                <a:latin typeface="Helvetica" pitchFamily="-84" charset="0"/>
                <a:sym typeface="Symbol" panose="05050102010706020507" pitchFamily="18" charset="2"/>
              </a:rPr>
              <a:t>2</a:t>
            </a:r>
            <a:r>
              <a:rPr lang="en-US" altLang="en-US" b="1" dirty="0">
                <a:solidFill>
                  <a:srgbClr val="FF0066"/>
                </a:solidFill>
                <a:latin typeface="Helvetica" pitchFamily="-84" charset="0"/>
                <a:sym typeface="Symbol" panose="05050102010706020507" pitchFamily="18" charset="2"/>
              </a:rPr>
              <a:t>) operations to detect whether the system is in deadlocked state</a:t>
            </a:r>
            <a:endParaRPr lang="en-US" altLang="en-US" dirty="0">
              <a:solidFill>
                <a:srgbClr val="FF0066"/>
              </a:solidFill>
              <a:latin typeface="Helvetica" pitchFamily="-84" charset="0"/>
            </a:endParaRPr>
          </a:p>
          <a:p>
            <a:pPr>
              <a:spcBef>
                <a:spcPct val="50000"/>
              </a:spcBef>
            </a:pPr>
            <a:endParaRPr lang="en-US" altLang="en-US" dirty="0">
              <a:solidFill>
                <a:srgbClr val="FF0066"/>
              </a:solidFill>
              <a:latin typeface="Helvetica" pitchFamily="-8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1022350" y="214313"/>
            <a:ext cx="7664450" cy="576262"/>
          </a:xfrm>
        </p:spPr>
        <p:txBody>
          <a:bodyPr vert="horz" wrap="square" lIns="91440" tIns="45720" rIns="91440" bIns="45720" anchor="b" anchorCtr="0"/>
          <a:p>
            <a:pPr eaLnBrk="1" hangingPunct="1"/>
            <a:r>
              <a:rPr lang="en-US" altLang="en-US" dirty="0"/>
              <a:t>Example of Detection Algorithm</a:t>
            </a:r>
            <a:endParaRPr lang="en-US" altLang="en-US" dirty="0"/>
          </a:p>
        </p:txBody>
      </p:sp>
      <p:sp>
        <p:nvSpPr>
          <p:cNvPr id="43011" name="Rectangle 3"/>
          <p:cNvSpPr>
            <a:spLocks noGrp="1"/>
          </p:cNvSpPr>
          <p:nvPr>
            <p:ph idx="1"/>
          </p:nvPr>
        </p:nvSpPr>
        <p:spPr>
          <a:xfrm>
            <a:off x="901700" y="1108075"/>
            <a:ext cx="8037513" cy="5121275"/>
          </a:xfrm>
        </p:spPr>
        <p:txBody>
          <a:bodyPr vert="horz" wrap="square" lIns="91440" tIns="45720" rIns="91440" bIns="45720" anchor="t" anchorCtr="0"/>
          <a:p>
            <a:pPr defTabSz="914400">
              <a:tabLst>
                <a:tab pos="1428750" algn="l"/>
                <a:tab pos="2338705" algn="ctr"/>
                <a:tab pos="3594100" algn="ctr"/>
                <a:tab pos="4921250" algn="ctr"/>
              </a:tabLst>
            </a:pPr>
            <a:r>
              <a:rPr lang="en-US" altLang="en-US" dirty="0"/>
              <a:t>Five processes </a:t>
            </a:r>
            <a:r>
              <a:rPr lang="en-US" altLang="en-US" b="1" i="1" dirty="0"/>
              <a:t>P</a:t>
            </a:r>
            <a:r>
              <a:rPr lang="en-US" altLang="en-US" b="1" baseline="-25000" dirty="0"/>
              <a:t>0</a:t>
            </a:r>
            <a:r>
              <a:rPr lang="en-US" altLang="en-US" dirty="0"/>
              <a:t> through </a:t>
            </a:r>
            <a:r>
              <a:rPr lang="en-US" altLang="en-US" b="1" i="1" dirty="0"/>
              <a:t>P</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endParaRPr lang="en-US" altLang="en-US" dirty="0"/>
          </a:p>
          <a:p>
            <a:pPr defTabSz="914400">
              <a:buNone/>
              <a:tabLst>
                <a:tab pos="1428750" algn="l"/>
                <a:tab pos="2338705" algn="ctr"/>
                <a:tab pos="3594100" algn="ctr"/>
                <a:tab pos="4921250" algn="ctr"/>
              </a:tabLst>
            </a:pPr>
            <a:endParaRPr lang="en-US" altLang="en-US" dirty="0"/>
          </a:p>
          <a:p>
            <a:pPr defTabSz="914400">
              <a:tabLst>
                <a:tab pos="1428750" algn="l"/>
                <a:tab pos="2338705"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endParaRPr lang="en-US" altLang="en-US" dirty="0"/>
          </a:p>
          <a:p>
            <a:pPr defTabSz="914400">
              <a:buNone/>
              <a:tabLst>
                <a:tab pos="1428750" algn="l"/>
                <a:tab pos="2338705"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endParaRPr lang="en-US" altLang="en-US" i="1" u="sng" dirty="0"/>
          </a:p>
          <a:p>
            <a:pPr defTabSz="914400">
              <a:buNone/>
              <a:tabLst>
                <a:tab pos="1428750" algn="l"/>
                <a:tab pos="2338705" algn="ctr"/>
                <a:tab pos="3594100" algn="ctr"/>
                <a:tab pos="4921250" algn="ctr"/>
              </a:tabLst>
            </a:pPr>
            <a:r>
              <a:rPr lang="en-US" altLang="en-US" dirty="0"/>
              <a:t>			</a:t>
            </a:r>
            <a:r>
              <a:rPr lang="en-US" altLang="en-US" i="1" dirty="0"/>
              <a:t>A B C 	  A B C 	A B C</a:t>
            </a:r>
            <a:endParaRPr lang="en-US" altLang="en-US" i="1" dirty="0"/>
          </a:p>
          <a:p>
            <a:pPr defTabSz="914400">
              <a:buNone/>
              <a:tabLst>
                <a:tab pos="1428750" algn="l"/>
                <a:tab pos="2338705" algn="ctr"/>
                <a:tab pos="3594100" algn="ctr"/>
                <a:tab pos="4921250" algn="ctr"/>
              </a:tabLst>
            </a:pPr>
            <a:r>
              <a:rPr lang="en-US" altLang="en-US" dirty="0"/>
              <a:t>	        </a:t>
            </a:r>
            <a:r>
              <a:rPr lang="en-US" altLang="en-US" i="1" dirty="0"/>
              <a:t>P</a:t>
            </a:r>
            <a:r>
              <a:rPr lang="en-US" altLang="en-US" baseline="-25000" dirty="0"/>
              <a:t>0</a:t>
            </a:r>
            <a:r>
              <a:rPr lang="en-US" altLang="en-US" dirty="0"/>
              <a:t>	          0 1 0             0 0 0 	0 0 0</a:t>
            </a:r>
            <a:endParaRPr lang="en-US" altLang="en-US" dirty="0"/>
          </a:p>
          <a:p>
            <a:pPr defTabSz="914400">
              <a:buNone/>
              <a:tabLst>
                <a:tab pos="1428750" algn="l"/>
                <a:tab pos="2338705" algn="ctr"/>
                <a:tab pos="3594100" algn="ctr"/>
                <a:tab pos="4921250" algn="ctr"/>
              </a:tabLst>
            </a:pPr>
            <a:r>
              <a:rPr lang="en-US" altLang="en-US" i="1" dirty="0"/>
              <a:t>             P</a:t>
            </a:r>
            <a:r>
              <a:rPr lang="en-US" altLang="en-US" baseline="-25000" dirty="0"/>
              <a:t>1</a:t>
            </a:r>
            <a:r>
              <a:rPr lang="en-US" altLang="en-US" dirty="0"/>
              <a:t>	          	2 0 0 	  2 0 2</a:t>
            </a:r>
            <a:endParaRPr lang="en-US" altLang="en-US" dirty="0"/>
          </a:p>
          <a:p>
            <a:pPr defTabSz="914400">
              <a:buNone/>
              <a:tabLst>
                <a:tab pos="1428750" algn="l"/>
                <a:tab pos="2338705" algn="ctr"/>
                <a:tab pos="3594100" algn="ctr"/>
                <a:tab pos="4921250" algn="ctr"/>
              </a:tabLst>
            </a:pPr>
            <a:r>
              <a:rPr lang="en-US" altLang="en-US" i="1" dirty="0"/>
              <a:t>             P</a:t>
            </a:r>
            <a:r>
              <a:rPr lang="en-US" altLang="en-US" baseline="-25000" dirty="0"/>
              <a:t>2</a:t>
            </a:r>
            <a:r>
              <a:rPr lang="en-US" altLang="en-US" dirty="0"/>
              <a:t>		          3 0 3             0 0 0 </a:t>
            </a:r>
            <a:endParaRPr lang="en-US" altLang="en-US" dirty="0"/>
          </a:p>
          <a:p>
            <a:pPr defTabSz="914400">
              <a:buNone/>
              <a:tabLst>
                <a:tab pos="1428750" algn="l"/>
                <a:tab pos="2338705" algn="ctr"/>
                <a:tab pos="3594100" algn="ctr"/>
                <a:tab pos="4921250" algn="ctr"/>
              </a:tabLst>
            </a:pPr>
            <a:r>
              <a:rPr lang="en-US" altLang="en-US" i="1" dirty="0"/>
              <a:t>             P</a:t>
            </a:r>
            <a:r>
              <a:rPr lang="en-US" altLang="en-US" baseline="-25000" dirty="0"/>
              <a:t>3</a:t>
            </a:r>
            <a:r>
              <a:rPr lang="en-US" altLang="en-US" dirty="0"/>
              <a:t>		2 1 1 	   1 0 0 </a:t>
            </a:r>
            <a:endParaRPr lang="en-US" altLang="en-US" dirty="0"/>
          </a:p>
          <a:p>
            <a:pPr defTabSz="914400">
              <a:buNone/>
              <a:tabLst>
                <a:tab pos="1428750" algn="l"/>
                <a:tab pos="2338705" algn="ctr"/>
                <a:tab pos="3594100" algn="ctr"/>
                <a:tab pos="4921250" algn="ctr"/>
              </a:tabLst>
            </a:pPr>
            <a:r>
              <a:rPr lang="en-US" altLang="en-US" dirty="0"/>
              <a:t>	       </a:t>
            </a:r>
            <a:r>
              <a:rPr lang="en-US" altLang="en-US" i="1" dirty="0"/>
              <a:t>P</a:t>
            </a:r>
            <a:r>
              <a:rPr lang="en-US" altLang="en-US" baseline="-25000" dirty="0"/>
              <a:t>4	</a:t>
            </a:r>
            <a:r>
              <a:rPr lang="en-US" altLang="en-US" dirty="0"/>
              <a:t>	0 0 2 	   0 0 2</a:t>
            </a:r>
            <a:endParaRPr lang="en-US" altLang="en-US" dirty="0"/>
          </a:p>
          <a:p>
            <a:pPr defTabSz="914400">
              <a:buNone/>
              <a:tabLst>
                <a:tab pos="1428750" algn="l"/>
                <a:tab pos="2338705" algn="ctr"/>
                <a:tab pos="3594100" algn="ctr"/>
                <a:tab pos="4921250" algn="ctr"/>
              </a:tabLst>
            </a:pPr>
            <a:endParaRPr lang="en-US" altLang="en-US" dirty="0"/>
          </a:p>
          <a:p>
            <a:pPr defTabSz="914400">
              <a:tabLst>
                <a:tab pos="1428750" algn="l"/>
                <a:tab pos="2338705" algn="ctr"/>
                <a:tab pos="3594100" algn="ctr"/>
                <a:tab pos="4921250" algn="ctr"/>
              </a:tabLst>
            </a:pPr>
            <a:r>
              <a:rPr lang="en-US" altLang="en-US" dirty="0"/>
              <a:t>Sequence &lt;</a:t>
            </a:r>
            <a:r>
              <a:rPr lang="en-US" altLang="en-US" b="1" i="1" dirty="0"/>
              <a:t>P</a:t>
            </a:r>
            <a:r>
              <a:rPr lang="en-US" altLang="en-US" b="1" i="1" baseline="-25000" dirty="0"/>
              <a:t>0</a:t>
            </a:r>
            <a:r>
              <a:rPr lang="en-US" altLang="en-US" b="1" i="1" dirty="0"/>
              <a:t>, P</a:t>
            </a:r>
            <a:r>
              <a:rPr lang="en-US" altLang="en-US" b="1" i="1" baseline="-25000" dirty="0"/>
              <a:t>2</a:t>
            </a:r>
            <a:r>
              <a:rPr lang="en-US" altLang="en-US" b="1" i="1" dirty="0"/>
              <a:t>, P</a:t>
            </a:r>
            <a:r>
              <a:rPr lang="en-US" altLang="en-US" b="1" i="1" baseline="-25000" dirty="0"/>
              <a:t>3</a:t>
            </a:r>
            <a:r>
              <a:rPr lang="en-US" altLang="en-US" b="1" i="1" dirty="0"/>
              <a:t>, P</a:t>
            </a:r>
            <a:r>
              <a:rPr lang="en-US" altLang="en-US" b="1" i="1" baseline="-25000" dirty="0"/>
              <a:t>1</a:t>
            </a:r>
            <a:r>
              <a:rPr lang="en-US" altLang="en-US" b="1" i="1" dirty="0"/>
              <a:t>, P</a:t>
            </a:r>
            <a:r>
              <a:rPr lang="en-US" altLang="en-US" b="1" i="1" baseline="-25000" dirty="0"/>
              <a:t>4</a:t>
            </a:r>
            <a:r>
              <a:rPr lang="en-US" altLang="en-US" dirty="0"/>
              <a:t>&gt; will result in </a:t>
            </a:r>
            <a:r>
              <a:rPr lang="en-US" altLang="en-US" b="1" i="1" dirty="0"/>
              <a:t>Finish[i] = true </a:t>
            </a:r>
            <a:r>
              <a:rPr lang="en-US" altLang="en-US" dirty="0"/>
              <a:t>for all </a:t>
            </a:r>
            <a:r>
              <a:rPr lang="en-US" altLang="en-US" b="1" i="1" dirty="0"/>
              <a:t>i</a:t>
            </a:r>
            <a:endParaRPr lang="en-US" altLang="en-US" b="1" dirty="0"/>
          </a:p>
          <a:p>
            <a:pPr defTabSz="914400">
              <a:buNone/>
              <a:tabLst>
                <a:tab pos="1428750" algn="l"/>
                <a:tab pos="2338705" algn="ctr"/>
                <a:tab pos="3594100" algn="ctr"/>
                <a:tab pos="4921250" algn="ctr"/>
              </a:tabLst>
            </a:pPr>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57200" y="214313"/>
            <a:ext cx="8229600" cy="576262"/>
          </a:xfrm>
        </p:spPr>
        <p:txBody>
          <a:bodyPr vert="horz" wrap="square" lIns="91440" tIns="45720" rIns="91440" bIns="45720" anchor="b" anchorCtr="0"/>
          <a:p>
            <a:pPr eaLnBrk="1" hangingPunct="1"/>
            <a:r>
              <a:rPr lang="en-US" altLang="en-US" dirty="0"/>
              <a:t>Example (Cont.)</a:t>
            </a:r>
            <a:endParaRPr lang="en-US" altLang="en-US" dirty="0"/>
          </a:p>
        </p:txBody>
      </p:sp>
      <p:sp>
        <p:nvSpPr>
          <p:cNvPr id="44035" name="Rectangle 3"/>
          <p:cNvSpPr>
            <a:spLocks noGrp="1"/>
          </p:cNvSpPr>
          <p:nvPr>
            <p:ph idx="1"/>
          </p:nvPr>
        </p:nvSpPr>
        <p:spPr>
          <a:xfrm>
            <a:off x="806450" y="1233488"/>
            <a:ext cx="7781925" cy="5037137"/>
          </a:xfrm>
        </p:spPr>
        <p:txBody>
          <a:bodyPr vert="horz" wrap="square" lIns="91440" tIns="45720" rIns="91440" bIns="45720" anchor="t" anchorCtr="0"/>
          <a:p>
            <a:pPr defTabSz="914400">
              <a:tabLst>
                <a:tab pos="2800350" algn="l"/>
                <a:tab pos="3708400" algn="ctr"/>
              </a:tabLst>
            </a:pPr>
            <a:r>
              <a:rPr lang="en-US" altLang="en-US" b="1" i="1" dirty="0"/>
              <a:t>P</a:t>
            </a:r>
            <a:r>
              <a:rPr lang="en-US" altLang="en-US" b="1" baseline="-25000" dirty="0"/>
              <a:t>2</a:t>
            </a:r>
            <a:r>
              <a:rPr lang="en-US" altLang="en-US" dirty="0"/>
              <a:t> requests an additional instance of type</a:t>
            </a:r>
            <a:r>
              <a:rPr lang="en-US" altLang="en-US" i="1" dirty="0"/>
              <a:t> </a:t>
            </a:r>
            <a:r>
              <a:rPr lang="en-US" altLang="en-US" b="1" i="1" dirty="0"/>
              <a:t>C</a:t>
            </a:r>
            <a:endParaRPr lang="en-US" altLang="en-US" b="1" dirty="0"/>
          </a:p>
          <a:p>
            <a:pPr defTabSz="914400">
              <a:buNone/>
              <a:tabLst>
                <a:tab pos="2800350" algn="l"/>
                <a:tab pos="3708400" algn="ctr"/>
              </a:tabLst>
            </a:pPr>
            <a:r>
              <a:rPr lang="en-US" altLang="en-US" dirty="0"/>
              <a:t>			</a:t>
            </a:r>
            <a:r>
              <a:rPr lang="en-US" altLang="en-US" i="1" u="sng" dirty="0"/>
              <a:t>Request</a:t>
            </a:r>
            <a:endParaRPr lang="en-US" altLang="en-US" i="1" dirty="0"/>
          </a:p>
          <a:p>
            <a:pPr defTabSz="914400">
              <a:buNone/>
              <a:tabLst>
                <a:tab pos="2800350" algn="l"/>
                <a:tab pos="3708400" algn="ctr"/>
              </a:tabLst>
            </a:pPr>
            <a:r>
              <a:rPr lang="en-US" altLang="en-US" i="1" dirty="0"/>
              <a:t>			A B C</a:t>
            </a:r>
            <a:endParaRPr lang="en-US" altLang="en-US" i="1" dirty="0"/>
          </a:p>
          <a:p>
            <a:pPr defTabSz="914400">
              <a:buNone/>
              <a:tabLst>
                <a:tab pos="2800350" algn="l"/>
                <a:tab pos="3708400" algn="ctr"/>
              </a:tabLst>
            </a:pPr>
            <a:r>
              <a:rPr lang="en-US" altLang="en-US" dirty="0"/>
              <a:t>		 </a:t>
            </a:r>
            <a:r>
              <a:rPr lang="en-US" altLang="en-US" i="1" dirty="0"/>
              <a:t>P</a:t>
            </a:r>
            <a:r>
              <a:rPr lang="en-US" altLang="en-US" baseline="-25000" dirty="0"/>
              <a:t>0</a:t>
            </a:r>
            <a:r>
              <a:rPr lang="en-US" altLang="en-US" dirty="0"/>
              <a:t>	0 0 0</a:t>
            </a:r>
            <a:endParaRPr lang="en-US" altLang="en-US" dirty="0"/>
          </a:p>
          <a:p>
            <a:pPr defTabSz="914400">
              <a:buNone/>
              <a:tabLst>
                <a:tab pos="2800350" algn="l"/>
                <a:tab pos="3708400" algn="ctr"/>
              </a:tabLst>
            </a:pPr>
            <a:r>
              <a:rPr lang="en-US" altLang="en-US" dirty="0"/>
              <a:t>		 </a:t>
            </a:r>
            <a:r>
              <a:rPr lang="en-US" altLang="en-US" i="1" dirty="0"/>
              <a:t>P</a:t>
            </a:r>
            <a:r>
              <a:rPr lang="en-US" altLang="en-US" baseline="-25000" dirty="0"/>
              <a:t>1</a:t>
            </a:r>
            <a:r>
              <a:rPr lang="en-US" altLang="en-US" dirty="0"/>
              <a:t>	2 0 2</a:t>
            </a:r>
            <a:endParaRPr lang="en-US" altLang="en-US" dirty="0"/>
          </a:p>
          <a:p>
            <a:pPr defTabSz="914400">
              <a:buNone/>
              <a:tabLst>
                <a:tab pos="2800350" algn="l"/>
                <a:tab pos="3708400" algn="ctr"/>
              </a:tabLst>
            </a:pPr>
            <a:r>
              <a:rPr lang="en-US" altLang="en-US" dirty="0"/>
              <a:t>		 </a:t>
            </a:r>
            <a:r>
              <a:rPr lang="en-US" altLang="en-US" i="1" dirty="0"/>
              <a:t>P</a:t>
            </a:r>
            <a:r>
              <a:rPr lang="en-US" altLang="en-US" baseline="-25000" dirty="0"/>
              <a:t>2</a:t>
            </a:r>
            <a:r>
              <a:rPr lang="en-US" altLang="en-US" dirty="0"/>
              <a:t>	0 0 1</a:t>
            </a:r>
            <a:endParaRPr lang="en-US" altLang="en-US" dirty="0"/>
          </a:p>
          <a:p>
            <a:pPr defTabSz="914400">
              <a:buNone/>
              <a:tabLst>
                <a:tab pos="2800350" algn="l"/>
                <a:tab pos="3708400" algn="ctr"/>
              </a:tabLst>
            </a:pPr>
            <a:r>
              <a:rPr lang="en-US" altLang="en-US" dirty="0"/>
              <a:t>		 </a:t>
            </a:r>
            <a:r>
              <a:rPr lang="en-US" altLang="en-US" i="1" dirty="0"/>
              <a:t>P</a:t>
            </a:r>
            <a:r>
              <a:rPr lang="en-US" altLang="en-US" baseline="-25000" dirty="0"/>
              <a:t>3</a:t>
            </a:r>
            <a:r>
              <a:rPr lang="en-US" altLang="en-US" dirty="0"/>
              <a:t>	1 0 0 </a:t>
            </a:r>
            <a:endParaRPr lang="en-US" altLang="en-US" dirty="0"/>
          </a:p>
          <a:p>
            <a:pPr defTabSz="914400">
              <a:buNone/>
              <a:tabLst>
                <a:tab pos="2800350" algn="l"/>
                <a:tab pos="3708400" algn="ctr"/>
              </a:tabLst>
            </a:pPr>
            <a:r>
              <a:rPr lang="en-US" altLang="en-US" dirty="0"/>
              <a:t>		 </a:t>
            </a:r>
            <a:r>
              <a:rPr lang="en-US" altLang="en-US" i="1" dirty="0"/>
              <a:t>P</a:t>
            </a:r>
            <a:r>
              <a:rPr lang="en-US" altLang="en-US" baseline="-25000" dirty="0"/>
              <a:t>4</a:t>
            </a:r>
            <a:r>
              <a:rPr lang="en-US" altLang="en-US" dirty="0"/>
              <a:t>	0 0 2</a:t>
            </a:r>
            <a:endParaRPr lang="en-US" altLang="en-US" dirty="0"/>
          </a:p>
          <a:p>
            <a:pPr defTabSz="914400">
              <a:buNone/>
              <a:tabLst>
                <a:tab pos="2800350" algn="l"/>
                <a:tab pos="3708400" algn="ctr"/>
              </a:tabLst>
            </a:pPr>
            <a:endParaRPr lang="en-US" altLang="en-US" sz="800" dirty="0"/>
          </a:p>
          <a:p>
            <a:pPr defTabSz="914400">
              <a:tabLst>
                <a:tab pos="2800350" algn="l"/>
                <a:tab pos="3708400" algn="ctr"/>
              </a:tabLst>
            </a:pPr>
            <a:r>
              <a:rPr lang="en-US" altLang="en-US" dirty="0"/>
              <a:t>State of system?</a:t>
            </a:r>
            <a:endParaRPr lang="en-US" altLang="en-US" dirty="0"/>
          </a:p>
          <a:p>
            <a:pPr lvl="1" defTabSz="914400">
              <a:tabLst>
                <a:tab pos="2800350" algn="l"/>
                <a:tab pos="3708400" algn="ctr"/>
              </a:tabLst>
            </a:pPr>
            <a:r>
              <a:rPr lang="en-US" altLang="en-US" dirty="0"/>
              <a:t>Can reclaim resources held by process </a:t>
            </a:r>
            <a:r>
              <a:rPr lang="en-US" altLang="en-US" b="1" i="1" dirty="0"/>
              <a:t>P</a:t>
            </a:r>
            <a:r>
              <a:rPr lang="en-US" altLang="en-US" b="1" baseline="-25000" dirty="0"/>
              <a:t>0</a:t>
            </a:r>
            <a:r>
              <a:rPr lang="en-US" altLang="en-US" dirty="0"/>
              <a:t>, but insufficient resources to fulfill other processes; requests</a:t>
            </a:r>
            <a:endParaRPr lang="en-US" altLang="en-US" dirty="0"/>
          </a:p>
          <a:p>
            <a:pPr lvl="1" defTabSz="914400">
              <a:tabLst>
                <a:tab pos="2800350" algn="l"/>
                <a:tab pos="3708400" algn="ctr"/>
              </a:tabLst>
            </a:pPr>
            <a:r>
              <a:rPr lang="en-US" altLang="en-US" dirty="0"/>
              <a:t>Deadlock exists, consisting of processes </a:t>
            </a:r>
            <a:r>
              <a:rPr lang="en-US" altLang="en-US" b="1" i="1" dirty="0"/>
              <a:t>P</a:t>
            </a:r>
            <a:r>
              <a:rPr lang="en-US" altLang="en-US" b="1" baseline="-25000" dirty="0"/>
              <a:t>1</a:t>
            </a:r>
            <a:r>
              <a:rPr lang="en-US" altLang="en-US" b="1" dirty="0"/>
              <a:t>, </a:t>
            </a:r>
            <a:r>
              <a:rPr lang="en-US" altLang="en-US" b="1" baseline="-25000" dirty="0"/>
              <a:t> </a:t>
            </a:r>
            <a:r>
              <a:rPr lang="en-US" altLang="en-US" b="1" i="1" dirty="0"/>
              <a:t>P</a:t>
            </a:r>
            <a:r>
              <a:rPr lang="en-US" altLang="en-US" b="1" baseline="-25000" dirty="0"/>
              <a:t>2</a:t>
            </a:r>
            <a:r>
              <a:rPr lang="en-US" altLang="en-US" b="1" dirty="0"/>
              <a:t>, </a:t>
            </a:r>
            <a:r>
              <a:rPr lang="en-US" altLang="en-US" b="1" i="1" dirty="0"/>
              <a:t>P</a:t>
            </a:r>
            <a:r>
              <a:rPr lang="en-US" altLang="en-US" b="1" baseline="-25000" dirty="0"/>
              <a:t>3</a:t>
            </a:r>
            <a:r>
              <a:rPr lang="en-US" altLang="en-US" dirty="0"/>
              <a:t>, and </a:t>
            </a:r>
            <a:r>
              <a:rPr lang="en-US" altLang="en-US" b="1" i="1" dirty="0"/>
              <a:t>P</a:t>
            </a:r>
            <a:r>
              <a:rPr lang="en-US" altLang="en-US" b="1" baseline="-25000" dirty="0"/>
              <a:t>4</a:t>
            </a:r>
            <a:endParaRPr lang="en-US"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749300" y="182563"/>
            <a:ext cx="7937500" cy="576262"/>
          </a:xfrm>
        </p:spPr>
        <p:txBody>
          <a:bodyPr vert="horz" wrap="square" lIns="91440" tIns="45720" rIns="91440" bIns="45720" anchor="b" anchorCtr="0"/>
          <a:p>
            <a:pPr eaLnBrk="1" hangingPunct="1"/>
            <a:r>
              <a:rPr lang="en-US" altLang="en-US" dirty="0"/>
              <a:t>Deadlock Characterization</a:t>
            </a:r>
            <a:endParaRPr lang="en-US" altLang="en-US" dirty="0"/>
          </a:p>
        </p:txBody>
      </p:sp>
      <p:sp>
        <p:nvSpPr>
          <p:cNvPr id="7171" name="Rectangle 3"/>
          <p:cNvSpPr>
            <a:spLocks noGrp="1"/>
          </p:cNvSpPr>
          <p:nvPr>
            <p:ph idx="1"/>
          </p:nvPr>
        </p:nvSpPr>
        <p:spPr>
          <a:xfrm>
            <a:off x="1335088" y="1541463"/>
            <a:ext cx="6691312" cy="4668837"/>
          </a:xfrm>
        </p:spPr>
        <p:txBody>
          <a:bodyPr vert="horz" wrap="square" lIns="91440" tIns="45720" rIns="91440" bIns="45720" anchor="t" anchorCtr="0"/>
          <a:p>
            <a:r>
              <a:rPr lang="en-US" altLang="en-US" b="1" dirty="0">
                <a:solidFill>
                  <a:srgbClr val="3366FF"/>
                </a:solidFill>
              </a:rPr>
              <a:t>Mutual exclusion</a:t>
            </a:r>
            <a:r>
              <a:rPr lang="en-US" altLang="en-US" b="1" dirty="0"/>
              <a:t>:</a:t>
            </a:r>
            <a:r>
              <a:rPr lang="en-US" altLang="en-US" dirty="0"/>
              <a:t>  only one process at a time can use a resource</a:t>
            </a:r>
            <a:endParaRPr lang="en-US" altLang="en-US" sz="800" dirty="0"/>
          </a:p>
          <a:p>
            <a:r>
              <a:rPr lang="en-US" altLang="en-US" b="1" dirty="0">
                <a:solidFill>
                  <a:srgbClr val="3366FF"/>
                </a:solidFill>
              </a:rPr>
              <a:t>Hold and wait</a:t>
            </a:r>
            <a:r>
              <a:rPr lang="en-US" altLang="en-US" b="1" dirty="0"/>
              <a:t>:</a:t>
            </a:r>
            <a:r>
              <a:rPr lang="en-US" altLang="en-US" dirty="0"/>
              <a:t>  a process holding at least one resource is waiting to acquire additional resources held by other processes</a:t>
            </a:r>
            <a:endParaRPr lang="en-US" altLang="en-US" sz="800" dirty="0"/>
          </a:p>
          <a:p>
            <a:endParaRPr lang="en-US" altLang="en-US" dirty="0"/>
          </a:p>
        </p:txBody>
      </p:sp>
      <p:sp>
        <p:nvSpPr>
          <p:cNvPr id="7172" name="Text Box 5"/>
          <p:cNvSpPr txBox="1"/>
          <p:nvPr/>
        </p:nvSpPr>
        <p:spPr>
          <a:xfrm>
            <a:off x="825500" y="1049338"/>
            <a:ext cx="6353175" cy="366712"/>
          </a:xfrm>
          <a:prstGeom prst="rect">
            <a:avLst/>
          </a:prstGeom>
          <a:noFill/>
          <a:ln w="9525">
            <a:noFill/>
          </a:ln>
        </p:spPr>
        <p:txBody>
          <a:bodyPr anchor="ctr" anchorCtr="0">
            <a:spAutoFit/>
          </a:bodyPr>
          <a:p>
            <a:pPr algn="ctr">
              <a:spcBef>
                <a:spcPct val="50000"/>
              </a:spcBef>
            </a:pPr>
            <a:r>
              <a:rPr lang="en-US" altLang="en-US" dirty="0">
                <a:latin typeface="Helvetica" pitchFamily="-84" charset="0"/>
              </a:rPr>
              <a:t>Deadlock can arise if four conditions hold simultaneously.</a:t>
            </a:r>
            <a:endParaRPr lang="en-US" altLang="en-US" dirty="0">
              <a:latin typeface="Helvetica" pitchFamily="-8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1100138" y="230188"/>
            <a:ext cx="7586662" cy="576262"/>
          </a:xfrm>
        </p:spPr>
        <p:txBody>
          <a:bodyPr vert="horz" wrap="square" lIns="91440" tIns="45720" rIns="91440" bIns="45720" anchor="b" anchorCtr="0"/>
          <a:p>
            <a:pPr eaLnBrk="1" hangingPunct="1"/>
            <a:r>
              <a:rPr lang="en-US" altLang="en-US" dirty="0"/>
              <a:t>Detection-Algorithm Usage</a:t>
            </a:r>
            <a:endParaRPr lang="en-US" altLang="en-US" dirty="0"/>
          </a:p>
        </p:txBody>
      </p:sp>
      <p:sp>
        <p:nvSpPr>
          <p:cNvPr id="45059" name="Rectangle 3"/>
          <p:cNvSpPr>
            <a:spLocks noGrp="1"/>
          </p:cNvSpPr>
          <p:nvPr>
            <p:ph idx="1"/>
          </p:nvPr>
        </p:nvSpPr>
        <p:spPr>
          <a:xfrm>
            <a:off x="869950" y="1122363"/>
            <a:ext cx="7107238" cy="4530725"/>
          </a:xfrm>
        </p:spPr>
        <p:txBody>
          <a:bodyPr vert="horz" wrap="square" lIns="91440" tIns="45720" rIns="91440" bIns="45720" anchor="t" anchorCtr="0"/>
          <a:p>
            <a:r>
              <a:rPr lang="en-US" altLang="en-US" dirty="0"/>
              <a:t>When, and how often, to invoke depends on:</a:t>
            </a:r>
            <a:endParaRPr lang="en-US" altLang="en-US" dirty="0"/>
          </a:p>
          <a:p>
            <a:pPr lvl="1"/>
            <a:r>
              <a:rPr lang="en-US" altLang="en-US" dirty="0"/>
              <a:t>How often a deadlock is likely to occur?</a:t>
            </a:r>
            <a:endParaRPr lang="en-US" altLang="en-US" dirty="0"/>
          </a:p>
          <a:p>
            <a:pPr lvl="1"/>
            <a:r>
              <a:rPr lang="en-US" altLang="en-US" dirty="0"/>
              <a:t>How many processes will need to be rolled back?</a:t>
            </a:r>
            <a:endParaRPr lang="en-US" altLang="en-US" dirty="0"/>
          </a:p>
          <a:p>
            <a:pPr lvl="2"/>
            <a:r>
              <a:rPr lang="en-US" altLang="en-US" dirty="0"/>
              <a:t>one for each disjoint cycle</a:t>
            </a:r>
            <a:br>
              <a:rPr lang="en-US" altLang="en-US" dirty="0"/>
            </a:br>
            <a:endParaRPr lang="en-US" altLang="en-US" dirty="0"/>
          </a:p>
          <a:p>
            <a:r>
              <a:rPr lang="en-US" altLang="en-US" dirty="0"/>
              <a:t>If detection algorithm is invoked arbitrarily, there may be many cycles in the resource graph and so we would not be able to tell which of the many deadlocked processes </a:t>
            </a:r>
            <a:r>
              <a:rPr lang="ja-JP" altLang="en-US" dirty="0"/>
              <a:t>“</a:t>
            </a:r>
            <a:r>
              <a:rPr lang="en-US" altLang="ja-JP" dirty="0"/>
              <a:t>caused</a:t>
            </a:r>
            <a:r>
              <a:rPr lang="ja-JP" altLang="en-US" dirty="0"/>
              <a:t>”</a:t>
            </a:r>
            <a:r>
              <a:rPr lang="en-US" altLang="ja-JP" dirty="0"/>
              <a:t> the deadlock.</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823913" y="228600"/>
            <a:ext cx="8588375" cy="457200"/>
          </a:xfrm>
        </p:spPr>
        <p:txBody>
          <a:bodyPr vert="horz" wrap="square" lIns="91440" tIns="45720" rIns="91440" bIns="45720" anchor="b" anchorCtr="0"/>
          <a:p>
            <a:pPr eaLnBrk="1" hangingPunct="1"/>
            <a:r>
              <a:rPr lang="en-US" altLang="en-US" sz="2400" dirty="0"/>
              <a:t>Recovery from Deadlock:  Process Termination</a:t>
            </a:r>
            <a:endParaRPr lang="en-US" altLang="en-US" sz="2400" dirty="0"/>
          </a:p>
        </p:txBody>
      </p:sp>
      <p:sp>
        <p:nvSpPr>
          <p:cNvPr id="46083" name="Rectangle 3"/>
          <p:cNvSpPr>
            <a:spLocks noGrp="1"/>
          </p:cNvSpPr>
          <p:nvPr>
            <p:ph idx="1"/>
          </p:nvPr>
        </p:nvSpPr>
        <p:spPr>
          <a:xfrm>
            <a:off x="963613" y="1108075"/>
            <a:ext cx="7694612" cy="4530725"/>
          </a:xfrm>
        </p:spPr>
        <p:txBody>
          <a:bodyPr vert="horz" wrap="square" lIns="91440" tIns="45720" rIns="91440" bIns="45720" anchor="t" anchorCtr="0"/>
          <a:p>
            <a:r>
              <a:rPr lang="en-US" altLang="en-US" dirty="0"/>
              <a:t>Abort all deadlocked processes</a:t>
            </a:r>
            <a:br>
              <a:rPr lang="en-US" altLang="en-US" dirty="0"/>
            </a:br>
            <a:endParaRPr lang="en-US" altLang="en-US" dirty="0"/>
          </a:p>
          <a:p>
            <a:r>
              <a:rPr lang="en-US" altLang="en-US" dirty="0"/>
              <a:t>Abort one process at a time until the deadlock cycle is eliminated</a:t>
            </a:r>
            <a:br>
              <a:rPr lang="en-US" altLang="en-US" dirty="0"/>
            </a:br>
            <a:endParaRPr lang="en-US" altLang="en-US" dirty="0"/>
          </a:p>
          <a:p>
            <a:r>
              <a:rPr lang="en-US" altLang="en-US" dirty="0"/>
              <a:t>In which order should we choose to abort?</a:t>
            </a:r>
            <a:endParaRPr lang="en-US" altLang="en-US" dirty="0"/>
          </a:p>
          <a:p>
            <a:pPr marL="800100" lvl="1" indent="-342900">
              <a:buFont typeface="Arial" panose="020B0604020202020204" pitchFamily="34" charset="0"/>
              <a:buAutoNum type="arabicPeriod"/>
            </a:pPr>
            <a:r>
              <a:rPr lang="en-US" altLang="en-US" dirty="0"/>
              <a:t>Priority of the process</a:t>
            </a:r>
            <a:endParaRPr lang="en-US" altLang="en-US" dirty="0"/>
          </a:p>
          <a:p>
            <a:pPr marL="800100" lvl="1" indent="-342900">
              <a:buFont typeface="Arial" panose="020B0604020202020204" pitchFamily="34" charset="0"/>
              <a:buAutoNum type="arabicPeriod"/>
            </a:pPr>
            <a:r>
              <a:rPr lang="en-US" altLang="en-US" dirty="0"/>
              <a:t>How long process has computed, and how much longer to completion</a:t>
            </a:r>
            <a:endParaRPr lang="en-US" altLang="en-US" dirty="0"/>
          </a:p>
          <a:p>
            <a:pPr marL="800100" lvl="1" indent="-342900">
              <a:buFont typeface="Arial" panose="020B0604020202020204" pitchFamily="34" charset="0"/>
              <a:buAutoNum type="arabicPeriod"/>
            </a:pPr>
            <a:r>
              <a:rPr lang="en-US" altLang="en-US" dirty="0"/>
              <a:t>Resources the process has used</a:t>
            </a:r>
            <a:endParaRPr lang="en-US" altLang="en-US" dirty="0"/>
          </a:p>
          <a:p>
            <a:pPr marL="800100" lvl="1" indent="-342900">
              <a:buFont typeface="Arial" panose="020B0604020202020204" pitchFamily="34" charset="0"/>
              <a:buAutoNum type="arabicPeriod"/>
            </a:pPr>
            <a:r>
              <a:rPr lang="en-US" altLang="en-US" dirty="0"/>
              <a:t>Resources process needs to complete</a:t>
            </a:r>
            <a:endParaRPr lang="en-US" altLang="en-US" dirty="0"/>
          </a:p>
          <a:p>
            <a:pPr marL="800100" lvl="1" indent="-342900">
              <a:buFont typeface="Arial" panose="020B0604020202020204" pitchFamily="34" charset="0"/>
              <a:buAutoNum type="arabicPeriod"/>
            </a:pPr>
            <a:r>
              <a:rPr lang="en-US" altLang="en-US" dirty="0"/>
              <a:t>How many processes will need to be terminated</a:t>
            </a:r>
            <a:endParaRPr lang="en-US" altLang="en-US" dirty="0"/>
          </a:p>
          <a:p>
            <a:pPr marL="800100" lvl="1" indent="-342900">
              <a:buFont typeface="Arial" panose="020B0604020202020204" pitchFamily="34" charset="0"/>
              <a:buAutoNum type="arabicPeriod"/>
            </a:pPr>
            <a:r>
              <a:rPr lang="en-US" altLang="en-US" dirty="0"/>
              <a:t>Is process interactive or batch?</a:t>
            </a: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xfrm>
            <a:off x="1147763" y="255588"/>
            <a:ext cx="8020050" cy="457200"/>
          </a:xfrm>
        </p:spPr>
        <p:txBody>
          <a:bodyPr vert="horz" wrap="square" lIns="91440" tIns="45720" rIns="91440" bIns="45720" anchor="b" anchorCtr="0"/>
          <a:p>
            <a:pPr eaLnBrk="1" hangingPunct="1"/>
            <a:r>
              <a:rPr lang="en-US" altLang="en-US" sz="2400" dirty="0"/>
              <a:t>Recovery from Deadlock:  Resource Preemption</a:t>
            </a:r>
            <a:endParaRPr lang="en-US" altLang="en-US" sz="2400" dirty="0"/>
          </a:p>
        </p:txBody>
      </p:sp>
      <p:sp>
        <p:nvSpPr>
          <p:cNvPr id="47107" name="Rectangle 3"/>
          <p:cNvSpPr>
            <a:spLocks noGrp="1"/>
          </p:cNvSpPr>
          <p:nvPr>
            <p:ph idx="1"/>
          </p:nvPr>
        </p:nvSpPr>
        <p:spPr>
          <a:xfrm>
            <a:off x="858838" y="1150938"/>
            <a:ext cx="6802437" cy="4483100"/>
          </a:xfrm>
        </p:spPr>
        <p:txBody>
          <a:bodyPr vert="horz" wrap="square" lIns="91440" tIns="45720" rIns="91440" bIns="45720" anchor="t" anchorCtr="0"/>
          <a:p>
            <a:r>
              <a:rPr lang="en-US" altLang="en-US" b="1" dirty="0"/>
              <a:t>Selecting a victim </a:t>
            </a:r>
            <a:r>
              <a:rPr lang="en-US" altLang="en-US" dirty="0"/>
              <a:t>– minimize cost</a:t>
            </a:r>
            <a:br>
              <a:rPr lang="en-US" altLang="en-US" dirty="0"/>
            </a:br>
            <a:endParaRPr lang="en-US" altLang="en-US" dirty="0"/>
          </a:p>
          <a:p>
            <a:r>
              <a:rPr lang="en-US" altLang="en-US" b="1" dirty="0"/>
              <a:t>Rollback</a:t>
            </a:r>
            <a:r>
              <a:rPr lang="en-US" altLang="en-US" dirty="0"/>
              <a:t> – return to some safe state, restart process for that state</a:t>
            </a:r>
            <a:br>
              <a:rPr lang="en-US" altLang="en-US" dirty="0"/>
            </a:br>
            <a:endParaRPr lang="en-US" altLang="en-US" dirty="0"/>
          </a:p>
          <a:p>
            <a:r>
              <a:rPr lang="en-US" altLang="en-US" b="1" dirty="0"/>
              <a:t>Starvation</a:t>
            </a:r>
            <a:r>
              <a:rPr lang="en-US" altLang="en-US" dirty="0"/>
              <a:t> –  same process may always be picked as victim, include number of rollback in cost factor</a:t>
            </a: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ctrTitle"/>
          </p:nvPr>
        </p:nvSpPr>
        <p:spPr>
          <a:xfrm>
            <a:off x="685800" y="814388"/>
            <a:ext cx="7772400" cy="2127250"/>
          </a:xfrm>
        </p:spPr>
        <p:txBody>
          <a:bodyPr vert="horz" wrap="square" lIns="91440" tIns="45720" rIns="91440" bIns="45720" anchor="b" anchorCtr="0"/>
          <a:p>
            <a:pPr eaLnBrk="1" hangingPunct="1">
              <a:buClrTx/>
              <a:buSzTx/>
              <a:buFontTx/>
            </a:pPr>
            <a:r>
              <a:rPr lang="en-US" altLang="en-US" dirty="0">
                <a:latin typeface="+mj-lt"/>
                <a:ea typeface="MS PGothic" panose="020B0600070205080204" pitchFamily="34" charset="-128"/>
                <a:cs typeface="MS PGothic" panose="020B0600070205080204" pitchFamily="34" charset="-128"/>
              </a:rPr>
              <a:t>End of Chapter 7</a:t>
            </a:r>
            <a:endParaRPr lang="en-US" altLang="en-US" dirty="0">
              <a:latin typeface="+mj-lt"/>
              <a:ea typeface="MS PGothic" panose="020B0600070205080204" pitchFamily="34" charset="-128"/>
              <a:cs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b="1" dirty="0">
                <a:solidFill>
                  <a:srgbClr val="3366FF"/>
                </a:solidFill>
                <a:sym typeface="+mn-ea"/>
              </a:rPr>
              <a:t>No preemption</a:t>
            </a:r>
            <a:r>
              <a:rPr lang="en-US" altLang="en-US" b="1" dirty="0">
                <a:sym typeface="+mn-ea"/>
              </a:rPr>
              <a:t>:</a:t>
            </a:r>
            <a:r>
              <a:rPr lang="en-US" altLang="en-US" dirty="0">
                <a:sym typeface="+mn-ea"/>
              </a:rPr>
              <a:t>  a resource can be released only voluntarily by the process holding it, after that process has completed its task</a:t>
            </a:r>
            <a:endParaRPr lang="en-US" altLang="en-US" dirty="0"/>
          </a:p>
          <a:p>
            <a:r>
              <a:rPr lang="en-US" altLang="en-US" b="1" dirty="0">
                <a:solidFill>
                  <a:srgbClr val="3366FF"/>
                </a:solidFill>
                <a:sym typeface="+mn-ea"/>
              </a:rPr>
              <a:t>Circular wait</a:t>
            </a:r>
            <a:r>
              <a:rPr lang="en-US" altLang="en-US" b="1" dirty="0">
                <a:sym typeface="+mn-ea"/>
              </a:rPr>
              <a:t>:</a:t>
            </a:r>
            <a:r>
              <a:rPr lang="en-US" altLang="en-US" dirty="0">
                <a:sym typeface="+mn-ea"/>
              </a:rPr>
              <a:t>  there exists a set {</a:t>
            </a:r>
            <a:r>
              <a:rPr lang="en-US" altLang="en-US" i="1" dirty="0">
                <a:sym typeface="+mn-ea"/>
              </a:rPr>
              <a:t>P</a:t>
            </a:r>
            <a:r>
              <a:rPr lang="en-US" altLang="en-US" baseline="-25000" dirty="0">
                <a:sym typeface="+mn-ea"/>
              </a:rPr>
              <a:t>0</a:t>
            </a:r>
            <a:r>
              <a:rPr lang="en-US" altLang="en-US" dirty="0">
                <a:sym typeface="+mn-ea"/>
              </a:rPr>
              <a:t>, </a:t>
            </a:r>
            <a:r>
              <a:rPr lang="en-US" altLang="en-US" i="1" dirty="0">
                <a:sym typeface="+mn-ea"/>
              </a:rPr>
              <a:t>P</a:t>
            </a:r>
            <a:r>
              <a:rPr lang="en-US" altLang="en-US" baseline="-25000" dirty="0">
                <a:sym typeface="+mn-ea"/>
              </a:rPr>
              <a:t>1</a:t>
            </a:r>
            <a:r>
              <a:rPr lang="en-US" altLang="en-US" dirty="0">
                <a:sym typeface="+mn-ea"/>
              </a:rPr>
              <a:t>, …, </a:t>
            </a:r>
            <a:r>
              <a:rPr lang="en-US" altLang="en-US" i="1" dirty="0">
                <a:sym typeface="+mn-ea"/>
              </a:rPr>
              <a:t>P</a:t>
            </a:r>
            <a:r>
              <a:rPr lang="en-US" altLang="en-US" baseline="-25000" dirty="0">
                <a:sym typeface="+mn-ea"/>
              </a:rPr>
              <a:t>n</a:t>
            </a:r>
            <a:r>
              <a:rPr lang="en-US" altLang="en-US" dirty="0">
                <a:sym typeface="+mn-ea"/>
              </a:rPr>
              <a:t>} of waiting processes such that </a:t>
            </a:r>
            <a:r>
              <a:rPr lang="en-US" altLang="en-US" i="1" dirty="0">
                <a:sym typeface="+mn-ea"/>
              </a:rPr>
              <a:t>P</a:t>
            </a:r>
            <a:r>
              <a:rPr lang="en-US" altLang="en-US" baseline="-25000" dirty="0">
                <a:sym typeface="+mn-ea"/>
              </a:rPr>
              <a:t>0 </a:t>
            </a:r>
            <a:r>
              <a:rPr lang="en-US" altLang="en-US" dirty="0">
                <a:sym typeface="+mn-ea"/>
              </a:rPr>
              <a:t>is waiting for a resource that is held by </a:t>
            </a:r>
            <a:r>
              <a:rPr lang="en-US" altLang="en-US" i="1" dirty="0">
                <a:sym typeface="+mn-ea"/>
              </a:rPr>
              <a:t>P</a:t>
            </a:r>
            <a:r>
              <a:rPr lang="en-US" altLang="en-US" baseline="-25000" dirty="0">
                <a:sym typeface="+mn-ea"/>
              </a:rPr>
              <a:t>1</a:t>
            </a:r>
            <a:r>
              <a:rPr lang="en-US" altLang="en-US" dirty="0">
                <a:sym typeface="+mn-ea"/>
              </a:rPr>
              <a:t>, </a:t>
            </a:r>
            <a:r>
              <a:rPr lang="en-US" altLang="en-US" i="1" dirty="0">
                <a:sym typeface="+mn-ea"/>
              </a:rPr>
              <a:t>P</a:t>
            </a:r>
            <a:r>
              <a:rPr lang="en-US" altLang="en-US" baseline="-25000" dirty="0">
                <a:sym typeface="+mn-ea"/>
              </a:rPr>
              <a:t>1</a:t>
            </a:r>
            <a:r>
              <a:rPr lang="en-US" altLang="en-US" dirty="0">
                <a:sym typeface="+mn-ea"/>
              </a:rPr>
              <a:t> is waiting for a resource that is held by </a:t>
            </a:r>
            <a:r>
              <a:rPr lang="en-US" altLang="en-US" i="1" dirty="0">
                <a:sym typeface="+mn-ea"/>
              </a:rPr>
              <a:t>P</a:t>
            </a:r>
            <a:r>
              <a:rPr lang="en-US" altLang="en-US" baseline="-25000" dirty="0">
                <a:sym typeface="+mn-ea"/>
              </a:rPr>
              <a:t>2</a:t>
            </a:r>
            <a:r>
              <a:rPr lang="en-US" altLang="en-US" dirty="0">
                <a:sym typeface="+mn-ea"/>
              </a:rPr>
              <a:t>, …, </a:t>
            </a:r>
            <a:r>
              <a:rPr lang="en-US" altLang="en-US" i="1" dirty="0">
                <a:sym typeface="+mn-ea"/>
              </a:rPr>
              <a:t>P</a:t>
            </a:r>
            <a:r>
              <a:rPr lang="en-US" altLang="en-US" i="1" baseline="-25000" dirty="0">
                <a:sym typeface="+mn-ea"/>
              </a:rPr>
              <a:t>n</a:t>
            </a:r>
            <a:r>
              <a:rPr lang="en-US" altLang="en-US" baseline="-25000" dirty="0">
                <a:sym typeface="+mn-ea"/>
              </a:rPr>
              <a:t>–1</a:t>
            </a:r>
            <a:r>
              <a:rPr lang="en-US" altLang="en-US" dirty="0">
                <a:sym typeface="+mn-ea"/>
              </a:rPr>
              <a:t> is waiting for a resource that is held by </a:t>
            </a:r>
            <a:r>
              <a:rPr lang="en-US" altLang="en-US" i="1" dirty="0">
                <a:sym typeface="+mn-ea"/>
              </a:rPr>
              <a:t>P</a:t>
            </a:r>
            <a:r>
              <a:rPr lang="en-US" altLang="en-US" baseline="-25000" dirty="0">
                <a:sym typeface="+mn-ea"/>
              </a:rPr>
              <a:t>n</a:t>
            </a:r>
            <a:r>
              <a:rPr lang="en-US" altLang="en-US" dirty="0">
                <a:sym typeface="+mn-ea"/>
              </a:rPr>
              <a:t>, and </a:t>
            </a:r>
            <a:r>
              <a:rPr lang="en-US" altLang="en-US" i="1" dirty="0">
                <a:sym typeface="+mn-ea"/>
              </a:rPr>
              <a:t>P</a:t>
            </a:r>
            <a:r>
              <a:rPr lang="en-US" altLang="en-US" baseline="-25000" dirty="0">
                <a:sym typeface="+mn-ea"/>
              </a:rPr>
              <a:t>n</a:t>
            </a:r>
            <a:r>
              <a:rPr lang="en-US" altLang="en-US" dirty="0">
                <a:sym typeface="+mn-ea"/>
              </a:rPr>
              <a:t> is waiting for a resource that is held by </a:t>
            </a:r>
            <a:r>
              <a:rPr lang="en-US" altLang="en-US" i="1" dirty="0">
                <a:sym typeface="+mn-ea"/>
              </a:rPr>
              <a:t>P</a:t>
            </a:r>
            <a:r>
              <a:rPr lang="en-US" altLang="en-US" baseline="-25000" dirty="0">
                <a:sym typeface="+mn-ea"/>
              </a:rPr>
              <a:t>0</a:t>
            </a:r>
            <a:r>
              <a:rPr lang="en-US" altLang="en-US" dirty="0">
                <a:sym typeface="+mn-ea"/>
              </a:rPr>
              <a:t>.</a:t>
            </a:r>
            <a:endParaRPr lang="en-US" altLang="en-US" dirty="0"/>
          </a:p>
          <a:p>
            <a:endParaRPr lang="en-US" altLang="en-US"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Resource allocation graph</a:t>
            </a:r>
            <a:endParaRPr lang="en-US"/>
          </a:p>
        </p:txBody>
      </p:sp>
      <p:sp>
        <p:nvSpPr>
          <p:cNvPr id="3" name="Content Placeholder 2"/>
          <p:cNvSpPr>
            <a:spLocks noGrp="1"/>
          </p:cNvSpPr>
          <p:nvPr>
            <p:ph idx="1"/>
          </p:nvPr>
        </p:nvSpPr>
        <p:spPr/>
        <p:txBody>
          <a:bodyPr/>
          <a:p>
            <a:r>
              <a:rPr lang="en-US"/>
              <a:t>Deadlock can be described more precisely in terms of a directed graph called a system resource-allocation graph.</a:t>
            </a:r>
            <a:endParaRPr lang="en-US"/>
          </a:p>
          <a:p>
            <a:r>
              <a:rPr lang="en-US"/>
              <a:t>The set of vertices V is partitioned into two different types of nodes.</a:t>
            </a:r>
            <a:endParaRPr lang="en-US"/>
          </a:p>
          <a:p>
            <a:pPr lvl="1"/>
            <a:r>
              <a:rPr lang="en-US"/>
              <a:t>P={ P1, P2, ... , Pn}</a:t>
            </a:r>
            <a:endParaRPr lang="en-US"/>
          </a:p>
          <a:p>
            <a:pPr lvl="1"/>
            <a:r>
              <a:rPr lang="en-US"/>
              <a:t>R={ R1, R2, ... ,Rn}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003300" y="166688"/>
            <a:ext cx="7683500" cy="576262"/>
          </a:xfrm>
        </p:spPr>
        <p:txBody>
          <a:bodyPr vert="horz" wrap="square" lIns="91440" tIns="45720" rIns="91440" bIns="45720" anchor="b" anchorCtr="0"/>
          <a:p>
            <a:pPr eaLnBrk="1" hangingPunct="1"/>
            <a:r>
              <a:rPr lang="en-US" altLang="en-US" dirty="0"/>
              <a:t>Resource-Allocation Graph</a:t>
            </a:r>
            <a:endParaRPr lang="en-US" altLang="en-US" dirty="0"/>
          </a:p>
        </p:txBody>
      </p:sp>
      <p:sp>
        <p:nvSpPr>
          <p:cNvPr id="9219" name="Rectangle 3"/>
          <p:cNvSpPr>
            <a:spLocks noGrp="1"/>
          </p:cNvSpPr>
          <p:nvPr>
            <p:ph idx="1"/>
          </p:nvPr>
        </p:nvSpPr>
        <p:spPr>
          <a:xfrm>
            <a:off x="1184275" y="1557338"/>
            <a:ext cx="6808788" cy="4019550"/>
          </a:xfrm>
        </p:spPr>
        <p:txBody>
          <a:bodyPr vert="horz" wrap="square" lIns="91440" tIns="45720" rIns="91440" bIns="45720" anchor="t" anchorCtr="0"/>
          <a:p>
            <a:r>
              <a:rPr lang="en-US" altLang="en-US" dirty="0"/>
              <a:t>V is partitioned into two types:</a:t>
            </a:r>
            <a:endParaRPr lang="en-US" altLang="en-US" dirty="0"/>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a:t>P</a:t>
            </a:r>
            <a:r>
              <a:rPr lang="en-US" altLang="en-US" i="1" baseline="-25000" dirty="0"/>
              <a:t>n</a:t>
            </a:r>
            <a:r>
              <a:rPr lang="en-US" altLang="en-US" dirty="0"/>
              <a:t>}, 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endParaRPr lang="en-US" altLang="en-US" dirty="0"/>
          </a:p>
          <a:p>
            <a:pPr lvl="1"/>
            <a:endParaRPr lang="en-US" altLang="en-US" sz="900" dirty="0"/>
          </a:p>
          <a:p>
            <a:r>
              <a:rPr lang="en-US" altLang="en-US" b="1" dirty="0">
                <a:solidFill>
                  <a:srgbClr val="3366FF"/>
                </a:solidFill>
              </a:rPr>
              <a:t>request edge</a:t>
            </a:r>
            <a:r>
              <a:rPr lang="en-US" altLang="en-US" dirty="0">
                <a:solidFill>
                  <a:srgbClr val="3366FF"/>
                </a:solidFill>
              </a:rPr>
              <a:t> </a:t>
            </a:r>
            <a:r>
              <a:rPr lang="en-US" altLang="en-US" dirty="0"/>
              <a:t>– directed edge </a:t>
            </a:r>
            <a:r>
              <a:rPr lang="en-US" altLang="en-US" i="1" dirty="0"/>
              <a:t>P</a:t>
            </a:r>
            <a:r>
              <a:rPr lang="en-US" altLang="en-US" i="1" baseline="-25000" dirty="0"/>
              <a:t>i </a:t>
            </a:r>
            <a:r>
              <a:rPr lang="en-US" altLang="en-US" dirty="0">
                <a:sym typeface="Symbol" panose="05050102010706020507" pitchFamily="18" charset="2"/>
              </a:rPr>
              <a:t> </a:t>
            </a:r>
            <a:r>
              <a:rPr lang="en-US" altLang="en-US" i="1" dirty="0">
                <a:sym typeface="Symbol" panose="05050102010706020507" pitchFamily="18" charset="2"/>
              </a:rPr>
              <a:t>R</a:t>
            </a:r>
            <a:r>
              <a:rPr lang="en-US" altLang="en-US" i="1" baseline="-25000" dirty="0">
                <a:sym typeface="Symbol" panose="05050102010706020507" pitchFamily="18" charset="2"/>
              </a:rPr>
              <a:t>j</a:t>
            </a:r>
            <a:endParaRPr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a:rPr lang="en-US" altLang="en-US" b="1" dirty="0">
                <a:solidFill>
                  <a:srgbClr val="3366FF"/>
                </a:solidFill>
                <a:sym typeface="Symbol" panose="05050102010706020507" pitchFamily="18" charset="2"/>
              </a:rPr>
              <a:t>assignment edge</a:t>
            </a:r>
            <a:r>
              <a:rPr lang="en-US" altLang="en-US" dirty="0">
                <a:solidFill>
                  <a:srgbClr val="3366FF"/>
                </a:solidFill>
                <a:sym typeface="Symbol" panose="05050102010706020507" pitchFamily="18" charset="2"/>
              </a:rPr>
              <a:t> </a:t>
            </a:r>
            <a:r>
              <a:rPr lang="en-US" altLang="en-US" dirty="0"/>
              <a:t>– directed edge </a:t>
            </a:r>
            <a:r>
              <a:rPr lang="en-US" altLang="en-US" i="1" dirty="0"/>
              <a:t>R</a:t>
            </a:r>
            <a:r>
              <a:rPr lang="en-US" altLang="en-US" i="1" baseline="-25000" dirty="0"/>
              <a:t>j</a:t>
            </a:r>
            <a:r>
              <a:rPr lang="en-US" altLang="en-US" i="1" dirty="0"/>
              <a:t>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endParaRPr lang="en-US" altLang="en-US" dirty="0">
              <a:sym typeface="Symbol" panose="05050102010706020507" pitchFamily="18" charset="2"/>
            </a:endParaRPr>
          </a:p>
        </p:txBody>
      </p:sp>
      <p:sp>
        <p:nvSpPr>
          <p:cNvPr id="9220" name="Text Box 4"/>
          <p:cNvSpPr txBox="1"/>
          <p:nvPr/>
        </p:nvSpPr>
        <p:spPr>
          <a:xfrm>
            <a:off x="822325" y="1035050"/>
            <a:ext cx="4692650" cy="396875"/>
          </a:xfrm>
          <a:prstGeom prst="rect">
            <a:avLst/>
          </a:prstGeom>
          <a:noFill/>
          <a:ln w="9525">
            <a:noFill/>
          </a:ln>
        </p:spPr>
        <p:txBody>
          <a:bodyPr wrap="none" anchor="ctr" anchorCtr="0">
            <a:spAutoFit/>
          </a:bodyPr>
          <a:p>
            <a:pPr algn="ctr">
              <a:spcBef>
                <a:spcPct val="50000"/>
              </a:spcBef>
            </a:pPr>
            <a:r>
              <a:rPr lang="en-US" altLang="en-US" sz="2000" dirty="0">
                <a:latin typeface="Helvetica" pitchFamily="-84" charset="0"/>
              </a:rPr>
              <a:t>A set of vertices </a:t>
            </a:r>
            <a:r>
              <a:rPr lang="en-US" altLang="en-US" sz="2000" i="1" dirty="0">
                <a:latin typeface="Helvetica" pitchFamily="-84" charset="0"/>
              </a:rPr>
              <a:t>V</a:t>
            </a:r>
            <a:r>
              <a:rPr lang="en-US" altLang="en-US" sz="2000" dirty="0">
                <a:latin typeface="Helvetica" pitchFamily="-84" charset="0"/>
              </a:rPr>
              <a:t> and a set of edges </a:t>
            </a:r>
            <a:r>
              <a:rPr lang="en-US" altLang="en-US" sz="2000" i="1" dirty="0">
                <a:latin typeface="Helvetica" pitchFamily="-84" charset="0"/>
              </a:rPr>
              <a:t>E</a:t>
            </a:r>
            <a:r>
              <a:rPr lang="en-US" altLang="en-US" sz="2000" dirty="0">
                <a:latin typeface="Helvetica" pitchFamily="-84" charset="0"/>
              </a:rPr>
              <a:t>.</a:t>
            </a:r>
            <a:endParaRPr lang="en-US" altLang="en-US" sz="2000" dirty="0">
              <a:latin typeface="Helvetica" pitchFamily="-8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15943</Words>
  <Application>WPS Presentation</Application>
  <PresentationFormat>On-screen Show (4:3)</PresentationFormat>
  <Paragraphs>486</Paragraphs>
  <Slides>63</Slides>
  <Notes>45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Arial</vt:lpstr>
      <vt:lpstr>SimSun</vt:lpstr>
      <vt:lpstr>Wingdings</vt:lpstr>
      <vt:lpstr>Verdana</vt:lpstr>
      <vt:lpstr>MS PGothic</vt:lpstr>
      <vt:lpstr>Times New Roman</vt:lpstr>
      <vt:lpstr>Helvetica</vt:lpstr>
      <vt:lpstr>Symbol</vt:lpstr>
      <vt:lpstr>Microsoft YaHei</vt:lpstr>
      <vt:lpstr>Arial Unicode MS</vt:lpstr>
      <vt:lpstr>Monotype Sorts</vt:lpstr>
      <vt:lpstr>Wingdings</vt:lpstr>
      <vt:lpstr>Blue Waves</vt:lpstr>
      <vt:lpstr> Deadlocks</vt:lpstr>
      <vt:lpstr> Deadlocks</vt:lpstr>
      <vt:lpstr>System model</vt:lpstr>
      <vt:lpstr>System Model</vt:lpstr>
      <vt:lpstr>Deadlock</vt:lpstr>
      <vt:lpstr>Deadlock Characterization</vt:lpstr>
      <vt:lpstr>PowerPoint 演示文稿</vt:lpstr>
      <vt:lpstr>Resource allocation graph</vt:lpstr>
      <vt:lpstr>Resource-Allocation Graph</vt:lpstr>
      <vt:lpstr>Resource-Allocation Graph (Cont.)</vt:lpstr>
      <vt:lpstr>Example of a Resource Allocation Graph</vt:lpstr>
      <vt:lpstr>Resource allocation graph</vt:lpstr>
      <vt:lpstr>PowerPoint 演示文稿</vt:lpstr>
      <vt:lpstr>Resource Allocation Graph With A Deadlock</vt:lpstr>
      <vt:lpstr>Graph With A Cycle But No Deadlock</vt:lpstr>
      <vt:lpstr>Basic Facts</vt:lpstr>
      <vt:lpstr>Methods for Handling Deadlocks</vt:lpstr>
      <vt:lpstr>Deadlock Prevention</vt:lpstr>
      <vt:lpstr>Deadlock Prevention</vt:lpstr>
      <vt:lpstr>Two protocols</vt:lpstr>
      <vt:lpstr>PowerPoint 演示文稿</vt:lpstr>
      <vt:lpstr>Deadlock Prevention (Cont.)</vt:lpstr>
      <vt:lpstr>circular wait</vt:lpstr>
      <vt:lpstr>...</vt:lpstr>
      <vt:lpstr>Deadlock Avoidance</vt:lpstr>
      <vt:lpstr>...</vt:lpstr>
      <vt:lpstr>Safe State</vt:lpstr>
      <vt:lpstr>PowerPoint 演示文稿</vt:lpstr>
      <vt:lpstr>Example:</vt:lpstr>
      <vt:lpstr>Unsafe state</vt:lpstr>
      <vt:lpstr>Basic Facts</vt:lpstr>
      <vt:lpstr>Safe, Unsafe, Deadlock State </vt:lpstr>
      <vt:lpstr>...</vt:lpstr>
      <vt:lpstr>Avoidance Algorithms</vt:lpstr>
      <vt:lpstr>Resource-Allocation Graph Scheme</vt:lpstr>
      <vt:lpstr>...</vt:lpstr>
      <vt:lpstr>Resource-Allocation Graph</vt:lpstr>
      <vt:lpstr>Unsafe State In Resource-Allocation Graph</vt:lpstr>
      <vt:lpstr>Resource-Allocation Graph Algorithm</vt:lpstr>
      <vt:lpstr>Banker’s Algorithm</vt:lpstr>
      <vt:lpstr>PowerPoint 演示文稿</vt:lpstr>
      <vt:lpstr>Data Structures for the Banker’s Algorithm </vt:lpstr>
      <vt:lpstr>PowerPoint 演示文稿</vt:lpstr>
      <vt:lpstr>Safety Algorithm</vt:lpstr>
      <vt:lpstr>PowerPoint 演示文稿</vt:lpstr>
      <vt:lpstr>Resource-Request Algorithm for Process Pi</vt:lpstr>
      <vt:lpstr>PowerPoint 演示文稿</vt:lpstr>
      <vt:lpstr>Example of Banker’s Algorithm</vt:lpstr>
      <vt:lpstr>Example (Cont.)</vt:lpstr>
      <vt:lpstr>Example:  P1 Request (1,0,2)</vt:lpstr>
      <vt:lpstr>PowerPoint 演示文稿</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KIIT0001</cp:lastModifiedBy>
  <cp:revision>207</cp:revision>
  <cp:lastPrinted>2013-09-10T17:57:00Z</cp:lastPrinted>
  <dcterms:created xsi:type="dcterms:W3CDTF">2011-01-13T23:43:00Z</dcterms:created>
  <dcterms:modified xsi:type="dcterms:W3CDTF">2023-11-24T04:58:58Z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FE158BA6941540EC83D030D9436B7DF9_13</vt:lpwstr>
  </property>
  <property fmtid="{D5CDD505-2E9C-101B-9397-08002B2CF9AE}" pid="3" name="KSOProductBuildVer">
    <vt:lpwstr>1033-12.2.0.13306</vt:lpwstr>
  </property>
</Properties>
</file>