
<file path=[Content_Types].xml><?xml version="1.0" encoding="utf-8"?>
<Types xmlns="http://schemas.openxmlformats.org/package/2006/content-types">
  <Default Extension="jpeg" ContentType="image/jpeg"/>
  <Default Extension="JPG" ContentType="image/.jp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03" r:id="rId3"/>
    <p:sldId id="256"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3" r:id="rId18"/>
    <p:sldId id="274" r:id="rId19"/>
    <p:sldId id="275" r:id="rId20"/>
    <p:sldId id="276" r:id="rId21"/>
    <p:sldId id="277" r:id="rId22"/>
    <p:sldId id="278" r:id="rId23"/>
    <p:sldId id="279" r:id="rId24"/>
    <p:sldId id="280" r:id="rId25"/>
    <p:sldId id="281" r:id="rId26"/>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55"/>
    <a:srgbClr val="00004B"/>
    <a:srgbClr val="FF9900"/>
    <a:srgbClr val="FFCCFF"/>
    <a:srgbClr val="FFFF00"/>
    <a:srgbClr val="FFFFCC"/>
    <a:srgbClr val="FFCC99"/>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6" d="100"/>
          <a:sy n="66" d="100"/>
        </p:scale>
        <p:origin x="-108" y="-126"/>
      </p:cViewPr>
      <p:guideLst>
        <p:guide orient="horz" pos="2160"/>
        <p:guide pos="2880"/>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en-US" strike="noStrike" noProof="1" smtClean="0"/>
              <a:t>Click to edit Master subtitle style</a:t>
            </a:r>
            <a:endParaRPr lang="en-US" strike="noStrike" noProof="1"/>
          </a:p>
        </p:txBody>
      </p:sp>
      <p:sp>
        <p:nvSpPr>
          <p:cNvPr id="4" name="Date Placeholder 3"/>
          <p:cNvSpPr>
            <a:spLocks noGrp="1"/>
          </p:cNvSpPr>
          <p:nvPr>
            <p:ph type="dt" sz="half" idx="10"/>
          </p:nvPr>
        </p:nvSpPr>
        <p:spPr/>
        <p:txBody>
          <a:bodyPr/>
          <a:p>
            <a:pPr lvl="0" fontAlgn="base"/>
            <a:fld id="{BB962C8B-B14F-4D97-AF65-F5344CB8AC3E}" type="datetime1">
              <a:rPr lang="en-US" strike="noStrike" noProof="1">
                <a:latin typeface="Arial" panose="020B0604020202020204" pitchFamily="34" charset="0"/>
                <a:ea typeface="+mn-ea"/>
                <a:cs typeface="+mn-cs"/>
              </a:rPr>
            </a:fld>
            <a:endParaRPr lang="en-US" strike="noStrike" noProof="1"/>
          </a:p>
        </p:txBody>
      </p:sp>
      <p:sp>
        <p:nvSpPr>
          <p:cNvPr id="5" name="Slide Number Placeholder 4"/>
          <p:cNvSpPr>
            <a:spLocks noGrp="1"/>
          </p:cNvSpPr>
          <p:nvPr>
            <p:ph type="sldNum" sz="quarter" idx="11"/>
          </p:nvPr>
        </p:nvSpPr>
        <p:spPr/>
        <p:txBody>
          <a:bodyPr/>
          <a:p>
            <a:pPr lvl="0" fontAlgn="base"/>
            <a:fld id="{9A0DB2DC-4C9A-4742-B13C-FB6460FD3503}" type="slidenum">
              <a:rPr lang="en-US" strike="noStrike" noProof="1">
                <a:latin typeface="Arial" panose="020B0604020202020204" pitchFamily="34" charset="0"/>
                <a:ea typeface="+mn-ea"/>
                <a:cs typeface="+mn-cs"/>
              </a:rPr>
            </a:fld>
            <a:endParaRPr 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rgbClr val="00005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a:xfrm>
            <a:off x="457200" y="6245225"/>
            <a:ext cx="2133600" cy="476250"/>
          </a:xfrm>
          <a:prstGeom prst="rect">
            <a:avLst/>
          </a:prstGeom>
          <a:noFill/>
          <a:ln w="9525">
            <a:noFill/>
          </a:ln>
        </p:spPr>
        <p:txBody>
          <a:bodyPr/>
          <a:lstStyle/>
          <a:p>
            <a:pPr lvl="0" fontAlgn="base"/>
            <a:endParaRPr lang="en-US" strike="noStrike" noProof="1"/>
          </a:p>
        </p:txBody>
      </p:sp>
      <p:sp>
        <p:nvSpPr>
          <p:cNvPr id="6" name="Slide Number Placeholder 5"/>
          <p:cNvSpPr>
            <a:spLocks noGrp="1"/>
          </p:cNvSpPr>
          <p:nvPr>
            <p:ph type="sldNum" sz="quarter" idx="12"/>
          </p:nvPr>
        </p:nvSpPr>
        <p:spPr>
          <a:xfrm>
            <a:off x="6553200" y="6245225"/>
            <a:ext cx="2133600" cy="476250"/>
          </a:xfrm>
          <a:prstGeom prst="rect">
            <a:avLst/>
          </a:prstGeom>
          <a:noFill/>
          <a:ln w="9525">
            <a:noFill/>
          </a:ln>
        </p:spPr>
        <p:txBody>
          <a:bodyPr/>
          <a:lstStyle/>
          <a:p>
            <a:pPr lvl="0" fontAlgn="base"/>
            <a:fld id="{9A0DB2DC-4C9A-4742-B13C-FB6460FD3503}" type="slidenum">
              <a:rPr lang="en-US" strike="noStrike" noProof="1">
                <a:latin typeface="Arial" panose="020B0604020202020204" pitchFamily="34" charset="0"/>
                <a:ea typeface="+mn-ea"/>
                <a:cs typeface="+mn-cs"/>
              </a:rPr>
            </a:fld>
            <a:endParaRPr 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rgbClr val="000055"/>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457200" y="274638"/>
            <a:ext cx="6052930" cy="5851525"/>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a:xfrm>
            <a:off x="457200" y="6245225"/>
            <a:ext cx="2133600" cy="476250"/>
          </a:xfrm>
          <a:prstGeom prst="rect">
            <a:avLst/>
          </a:prstGeom>
          <a:noFill/>
          <a:ln w="9525">
            <a:noFill/>
          </a:ln>
        </p:spPr>
        <p:txBody>
          <a:bodyPr/>
          <a:lstStyle/>
          <a:p>
            <a:pPr lvl="0" fontAlgn="base"/>
            <a:endParaRPr lang="en-US" strike="noStrike" noProof="1"/>
          </a:p>
        </p:txBody>
      </p:sp>
      <p:sp>
        <p:nvSpPr>
          <p:cNvPr id="6" name="Slide Number Placeholder 5"/>
          <p:cNvSpPr>
            <a:spLocks noGrp="1"/>
          </p:cNvSpPr>
          <p:nvPr>
            <p:ph type="sldNum" sz="quarter" idx="12"/>
          </p:nvPr>
        </p:nvSpPr>
        <p:spPr>
          <a:xfrm>
            <a:off x="6553200" y="6245225"/>
            <a:ext cx="2133600" cy="476250"/>
          </a:xfrm>
          <a:prstGeom prst="rect">
            <a:avLst/>
          </a:prstGeom>
          <a:noFill/>
          <a:ln w="9525">
            <a:noFill/>
          </a:ln>
        </p:spPr>
        <p:txBody>
          <a:bodyPr/>
          <a:lstStyle/>
          <a:p>
            <a:pPr lvl="0" fontAlgn="base"/>
            <a:fld id="{9A0DB2DC-4C9A-4742-B13C-FB6460FD3503}" type="slidenum">
              <a:rPr lang="en-US" strike="noStrike" noProof="1">
                <a:latin typeface="Arial" panose="020B0604020202020204" pitchFamily="34" charset="0"/>
                <a:ea typeface="+mn-ea"/>
                <a:cs typeface="+mn-cs"/>
              </a:rPr>
            </a:fld>
            <a:endParaRPr 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sz="half" idx="1"/>
          </p:nvPr>
        </p:nvSpPr>
        <p:spPr>
          <a:xfrm>
            <a:off x="628650" y="1825625"/>
            <a:ext cx="3886200" cy="435133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29150" y="1825625"/>
            <a:ext cx="3886200" cy="435133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lvl="0" fontAlgn="base"/>
            <a:fld id="{BB962C8B-B14F-4D97-AF65-F5344CB8AC3E}" type="datetime1">
              <a:rPr lang="en-US" strike="noStrike" noProof="1">
                <a:latin typeface="Arial" panose="020B0604020202020204" pitchFamily="34" charset="0"/>
                <a:ea typeface="+mn-ea"/>
                <a:cs typeface="+mn-cs"/>
              </a:rPr>
            </a:fld>
            <a:endParaRPr lang="en-US" strike="noStrike" noProof="1"/>
          </a:p>
        </p:txBody>
      </p:sp>
      <p:sp>
        <p:nvSpPr>
          <p:cNvPr id="6" name="Slide Number Placeholder 5"/>
          <p:cNvSpPr>
            <a:spLocks noGrp="1"/>
          </p:cNvSpPr>
          <p:nvPr>
            <p:ph type="sldNum" sz="quarter" idx="11"/>
          </p:nvPr>
        </p:nvSpPr>
        <p:spPr/>
        <p:txBody>
          <a:bodyPr/>
          <a:p>
            <a:pPr lvl="0" fontAlgn="base"/>
            <a:fld id="{9A0DB2DC-4C9A-4742-B13C-FB6460FD3503}" type="slidenum">
              <a:rPr lang="en-US" strike="noStrike" noProof="1">
                <a:latin typeface="Arial" panose="020B0604020202020204" pitchFamily="34" charset="0"/>
                <a:ea typeface="+mn-ea"/>
                <a:cs typeface="+mn-cs"/>
              </a:rPr>
            </a:fld>
            <a:endParaRPr 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3" name="Date Placeholder 2"/>
          <p:cNvSpPr>
            <a:spLocks noGrp="1"/>
          </p:cNvSpPr>
          <p:nvPr>
            <p:ph type="dt" sz="half" idx="10"/>
          </p:nvPr>
        </p:nvSpPr>
        <p:spPr/>
        <p:txBody>
          <a:bodyPr/>
          <a:p>
            <a:pPr lvl="0" fontAlgn="base"/>
            <a:fld id="{BB962C8B-B14F-4D97-AF65-F5344CB8AC3E}" type="datetime1">
              <a:rPr lang="en-US" strike="noStrike" noProof="1">
                <a:latin typeface="Arial" panose="020B0604020202020204" pitchFamily="34" charset="0"/>
                <a:ea typeface="+mn-ea"/>
                <a:cs typeface="+mn-cs"/>
              </a:rPr>
            </a:fld>
            <a:endParaRPr lang="en-US" strike="noStrike" noProof="1"/>
          </a:p>
        </p:txBody>
      </p:sp>
      <p:sp>
        <p:nvSpPr>
          <p:cNvPr id="4" name="Slide Number Placeholder 3"/>
          <p:cNvSpPr>
            <a:spLocks noGrp="1"/>
          </p:cNvSpPr>
          <p:nvPr>
            <p:ph type="sldNum" sz="quarter" idx="11"/>
          </p:nvPr>
        </p:nvSpPr>
        <p:spPr/>
        <p:txBody>
          <a:bodyPr/>
          <a:p>
            <a:pPr lvl="0" fontAlgn="base"/>
            <a:fld id="{9A0DB2DC-4C9A-4742-B13C-FB6460FD3503}" type="slidenum">
              <a:rPr lang="en-US" strike="noStrike" noProof="1">
                <a:latin typeface="Arial" panose="020B0604020202020204" pitchFamily="34" charset="0"/>
                <a:ea typeface="+mn-ea"/>
                <a:cs typeface="+mn-cs"/>
              </a:rPr>
            </a:fld>
            <a:endParaRPr 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00005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a:xfrm>
            <a:off x="457200" y="6245225"/>
            <a:ext cx="2133600" cy="476250"/>
          </a:xfrm>
          <a:prstGeom prst="rect">
            <a:avLst/>
          </a:prstGeom>
          <a:noFill/>
          <a:ln w="9525">
            <a:noFill/>
          </a:ln>
        </p:spPr>
        <p:txBody>
          <a:bodyPr/>
          <a:lstStyle/>
          <a:p>
            <a:pPr lvl="0" fontAlgn="base"/>
            <a:endParaRPr lang="en-US" strike="noStrike" noProof="1"/>
          </a:p>
        </p:txBody>
      </p:sp>
      <p:sp>
        <p:nvSpPr>
          <p:cNvPr id="6" name="Slide Number Placeholder 5"/>
          <p:cNvSpPr>
            <a:spLocks noGrp="1"/>
          </p:cNvSpPr>
          <p:nvPr>
            <p:ph type="sldNum" sz="quarter" idx="12"/>
          </p:nvPr>
        </p:nvSpPr>
        <p:spPr>
          <a:xfrm>
            <a:off x="6553200" y="6245225"/>
            <a:ext cx="2133600" cy="476250"/>
          </a:xfrm>
          <a:prstGeom prst="rect">
            <a:avLst/>
          </a:prstGeom>
          <a:noFill/>
          <a:ln w="9525">
            <a:noFill/>
          </a:ln>
        </p:spPr>
        <p:txBody>
          <a:bodyPr/>
          <a:lstStyle/>
          <a:p>
            <a:pPr lvl="0" fontAlgn="base"/>
            <a:fld id="{9A0DB2DC-4C9A-4742-B13C-FB6460FD3503}" type="slidenum">
              <a:rPr lang="en-US" strike="noStrike" noProof="1">
                <a:latin typeface="Arial" panose="020B0604020202020204" pitchFamily="34" charset="0"/>
                <a:ea typeface="+mn-ea"/>
                <a:cs typeface="+mn-cs"/>
              </a:rPr>
            </a:fld>
            <a:endParaRPr 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005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a:xfrm>
            <a:off x="457200" y="6245225"/>
            <a:ext cx="2133600" cy="476250"/>
          </a:xfrm>
          <a:prstGeom prst="rect">
            <a:avLst/>
          </a:prstGeom>
          <a:noFill/>
          <a:ln w="9525">
            <a:noFill/>
          </a:ln>
        </p:spPr>
        <p:txBody>
          <a:bodyPr/>
          <a:lstStyle/>
          <a:p>
            <a:pPr lvl="0" fontAlgn="base"/>
            <a:endParaRPr lang="en-US" strike="noStrike" noProof="1"/>
          </a:p>
        </p:txBody>
      </p:sp>
      <p:sp>
        <p:nvSpPr>
          <p:cNvPr id="6" name="Slide Number Placeholder 5"/>
          <p:cNvSpPr>
            <a:spLocks noGrp="1"/>
          </p:cNvSpPr>
          <p:nvPr>
            <p:ph type="sldNum" sz="quarter" idx="12"/>
          </p:nvPr>
        </p:nvSpPr>
        <p:spPr>
          <a:xfrm>
            <a:off x="6553200" y="6245225"/>
            <a:ext cx="2133600" cy="476250"/>
          </a:xfrm>
          <a:prstGeom prst="rect">
            <a:avLst/>
          </a:prstGeom>
          <a:noFill/>
          <a:ln w="9525">
            <a:noFill/>
          </a:ln>
        </p:spPr>
        <p:txBody>
          <a:bodyPr/>
          <a:lstStyle/>
          <a:p>
            <a:pPr lvl="0" fontAlgn="base"/>
            <a:fld id="{9A0DB2DC-4C9A-4742-B13C-FB6460FD3503}" type="slidenum">
              <a:rPr lang="en-US" strike="noStrike" noProof="1">
                <a:latin typeface="Arial" panose="020B0604020202020204" pitchFamily="34" charset="0"/>
                <a:ea typeface="+mn-ea"/>
                <a:cs typeface="+mn-cs"/>
              </a:rPr>
            </a:fld>
            <a:endParaRPr 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00005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600200"/>
            <a:ext cx="4032504" cy="452596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54296" y="1600200"/>
            <a:ext cx="4032504" cy="452596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a:xfrm>
            <a:off x="457200" y="6245225"/>
            <a:ext cx="2133600" cy="476250"/>
          </a:xfrm>
          <a:prstGeom prst="rect">
            <a:avLst/>
          </a:prstGeom>
          <a:noFill/>
          <a:ln w="9525">
            <a:noFill/>
          </a:ln>
        </p:spPr>
        <p:txBody>
          <a:bodyPr/>
          <a:lstStyle/>
          <a:p>
            <a:pPr lvl="0" fontAlgn="base"/>
            <a:endParaRPr lang="en-US" strike="noStrike" noProof="1"/>
          </a:p>
        </p:txBody>
      </p:sp>
      <p:sp>
        <p:nvSpPr>
          <p:cNvPr id="7" name="Slide Number Placeholder 6"/>
          <p:cNvSpPr>
            <a:spLocks noGrp="1"/>
          </p:cNvSpPr>
          <p:nvPr>
            <p:ph type="sldNum" sz="quarter" idx="12"/>
          </p:nvPr>
        </p:nvSpPr>
        <p:spPr>
          <a:xfrm>
            <a:off x="6553200" y="6245225"/>
            <a:ext cx="2133600" cy="476250"/>
          </a:xfrm>
          <a:prstGeom prst="rect">
            <a:avLst/>
          </a:prstGeom>
          <a:noFill/>
          <a:ln w="9525">
            <a:noFill/>
          </a:ln>
        </p:spPr>
        <p:txBody>
          <a:bodyPr/>
          <a:lstStyle/>
          <a:p>
            <a:pPr lvl="0" fontAlgn="base"/>
            <a:fld id="{9A0DB2DC-4C9A-4742-B13C-FB6460FD3503}" type="slidenum">
              <a:rPr lang="en-US" strike="noStrike" noProof="1">
                <a:latin typeface="Arial" panose="020B0604020202020204" pitchFamily="34" charset="0"/>
                <a:ea typeface="+mn-ea"/>
                <a:cs typeface="+mn-cs"/>
              </a:rPr>
            </a:fld>
            <a:endParaRPr 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rgbClr val="00005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629841" y="2505075"/>
            <a:ext cx="3868340"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29150" y="2505075"/>
            <a:ext cx="3887391"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a:xfrm>
            <a:off x="457200" y="6245225"/>
            <a:ext cx="2133600" cy="476250"/>
          </a:xfrm>
          <a:prstGeom prst="rect">
            <a:avLst/>
          </a:prstGeom>
          <a:noFill/>
          <a:ln w="9525">
            <a:noFill/>
          </a:ln>
        </p:spPr>
        <p:txBody>
          <a:bodyPr/>
          <a:lstStyle/>
          <a:p>
            <a:pPr lvl="0" fontAlgn="base"/>
            <a:endParaRPr lang="en-US" strike="noStrike" noProof="1"/>
          </a:p>
        </p:txBody>
      </p:sp>
      <p:sp>
        <p:nvSpPr>
          <p:cNvPr id="9" name="Slide Number Placeholder 8"/>
          <p:cNvSpPr>
            <a:spLocks noGrp="1"/>
          </p:cNvSpPr>
          <p:nvPr>
            <p:ph type="sldNum" sz="quarter" idx="12"/>
          </p:nvPr>
        </p:nvSpPr>
        <p:spPr>
          <a:xfrm>
            <a:off x="6553200" y="6245225"/>
            <a:ext cx="2133600" cy="476250"/>
          </a:xfrm>
          <a:prstGeom prst="rect">
            <a:avLst/>
          </a:prstGeom>
          <a:noFill/>
          <a:ln w="9525">
            <a:noFill/>
          </a:ln>
        </p:spPr>
        <p:txBody>
          <a:bodyPr/>
          <a:lstStyle/>
          <a:p>
            <a:pPr lvl="0" fontAlgn="base"/>
            <a:fld id="{9A0DB2DC-4C9A-4742-B13C-FB6460FD3503}" type="slidenum">
              <a:rPr lang="en-US" strike="noStrike" noProof="1">
                <a:latin typeface="Arial" panose="020B0604020202020204" pitchFamily="34" charset="0"/>
                <a:ea typeface="+mn-ea"/>
                <a:cs typeface="+mn-cs"/>
              </a:rPr>
            </a:fld>
            <a:endParaRPr 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00005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a:xfrm>
            <a:off x="457200" y="6245225"/>
            <a:ext cx="2133600" cy="476250"/>
          </a:xfrm>
          <a:prstGeom prst="rect">
            <a:avLst/>
          </a:prstGeom>
          <a:noFill/>
          <a:ln w="9525">
            <a:noFill/>
          </a:ln>
        </p:spPr>
        <p:txBody>
          <a:bodyPr/>
          <a:lstStyle/>
          <a:p>
            <a:pPr lvl="0" fontAlgn="base"/>
            <a:endParaRPr lang="en-US" strike="noStrike" noProof="1"/>
          </a:p>
        </p:txBody>
      </p:sp>
      <p:sp>
        <p:nvSpPr>
          <p:cNvPr id="5" name="Slide Number Placeholder 4"/>
          <p:cNvSpPr>
            <a:spLocks noGrp="1"/>
          </p:cNvSpPr>
          <p:nvPr>
            <p:ph type="sldNum" sz="quarter" idx="12"/>
          </p:nvPr>
        </p:nvSpPr>
        <p:spPr>
          <a:xfrm>
            <a:off x="6553200" y="6245225"/>
            <a:ext cx="2133600" cy="476250"/>
          </a:xfrm>
          <a:prstGeom prst="rect">
            <a:avLst/>
          </a:prstGeom>
          <a:noFill/>
          <a:ln w="9525">
            <a:noFill/>
          </a:ln>
        </p:spPr>
        <p:txBody>
          <a:bodyPr/>
          <a:lstStyle/>
          <a:p>
            <a:pPr lvl="0" fontAlgn="base"/>
            <a:fld id="{9A0DB2DC-4C9A-4742-B13C-FB6460FD3503}" type="slidenum">
              <a:rPr lang="en-US" strike="noStrike" noProof="1">
                <a:latin typeface="Arial" panose="020B0604020202020204" pitchFamily="34" charset="0"/>
                <a:ea typeface="+mn-ea"/>
                <a:cs typeface="+mn-cs"/>
              </a:rPr>
            </a:fld>
            <a:endParaRPr 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000055"/>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245225"/>
            <a:ext cx="2133600" cy="476250"/>
          </a:xfrm>
          <a:prstGeom prst="rect">
            <a:avLst/>
          </a:prstGeom>
          <a:noFill/>
          <a:ln w="9525">
            <a:noFill/>
          </a:ln>
        </p:spPr>
        <p:txBody>
          <a:bodyPr/>
          <a:lstStyle/>
          <a:p>
            <a:pPr lvl="0" fontAlgn="base"/>
            <a:endParaRPr lang="en-US" strike="noStrike" noProof="1"/>
          </a:p>
        </p:txBody>
      </p:sp>
      <p:sp>
        <p:nvSpPr>
          <p:cNvPr id="4" name="Slide Number Placeholder 3"/>
          <p:cNvSpPr>
            <a:spLocks noGrp="1"/>
          </p:cNvSpPr>
          <p:nvPr>
            <p:ph type="sldNum" sz="quarter" idx="12"/>
          </p:nvPr>
        </p:nvSpPr>
        <p:spPr>
          <a:xfrm>
            <a:off x="6553200" y="6245225"/>
            <a:ext cx="2133600" cy="476250"/>
          </a:xfrm>
          <a:prstGeom prst="rect">
            <a:avLst/>
          </a:prstGeom>
          <a:noFill/>
          <a:ln w="9525">
            <a:noFill/>
          </a:ln>
        </p:spPr>
        <p:txBody>
          <a:bodyPr/>
          <a:lstStyle/>
          <a:p>
            <a:pPr lvl="0" fontAlgn="base"/>
            <a:fld id="{9A0DB2DC-4C9A-4742-B13C-FB6460FD3503}" type="slidenum">
              <a:rPr lang="en-US" strike="noStrike" noProof="1">
                <a:latin typeface="Arial" panose="020B0604020202020204" pitchFamily="34" charset="0"/>
                <a:ea typeface="+mn-ea"/>
                <a:cs typeface="+mn-cs"/>
              </a:rPr>
            </a:fld>
            <a:endParaRPr 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00005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a:xfrm>
            <a:off x="457200" y="6245225"/>
            <a:ext cx="2133600" cy="476250"/>
          </a:xfrm>
          <a:prstGeom prst="rect">
            <a:avLst/>
          </a:prstGeom>
          <a:noFill/>
          <a:ln w="9525">
            <a:noFill/>
          </a:ln>
        </p:spPr>
        <p:txBody>
          <a:bodyPr/>
          <a:lstStyle/>
          <a:p>
            <a:pPr lvl="0" fontAlgn="base"/>
            <a:endParaRPr lang="en-US" strike="noStrike" noProof="1"/>
          </a:p>
        </p:txBody>
      </p:sp>
      <p:sp>
        <p:nvSpPr>
          <p:cNvPr id="7" name="Slide Number Placeholder 6"/>
          <p:cNvSpPr>
            <a:spLocks noGrp="1"/>
          </p:cNvSpPr>
          <p:nvPr>
            <p:ph type="sldNum" sz="quarter" idx="12"/>
          </p:nvPr>
        </p:nvSpPr>
        <p:spPr>
          <a:xfrm>
            <a:off x="6553200" y="6245225"/>
            <a:ext cx="2133600" cy="476250"/>
          </a:xfrm>
          <a:prstGeom prst="rect">
            <a:avLst/>
          </a:prstGeom>
          <a:noFill/>
          <a:ln w="9525">
            <a:noFill/>
          </a:ln>
        </p:spPr>
        <p:txBody>
          <a:bodyPr/>
          <a:lstStyle/>
          <a:p>
            <a:pPr lvl="0" fontAlgn="base"/>
            <a:fld id="{9A0DB2DC-4C9A-4742-B13C-FB6460FD3503}" type="slidenum">
              <a:rPr lang="en-US" strike="noStrike" noProof="1">
                <a:latin typeface="Arial" panose="020B0604020202020204" pitchFamily="34" charset="0"/>
                <a:ea typeface="+mn-ea"/>
                <a:cs typeface="+mn-cs"/>
              </a:rPr>
            </a:fld>
            <a:endParaRPr 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00005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en-US" strike="noStrike"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a:xfrm>
            <a:off x="457200" y="6245225"/>
            <a:ext cx="2133600" cy="476250"/>
          </a:xfrm>
          <a:prstGeom prst="rect">
            <a:avLst/>
          </a:prstGeom>
          <a:noFill/>
          <a:ln w="9525">
            <a:noFill/>
          </a:ln>
        </p:spPr>
        <p:txBody>
          <a:bodyPr/>
          <a:lstStyle/>
          <a:p>
            <a:pPr lvl="0" fontAlgn="base"/>
            <a:endParaRPr lang="en-US" strike="noStrike" noProof="1"/>
          </a:p>
        </p:txBody>
      </p:sp>
      <p:sp>
        <p:nvSpPr>
          <p:cNvPr id="7" name="Slide Number Placeholder 6"/>
          <p:cNvSpPr>
            <a:spLocks noGrp="1"/>
          </p:cNvSpPr>
          <p:nvPr>
            <p:ph type="sldNum" sz="quarter" idx="12"/>
          </p:nvPr>
        </p:nvSpPr>
        <p:spPr>
          <a:xfrm>
            <a:off x="6553200" y="6245225"/>
            <a:ext cx="2133600" cy="476250"/>
          </a:xfrm>
          <a:prstGeom prst="rect">
            <a:avLst/>
          </a:prstGeom>
          <a:noFill/>
          <a:ln w="9525">
            <a:noFill/>
          </a:ln>
        </p:spPr>
        <p:txBody>
          <a:bodyPr/>
          <a:lstStyle/>
          <a:p>
            <a:pPr lvl="0" fontAlgn="base"/>
            <a:fld id="{9A0DB2DC-4C9A-4742-B13C-FB6460FD3503}" type="slidenum">
              <a:rPr lang="en-US" strike="noStrike" noProof="1">
                <a:latin typeface="Arial" panose="020B0604020202020204" pitchFamily="34" charset="0"/>
                <a:ea typeface="+mn-ea"/>
                <a:cs typeface="+mn-cs"/>
              </a:rPr>
            </a:fld>
            <a:endParaRPr 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55"/>
        </a:solidFill>
        <a:effectLst/>
      </p:bgPr>
    </p:bg>
    <p:spTree>
      <p:nvGrpSpPr>
        <p:cNvPr id="1" name=""/>
        <p:cNvGrpSpPr/>
        <p:nvPr/>
      </p:nvGrpSpPr>
      <p:grpSpPr/>
      <p:sp>
        <p:nvSpPr>
          <p:cNvPr id="1026" name="Title 1025"/>
          <p:cNvSpPr>
            <a:spLocks noGrp="1"/>
          </p:cNvSpPr>
          <p:nvPr>
            <p:ph type="title"/>
          </p:nvPr>
        </p:nvSpPr>
        <p:spPr>
          <a:xfrm>
            <a:off x="457200" y="274638"/>
            <a:ext cx="8229600" cy="1143000"/>
          </a:xfrm>
          <a:prstGeom prst="rect">
            <a:avLst/>
          </a:prstGeom>
          <a:noFill/>
          <a:ln w="9525">
            <a:noFill/>
          </a:ln>
        </p:spPr>
        <p:txBody>
          <a:bodyPr anchor="ctr" anchorCtr="0"/>
          <a:p>
            <a:pPr lvl="0"/>
            <a:r>
              <a:rPr lang="en-US" dirty="0"/>
              <a:t>Click to edit Master title style</a:t>
            </a:r>
            <a:endParaRPr lang="en-US" dirty="0"/>
          </a:p>
        </p:txBody>
      </p:sp>
      <p:sp>
        <p:nvSpPr>
          <p:cNvPr id="1027" name="Text Placeholder 1026"/>
          <p:cNvSpPr>
            <a:spLocks noGrp="1"/>
          </p:cNvSpPr>
          <p:nvPr>
            <p:ph type="body"/>
          </p:nvPr>
        </p:nvSpPr>
        <p:spPr>
          <a:xfrm>
            <a:off x="457200" y="1600200"/>
            <a:ext cx="8229600" cy="4525963"/>
          </a:xfrm>
          <a:prstGeom prst="rect">
            <a:avLst/>
          </a:prstGeom>
          <a:noFill/>
          <a:ln w="9525">
            <a:noFill/>
          </a:ln>
        </p:spPr>
        <p:txBody>
          <a:bodyPr anchor="t" anchorCtr="0"/>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28" name="Date Placeholder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fontAlgn="base"/>
            <a:fld id="{BB962C8B-B14F-4D97-AF65-F5344CB8AC3E}" type="datetime1">
              <a:rPr lang="en-US" strike="noStrike" noProof="1">
                <a:latin typeface="Arial" panose="020B0604020202020204" pitchFamily="34" charset="0"/>
                <a:ea typeface="+mn-ea"/>
                <a:cs typeface="+mn-cs"/>
              </a:rPr>
            </a:fld>
            <a:endParaRPr lang="en-US" strike="noStrike" noProof="1"/>
          </a:p>
        </p:txBody>
      </p:sp>
      <p:sp>
        <p:nvSpPr>
          <p:cNvPr id="1030" name="Slide Number Placeholder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fontAlgn="base"/>
            <a:fld id="{9A0DB2DC-4C9A-4742-B13C-FB6460FD3503}" type="slidenum">
              <a:rPr lang="en-US" strike="noStrike" noProof="1">
                <a:latin typeface="Arial" panose="020B0604020202020204" pitchFamily="34" charset="0"/>
                <a:ea typeface="+mn-ea"/>
                <a:cs typeface="+mn-cs"/>
              </a:rPr>
            </a:fld>
            <a:endParaRPr lang="en-US" strike="noStrike" noProof="1"/>
          </a:p>
        </p:txBody>
      </p:sp>
      <p:sp>
        <p:nvSpPr>
          <p:cNvPr id="2" name="Rectangles 1030"/>
          <p:cNvSpPr/>
          <p:nvPr userDrawn="1"/>
        </p:nvSpPr>
        <p:spPr>
          <a:xfrm>
            <a:off x="1828800" y="6553200"/>
            <a:ext cx="4876800" cy="304800"/>
          </a:xfrm>
          <a:prstGeom prst="rect">
            <a:avLst/>
          </a:prstGeom>
          <a:noFill/>
          <a:ln w="9525">
            <a:noFill/>
          </a:ln>
        </p:spPr>
        <p:txBody>
          <a:bodyPr anchor="t" anchorCtr="0"/>
          <a:p>
            <a:pPr lvl="0" algn="ctr"/>
            <a:r>
              <a:rPr lang="en-US" sz="1600">
                <a:solidFill>
                  <a:srgbClr val="FF9900"/>
                </a:solidFill>
                <a:latin typeface="Arial" panose="020B0604020202020204" pitchFamily="34" charset="0"/>
              </a:rPr>
              <a:t>© </a:t>
            </a:r>
            <a:r>
              <a:rPr lang="en-US" sz="1400">
                <a:solidFill>
                  <a:srgbClr val="FF9900"/>
                </a:solidFill>
                <a:latin typeface="Arial" panose="020B0604020202020204" pitchFamily="34" charset="0"/>
              </a:rPr>
              <a:t>Oxford University Press 2011. All rights reserved.</a:t>
            </a:r>
            <a:endParaRPr lang="en-US" sz="1400">
              <a:solidFill>
                <a:srgbClr val="FF9900"/>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wmf"/></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8" name="Title 183297"/>
          <p:cNvSpPr>
            <a:spLocks noGrp="1"/>
          </p:cNvSpPr>
          <p:nvPr>
            <p:ph type="ctrTitle"/>
          </p:nvPr>
        </p:nvSpPr>
        <p:spPr>
          <a:xfrm>
            <a:off x="685800" y="1371600"/>
            <a:ext cx="7772400" cy="1470025"/>
          </a:xfrm>
        </p:spPr>
        <p:txBody>
          <a:bodyPr anchor="ctr" anchorCtr="0"/>
          <a:p>
            <a:pPr marL="0" marR="0" indent="0" algn="ctr" defTabSz="914400" rtl="0" eaLnBrk="1" fontAlgn="base" latinLnBrk="0" hangingPunct="1">
              <a:lnSpc>
                <a:spcPct val="100000"/>
              </a:lnSpc>
              <a:spcBef>
                <a:spcPct val="0"/>
              </a:spcBef>
              <a:spcAft>
                <a:spcPct val="0"/>
              </a:spcAft>
              <a:buClrTx/>
              <a:buSzTx/>
              <a:buFontTx/>
              <a:buNone/>
            </a:pPr>
            <a:r>
              <a:rPr kumimoji="0" sz="4400" b="1" i="0" u="none" strike="noStrike" kern="1200" cap="none" spc="0" normalizeH="0" baseline="0" noProof="1">
                <a:solidFill>
                  <a:schemeClr val="bg1"/>
                </a:solidFill>
                <a:effectLst>
                  <a:outerShdw blurRad="38100" dist="38100" dir="2700000">
                    <a:srgbClr val="000000"/>
                  </a:outerShdw>
                </a:effectLst>
                <a:latin typeface="Arial" panose="020B0604020202020204" pitchFamily="34" charset="0"/>
                <a:ea typeface="+mj-ea"/>
                <a:cs typeface="+mj-cs"/>
              </a:rPr>
              <a:t>Data Structures Using C</a:t>
            </a:r>
            <a:r>
              <a:rPr kumimoji="0" sz="4400" b="0" i="0" u="none" strike="noStrike" kern="1200" cap="none" spc="0" normalizeH="0" baseline="0" noProof="1">
                <a:solidFill>
                  <a:schemeClr val="tx2"/>
                </a:solidFill>
                <a:latin typeface="Arial" panose="020B0604020202020204" pitchFamily="34" charset="0"/>
                <a:ea typeface="+mj-ea"/>
                <a:cs typeface="+mj-cs"/>
              </a:rPr>
              <a:t> </a:t>
            </a:r>
            <a:endParaRPr kumimoji="0" sz="4400" b="0" i="0" u="none" strike="noStrike" kern="1200" cap="none" spc="0" normalizeH="0" baseline="0" noProof="1">
              <a:solidFill>
                <a:schemeClr val="tx2"/>
              </a:solidFill>
              <a:latin typeface="Arial" panose="020B0604020202020204" pitchFamily="34" charset="0"/>
              <a:ea typeface="+mj-ea"/>
              <a:cs typeface="+mj-cs"/>
            </a:endParaRPr>
          </a:p>
        </p:txBody>
      </p:sp>
      <p:sp>
        <p:nvSpPr>
          <p:cNvPr id="183299" name="Subtitle 183298"/>
          <p:cNvSpPr>
            <a:spLocks noGrp="1"/>
          </p:cNvSpPr>
          <p:nvPr>
            <p:ph type="subTitle" idx="1"/>
          </p:nvPr>
        </p:nvSpPr>
        <p:spPr>
          <a:xfrm>
            <a:off x="533400" y="2971800"/>
            <a:ext cx="8610600" cy="1752600"/>
          </a:xfrm>
        </p:spPr>
        <p:txBody>
          <a:bodyPr/>
          <a:p>
            <a:pPr marL="0" marR="0" indent="0" algn="ctr" defTabSz="914400" rtl="0" eaLnBrk="1" fontAlgn="base" latinLnBrk="0" hangingPunct="1">
              <a:lnSpc>
                <a:spcPct val="100000"/>
              </a:lnSpc>
              <a:spcBef>
                <a:spcPct val="20000"/>
              </a:spcBef>
              <a:spcAft>
                <a:spcPct val="0"/>
              </a:spcAft>
              <a:buClrTx/>
              <a:buSzTx/>
              <a:buFontTx/>
              <a:buNone/>
            </a:pPr>
            <a:r>
              <a:rPr kumimoji="0" lang="en-IN" sz="3200" b="1" i="0" u="none" strike="noStrike" kern="1200" cap="none" spc="0" normalizeH="0" baseline="0" noProof="1">
                <a:solidFill>
                  <a:schemeClr val="bg1"/>
                </a:solidFill>
                <a:effectLst>
                  <a:outerShdw blurRad="38100" dist="38100" dir="2700000">
                    <a:srgbClr val="000000"/>
                  </a:outerShdw>
                </a:effectLst>
                <a:latin typeface="Arial" panose="020B0604020202020204" pitchFamily="34" charset="0"/>
                <a:ea typeface="+mn-ea"/>
                <a:cs typeface="+mn-cs"/>
              </a:rPr>
              <a:t>Kamakhya Narain Singh</a:t>
            </a:r>
            <a:r>
              <a:rPr kumimoji="0" sz="2800" b="1" i="0" u="none" strike="noStrike" kern="1200" cap="none" spc="0" normalizeH="0" baseline="0" noProof="1">
                <a:solidFill>
                  <a:schemeClr val="bg1"/>
                </a:solidFill>
                <a:latin typeface="Arial" panose="020B0604020202020204" pitchFamily="34" charset="0"/>
                <a:ea typeface="+mn-ea"/>
                <a:cs typeface="+mn-cs"/>
              </a:rPr>
              <a:t>, </a:t>
            </a:r>
            <a:endParaRPr kumimoji="0" sz="2800" b="1" i="0" u="none" strike="noStrike" kern="1200" cap="none" spc="0" normalizeH="0" baseline="0" noProof="1">
              <a:solidFill>
                <a:schemeClr val="bg1"/>
              </a:solidFill>
              <a:latin typeface="Arial" panose="020B0604020202020204" pitchFamily="34" charset="0"/>
              <a:ea typeface="+mn-ea"/>
              <a:cs typeface="+mn-cs"/>
            </a:endParaRPr>
          </a:p>
          <a:p>
            <a:pPr marL="0" marR="0" indent="0" algn="ctr" defTabSz="914400" rtl="0" eaLnBrk="1" fontAlgn="base" latinLnBrk="0" hangingPunct="1">
              <a:lnSpc>
                <a:spcPct val="100000"/>
              </a:lnSpc>
              <a:spcBef>
                <a:spcPct val="20000"/>
              </a:spcBef>
              <a:spcAft>
                <a:spcPct val="0"/>
              </a:spcAft>
              <a:buClrTx/>
              <a:buSzTx/>
              <a:buFontTx/>
              <a:buNone/>
            </a:pPr>
            <a:r>
              <a:rPr kumimoji="0" sz="2800" b="0" i="0" u="none" strike="noStrike" kern="1200" cap="none" spc="0" normalizeH="0" baseline="0" noProof="1">
                <a:solidFill>
                  <a:schemeClr val="bg1"/>
                </a:solidFill>
                <a:latin typeface="Arial" panose="020B0604020202020204" pitchFamily="34" charset="0"/>
                <a:ea typeface="+mn-ea"/>
                <a:cs typeface="+mn-cs"/>
              </a:rPr>
              <a:t>Assistant Professor</a:t>
            </a:r>
            <a:r>
              <a:rPr kumimoji="0" lang="en-IN" sz="2800" b="0" i="0" u="none" strike="noStrike" kern="1200" cap="none" spc="0" normalizeH="0" baseline="0" noProof="1">
                <a:solidFill>
                  <a:schemeClr val="bg1"/>
                </a:solidFill>
                <a:latin typeface="Arial" panose="020B0604020202020204" pitchFamily="34" charset="0"/>
                <a:ea typeface="+mn-ea"/>
                <a:cs typeface="+mn-cs"/>
              </a:rPr>
              <a:t>-II,</a:t>
            </a:r>
            <a:endParaRPr kumimoji="0" lang="en-IN" sz="2800" b="0" i="0" u="none" strike="noStrike" kern="1200" cap="none" spc="0" normalizeH="0" baseline="0" noProof="1">
              <a:solidFill>
                <a:schemeClr val="bg1"/>
              </a:solidFill>
              <a:latin typeface="Arial" panose="020B0604020202020204" pitchFamily="34" charset="0"/>
              <a:ea typeface="+mn-ea"/>
              <a:cs typeface="+mn-cs"/>
            </a:endParaRPr>
          </a:p>
          <a:p>
            <a:pPr marL="0" marR="0" indent="0" algn="ctr" defTabSz="914400" rtl="0" eaLnBrk="1" fontAlgn="base" latinLnBrk="0" hangingPunct="1">
              <a:lnSpc>
                <a:spcPct val="100000"/>
              </a:lnSpc>
              <a:spcBef>
                <a:spcPct val="20000"/>
              </a:spcBef>
              <a:spcAft>
                <a:spcPct val="0"/>
              </a:spcAft>
              <a:buClrTx/>
              <a:buSzTx/>
              <a:buFontTx/>
              <a:buNone/>
            </a:pPr>
            <a:r>
              <a:rPr kumimoji="0" lang="en-IN" sz="2800" b="0" i="0" u="none" strike="noStrike" kern="1200" cap="none" spc="0" normalizeH="0" baseline="0" noProof="1">
                <a:solidFill>
                  <a:schemeClr val="bg1"/>
                </a:solidFill>
                <a:latin typeface="Arial" panose="020B0604020202020204" pitchFamily="34" charset="0"/>
                <a:ea typeface="+mn-ea"/>
                <a:cs typeface="+mn-cs"/>
              </a:rPr>
              <a:t>SCA, KIIT University, Bhubaneswar </a:t>
            </a:r>
            <a:endParaRPr kumimoji="0" sz="2800" b="0" i="0" u="none" strike="noStrike" kern="1200" cap="none" spc="0" normalizeH="0" baseline="0" noProof="1">
              <a:solidFill>
                <a:schemeClr val="bg1"/>
              </a:solidFill>
              <a:latin typeface="Arial" panose="020B0604020202020204" pitchFamily="34" charset="0"/>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Bevel 143361"/>
          <p:cNvSpPr/>
          <p:nvPr/>
        </p:nvSpPr>
        <p:spPr>
          <a:xfrm>
            <a:off x="533400" y="304800"/>
            <a:ext cx="7315200" cy="4953000"/>
          </a:xfrm>
          <a:prstGeom prst="bevel">
            <a:avLst>
              <a:gd name="adj" fmla="val 12500"/>
            </a:avLst>
          </a:prstGeom>
          <a:solidFill>
            <a:srgbClr val="FFCC99"/>
          </a:solidFill>
          <a:ln w="9525" cap="flat" cmpd="sng">
            <a:solidFill>
              <a:srgbClr val="000000"/>
            </a:solidFill>
            <a:prstDash val="solid"/>
            <a:miter/>
            <a:headEnd type="none" w="med" len="med"/>
            <a:tailEnd type="none" w="med" len="med"/>
          </a:ln>
        </p:spPr>
        <p:txBody>
          <a:bodyPr anchor="t" anchorCtr="0"/>
          <a:p>
            <a:pPr eaLnBrk="0" hangingPunct="0"/>
            <a:r>
              <a:rPr lang="en-US" sz="1200" b="1" err="1">
                <a:solidFill>
                  <a:srgbClr val="993300"/>
                </a:solidFill>
                <a:latin typeface="Courier New" panose="02070309020205020404" pitchFamily="49" charset="0"/>
              </a:rPr>
              <a:t>Transitive_Closure</a:t>
            </a:r>
            <a:r>
              <a:rPr lang="en-US" sz="1200" b="1">
                <a:solidFill>
                  <a:srgbClr val="993300"/>
                </a:solidFill>
                <a:latin typeface="Courier New" panose="02070309020205020404" pitchFamily="49" charset="0"/>
              </a:rPr>
              <a:t>( A, t, n)</a:t>
            </a:r>
            <a:endParaRPr lang="en-US" sz="1200" b="1">
              <a:solidFill>
                <a:srgbClr val="993300"/>
              </a:solidFill>
              <a:latin typeface="Courier New" panose="02070309020205020404" pitchFamily="49" charset="0"/>
            </a:endParaRPr>
          </a:p>
          <a:p>
            <a:pPr eaLnBrk="0" hangingPunct="0"/>
            <a:endParaRPr lang="en-US" sz="1200" b="1">
              <a:solidFill>
                <a:srgbClr val="993300"/>
              </a:solidFill>
              <a:latin typeface="Courier New" panose="02070309020205020404" pitchFamily="49" charset="0"/>
            </a:endParaRPr>
          </a:p>
          <a:p>
            <a:pPr eaLnBrk="0" hangingPunct="0"/>
            <a:r>
              <a:rPr lang="en-US" sz="1200" b="1">
                <a:solidFill>
                  <a:srgbClr val="993300"/>
                </a:solidFill>
                <a:latin typeface="Courier New" panose="02070309020205020404" pitchFamily="49" charset="0"/>
              </a:rPr>
              <a:t>Step 1: SET i=1, j=1, k=1</a:t>
            </a:r>
            <a:endParaRPr lang="en-US" sz="1200" b="1">
              <a:solidFill>
                <a:srgbClr val="993300"/>
              </a:solidFill>
              <a:latin typeface="Courier New" panose="02070309020205020404" pitchFamily="49" charset="0"/>
            </a:endParaRPr>
          </a:p>
          <a:p>
            <a:pPr eaLnBrk="0" hangingPunct="0"/>
            <a:r>
              <a:rPr lang="en-US" sz="1200" b="1">
                <a:solidFill>
                  <a:srgbClr val="993300"/>
                </a:solidFill>
                <a:latin typeface="Courier New" panose="02070309020205020404" pitchFamily="49" charset="0"/>
              </a:rPr>
              <a:t>Step 2: Repeat Steps 3 and 4 while i&lt;=n</a:t>
            </a:r>
            <a:endParaRPr lang="en-US" sz="1200" b="1">
              <a:solidFill>
                <a:srgbClr val="993300"/>
              </a:solidFill>
              <a:latin typeface="Courier New" panose="02070309020205020404" pitchFamily="49" charset="0"/>
            </a:endParaRPr>
          </a:p>
          <a:p>
            <a:pPr eaLnBrk="0" hangingPunct="0"/>
            <a:r>
              <a:rPr lang="en-US" sz="1200" b="1">
                <a:solidFill>
                  <a:srgbClr val="993300"/>
                </a:solidFill>
                <a:latin typeface="Courier New" panose="02070309020205020404" pitchFamily="49" charset="0"/>
              </a:rPr>
              <a:t>Step 3:     Repeat Step 4 while j&lt;=n</a:t>
            </a:r>
            <a:endParaRPr lang="en-US" sz="1200" b="1">
              <a:solidFill>
                <a:srgbClr val="993300"/>
              </a:solidFill>
              <a:latin typeface="Courier New" panose="02070309020205020404" pitchFamily="49" charset="0"/>
            </a:endParaRPr>
          </a:p>
          <a:p>
            <a:pPr eaLnBrk="0" hangingPunct="0"/>
            <a:r>
              <a:rPr lang="en-US" sz="1200" b="1">
                <a:solidFill>
                  <a:srgbClr val="993300"/>
                </a:solidFill>
                <a:latin typeface="Courier New" panose="02070309020205020404" pitchFamily="49" charset="0"/>
              </a:rPr>
              <a:t>Step 4:          IF (</a:t>
            </a:r>
            <a:r>
              <a:rPr lang="en-US" sz="1200" b="1" err="1">
                <a:solidFill>
                  <a:srgbClr val="993300"/>
                </a:solidFill>
                <a:latin typeface="Courier New" panose="02070309020205020404" pitchFamily="49" charset="0"/>
              </a:rPr>
              <a:t>A[i][j</a:t>
            </a:r>
            <a:r>
              <a:rPr lang="en-US" sz="1200" b="1">
                <a:solidFill>
                  <a:srgbClr val="993300"/>
                </a:solidFill>
                <a:latin typeface="Courier New" panose="02070309020205020404" pitchFamily="49" charset="0"/>
              </a:rPr>
              <a:t>] = 1), then</a:t>
            </a:r>
            <a:endParaRPr lang="en-US" sz="1200" b="1">
              <a:solidFill>
                <a:srgbClr val="993300"/>
              </a:solidFill>
              <a:latin typeface="Courier New" panose="02070309020205020404" pitchFamily="49" charset="0"/>
            </a:endParaRPr>
          </a:p>
          <a:p>
            <a:pPr eaLnBrk="0" hangingPunct="0"/>
            <a:r>
              <a:rPr lang="en-US" sz="1200" b="1">
                <a:solidFill>
                  <a:srgbClr val="993300"/>
                </a:solidFill>
                <a:latin typeface="Courier New" panose="02070309020205020404" pitchFamily="49" charset="0"/>
              </a:rPr>
              <a:t>			 SET </a:t>
            </a:r>
            <a:r>
              <a:rPr lang="en-US" sz="1200" b="1" err="1">
                <a:solidFill>
                  <a:srgbClr val="993300"/>
                </a:solidFill>
                <a:latin typeface="Courier New" panose="02070309020205020404" pitchFamily="49" charset="0"/>
              </a:rPr>
              <a:t>t[i][j</a:t>
            </a:r>
            <a:r>
              <a:rPr lang="en-US" sz="1200" b="1">
                <a:solidFill>
                  <a:srgbClr val="993300"/>
                </a:solidFill>
                <a:latin typeface="Courier New" panose="02070309020205020404" pitchFamily="49" charset="0"/>
              </a:rPr>
              <a:t>] = 1</a:t>
            </a:r>
            <a:endParaRPr lang="en-US" sz="1200" b="1">
              <a:solidFill>
                <a:srgbClr val="993300"/>
              </a:solidFill>
              <a:latin typeface="Courier New" panose="02070309020205020404" pitchFamily="49" charset="0"/>
            </a:endParaRPr>
          </a:p>
          <a:p>
            <a:pPr eaLnBrk="0" hangingPunct="0"/>
            <a:r>
              <a:rPr lang="en-US" sz="1200" b="1">
                <a:solidFill>
                  <a:srgbClr val="993300"/>
                </a:solidFill>
                <a:latin typeface="Courier New" panose="02070309020205020404" pitchFamily="49" charset="0"/>
              </a:rPr>
              <a:t>	           ELSE</a:t>
            </a:r>
            <a:endParaRPr lang="en-US" sz="1200" b="1">
              <a:solidFill>
                <a:srgbClr val="993300"/>
              </a:solidFill>
              <a:latin typeface="Courier New" panose="02070309020205020404" pitchFamily="49" charset="0"/>
            </a:endParaRPr>
          </a:p>
          <a:p>
            <a:pPr eaLnBrk="0" hangingPunct="0"/>
            <a:r>
              <a:rPr lang="en-US" sz="1200" b="1">
                <a:solidFill>
                  <a:srgbClr val="993300"/>
                </a:solidFill>
                <a:latin typeface="Courier New" panose="02070309020205020404" pitchFamily="49" charset="0"/>
              </a:rPr>
              <a:t>			 SET </a:t>
            </a:r>
            <a:r>
              <a:rPr lang="en-US" sz="1200" b="1" err="1">
                <a:solidFill>
                  <a:srgbClr val="993300"/>
                </a:solidFill>
                <a:latin typeface="Courier New" panose="02070309020205020404" pitchFamily="49" charset="0"/>
              </a:rPr>
              <a:t>t[i][j</a:t>
            </a:r>
            <a:r>
              <a:rPr lang="en-US" sz="1200" b="1">
                <a:solidFill>
                  <a:srgbClr val="993300"/>
                </a:solidFill>
                <a:latin typeface="Courier New" panose="02070309020205020404" pitchFamily="49" charset="0"/>
              </a:rPr>
              <a:t>] = 0</a:t>
            </a:r>
            <a:endParaRPr lang="en-US" sz="1200" b="1">
              <a:solidFill>
                <a:srgbClr val="993300"/>
              </a:solidFill>
              <a:latin typeface="Courier New" panose="02070309020205020404" pitchFamily="49" charset="0"/>
            </a:endParaRPr>
          </a:p>
          <a:p>
            <a:pPr eaLnBrk="0" hangingPunct="0"/>
            <a:r>
              <a:rPr lang="en-US" sz="1200" b="1">
                <a:solidFill>
                  <a:srgbClr val="993300"/>
                </a:solidFill>
                <a:latin typeface="Courier New" panose="02070309020205020404" pitchFamily="49" charset="0"/>
              </a:rPr>
              <a:t>	    	 INCREMENT j</a:t>
            </a:r>
            <a:endParaRPr lang="en-US" sz="1200" b="1">
              <a:solidFill>
                <a:srgbClr val="993300"/>
              </a:solidFill>
              <a:latin typeface="Courier New" panose="02070309020205020404" pitchFamily="49" charset="0"/>
            </a:endParaRPr>
          </a:p>
          <a:p>
            <a:pPr eaLnBrk="0" hangingPunct="0"/>
            <a:r>
              <a:rPr lang="en-US" sz="1200" b="1">
                <a:solidFill>
                  <a:srgbClr val="993300"/>
                </a:solidFill>
                <a:latin typeface="Courier New" panose="02070309020205020404" pitchFamily="49" charset="0"/>
              </a:rPr>
              <a:t>          INCREMENT i</a:t>
            </a:r>
            <a:endParaRPr lang="en-US" sz="1200" b="1">
              <a:solidFill>
                <a:srgbClr val="993300"/>
              </a:solidFill>
              <a:latin typeface="Courier New" panose="02070309020205020404" pitchFamily="49" charset="0"/>
            </a:endParaRPr>
          </a:p>
          <a:p>
            <a:pPr eaLnBrk="0" hangingPunct="0"/>
            <a:r>
              <a:rPr lang="en-US" sz="1200" b="1">
                <a:solidFill>
                  <a:srgbClr val="993300"/>
                </a:solidFill>
                <a:latin typeface="Courier New" panose="02070309020205020404" pitchFamily="49" charset="0"/>
              </a:rPr>
              <a:t>Step 5: Repeat Steps 6 to 11 while k&lt;=n</a:t>
            </a:r>
            <a:endParaRPr lang="en-US" sz="1200" b="1">
              <a:solidFill>
                <a:srgbClr val="993300"/>
              </a:solidFill>
              <a:latin typeface="Courier New" panose="02070309020205020404" pitchFamily="49" charset="0"/>
            </a:endParaRPr>
          </a:p>
          <a:p>
            <a:pPr eaLnBrk="0" hangingPunct="0"/>
            <a:r>
              <a:rPr lang="en-US" sz="1200" b="1">
                <a:solidFill>
                  <a:srgbClr val="993300"/>
                </a:solidFill>
                <a:latin typeface="Courier New" panose="02070309020205020404" pitchFamily="49" charset="0"/>
              </a:rPr>
              <a:t>Step 6:    Repeat Step 7 to 10 while i&lt;=n</a:t>
            </a:r>
            <a:endParaRPr lang="en-US" sz="1200" b="1">
              <a:solidFill>
                <a:srgbClr val="993300"/>
              </a:solidFill>
              <a:latin typeface="Courier New" panose="02070309020205020404" pitchFamily="49" charset="0"/>
            </a:endParaRPr>
          </a:p>
          <a:p>
            <a:pPr eaLnBrk="0" hangingPunct="0"/>
            <a:r>
              <a:rPr lang="en-US" sz="1200" b="1">
                <a:solidFill>
                  <a:srgbClr val="993300"/>
                </a:solidFill>
                <a:latin typeface="Courier New" panose="02070309020205020404" pitchFamily="49" charset="0"/>
              </a:rPr>
              <a:t>Step 7:        Repeat Step 8 and 9 while j&lt;=n</a:t>
            </a:r>
            <a:endParaRPr lang="en-US" sz="1200" b="1">
              <a:solidFill>
                <a:srgbClr val="993300"/>
              </a:solidFill>
              <a:latin typeface="Courier New" panose="02070309020205020404" pitchFamily="49" charset="0"/>
            </a:endParaRPr>
          </a:p>
          <a:p>
            <a:pPr eaLnBrk="0" hangingPunct="0"/>
            <a:r>
              <a:rPr lang="en-US" sz="1200" b="1">
                <a:solidFill>
                  <a:srgbClr val="993300"/>
                </a:solidFill>
                <a:latin typeface="Courier New" panose="02070309020205020404" pitchFamily="49" charset="0"/>
              </a:rPr>
              <a:t>Step 8: 	       SET </a:t>
            </a:r>
            <a:r>
              <a:rPr lang="en-US" sz="1200" b="1" err="1">
                <a:solidFill>
                  <a:srgbClr val="993300"/>
                </a:solidFill>
                <a:latin typeface="Courier New" panose="02070309020205020404" pitchFamily="49" charset="0"/>
              </a:rPr>
              <a:t>t[i,j</a:t>
            </a:r>
            <a:r>
              <a:rPr lang="en-US" sz="1200" b="1">
                <a:solidFill>
                  <a:srgbClr val="993300"/>
                </a:solidFill>
                <a:latin typeface="Courier New" panose="02070309020205020404" pitchFamily="49" charset="0"/>
              </a:rPr>
              <a:t>] = </a:t>
            </a:r>
            <a:r>
              <a:rPr lang="en-US" sz="1200" b="1" err="1">
                <a:solidFill>
                  <a:srgbClr val="993300"/>
                </a:solidFill>
                <a:latin typeface="Courier New" panose="02070309020205020404" pitchFamily="49" charset="0"/>
              </a:rPr>
              <a:t>t[i][j</a:t>
            </a:r>
            <a:r>
              <a:rPr lang="en-US" sz="1200" b="1">
                <a:solidFill>
                  <a:srgbClr val="993300"/>
                </a:solidFill>
                <a:latin typeface="Courier New" panose="02070309020205020404" pitchFamily="49" charset="0"/>
              </a:rPr>
              <a:t>] V ( </a:t>
            </a:r>
            <a:r>
              <a:rPr lang="en-US" sz="1200" b="1" err="1">
                <a:solidFill>
                  <a:srgbClr val="993300"/>
                </a:solidFill>
                <a:latin typeface="Courier New" panose="02070309020205020404" pitchFamily="49" charset="0"/>
              </a:rPr>
              <a:t>t[i][k</a:t>
            </a:r>
            <a:r>
              <a:rPr lang="en-US" sz="1200" b="1">
                <a:solidFill>
                  <a:srgbClr val="993300"/>
                </a:solidFill>
                <a:latin typeface="Courier New" panose="02070309020205020404" pitchFamily="49" charset="0"/>
              </a:rPr>
              <a:t>] Λ </a:t>
            </a:r>
            <a:r>
              <a:rPr lang="en-US" sz="1200" b="1" err="1">
                <a:solidFill>
                  <a:srgbClr val="993300"/>
                </a:solidFill>
                <a:latin typeface="Courier New" panose="02070309020205020404" pitchFamily="49" charset="0"/>
              </a:rPr>
              <a:t>t[k][j</a:t>
            </a:r>
            <a:r>
              <a:rPr lang="en-US" sz="1200" b="1">
                <a:solidFill>
                  <a:srgbClr val="993300"/>
                </a:solidFill>
                <a:latin typeface="Courier New" panose="02070309020205020404" pitchFamily="49" charset="0"/>
              </a:rPr>
              <a:t>])</a:t>
            </a:r>
            <a:endParaRPr lang="en-US" sz="1200" b="1">
              <a:solidFill>
                <a:srgbClr val="993300"/>
              </a:solidFill>
              <a:latin typeface="Courier New" panose="02070309020205020404" pitchFamily="49" charset="0"/>
            </a:endParaRPr>
          </a:p>
          <a:p>
            <a:pPr eaLnBrk="0" hangingPunct="0"/>
            <a:r>
              <a:rPr lang="en-US" sz="1200" b="1">
                <a:solidFill>
                  <a:srgbClr val="993300"/>
                </a:solidFill>
                <a:latin typeface="Courier New" panose="02070309020205020404" pitchFamily="49" charset="0"/>
              </a:rPr>
              <a:t>Step 9:	       INCREMENT j</a:t>
            </a:r>
            <a:endParaRPr lang="en-US" sz="1200" b="1">
              <a:solidFill>
                <a:srgbClr val="993300"/>
              </a:solidFill>
              <a:latin typeface="Courier New" panose="02070309020205020404" pitchFamily="49" charset="0"/>
            </a:endParaRPr>
          </a:p>
          <a:p>
            <a:pPr eaLnBrk="0" hangingPunct="0"/>
            <a:r>
              <a:rPr lang="en-US" sz="1200" b="1">
                <a:solidFill>
                  <a:srgbClr val="993300"/>
                </a:solidFill>
                <a:latin typeface="Courier New" panose="02070309020205020404" pitchFamily="49" charset="0"/>
              </a:rPr>
              <a:t>Step 10:    INCREMENT i </a:t>
            </a:r>
            <a:endParaRPr lang="en-US" sz="1200" b="1">
              <a:solidFill>
                <a:srgbClr val="993300"/>
              </a:solidFill>
              <a:latin typeface="Courier New" panose="02070309020205020404" pitchFamily="49" charset="0"/>
            </a:endParaRPr>
          </a:p>
          <a:p>
            <a:pPr eaLnBrk="0" hangingPunct="0"/>
            <a:r>
              <a:rPr lang="en-US" sz="1200" b="1">
                <a:solidFill>
                  <a:srgbClr val="993300"/>
                </a:solidFill>
                <a:latin typeface="Courier New" panose="02070309020205020404" pitchFamily="49" charset="0"/>
              </a:rPr>
              <a:t>Step 11:  INCREMENT k</a:t>
            </a:r>
            <a:endParaRPr lang="en-US" sz="1200" b="1">
              <a:solidFill>
                <a:srgbClr val="993300"/>
              </a:solidFill>
              <a:latin typeface="Courier New" panose="02070309020205020404" pitchFamily="49" charset="0"/>
            </a:endParaRPr>
          </a:p>
          <a:p>
            <a:pPr eaLnBrk="0" hangingPunct="0"/>
            <a:r>
              <a:rPr lang="en-US" sz="1200" b="1">
                <a:solidFill>
                  <a:srgbClr val="993300"/>
                </a:solidFill>
                <a:latin typeface="Courier New" panose="02070309020205020404" pitchFamily="49" charset="0"/>
              </a:rPr>
              <a:t>Step 12: END</a:t>
            </a:r>
            <a:endParaRPr lang="en-US" sz="1200" b="1">
              <a:solidFill>
                <a:srgbClr val="993300"/>
              </a:solidFill>
              <a:latin typeface="Courier New" panose="02070309020205020404" pitchFamily="49" charset="0"/>
            </a:endParaRPr>
          </a:p>
          <a:p>
            <a:pPr eaLnBrk="0" hangingPunct="0"/>
            <a:endParaRPr lang="en-US" sz="1200" b="1">
              <a:solidFill>
                <a:srgbClr val="993300"/>
              </a:solidFill>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Title 144385"/>
          <p:cNvSpPr>
            <a:spLocks noGrp="1"/>
          </p:cNvSpPr>
          <p:nvPr>
            <p:ph type="title"/>
          </p:nvPr>
        </p:nvSpPr>
        <p:spPr>
          <a:xfrm>
            <a:off x="0" y="0"/>
            <a:ext cx="7772400" cy="1143000"/>
          </a:xfrm>
          <a:ln/>
        </p:spPr>
        <p:txBody>
          <a:bodyPr anchor="ctr" anchorCtr="0"/>
          <a:p>
            <a:pPr algn="l"/>
            <a:r>
              <a:rPr lang="" altLang="x-none" sz="3600" b="1" u="sng" dirty="0">
                <a:solidFill>
                  <a:srgbClr val="FFCCFF"/>
                </a:solidFill>
              </a:rPr>
              <a:t>BI-CONNECTED GRAPHS</a:t>
            </a:r>
            <a:r>
              <a:rPr lang="en-US" sz="3600" b="1" u="sng"/>
              <a:t> </a:t>
            </a:r>
            <a:endParaRPr lang="en-US" sz="3600" b="1" u="sng"/>
          </a:p>
        </p:txBody>
      </p:sp>
      <p:sp>
        <p:nvSpPr>
          <p:cNvPr id="22530" name="Text Placeholder 144386"/>
          <p:cNvSpPr>
            <a:spLocks noGrp="1"/>
          </p:cNvSpPr>
          <p:nvPr>
            <p:ph idx="1"/>
          </p:nvPr>
        </p:nvSpPr>
        <p:spPr>
          <a:xfrm>
            <a:off x="0" y="914400"/>
            <a:ext cx="9144000" cy="2971800"/>
          </a:xfrm>
          <a:ln/>
        </p:spPr>
        <p:txBody>
          <a:bodyPr anchor="t" anchorCtr="0"/>
          <a:p>
            <a:pPr>
              <a:lnSpc>
                <a:spcPct val="110000"/>
              </a:lnSpc>
            </a:pPr>
            <a:r>
              <a:rPr lang="en-US" sz="1600" b="1">
                <a:solidFill>
                  <a:srgbClr val="FFFF00"/>
                </a:solidFill>
              </a:rPr>
              <a:t>A vertex v of G is called an articulation point if removing v along with the edges incident to v, results in a graph that has at least two connected components.</a:t>
            </a:r>
            <a:endParaRPr lang="" altLang="x-none" sz="1600" b="1" dirty="0">
              <a:solidFill>
                <a:srgbClr val="FFFF00"/>
              </a:solidFill>
            </a:endParaRPr>
          </a:p>
          <a:p>
            <a:pPr>
              <a:lnSpc>
                <a:spcPct val="110000"/>
              </a:lnSpc>
            </a:pPr>
            <a:r>
              <a:rPr lang="" altLang="x-none" sz="1600" b="1" dirty="0">
                <a:solidFill>
                  <a:srgbClr val="FFFF00"/>
                </a:solidFill>
              </a:rPr>
              <a:t>A bi-connected graph is defined as a connected graph that has no articulation vertices. That is, a bi-connected graph is connected and non-separable, in the sense that even if we remove any vertex from the graph, the resultant graph is still connected. By definition, </a:t>
            </a:r>
            <a:endParaRPr lang="" altLang="x-none" sz="1600" b="1" dirty="0">
              <a:solidFill>
                <a:srgbClr val="FFFF00"/>
              </a:solidFill>
            </a:endParaRPr>
          </a:p>
          <a:p>
            <a:pPr>
              <a:lnSpc>
                <a:spcPct val="110000"/>
              </a:lnSpc>
            </a:pPr>
            <a:r>
              <a:rPr lang="" altLang="x-none" sz="1600" b="1" dirty="0">
                <a:solidFill>
                  <a:srgbClr val="FFFF00"/>
                </a:solidFill>
              </a:rPr>
              <a:t>A bi-connected undirected graph is a connected graph that is not broken into disconnected pieces by deleting any single vertex</a:t>
            </a:r>
            <a:endParaRPr lang="" altLang="x-none" sz="1600" b="1" dirty="0">
              <a:solidFill>
                <a:srgbClr val="FFFF00"/>
              </a:solidFill>
            </a:endParaRPr>
          </a:p>
          <a:p>
            <a:pPr>
              <a:lnSpc>
                <a:spcPct val="110000"/>
              </a:lnSpc>
            </a:pPr>
            <a:r>
              <a:rPr lang="" altLang="x-none" sz="1600" b="1" dirty="0">
                <a:solidFill>
                  <a:srgbClr val="FFFF00"/>
                </a:solidFill>
              </a:rPr>
              <a:t>In a bi-connected directed graph for any two vertices </a:t>
            </a:r>
            <a:r>
              <a:rPr lang="" altLang="x-none" sz="1600" b="1" i="1" dirty="0">
                <a:solidFill>
                  <a:srgbClr val="FFFF00"/>
                </a:solidFill>
              </a:rPr>
              <a:t>v</a:t>
            </a:r>
            <a:r>
              <a:rPr lang="" altLang="x-none" sz="1600" b="1" dirty="0">
                <a:solidFill>
                  <a:srgbClr val="FFFF00"/>
                </a:solidFill>
              </a:rPr>
              <a:t> and </a:t>
            </a:r>
            <a:r>
              <a:rPr lang="" altLang="x-none" sz="1600" b="1" i="1" dirty="0">
                <a:solidFill>
                  <a:srgbClr val="FFFF00"/>
                </a:solidFill>
              </a:rPr>
              <a:t>w</a:t>
            </a:r>
            <a:r>
              <a:rPr lang="" altLang="x-none" sz="1600" b="1" dirty="0">
                <a:solidFill>
                  <a:srgbClr val="FFFF00"/>
                </a:solidFill>
              </a:rPr>
              <a:t> there are two directed paths from </a:t>
            </a:r>
            <a:r>
              <a:rPr lang="" altLang="x-none" sz="1600" b="1" i="1" dirty="0">
                <a:solidFill>
                  <a:srgbClr val="FFFF00"/>
                </a:solidFill>
              </a:rPr>
              <a:t>v</a:t>
            </a:r>
            <a:r>
              <a:rPr lang="" altLang="x-none" sz="1600" b="1" dirty="0">
                <a:solidFill>
                  <a:srgbClr val="FFFF00"/>
                </a:solidFill>
              </a:rPr>
              <a:t> to </a:t>
            </a:r>
            <a:r>
              <a:rPr lang="" altLang="x-none" sz="1600" b="1" i="1" dirty="0">
                <a:solidFill>
                  <a:srgbClr val="FFFF00"/>
                </a:solidFill>
              </a:rPr>
              <a:t>w</a:t>
            </a:r>
            <a:r>
              <a:rPr lang="" altLang="x-none" sz="1600" b="1" dirty="0">
                <a:solidFill>
                  <a:srgbClr val="FFFF00"/>
                </a:solidFill>
              </a:rPr>
              <a:t> which have no vertices in common other than </a:t>
            </a:r>
            <a:r>
              <a:rPr lang="" altLang="x-none" sz="1600" b="1" i="1" dirty="0">
                <a:solidFill>
                  <a:srgbClr val="FFFF00"/>
                </a:solidFill>
              </a:rPr>
              <a:t>v</a:t>
            </a:r>
            <a:r>
              <a:rPr lang="" altLang="x-none" sz="1600" b="1" dirty="0">
                <a:solidFill>
                  <a:srgbClr val="FFFF00"/>
                </a:solidFill>
              </a:rPr>
              <a:t> and </a:t>
            </a:r>
            <a:r>
              <a:rPr lang="" altLang="x-none" sz="1600" b="1" i="1" dirty="0">
                <a:solidFill>
                  <a:srgbClr val="FFFF00"/>
                </a:solidFill>
              </a:rPr>
              <a:t>w</a:t>
            </a:r>
            <a:r>
              <a:rPr lang="" altLang="x-none" sz="1600" b="1" dirty="0">
                <a:solidFill>
                  <a:srgbClr val="FFFF00"/>
                </a:solidFill>
              </a:rPr>
              <a:t>.</a:t>
            </a:r>
            <a:endParaRPr lang="en-US" sz="1600" b="1">
              <a:solidFill>
                <a:srgbClr val="FFFF00"/>
              </a:solidFill>
            </a:endParaRPr>
          </a:p>
        </p:txBody>
      </p:sp>
      <p:grpSp>
        <p:nvGrpSpPr>
          <p:cNvPr id="22531" name="Group 144387"/>
          <p:cNvGrpSpPr/>
          <p:nvPr/>
        </p:nvGrpSpPr>
        <p:grpSpPr>
          <a:xfrm>
            <a:off x="1066800" y="3886200"/>
            <a:ext cx="4457700" cy="2038350"/>
            <a:chOff x="1008" y="588"/>
            <a:chExt cx="2808" cy="1284"/>
          </a:xfrm>
        </p:grpSpPr>
        <p:sp>
          <p:nvSpPr>
            <p:cNvPr id="22532" name="Oval 144388"/>
            <p:cNvSpPr/>
            <p:nvPr/>
          </p:nvSpPr>
          <p:spPr>
            <a:xfrm>
              <a:off x="1224" y="588"/>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800" b="1">
                  <a:solidFill>
                    <a:srgbClr val="993300"/>
                  </a:solidFill>
                  <a:latin typeface="Times New Roman" panose="02020603050405020304" pitchFamily="18" charset="0"/>
                </a:rPr>
                <a:t>A</a:t>
              </a:r>
              <a:endParaRPr lang="en-US" b="1">
                <a:solidFill>
                  <a:srgbClr val="993300"/>
                </a:solidFill>
                <a:latin typeface="Times New Roman" panose="02020603050405020304" pitchFamily="18" charset="0"/>
              </a:endParaRPr>
            </a:p>
          </p:txBody>
        </p:sp>
        <p:sp>
          <p:nvSpPr>
            <p:cNvPr id="22533" name="Oval 144389"/>
            <p:cNvSpPr/>
            <p:nvPr/>
          </p:nvSpPr>
          <p:spPr>
            <a:xfrm>
              <a:off x="1440" y="876"/>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800" b="1">
                  <a:solidFill>
                    <a:srgbClr val="993300"/>
                  </a:solidFill>
                  <a:latin typeface="Times New Roman" panose="02020603050405020304" pitchFamily="18" charset="0"/>
                </a:rPr>
                <a:t>C</a:t>
              </a:r>
              <a:endParaRPr lang="en-US" b="1">
                <a:solidFill>
                  <a:srgbClr val="993300"/>
                </a:solidFill>
                <a:latin typeface="Times New Roman" panose="02020603050405020304" pitchFamily="18" charset="0"/>
              </a:endParaRPr>
            </a:p>
          </p:txBody>
        </p:sp>
        <p:sp>
          <p:nvSpPr>
            <p:cNvPr id="22534" name="Oval 144390"/>
            <p:cNvSpPr/>
            <p:nvPr/>
          </p:nvSpPr>
          <p:spPr>
            <a:xfrm>
              <a:off x="1008" y="876"/>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800" b="1">
                  <a:solidFill>
                    <a:srgbClr val="993300"/>
                  </a:solidFill>
                  <a:latin typeface="Times New Roman" panose="02020603050405020304" pitchFamily="18" charset="0"/>
                </a:rPr>
                <a:t>B</a:t>
              </a:r>
              <a:endParaRPr lang="en-US" b="1">
                <a:solidFill>
                  <a:srgbClr val="993300"/>
                </a:solidFill>
                <a:latin typeface="Times New Roman" panose="02020603050405020304" pitchFamily="18" charset="0"/>
              </a:endParaRPr>
            </a:p>
          </p:txBody>
        </p:sp>
        <p:sp>
          <p:nvSpPr>
            <p:cNvPr id="22535" name="Oval 144391"/>
            <p:cNvSpPr/>
            <p:nvPr/>
          </p:nvSpPr>
          <p:spPr>
            <a:xfrm>
              <a:off x="1224" y="1183"/>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800" b="1">
                  <a:solidFill>
                    <a:srgbClr val="993300"/>
                  </a:solidFill>
                  <a:latin typeface="Times New Roman" panose="02020603050405020304" pitchFamily="18" charset="0"/>
                </a:rPr>
                <a:t>D</a:t>
              </a:r>
              <a:endParaRPr lang="en-US" b="1">
                <a:solidFill>
                  <a:srgbClr val="993300"/>
                </a:solidFill>
                <a:latin typeface="Times New Roman" panose="02020603050405020304" pitchFamily="18" charset="0"/>
              </a:endParaRPr>
            </a:p>
          </p:txBody>
        </p:sp>
        <p:sp>
          <p:nvSpPr>
            <p:cNvPr id="22536" name="Oval 144392"/>
            <p:cNvSpPr/>
            <p:nvPr/>
          </p:nvSpPr>
          <p:spPr>
            <a:xfrm>
              <a:off x="1368" y="1455"/>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800" b="1">
                  <a:solidFill>
                    <a:srgbClr val="993300"/>
                  </a:solidFill>
                  <a:latin typeface="Times New Roman" panose="02020603050405020304" pitchFamily="18" charset="0"/>
                </a:rPr>
                <a:t>F</a:t>
              </a:r>
              <a:endParaRPr lang="en-US" b="1">
                <a:solidFill>
                  <a:srgbClr val="993300"/>
                </a:solidFill>
                <a:latin typeface="Times New Roman" panose="02020603050405020304" pitchFamily="18" charset="0"/>
              </a:endParaRPr>
            </a:p>
          </p:txBody>
        </p:sp>
        <p:sp>
          <p:nvSpPr>
            <p:cNvPr id="22537" name="Oval 144393"/>
            <p:cNvSpPr/>
            <p:nvPr/>
          </p:nvSpPr>
          <p:spPr>
            <a:xfrm>
              <a:off x="1008" y="1455"/>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800" b="1">
                  <a:solidFill>
                    <a:srgbClr val="993300"/>
                  </a:solidFill>
                  <a:latin typeface="Times New Roman" panose="02020603050405020304" pitchFamily="18" charset="0"/>
                </a:rPr>
                <a:t>E</a:t>
              </a:r>
              <a:endParaRPr lang="en-US" b="1">
                <a:solidFill>
                  <a:srgbClr val="993300"/>
                </a:solidFill>
                <a:latin typeface="Times New Roman" panose="02020603050405020304" pitchFamily="18" charset="0"/>
              </a:endParaRPr>
            </a:p>
          </p:txBody>
        </p:sp>
        <p:sp>
          <p:nvSpPr>
            <p:cNvPr id="22538" name="Straight Connector 144394"/>
            <p:cNvSpPr/>
            <p:nvPr/>
          </p:nvSpPr>
          <p:spPr>
            <a:xfrm flipH="1">
              <a:off x="1152" y="732"/>
              <a:ext cx="72" cy="144"/>
            </a:xfrm>
            <a:prstGeom prst="line">
              <a:avLst/>
            </a:prstGeom>
            <a:ln w="9525" cap="flat" cmpd="sng">
              <a:solidFill>
                <a:srgbClr val="FFFF00"/>
              </a:solidFill>
              <a:prstDash val="solid"/>
              <a:round/>
              <a:headEnd type="none" w="med" len="med"/>
              <a:tailEnd type="none" w="med" len="med"/>
            </a:ln>
          </p:spPr>
        </p:sp>
        <p:sp>
          <p:nvSpPr>
            <p:cNvPr id="22539" name="Straight Connector 144395"/>
            <p:cNvSpPr/>
            <p:nvPr/>
          </p:nvSpPr>
          <p:spPr>
            <a:xfrm>
              <a:off x="1440" y="732"/>
              <a:ext cx="72" cy="144"/>
            </a:xfrm>
            <a:prstGeom prst="line">
              <a:avLst/>
            </a:prstGeom>
            <a:ln w="9525" cap="flat" cmpd="sng">
              <a:solidFill>
                <a:srgbClr val="FFFF00"/>
              </a:solidFill>
              <a:prstDash val="solid"/>
              <a:round/>
              <a:headEnd type="none" w="med" len="med"/>
              <a:tailEnd type="none" w="med" len="med"/>
            </a:ln>
          </p:spPr>
        </p:sp>
        <p:sp>
          <p:nvSpPr>
            <p:cNvPr id="22540" name="Straight Connector 144396"/>
            <p:cNvSpPr/>
            <p:nvPr/>
          </p:nvSpPr>
          <p:spPr>
            <a:xfrm>
              <a:off x="1152" y="1126"/>
              <a:ext cx="72" cy="144"/>
            </a:xfrm>
            <a:prstGeom prst="line">
              <a:avLst/>
            </a:prstGeom>
            <a:ln w="9525" cap="flat" cmpd="sng">
              <a:solidFill>
                <a:srgbClr val="FFFF00"/>
              </a:solidFill>
              <a:prstDash val="solid"/>
              <a:round/>
              <a:headEnd type="none" w="med" len="med"/>
              <a:tailEnd type="none" w="med" len="med"/>
            </a:ln>
          </p:spPr>
        </p:sp>
        <p:sp>
          <p:nvSpPr>
            <p:cNvPr id="22541" name="Straight Connector 144397"/>
            <p:cNvSpPr/>
            <p:nvPr/>
          </p:nvSpPr>
          <p:spPr>
            <a:xfrm flipV="1">
              <a:off x="1440" y="1126"/>
              <a:ext cx="72" cy="144"/>
            </a:xfrm>
            <a:prstGeom prst="line">
              <a:avLst/>
            </a:prstGeom>
            <a:ln w="9525" cap="flat" cmpd="sng">
              <a:solidFill>
                <a:srgbClr val="FFFF00"/>
              </a:solidFill>
              <a:prstDash val="solid"/>
              <a:round/>
              <a:headEnd type="none" w="med" len="med"/>
              <a:tailEnd type="none" w="med" len="med"/>
            </a:ln>
          </p:spPr>
        </p:sp>
        <p:sp>
          <p:nvSpPr>
            <p:cNvPr id="22542" name="Straight Connector 144398"/>
            <p:cNvSpPr/>
            <p:nvPr/>
          </p:nvSpPr>
          <p:spPr>
            <a:xfrm flipH="1">
              <a:off x="1152" y="1383"/>
              <a:ext cx="144" cy="72"/>
            </a:xfrm>
            <a:prstGeom prst="line">
              <a:avLst/>
            </a:prstGeom>
            <a:ln w="9525" cap="flat" cmpd="sng">
              <a:solidFill>
                <a:srgbClr val="FFFF00"/>
              </a:solidFill>
              <a:prstDash val="solid"/>
              <a:round/>
              <a:headEnd type="none" w="med" len="med"/>
              <a:tailEnd type="none" w="med" len="med"/>
            </a:ln>
          </p:spPr>
        </p:sp>
        <p:sp>
          <p:nvSpPr>
            <p:cNvPr id="22543" name="Straight Connector 144399"/>
            <p:cNvSpPr/>
            <p:nvPr/>
          </p:nvSpPr>
          <p:spPr>
            <a:xfrm>
              <a:off x="1368" y="1383"/>
              <a:ext cx="72" cy="72"/>
            </a:xfrm>
            <a:prstGeom prst="line">
              <a:avLst/>
            </a:prstGeom>
            <a:ln w="9525" cap="flat" cmpd="sng">
              <a:solidFill>
                <a:srgbClr val="FFFF00"/>
              </a:solidFill>
              <a:prstDash val="solid"/>
              <a:round/>
              <a:headEnd type="none" w="med" len="med"/>
              <a:tailEnd type="none" w="med" len="med"/>
            </a:ln>
          </p:spPr>
        </p:sp>
        <p:sp>
          <p:nvSpPr>
            <p:cNvPr id="22544" name="Oval 144400"/>
            <p:cNvSpPr/>
            <p:nvPr/>
          </p:nvSpPr>
          <p:spPr>
            <a:xfrm>
              <a:off x="1656" y="588"/>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800" b="1">
                  <a:solidFill>
                    <a:srgbClr val="993300"/>
                  </a:solidFill>
                  <a:latin typeface="Times New Roman" panose="02020603050405020304" pitchFamily="18" charset="0"/>
                </a:rPr>
                <a:t>H</a:t>
              </a:r>
              <a:endParaRPr lang="en-US" b="1">
                <a:solidFill>
                  <a:srgbClr val="993300"/>
                </a:solidFill>
                <a:latin typeface="Times New Roman" panose="02020603050405020304" pitchFamily="18" charset="0"/>
              </a:endParaRPr>
            </a:p>
          </p:txBody>
        </p:sp>
        <p:sp>
          <p:nvSpPr>
            <p:cNvPr id="22545" name="Oval 144401"/>
            <p:cNvSpPr/>
            <p:nvPr/>
          </p:nvSpPr>
          <p:spPr>
            <a:xfrm>
              <a:off x="1656" y="1183"/>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800" b="1">
                  <a:solidFill>
                    <a:srgbClr val="993300"/>
                  </a:solidFill>
                  <a:latin typeface="Times New Roman" panose="02020603050405020304" pitchFamily="18" charset="0"/>
                </a:rPr>
                <a:t>J</a:t>
              </a:r>
              <a:endParaRPr lang="en-US" b="1">
                <a:solidFill>
                  <a:srgbClr val="993300"/>
                </a:solidFill>
                <a:latin typeface="Times New Roman" panose="02020603050405020304" pitchFamily="18" charset="0"/>
              </a:endParaRPr>
            </a:p>
          </p:txBody>
        </p:sp>
        <p:sp>
          <p:nvSpPr>
            <p:cNvPr id="22546" name="Oval 144402"/>
            <p:cNvSpPr/>
            <p:nvPr/>
          </p:nvSpPr>
          <p:spPr>
            <a:xfrm>
              <a:off x="1872" y="876"/>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800" b="1">
                  <a:solidFill>
                    <a:srgbClr val="993300"/>
                  </a:solidFill>
                  <a:latin typeface="Times New Roman" panose="02020603050405020304" pitchFamily="18" charset="0"/>
                </a:rPr>
                <a:t>I</a:t>
              </a:r>
              <a:endParaRPr lang="en-US" b="1">
                <a:solidFill>
                  <a:srgbClr val="993300"/>
                </a:solidFill>
                <a:latin typeface="Times New Roman" panose="02020603050405020304" pitchFamily="18" charset="0"/>
              </a:endParaRPr>
            </a:p>
          </p:txBody>
        </p:sp>
        <p:sp>
          <p:nvSpPr>
            <p:cNvPr id="22547" name="Straight Connector 144403"/>
            <p:cNvSpPr/>
            <p:nvPr/>
          </p:nvSpPr>
          <p:spPr>
            <a:xfrm>
              <a:off x="1656" y="1054"/>
              <a:ext cx="216" cy="0"/>
            </a:xfrm>
            <a:prstGeom prst="line">
              <a:avLst/>
            </a:prstGeom>
            <a:ln w="9525" cap="flat" cmpd="sng">
              <a:solidFill>
                <a:srgbClr val="FFFF00"/>
              </a:solidFill>
              <a:prstDash val="solid"/>
              <a:round/>
              <a:headEnd type="none" w="med" len="med"/>
              <a:tailEnd type="none" w="med" len="med"/>
            </a:ln>
          </p:spPr>
        </p:sp>
        <p:sp>
          <p:nvSpPr>
            <p:cNvPr id="22548" name="Straight Connector 144404"/>
            <p:cNvSpPr/>
            <p:nvPr/>
          </p:nvSpPr>
          <p:spPr>
            <a:xfrm>
              <a:off x="1584" y="1126"/>
              <a:ext cx="72" cy="144"/>
            </a:xfrm>
            <a:prstGeom prst="line">
              <a:avLst/>
            </a:prstGeom>
            <a:ln w="9525" cap="flat" cmpd="sng">
              <a:solidFill>
                <a:srgbClr val="FFFF00"/>
              </a:solidFill>
              <a:prstDash val="solid"/>
              <a:round/>
              <a:headEnd type="none" w="med" len="med"/>
              <a:tailEnd type="none" w="med" len="med"/>
            </a:ln>
          </p:spPr>
        </p:sp>
        <p:sp>
          <p:nvSpPr>
            <p:cNvPr id="22549" name="Straight Connector 144405"/>
            <p:cNvSpPr/>
            <p:nvPr/>
          </p:nvSpPr>
          <p:spPr>
            <a:xfrm flipV="1">
              <a:off x="1872" y="1126"/>
              <a:ext cx="72" cy="144"/>
            </a:xfrm>
            <a:prstGeom prst="line">
              <a:avLst/>
            </a:prstGeom>
            <a:ln w="9525" cap="flat" cmpd="sng">
              <a:solidFill>
                <a:srgbClr val="FFFF00"/>
              </a:solidFill>
              <a:prstDash val="solid"/>
              <a:round/>
              <a:headEnd type="none" w="med" len="med"/>
              <a:tailEnd type="none" w="med" len="med"/>
            </a:ln>
          </p:spPr>
        </p:sp>
        <p:sp>
          <p:nvSpPr>
            <p:cNvPr id="22550" name="Straight Connector 144406"/>
            <p:cNvSpPr/>
            <p:nvPr/>
          </p:nvSpPr>
          <p:spPr>
            <a:xfrm flipV="1">
              <a:off x="1584" y="732"/>
              <a:ext cx="72" cy="144"/>
            </a:xfrm>
            <a:prstGeom prst="line">
              <a:avLst/>
            </a:prstGeom>
            <a:ln w="9525" cap="flat" cmpd="sng">
              <a:solidFill>
                <a:srgbClr val="FFFF00"/>
              </a:solidFill>
              <a:prstDash val="solid"/>
              <a:round/>
              <a:headEnd type="none" w="med" len="med"/>
              <a:tailEnd type="none" w="med" len="med"/>
            </a:ln>
          </p:spPr>
        </p:sp>
        <p:sp>
          <p:nvSpPr>
            <p:cNvPr id="22551" name="Straight Connector 144407"/>
            <p:cNvSpPr/>
            <p:nvPr/>
          </p:nvSpPr>
          <p:spPr>
            <a:xfrm>
              <a:off x="1872" y="732"/>
              <a:ext cx="72" cy="144"/>
            </a:xfrm>
            <a:prstGeom prst="line">
              <a:avLst/>
            </a:prstGeom>
            <a:ln w="9525" cap="flat" cmpd="sng">
              <a:solidFill>
                <a:srgbClr val="FFFF00"/>
              </a:solidFill>
              <a:prstDash val="solid"/>
              <a:round/>
              <a:headEnd type="none" w="med" len="med"/>
              <a:tailEnd type="none" w="med" len="med"/>
            </a:ln>
          </p:spPr>
        </p:sp>
        <p:sp>
          <p:nvSpPr>
            <p:cNvPr id="22552" name="Straight Connector 144408"/>
            <p:cNvSpPr/>
            <p:nvPr/>
          </p:nvSpPr>
          <p:spPr>
            <a:xfrm flipV="1">
              <a:off x="1728" y="804"/>
              <a:ext cx="0" cy="360"/>
            </a:xfrm>
            <a:prstGeom prst="line">
              <a:avLst/>
            </a:prstGeom>
            <a:ln w="9525" cap="flat" cmpd="sng">
              <a:solidFill>
                <a:srgbClr val="FFFF00"/>
              </a:solidFill>
              <a:prstDash val="solid"/>
              <a:round/>
              <a:headEnd type="none" w="med" len="med"/>
              <a:tailEnd type="none" w="med" len="med"/>
            </a:ln>
          </p:spPr>
        </p:sp>
        <p:sp>
          <p:nvSpPr>
            <p:cNvPr id="22553" name="Oval 144409"/>
            <p:cNvSpPr/>
            <p:nvPr/>
          </p:nvSpPr>
          <p:spPr>
            <a:xfrm>
              <a:off x="2952" y="792"/>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800" b="1">
                  <a:solidFill>
                    <a:srgbClr val="993300"/>
                  </a:solidFill>
                  <a:latin typeface="Times New Roman" panose="02020603050405020304" pitchFamily="18" charset="0"/>
                </a:rPr>
                <a:t>A</a:t>
              </a:r>
              <a:endParaRPr lang="en-US" b="1">
                <a:solidFill>
                  <a:srgbClr val="993300"/>
                </a:solidFill>
                <a:latin typeface="Times New Roman" panose="02020603050405020304" pitchFamily="18" charset="0"/>
              </a:endParaRPr>
            </a:p>
          </p:txBody>
        </p:sp>
        <p:sp>
          <p:nvSpPr>
            <p:cNvPr id="22554" name="Oval 144410"/>
            <p:cNvSpPr/>
            <p:nvPr/>
          </p:nvSpPr>
          <p:spPr>
            <a:xfrm>
              <a:off x="2736" y="1080"/>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800" b="1">
                  <a:solidFill>
                    <a:srgbClr val="993300"/>
                  </a:solidFill>
                  <a:latin typeface="Times New Roman" panose="02020603050405020304" pitchFamily="18" charset="0"/>
                </a:rPr>
                <a:t>B</a:t>
              </a:r>
              <a:endParaRPr lang="en-US" b="1">
                <a:solidFill>
                  <a:srgbClr val="993300"/>
                </a:solidFill>
                <a:latin typeface="Times New Roman" panose="02020603050405020304" pitchFamily="18" charset="0"/>
              </a:endParaRPr>
            </a:p>
          </p:txBody>
        </p:sp>
        <p:sp>
          <p:nvSpPr>
            <p:cNvPr id="22555" name="Oval 144411"/>
            <p:cNvSpPr/>
            <p:nvPr/>
          </p:nvSpPr>
          <p:spPr>
            <a:xfrm>
              <a:off x="2952" y="1368"/>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800" b="1">
                  <a:solidFill>
                    <a:srgbClr val="993300"/>
                  </a:solidFill>
                  <a:latin typeface="Times New Roman" panose="02020603050405020304" pitchFamily="18" charset="0"/>
                </a:rPr>
                <a:t>D</a:t>
              </a:r>
              <a:endParaRPr lang="en-US" b="1">
                <a:solidFill>
                  <a:srgbClr val="993300"/>
                </a:solidFill>
                <a:latin typeface="Times New Roman" panose="02020603050405020304" pitchFamily="18" charset="0"/>
              </a:endParaRPr>
            </a:p>
          </p:txBody>
        </p:sp>
        <p:sp>
          <p:nvSpPr>
            <p:cNvPr id="22556" name="Oval 144412"/>
            <p:cNvSpPr/>
            <p:nvPr/>
          </p:nvSpPr>
          <p:spPr>
            <a:xfrm>
              <a:off x="3096" y="1656"/>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800" b="1">
                  <a:solidFill>
                    <a:srgbClr val="993300"/>
                  </a:solidFill>
                  <a:latin typeface="Times New Roman" panose="02020603050405020304" pitchFamily="18" charset="0"/>
                </a:rPr>
                <a:t>F</a:t>
              </a:r>
              <a:endParaRPr lang="en-US" b="1">
                <a:solidFill>
                  <a:srgbClr val="993300"/>
                </a:solidFill>
                <a:latin typeface="Times New Roman" panose="02020603050405020304" pitchFamily="18" charset="0"/>
              </a:endParaRPr>
            </a:p>
          </p:txBody>
        </p:sp>
        <p:sp>
          <p:nvSpPr>
            <p:cNvPr id="22557" name="Oval 144413"/>
            <p:cNvSpPr/>
            <p:nvPr/>
          </p:nvSpPr>
          <p:spPr>
            <a:xfrm>
              <a:off x="2736" y="1656"/>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800" b="1">
                  <a:solidFill>
                    <a:srgbClr val="993300"/>
                  </a:solidFill>
                  <a:latin typeface="Times New Roman" panose="02020603050405020304" pitchFamily="18" charset="0"/>
                </a:rPr>
                <a:t>E</a:t>
              </a:r>
              <a:endParaRPr lang="en-US" b="1">
                <a:solidFill>
                  <a:srgbClr val="993300"/>
                </a:solidFill>
                <a:latin typeface="Times New Roman" panose="02020603050405020304" pitchFamily="18" charset="0"/>
              </a:endParaRPr>
            </a:p>
          </p:txBody>
        </p:sp>
        <p:sp>
          <p:nvSpPr>
            <p:cNvPr id="22558" name="Straight Connector 144414"/>
            <p:cNvSpPr/>
            <p:nvPr/>
          </p:nvSpPr>
          <p:spPr>
            <a:xfrm flipH="1">
              <a:off x="2880" y="936"/>
              <a:ext cx="72" cy="144"/>
            </a:xfrm>
            <a:prstGeom prst="line">
              <a:avLst/>
            </a:prstGeom>
            <a:ln w="9525" cap="flat" cmpd="sng">
              <a:solidFill>
                <a:srgbClr val="FFFF00"/>
              </a:solidFill>
              <a:prstDash val="solid"/>
              <a:round/>
              <a:headEnd type="none" w="med" len="med"/>
              <a:tailEnd type="none" w="med" len="med"/>
            </a:ln>
          </p:spPr>
        </p:sp>
        <p:sp>
          <p:nvSpPr>
            <p:cNvPr id="22559" name="Straight Connector 144415"/>
            <p:cNvSpPr/>
            <p:nvPr/>
          </p:nvSpPr>
          <p:spPr>
            <a:xfrm>
              <a:off x="2880" y="1296"/>
              <a:ext cx="72" cy="144"/>
            </a:xfrm>
            <a:prstGeom prst="line">
              <a:avLst/>
            </a:prstGeom>
            <a:ln w="9525" cap="flat" cmpd="sng">
              <a:solidFill>
                <a:srgbClr val="FFFF00"/>
              </a:solidFill>
              <a:prstDash val="solid"/>
              <a:round/>
              <a:headEnd type="none" w="med" len="med"/>
              <a:tailEnd type="none" w="med" len="med"/>
            </a:ln>
          </p:spPr>
        </p:sp>
        <p:sp>
          <p:nvSpPr>
            <p:cNvPr id="22560" name="Straight Connector 144416"/>
            <p:cNvSpPr/>
            <p:nvPr/>
          </p:nvSpPr>
          <p:spPr>
            <a:xfrm flipH="1">
              <a:off x="2880" y="1584"/>
              <a:ext cx="144" cy="72"/>
            </a:xfrm>
            <a:prstGeom prst="line">
              <a:avLst/>
            </a:prstGeom>
            <a:ln w="9525" cap="flat" cmpd="sng">
              <a:solidFill>
                <a:srgbClr val="FFFF00"/>
              </a:solidFill>
              <a:prstDash val="solid"/>
              <a:round/>
              <a:headEnd type="none" w="med" len="med"/>
              <a:tailEnd type="none" w="med" len="med"/>
            </a:ln>
          </p:spPr>
        </p:sp>
        <p:sp>
          <p:nvSpPr>
            <p:cNvPr id="22561" name="Straight Connector 144417"/>
            <p:cNvSpPr/>
            <p:nvPr/>
          </p:nvSpPr>
          <p:spPr>
            <a:xfrm>
              <a:off x="3096" y="1584"/>
              <a:ext cx="72" cy="72"/>
            </a:xfrm>
            <a:prstGeom prst="line">
              <a:avLst/>
            </a:prstGeom>
            <a:ln w="9525" cap="flat" cmpd="sng">
              <a:solidFill>
                <a:srgbClr val="FFFF00"/>
              </a:solidFill>
              <a:prstDash val="solid"/>
              <a:round/>
              <a:headEnd type="none" w="med" len="med"/>
              <a:tailEnd type="none" w="med" len="med"/>
            </a:ln>
          </p:spPr>
        </p:sp>
        <p:sp>
          <p:nvSpPr>
            <p:cNvPr id="22562" name="Oval 144418"/>
            <p:cNvSpPr/>
            <p:nvPr/>
          </p:nvSpPr>
          <p:spPr>
            <a:xfrm>
              <a:off x="3384" y="792"/>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800" b="1">
                  <a:solidFill>
                    <a:srgbClr val="993300"/>
                  </a:solidFill>
                  <a:latin typeface="Times New Roman" panose="02020603050405020304" pitchFamily="18" charset="0"/>
                </a:rPr>
                <a:t>H</a:t>
              </a:r>
              <a:endParaRPr lang="en-US" b="1">
                <a:solidFill>
                  <a:srgbClr val="993300"/>
                </a:solidFill>
                <a:latin typeface="Times New Roman" panose="02020603050405020304" pitchFamily="18" charset="0"/>
              </a:endParaRPr>
            </a:p>
          </p:txBody>
        </p:sp>
        <p:sp>
          <p:nvSpPr>
            <p:cNvPr id="22563" name="Oval 144419"/>
            <p:cNvSpPr/>
            <p:nvPr/>
          </p:nvSpPr>
          <p:spPr>
            <a:xfrm>
              <a:off x="3384" y="1368"/>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800" b="1">
                  <a:solidFill>
                    <a:srgbClr val="993300"/>
                  </a:solidFill>
                  <a:latin typeface="Times New Roman" panose="02020603050405020304" pitchFamily="18" charset="0"/>
                </a:rPr>
                <a:t>J</a:t>
              </a:r>
              <a:endParaRPr lang="en-US" b="1">
                <a:solidFill>
                  <a:srgbClr val="993300"/>
                </a:solidFill>
                <a:latin typeface="Times New Roman" panose="02020603050405020304" pitchFamily="18" charset="0"/>
              </a:endParaRPr>
            </a:p>
          </p:txBody>
        </p:sp>
        <p:sp>
          <p:nvSpPr>
            <p:cNvPr id="22564" name="Oval 144420"/>
            <p:cNvSpPr/>
            <p:nvPr/>
          </p:nvSpPr>
          <p:spPr>
            <a:xfrm>
              <a:off x="3600" y="1080"/>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800" b="1">
                  <a:solidFill>
                    <a:srgbClr val="993300"/>
                  </a:solidFill>
                  <a:latin typeface="Times New Roman" panose="02020603050405020304" pitchFamily="18" charset="0"/>
                </a:rPr>
                <a:t>I</a:t>
              </a:r>
              <a:endParaRPr lang="en-US" b="1">
                <a:solidFill>
                  <a:srgbClr val="993300"/>
                </a:solidFill>
                <a:latin typeface="Times New Roman" panose="02020603050405020304" pitchFamily="18" charset="0"/>
              </a:endParaRPr>
            </a:p>
          </p:txBody>
        </p:sp>
        <p:sp>
          <p:nvSpPr>
            <p:cNvPr id="22565" name="Straight Connector 144421"/>
            <p:cNvSpPr/>
            <p:nvPr/>
          </p:nvSpPr>
          <p:spPr>
            <a:xfrm flipV="1">
              <a:off x="3600" y="1296"/>
              <a:ext cx="72" cy="144"/>
            </a:xfrm>
            <a:prstGeom prst="line">
              <a:avLst/>
            </a:prstGeom>
            <a:ln w="9525" cap="flat" cmpd="sng">
              <a:solidFill>
                <a:srgbClr val="FFFF00"/>
              </a:solidFill>
              <a:prstDash val="solid"/>
              <a:round/>
              <a:headEnd type="none" w="med" len="med"/>
              <a:tailEnd type="none" w="med" len="med"/>
            </a:ln>
          </p:spPr>
        </p:sp>
        <p:sp>
          <p:nvSpPr>
            <p:cNvPr id="22566" name="Straight Connector 144422"/>
            <p:cNvSpPr/>
            <p:nvPr/>
          </p:nvSpPr>
          <p:spPr>
            <a:xfrm>
              <a:off x="3600" y="936"/>
              <a:ext cx="72" cy="144"/>
            </a:xfrm>
            <a:prstGeom prst="line">
              <a:avLst/>
            </a:prstGeom>
            <a:ln w="9525" cap="flat" cmpd="sng">
              <a:solidFill>
                <a:srgbClr val="FFFF00"/>
              </a:solidFill>
              <a:prstDash val="solid"/>
              <a:round/>
              <a:headEnd type="none" w="med" len="med"/>
              <a:tailEnd type="none" w="med" len="med"/>
            </a:ln>
          </p:spPr>
        </p:sp>
        <p:sp>
          <p:nvSpPr>
            <p:cNvPr id="22567" name="Straight Connector 144423"/>
            <p:cNvSpPr/>
            <p:nvPr/>
          </p:nvSpPr>
          <p:spPr>
            <a:xfrm flipV="1">
              <a:off x="3456" y="1008"/>
              <a:ext cx="0" cy="360"/>
            </a:xfrm>
            <a:prstGeom prst="line">
              <a:avLst/>
            </a:prstGeom>
            <a:ln w="9525" cap="flat" cmpd="sng">
              <a:solidFill>
                <a:srgbClr val="FFFF00"/>
              </a:solidFill>
              <a:prstDash val="solid"/>
              <a:round/>
              <a:headEnd type="none" w="med" len="med"/>
              <a:tailEnd type="none" w="med" len="med"/>
            </a:ln>
          </p:spPr>
        </p:sp>
      </p:grpSp>
      <p:sp>
        <p:nvSpPr>
          <p:cNvPr id="22568" name="Rectangles 144424"/>
          <p:cNvSpPr/>
          <p:nvPr/>
        </p:nvSpPr>
        <p:spPr>
          <a:xfrm>
            <a:off x="533400" y="5943600"/>
            <a:ext cx="8229600" cy="615950"/>
          </a:xfrm>
          <a:prstGeom prst="rect">
            <a:avLst/>
          </a:prstGeom>
          <a:noFill/>
          <a:ln w="9525">
            <a:noFill/>
          </a:ln>
        </p:spPr>
        <p:txBody>
          <a:bodyPr lIns="0" tIns="152352" rIns="0" bIns="38088" anchor="ctr" anchorCtr="0">
            <a:spAutoFit/>
          </a:bodyPr>
          <a:p>
            <a:pPr eaLnBrk="0" hangingPunct="0"/>
            <a:r>
              <a:rPr lang="" altLang="x-none" sz="1400" b="1" dirty="0">
                <a:solidFill>
                  <a:srgbClr val="FFFF00"/>
                </a:solidFill>
                <a:latin typeface="Times New Roman" panose="02020603050405020304" pitchFamily="18" charset="0"/>
              </a:rPr>
              <a:t>Note that the graph shown on the left is not a bi-connected graph as deleting vertex C from the graphs results in two connected components of the original graph (figure on right)</a:t>
            </a:r>
            <a:endParaRPr lang="en-US" sz="1400" b="1">
              <a:solidFill>
                <a:srgbClr val="FFFF00"/>
              </a:solidFill>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3553" name="Group 145409"/>
          <p:cNvGrpSpPr/>
          <p:nvPr/>
        </p:nvGrpSpPr>
        <p:grpSpPr>
          <a:xfrm>
            <a:off x="304800" y="304800"/>
            <a:ext cx="1257300" cy="977900"/>
            <a:chOff x="720" y="2464"/>
            <a:chExt cx="792" cy="616"/>
          </a:xfrm>
        </p:grpSpPr>
        <p:sp>
          <p:nvSpPr>
            <p:cNvPr id="23554" name="Oval 145410"/>
            <p:cNvSpPr/>
            <p:nvPr/>
          </p:nvSpPr>
          <p:spPr>
            <a:xfrm>
              <a:off x="720" y="2464"/>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900" b="1">
                  <a:solidFill>
                    <a:srgbClr val="993300"/>
                  </a:solidFill>
                  <a:latin typeface="Times New Roman" panose="02020603050405020304" pitchFamily="18" charset="0"/>
                </a:rPr>
                <a:t>A</a:t>
              </a:r>
              <a:endParaRPr lang="en-US" sz="900" b="1">
                <a:solidFill>
                  <a:srgbClr val="993300"/>
                </a:solidFill>
                <a:latin typeface="Times New Roman" panose="02020603050405020304" pitchFamily="18" charset="0"/>
              </a:endParaRPr>
            </a:p>
          </p:txBody>
        </p:sp>
        <p:sp>
          <p:nvSpPr>
            <p:cNvPr id="23555" name="Oval 145411"/>
            <p:cNvSpPr/>
            <p:nvPr/>
          </p:nvSpPr>
          <p:spPr>
            <a:xfrm>
              <a:off x="1296" y="2464"/>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900" b="1">
                  <a:solidFill>
                    <a:srgbClr val="993300"/>
                  </a:solidFill>
                  <a:latin typeface="Times New Roman" panose="02020603050405020304" pitchFamily="18" charset="0"/>
                </a:rPr>
                <a:t>B</a:t>
              </a:r>
              <a:endParaRPr lang="en-US" sz="900" b="1">
                <a:solidFill>
                  <a:srgbClr val="993300"/>
                </a:solidFill>
                <a:latin typeface="Times New Roman" panose="02020603050405020304" pitchFamily="18" charset="0"/>
              </a:endParaRPr>
            </a:p>
          </p:txBody>
        </p:sp>
        <p:sp>
          <p:nvSpPr>
            <p:cNvPr id="23556" name="Oval 145412"/>
            <p:cNvSpPr/>
            <p:nvPr/>
          </p:nvSpPr>
          <p:spPr>
            <a:xfrm>
              <a:off x="720" y="2864"/>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900" b="1">
                  <a:solidFill>
                    <a:srgbClr val="993300"/>
                  </a:solidFill>
                  <a:latin typeface="Times New Roman" panose="02020603050405020304" pitchFamily="18" charset="0"/>
                </a:rPr>
                <a:t>D</a:t>
              </a:r>
              <a:endParaRPr lang="en-US" sz="900" b="1">
                <a:solidFill>
                  <a:srgbClr val="993300"/>
                </a:solidFill>
                <a:latin typeface="Times New Roman" panose="02020603050405020304" pitchFamily="18" charset="0"/>
              </a:endParaRPr>
            </a:p>
          </p:txBody>
        </p:sp>
        <p:sp>
          <p:nvSpPr>
            <p:cNvPr id="23557" name="Oval 145413"/>
            <p:cNvSpPr/>
            <p:nvPr/>
          </p:nvSpPr>
          <p:spPr>
            <a:xfrm>
              <a:off x="1296" y="2864"/>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900" b="1">
                  <a:solidFill>
                    <a:srgbClr val="993300"/>
                  </a:solidFill>
                  <a:latin typeface="Times New Roman" panose="02020603050405020304" pitchFamily="18" charset="0"/>
                </a:rPr>
                <a:t>C</a:t>
              </a:r>
              <a:endParaRPr lang="en-US" sz="900" b="1">
                <a:solidFill>
                  <a:srgbClr val="993300"/>
                </a:solidFill>
                <a:latin typeface="Times New Roman" panose="02020603050405020304" pitchFamily="18" charset="0"/>
              </a:endParaRPr>
            </a:p>
          </p:txBody>
        </p:sp>
        <p:sp>
          <p:nvSpPr>
            <p:cNvPr id="23558" name="Straight Connector 145414"/>
            <p:cNvSpPr/>
            <p:nvPr/>
          </p:nvSpPr>
          <p:spPr>
            <a:xfrm>
              <a:off x="936" y="2536"/>
              <a:ext cx="360" cy="0"/>
            </a:xfrm>
            <a:prstGeom prst="line">
              <a:avLst/>
            </a:prstGeom>
            <a:ln w="9525" cap="flat" cmpd="sng">
              <a:solidFill>
                <a:srgbClr val="FFFF00"/>
              </a:solidFill>
              <a:prstDash val="solid"/>
              <a:round/>
              <a:headEnd type="none" w="med" len="med"/>
              <a:tailEnd type="none" w="med" len="med"/>
            </a:ln>
          </p:spPr>
        </p:sp>
        <p:sp>
          <p:nvSpPr>
            <p:cNvPr id="23559" name="Straight Connector 145415"/>
            <p:cNvSpPr/>
            <p:nvPr/>
          </p:nvSpPr>
          <p:spPr>
            <a:xfrm>
              <a:off x="936" y="3008"/>
              <a:ext cx="360" cy="0"/>
            </a:xfrm>
            <a:prstGeom prst="line">
              <a:avLst/>
            </a:prstGeom>
            <a:ln w="9525" cap="flat" cmpd="sng">
              <a:solidFill>
                <a:srgbClr val="FFFF00"/>
              </a:solidFill>
              <a:prstDash val="solid"/>
              <a:round/>
              <a:headEnd type="none" w="med" len="med"/>
              <a:tailEnd type="none" w="med" len="med"/>
            </a:ln>
          </p:spPr>
        </p:sp>
        <p:sp>
          <p:nvSpPr>
            <p:cNvPr id="23560" name="Straight Connector 145416"/>
            <p:cNvSpPr/>
            <p:nvPr/>
          </p:nvSpPr>
          <p:spPr>
            <a:xfrm flipV="1">
              <a:off x="1440" y="2664"/>
              <a:ext cx="0" cy="216"/>
            </a:xfrm>
            <a:prstGeom prst="line">
              <a:avLst/>
            </a:prstGeom>
            <a:ln w="9525" cap="flat" cmpd="sng">
              <a:solidFill>
                <a:srgbClr val="FFFF00"/>
              </a:solidFill>
              <a:prstDash val="solid"/>
              <a:round/>
              <a:headEnd type="none" w="med" len="med"/>
              <a:tailEnd type="none" w="med" len="med"/>
            </a:ln>
          </p:spPr>
        </p:sp>
        <p:sp>
          <p:nvSpPr>
            <p:cNvPr id="23561" name="Straight Connector 145417"/>
            <p:cNvSpPr/>
            <p:nvPr/>
          </p:nvSpPr>
          <p:spPr>
            <a:xfrm flipV="1">
              <a:off x="792" y="2664"/>
              <a:ext cx="0" cy="216"/>
            </a:xfrm>
            <a:prstGeom prst="line">
              <a:avLst/>
            </a:prstGeom>
            <a:ln w="9525" cap="flat" cmpd="sng">
              <a:solidFill>
                <a:srgbClr val="FFFF00"/>
              </a:solidFill>
              <a:prstDash val="solid"/>
              <a:round/>
              <a:headEnd type="none" w="med" len="med"/>
              <a:tailEnd type="none" w="med" len="med"/>
            </a:ln>
          </p:spPr>
        </p:sp>
      </p:grpSp>
      <p:sp>
        <p:nvSpPr>
          <p:cNvPr id="23562" name="Rectangles 145418"/>
          <p:cNvSpPr/>
          <p:nvPr/>
        </p:nvSpPr>
        <p:spPr>
          <a:xfrm>
            <a:off x="1752600" y="242888"/>
            <a:ext cx="7391400" cy="581025"/>
          </a:xfrm>
          <a:prstGeom prst="rect">
            <a:avLst/>
          </a:prstGeom>
          <a:noFill/>
          <a:ln w="9525">
            <a:noFill/>
          </a:ln>
        </p:spPr>
        <p:txBody>
          <a:bodyPr anchor="ctr" anchorCtr="0">
            <a:spAutoFit/>
          </a:bodyPr>
          <a:p>
            <a:pPr eaLnBrk="0" hangingPunct="0"/>
            <a:r>
              <a:rPr lang="en-US" sz="1600" b="1">
                <a:solidFill>
                  <a:srgbClr val="FFFF00"/>
                </a:solidFill>
                <a:latin typeface="Times New Roman" panose="02020603050405020304" pitchFamily="18" charset="0"/>
              </a:rPr>
              <a:t>Bi-connected graph. Removal of any vertex from the graph will not disconnect the graph</a:t>
            </a:r>
            <a:r>
              <a:rPr lang="en-US" sz="1600">
                <a:solidFill>
                  <a:srgbClr val="FFFF00"/>
                </a:solidFill>
                <a:latin typeface="Times New Roman" panose="02020603050405020304" pitchFamily="18" charset="0"/>
              </a:rPr>
              <a:t> </a:t>
            </a:r>
            <a:endParaRPr lang="en-US" sz="1600">
              <a:solidFill>
                <a:srgbClr val="FFFF00"/>
              </a:solidFill>
              <a:latin typeface="Times New Roman" panose="02020603050405020304" pitchFamily="18" charset="0"/>
            </a:endParaRPr>
          </a:p>
        </p:txBody>
      </p:sp>
      <p:sp>
        <p:nvSpPr>
          <p:cNvPr id="23563" name="Rectangles 145419"/>
          <p:cNvSpPr/>
          <p:nvPr/>
        </p:nvSpPr>
        <p:spPr>
          <a:xfrm>
            <a:off x="304800" y="1646238"/>
            <a:ext cx="8839200" cy="1100137"/>
          </a:xfrm>
          <a:prstGeom prst="rect">
            <a:avLst/>
          </a:prstGeom>
          <a:noFill/>
          <a:ln w="9525">
            <a:noFill/>
          </a:ln>
        </p:spPr>
        <p:txBody>
          <a:bodyPr anchor="ctr" anchorCtr="0">
            <a:spAutoFit/>
          </a:bodyPr>
          <a:p>
            <a:pPr eaLnBrk="0" hangingPunct="0"/>
            <a:r>
              <a:rPr lang="" altLang="x-none" sz="1600" b="1" dirty="0">
                <a:solidFill>
                  <a:srgbClr val="FFFF00"/>
                </a:solidFill>
                <a:latin typeface="Times New Roman" panose="02020603050405020304" pitchFamily="18" charset="0"/>
              </a:rPr>
              <a:t>Like graphs, t</a:t>
            </a:r>
            <a:r>
              <a:rPr lang="en-US" sz="1600" b="1">
                <a:solidFill>
                  <a:srgbClr val="FFFF00"/>
                </a:solidFill>
                <a:latin typeface="Times New Roman" panose="02020603050405020304" pitchFamily="18" charset="0"/>
              </a:rPr>
              <a:t>here is a related concept for edges. An edge in a graph is called a bridge, if removing that edge results in a disconnected graph. Also, an edge on the graph that does not lie on a cycle is a bridge. This means that a bridge has at least one articulation point at its end, although it is not necessary that the articulation point is linked in a bridge.</a:t>
            </a:r>
            <a:r>
              <a:rPr lang="en-US">
                <a:solidFill>
                  <a:srgbClr val="FFFF00"/>
                </a:solidFill>
                <a:latin typeface="Times New Roman" panose="02020603050405020304" pitchFamily="18" charset="0"/>
              </a:rPr>
              <a:t> </a:t>
            </a:r>
            <a:endParaRPr lang="en-US">
              <a:solidFill>
                <a:srgbClr val="FFFF00"/>
              </a:solidFill>
              <a:latin typeface="Times New Roman" panose="02020603050405020304" pitchFamily="18" charset="0"/>
            </a:endParaRPr>
          </a:p>
        </p:txBody>
      </p:sp>
      <p:grpSp>
        <p:nvGrpSpPr>
          <p:cNvPr id="23564" name="Group 145420"/>
          <p:cNvGrpSpPr/>
          <p:nvPr/>
        </p:nvGrpSpPr>
        <p:grpSpPr>
          <a:xfrm>
            <a:off x="5181600" y="2667000"/>
            <a:ext cx="1943100" cy="939800"/>
            <a:chOff x="3120" y="2448"/>
            <a:chExt cx="1224" cy="592"/>
          </a:xfrm>
        </p:grpSpPr>
        <p:sp>
          <p:nvSpPr>
            <p:cNvPr id="23565" name="Oval 145421"/>
            <p:cNvSpPr/>
            <p:nvPr/>
          </p:nvSpPr>
          <p:spPr>
            <a:xfrm>
              <a:off x="3120" y="2448"/>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900" b="1">
                  <a:solidFill>
                    <a:srgbClr val="993300"/>
                  </a:solidFill>
                  <a:latin typeface="Times New Roman" panose="02020603050405020304" pitchFamily="18" charset="0"/>
                </a:rPr>
                <a:t>A</a:t>
              </a:r>
              <a:endParaRPr lang="en-US" sz="900" b="1">
                <a:solidFill>
                  <a:srgbClr val="993300"/>
                </a:solidFill>
                <a:latin typeface="Times New Roman" panose="02020603050405020304" pitchFamily="18" charset="0"/>
              </a:endParaRPr>
            </a:p>
          </p:txBody>
        </p:sp>
        <p:sp>
          <p:nvSpPr>
            <p:cNvPr id="23566" name="Oval 145422"/>
            <p:cNvSpPr/>
            <p:nvPr/>
          </p:nvSpPr>
          <p:spPr>
            <a:xfrm>
              <a:off x="3696" y="2448"/>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900" b="1">
                  <a:solidFill>
                    <a:srgbClr val="993300"/>
                  </a:solidFill>
                  <a:latin typeface="Times New Roman" panose="02020603050405020304" pitchFamily="18" charset="0"/>
                </a:rPr>
                <a:t>B</a:t>
              </a:r>
              <a:endParaRPr lang="en-US" sz="900" b="1">
                <a:solidFill>
                  <a:srgbClr val="993300"/>
                </a:solidFill>
                <a:latin typeface="Times New Roman" panose="02020603050405020304" pitchFamily="18" charset="0"/>
              </a:endParaRPr>
            </a:p>
          </p:txBody>
        </p:sp>
        <p:sp>
          <p:nvSpPr>
            <p:cNvPr id="23567" name="Oval 145423"/>
            <p:cNvSpPr/>
            <p:nvPr/>
          </p:nvSpPr>
          <p:spPr>
            <a:xfrm>
              <a:off x="3120" y="2824"/>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900" b="1">
                  <a:solidFill>
                    <a:srgbClr val="993300"/>
                  </a:solidFill>
                  <a:latin typeface="Times New Roman" panose="02020603050405020304" pitchFamily="18" charset="0"/>
                </a:rPr>
                <a:t>C</a:t>
              </a:r>
              <a:endParaRPr lang="en-US" sz="900" b="1">
                <a:solidFill>
                  <a:srgbClr val="993300"/>
                </a:solidFill>
                <a:latin typeface="Times New Roman" panose="02020603050405020304" pitchFamily="18" charset="0"/>
              </a:endParaRPr>
            </a:p>
          </p:txBody>
        </p:sp>
        <p:sp>
          <p:nvSpPr>
            <p:cNvPr id="23568" name="Oval 145424"/>
            <p:cNvSpPr/>
            <p:nvPr/>
          </p:nvSpPr>
          <p:spPr>
            <a:xfrm>
              <a:off x="3696" y="2824"/>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900" b="1">
                  <a:solidFill>
                    <a:srgbClr val="993300"/>
                  </a:solidFill>
                  <a:latin typeface="Times New Roman" panose="02020603050405020304" pitchFamily="18" charset="0"/>
                </a:rPr>
                <a:t>D</a:t>
              </a:r>
              <a:endParaRPr lang="en-US" sz="900" b="1">
                <a:solidFill>
                  <a:srgbClr val="993300"/>
                </a:solidFill>
                <a:latin typeface="Times New Roman" panose="02020603050405020304" pitchFamily="18" charset="0"/>
              </a:endParaRPr>
            </a:p>
          </p:txBody>
        </p:sp>
        <p:sp>
          <p:nvSpPr>
            <p:cNvPr id="23569" name="Oval 145425"/>
            <p:cNvSpPr/>
            <p:nvPr/>
          </p:nvSpPr>
          <p:spPr>
            <a:xfrm>
              <a:off x="4128" y="2824"/>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900" b="1">
                  <a:solidFill>
                    <a:srgbClr val="993300"/>
                  </a:solidFill>
                  <a:latin typeface="Times New Roman" panose="02020603050405020304" pitchFamily="18" charset="0"/>
                </a:rPr>
                <a:t>E</a:t>
              </a:r>
              <a:endParaRPr lang="en-US" sz="900" b="1">
                <a:solidFill>
                  <a:srgbClr val="993300"/>
                </a:solidFill>
                <a:latin typeface="Times New Roman" panose="02020603050405020304" pitchFamily="18" charset="0"/>
              </a:endParaRPr>
            </a:p>
          </p:txBody>
        </p:sp>
        <p:sp>
          <p:nvSpPr>
            <p:cNvPr id="23570" name="Straight Connector 145426"/>
            <p:cNvSpPr/>
            <p:nvPr/>
          </p:nvSpPr>
          <p:spPr>
            <a:xfrm>
              <a:off x="3336" y="2608"/>
              <a:ext cx="360" cy="0"/>
            </a:xfrm>
            <a:prstGeom prst="line">
              <a:avLst/>
            </a:prstGeom>
            <a:ln w="9525" cap="flat" cmpd="sng">
              <a:solidFill>
                <a:srgbClr val="FFFF00"/>
              </a:solidFill>
              <a:prstDash val="solid"/>
              <a:round/>
              <a:headEnd type="none" w="med" len="med"/>
              <a:tailEnd type="none" w="med" len="med"/>
            </a:ln>
          </p:spPr>
        </p:sp>
        <p:sp>
          <p:nvSpPr>
            <p:cNvPr id="23571" name="Straight Connector 145427"/>
            <p:cNvSpPr/>
            <p:nvPr/>
          </p:nvSpPr>
          <p:spPr>
            <a:xfrm flipV="1">
              <a:off x="3192" y="2666"/>
              <a:ext cx="0" cy="158"/>
            </a:xfrm>
            <a:prstGeom prst="line">
              <a:avLst/>
            </a:prstGeom>
            <a:ln w="9525" cap="flat" cmpd="sng">
              <a:solidFill>
                <a:srgbClr val="FFFF00"/>
              </a:solidFill>
              <a:prstDash val="solid"/>
              <a:round/>
              <a:headEnd type="none" w="med" len="med"/>
              <a:tailEnd type="none" w="med" len="med"/>
            </a:ln>
          </p:spPr>
        </p:sp>
        <p:sp>
          <p:nvSpPr>
            <p:cNvPr id="23572" name="Straight Connector 145428"/>
            <p:cNvSpPr/>
            <p:nvPr/>
          </p:nvSpPr>
          <p:spPr>
            <a:xfrm>
              <a:off x="3336" y="2896"/>
              <a:ext cx="360" cy="0"/>
            </a:xfrm>
            <a:prstGeom prst="line">
              <a:avLst/>
            </a:prstGeom>
            <a:ln w="9525" cap="flat" cmpd="sng">
              <a:solidFill>
                <a:srgbClr val="FFFF00"/>
              </a:solidFill>
              <a:prstDash val="solid"/>
              <a:round/>
              <a:headEnd type="none" w="med" len="med"/>
              <a:tailEnd type="none" w="med" len="med"/>
            </a:ln>
          </p:spPr>
        </p:sp>
        <p:sp>
          <p:nvSpPr>
            <p:cNvPr id="23573" name="Straight Connector 145429"/>
            <p:cNvSpPr/>
            <p:nvPr/>
          </p:nvSpPr>
          <p:spPr>
            <a:xfrm flipV="1">
              <a:off x="3336" y="2666"/>
              <a:ext cx="432" cy="230"/>
            </a:xfrm>
            <a:prstGeom prst="line">
              <a:avLst/>
            </a:prstGeom>
            <a:ln w="9525" cap="flat" cmpd="sng">
              <a:solidFill>
                <a:srgbClr val="FFFF00"/>
              </a:solidFill>
              <a:prstDash val="solid"/>
              <a:round/>
              <a:headEnd type="none" w="med" len="med"/>
              <a:tailEnd type="none" w="med" len="med"/>
            </a:ln>
          </p:spPr>
        </p:sp>
        <p:sp>
          <p:nvSpPr>
            <p:cNvPr id="23574" name="Straight Connector 145430"/>
            <p:cNvSpPr/>
            <p:nvPr/>
          </p:nvSpPr>
          <p:spPr>
            <a:xfrm>
              <a:off x="3912" y="2896"/>
              <a:ext cx="216" cy="0"/>
            </a:xfrm>
            <a:prstGeom prst="line">
              <a:avLst/>
            </a:prstGeom>
            <a:ln w="9525" cap="flat" cmpd="sng">
              <a:solidFill>
                <a:srgbClr val="FFFF00"/>
              </a:solidFill>
              <a:prstDash val="solid"/>
              <a:round/>
              <a:headEnd type="none" w="med" len="med"/>
              <a:tailEnd type="none" w="med" len="med"/>
            </a:ln>
          </p:spPr>
        </p:sp>
      </p:grpSp>
      <p:sp>
        <p:nvSpPr>
          <p:cNvPr id="23575" name="Text Box 145431"/>
          <p:cNvSpPr txBox="1"/>
          <p:nvPr/>
        </p:nvSpPr>
        <p:spPr>
          <a:xfrm>
            <a:off x="304800" y="3810000"/>
            <a:ext cx="8839200" cy="1985963"/>
          </a:xfrm>
          <a:prstGeom prst="rect">
            <a:avLst/>
          </a:prstGeom>
          <a:noFill/>
          <a:ln w="9525">
            <a:noFill/>
          </a:ln>
        </p:spPr>
        <p:txBody>
          <a:bodyPr anchor="t" anchorCtr="0">
            <a:spAutoFit/>
          </a:bodyPr>
          <a:p>
            <a:pPr marL="401955" indent="-401955" eaLnBrk="0" hangingPunct="0"/>
            <a:r>
              <a:rPr lang="en-US" sz="2000" b="1" u="sng">
                <a:solidFill>
                  <a:srgbClr val="FFCCFF"/>
                </a:solidFill>
                <a:latin typeface="Times New Roman" panose="02020603050405020304" pitchFamily="18" charset="0"/>
              </a:rPr>
              <a:t>REPRESENTATION OF GRAPHS</a:t>
            </a:r>
            <a:endParaRPr lang="en-US" sz="2000" b="1" u="sng">
              <a:solidFill>
                <a:srgbClr val="FFCCFF"/>
              </a:solidFill>
              <a:latin typeface="Times New Roman" panose="02020603050405020304" pitchFamily="18" charset="0"/>
            </a:endParaRPr>
          </a:p>
          <a:p>
            <a:pPr marL="401955" indent="-401955" eaLnBrk="0" hangingPunct="0"/>
            <a:endParaRPr lang="en-US" sz="1600" b="1">
              <a:solidFill>
                <a:srgbClr val="FFCCFF"/>
              </a:solidFill>
              <a:latin typeface="Times New Roman" panose="02020603050405020304" pitchFamily="18" charset="0"/>
            </a:endParaRPr>
          </a:p>
          <a:p>
            <a:pPr marL="401955" indent="-401955" eaLnBrk="0" hangingPunct="0"/>
            <a:r>
              <a:rPr lang="en-US" sz="1600" b="1">
                <a:solidFill>
                  <a:srgbClr val="FFFF00"/>
                </a:solidFill>
                <a:latin typeface="Times New Roman" panose="02020603050405020304" pitchFamily="18" charset="0"/>
              </a:rPr>
              <a:t>There are two common ways of storing graphs in computer’s memory. They are:</a:t>
            </a:r>
            <a:endParaRPr lang="en-US" sz="1600" b="1">
              <a:solidFill>
                <a:srgbClr val="FFFF00"/>
              </a:solidFill>
              <a:latin typeface="Times New Roman" panose="02020603050405020304" pitchFamily="18" charset="0"/>
            </a:endParaRPr>
          </a:p>
          <a:p>
            <a:pPr marL="401955" indent="-401955" eaLnBrk="0" hangingPunct="0">
              <a:buFont typeface="Wingdings" panose="05000000000000000000" pitchFamily="2" charset="2"/>
              <a:buChar char="§"/>
            </a:pPr>
            <a:r>
              <a:rPr lang="en-US" sz="1600" b="1">
                <a:solidFill>
                  <a:srgbClr val="FFFF00"/>
                </a:solidFill>
                <a:latin typeface="Times New Roman" panose="02020603050405020304" pitchFamily="18" charset="0"/>
              </a:rPr>
              <a:t>Sequential representation by using an adjacency matrix</a:t>
            </a:r>
            <a:endParaRPr lang="en-US" sz="1600" b="1">
              <a:solidFill>
                <a:srgbClr val="FFFF00"/>
              </a:solidFill>
              <a:latin typeface="Times New Roman" panose="02020603050405020304" pitchFamily="18" charset="0"/>
            </a:endParaRPr>
          </a:p>
          <a:p>
            <a:pPr marL="401955" indent="-401955" eaLnBrk="0" hangingPunct="0">
              <a:buFont typeface="Wingdings" panose="05000000000000000000" pitchFamily="2" charset="2"/>
              <a:buChar char="§"/>
            </a:pPr>
            <a:r>
              <a:rPr lang="en-US" sz="1600" b="1">
                <a:solidFill>
                  <a:srgbClr val="FFFF00"/>
                </a:solidFill>
                <a:latin typeface="Times New Roman" panose="02020603050405020304" pitchFamily="18" charset="0"/>
              </a:rPr>
              <a:t>Linked representation by using an adjacency list that stores the neighbors of a node using a linked list</a:t>
            </a:r>
            <a:endParaRPr lang="en-US" sz="1600" b="1">
              <a:solidFill>
                <a:srgbClr val="FFFF00"/>
              </a:solidFill>
              <a:latin typeface="Times New Roman" panose="02020603050405020304" pitchFamily="18" charset="0"/>
            </a:endParaRPr>
          </a:p>
          <a:p>
            <a:pPr marL="401955" indent="-401955" eaLnBrk="0" hangingPunct="0">
              <a:spcBef>
                <a:spcPct val="50000"/>
              </a:spcBef>
            </a:pPr>
            <a:endParaRPr lang="en-US" sz="1600" b="1">
              <a:solidFill>
                <a:srgbClr val="FFFF00"/>
              </a:solidFill>
              <a:latin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Title 146433"/>
          <p:cNvSpPr>
            <a:spLocks noGrp="1"/>
          </p:cNvSpPr>
          <p:nvPr>
            <p:ph type="title"/>
          </p:nvPr>
        </p:nvSpPr>
        <p:spPr>
          <a:xfrm>
            <a:off x="0" y="0"/>
            <a:ext cx="7772400" cy="1143000"/>
          </a:xfrm>
          <a:ln/>
        </p:spPr>
        <p:txBody>
          <a:bodyPr anchor="ctr" anchorCtr="0"/>
          <a:p>
            <a:pPr algn="l"/>
            <a:r>
              <a:rPr lang="" altLang="x-none" sz="3600" b="1" u="sng" dirty="0">
                <a:solidFill>
                  <a:srgbClr val="FFCCFF"/>
                </a:solidFill>
              </a:rPr>
              <a:t>Adjacency Matrix Representation</a:t>
            </a:r>
            <a:r>
              <a:rPr lang="en-US"/>
              <a:t> </a:t>
            </a:r>
            <a:endParaRPr lang="en-US"/>
          </a:p>
        </p:txBody>
      </p:sp>
      <p:sp>
        <p:nvSpPr>
          <p:cNvPr id="24578" name="Text Placeholder 146434"/>
          <p:cNvSpPr>
            <a:spLocks noGrp="1"/>
          </p:cNvSpPr>
          <p:nvPr>
            <p:ph idx="1"/>
          </p:nvPr>
        </p:nvSpPr>
        <p:spPr>
          <a:xfrm>
            <a:off x="0" y="1143000"/>
            <a:ext cx="9144000" cy="4114800"/>
          </a:xfrm>
          <a:ln/>
        </p:spPr>
        <p:txBody>
          <a:bodyPr anchor="t" anchorCtr="0"/>
          <a:p>
            <a:pPr>
              <a:lnSpc>
                <a:spcPct val="105000"/>
              </a:lnSpc>
            </a:pPr>
            <a:r>
              <a:rPr lang="" altLang="x-none" sz="1600" b="1" dirty="0">
                <a:solidFill>
                  <a:srgbClr val="FFFF00"/>
                </a:solidFill>
              </a:rPr>
              <a:t>An adjacency matrix is used to represent which nodes are adjacent to one another. By definition, we have learnt that, two nodes are said to be adjacent if there is an edge connecting them. </a:t>
            </a:r>
            <a:endParaRPr lang="" altLang="x-none" sz="1600" b="1" dirty="0">
              <a:solidFill>
                <a:srgbClr val="FFFF00"/>
              </a:solidFill>
            </a:endParaRPr>
          </a:p>
          <a:p>
            <a:pPr>
              <a:lnSpc>
                <a:spcPct val="105000"/>
              </a:lnSpc>
            </a:pPr>
            <a:r>
              <a:rPr lang="" altLang="x-none" sz="1600" b="1" dirty="0">
                <a:solidFill>
                  <a:srgbClr val="FFFF00"/>
                </a:solidFill>
              </a:rPr>
              <a:t>In a directed graph G, if node v is adjacent to node u, then surely there is an edge from u to v. That is, if v is adjacent to u, we can get from u to v by traversing one edge. For any graph G having n nodes, the adjacency matrix will have dimensions of n X n. </a:t>
            </a:r>
            <a:endParaRPr lang="en-US" sz="1600" b="1">
              <a:solidFill>
                <a:srgbClr val="FFFF00"/>
              </a:solidFill>
            </a:endParaRPr>
          </a:p>
          <a:p>
            <a:pPr>
              <a:lnSpc>
                <a:spcPct val="105000"/>
              </a:lnSpc>
            </a:pPr>
            <a:r>
              <a:rPr lang="en-US" sz="1600" b="1">
                <a:solidFill>
                  <a:srgbClr val="FFFF00"/>
                </a:solidFill>
              </a:rPr>
              <a:t>In an adjacency matrix, the rows and columns are labeled by graph vertices. </a:t>
            </a:r>
            <a:r>
              <a:rPr lang="" altLang="x-none" sz="1600" b="1" dirty="0">
                <a:solidFill>
                  <a:srgbClr val="FFFF00"/>
                </a:solidFill>
              </a:rPr>
              <a:t>An entry aij in the adjacency matrix will contain 1, if vertices vi and vj are adjacent to each other. However, if the nodes are not adjacent, aij will be set to zero.</a:t>
            </a:r>
            <a:r>
              <a:rPr lang="en-US" sz="1600" b="1">
                <a:solidFill>
                  <a:srgbClr val="FFFF00"/>
                </a:solidFill>
              </a:rPr>
              <a:t> </a:t>
            </a:r>
            <a:endParaRPr lang="en-US" sz="1600" b="1">
              <a:solidFill>
                <a:srgbClr val="FFFF00"/>
              </a:solidFill>
            </a:endParaRPr>
          </a:p>
        </p:txBody>
      </p:sp>
      <p:sp>
        <p:nvSpPr>
          <p:cNvPr id="24579" name="Straight Connector 146435"/>
          <p:cNvSpPr/>
          <p:nvPr/>
        </p:nvSpPr>
        <p:spPr>
          <a:xfrm flipV="1">
            <a:off x="1524000" y="4167188"/>
            <a:ext cx="1143000" cy="342900"/>
          </a:xfrm>
          <a:prstGeom prst="line">
            <a:avLst/>
          </a:prstGeom>
          <a:ln w="9525" cap="flat" cmpd="sng">
            <a:solidFill>
              <a:srgbClr val="FFFF00"/>
            </a:solidFill>
            <a:prstDash val="solid"/>
            <a:round/>
            <a:headEnd type="none" w="med" len="med"/>
            <a:tailEnd type="triangle" w="med" len="med"/>
          </a:ln>
        </p:spPr>
      </p:sp>
      <p:sp>
        <p:nvSpPr>
          <p:cNvPr id="24580" name="Straight Connector 146436"/>
          <p:cNvSpPr/>
          <p:nvPr/>
        </p:nvSpPr>
        <p:spPr>
          <a:xfrm>
            <a:off x="1524000" y="4510088"/>
            <a:ext cx="1143000" cy="228600"/>
          </a:xfrm>
          <a:prstGeom prst="line">
            <a:avLst/>
          </a:prstGeom>
          <a:ln w="9525" cap="flat" cmpd="sng">
            <a:solidFill>
              <a:srgbClr val="FFFF00"/>
            </a:solidFill>
            <a:prstDash val="solid"/>
            <a:round/>
            <a:headEnd type="none" w="med" len="med"/>
            <a:tailEnd type="triangle" w="med" len="med"/>
          </a:ln>
        </p:spPr>
      </p:sp>
      <p:sp>
        <p:nvSpPr>
          <p:cNvPr id="24581" name="Text Box 146437"/>
          <p:cNvSpPr txBox="1"/>
          <p:nvPr/>
        </p:nvSpPr>
        <p:spPr>
          <a:xfrm>
            <a:off x="2895600" y="4191000"/>
            <a:ext cx="4572000" cy="381000"/>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pPr eaLnBrk="0" hangingPunct="0"/>
            <a:r>
              <a:rPr lang="en-US" sz="1200" b="1">
                <a:solidFill>
                  <a:srgbClr val="993300"/>
                </a:solidFill>
                <a:latin typeface="Times New Roman" panose="02020603050405020304" pitchFamily="18" charset="0"/>
              </a:rPr>
              <a:t>1	if v</a:t>
            </a:r>
            <a:r>
              <a:rPr lang="en-US" sz="1200" b="1" baseline="-25000">
                <a:solidFill>
                  <a:srgbClr val="993300"/>
                </a:solidFill>
                <a:latin typeface="Times New Roman" panose="02020603050405020304" pitchFamily="18" charset="0"/>
              </a:rPr>
              <a:t>i</a:t>
            </a:r>
            <a:r>
              <a:rPr lang="en-US" sz="1200" b="1">
                <a:solidFill>
                  <a:srgbClr val="993300"/>
                </a:solidFill>
                <a:latin typeface="Times New Roman" panose="02020603050405020304" pitchFamily="18" charset="0"/>
              </a:rPr>
              <a:t> is adjacent to </a:t>
            </a:r>
            <a:r>
              <a:rPr lang="en-US" sz="1200" b="1" err="1">
                <a:solidFill>
                  <a:srgbClr val="993300"/>
                </a:solidFill>
                <a:latin typeface="Times New Roman" panose="02020603050405020304" pitchFamily="18" charset="0"/>
              </a:rPr>
              <a:t>v</a:t>
            </a:r>
            <a:r>
              <a:rPr lang="en-US" sz="1200" b="1" baseline="-25000" err="1">
                <a:solidFill>
                  <a:srgbClr val="993300"/>
                </a:solidFill>
                <a:latin typeface="Times New Roman" panose="02020603050405020304" pitchFamily="18" charset="0"/>
              </a:rPr>
              <a:t>j</a:t>
            </a:r>
            <a:r>
              <a:rPr lang="en-US" sz="1200" b="1">
                <a:solidFill>
                  <a:srgbClr val="993300"/>
                </a:solidFill>
                <a:latin typeface="Times New Roman" panose="02020603050405020304" pitchFamily="18" charset="0"/>
              </a:rPr>
              <a:t>, that is there is an edge (v</a:t>
            </a:r>
            <a:r>
              <a:rPr lang="en-US" sz="1200" b="1" baseline="-25000">
                <a:solidFill>
                  <a:srgbClr val="993300"/>
                </a:solidFill>
                <a:latin typeface="Times New Roman" panose="02020603050405020304" pitchFamily="18" charset="0"/>
              </a:rPr>
              <a:t>i</a:t>
            </a:r>
            <a:r>
              <a:rPr lang="en-US" sz="1200" b="1">
                <a:solidFill>
                  <a:srgbClr val="993300"/>
                </a:solidFill>
                <a:latin typeface="Times New Roman" panose="02020603050405020304" pitchFamily="18" charset="0"/>
              </a:rPr>
              <a:t>, </a:t>
            </a:r>
            <a:r>
              <a:rPr lang="en-US" sz="1200" b="1" err="1">
                <a:solidFill>
                  <a:srgbClr val="993300"/>
                </a:solidFill>
                <a:latin typeface="Times New Roman" panose="02020603050405020304" pitchFamily="18" charset="0"/>
              </a:rPr>
              <a:t>v</a:t>
            </a:r>
            <a:r>
              <a:rPr lang="en-US" sz="1200" b="1" baseline="-25000" err="1">
                <a:solidFill>
                  <a:srgbClr val="993300"/>
                </a:solidFill>
                <a:latin typeface="Times New Roman" panose="02020603050405020304" pitchFamily="18" charset="0"/>
              </a:rPr>
              <a:t>j</a:t>
            </a:r>
            <a:r>
              <a:rPr lang="en-US" sz="1200" b="1">
                <a:solidFill>
                  <a:srgbClr val="993300"/>
                </a:solidFill>
                <a:latin typeface="Times New Roman" panose="02020603050405020304" pitchFamily="18" charset="0"/>
              </a:rPr>
              <a:t>)</a:t>
            </a:r>
            <a:endParaRPr lang="en-US" sz="1200" b="1">
              <a:solidFill>
                <a:srgbClr val="993300"/>
              </a:solidFill>
              <a:latin typeface="Times New Roman" panose="02020603050405020304" pitchFamily="18" charset="0"/>
            </a:endParaRPr>
          </a:p>
        </p:txBody>
      </p:sp>
      <p:sp>
        <p:nvSpPr>
          <p:cNvPr id="24582" name="Text Box 146438"/>
          <p:cNvSpPr txBox="1"/>
          <p:nvPr/>
        </p:nvSpPr>
        <p:spPr>
          <a:xfrm>
            <a:off x="2781300" y="4624388"/>
            <a:ext cx="4229100" cy="342900"/>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pPr eaLnBrk="0" hangingPunct="0"/>
            <a:r>
              <a:rPr lang="en-US" sz="1200" b="1">
                <a:solidFill>
                  <a:srgbClr val="993300"/>
                </a:solidFill>
                <a:latin typeface="Times New Roman" panose="02020603050405020304" pitchFamily="18" charset="0"/>
              </a:rPr>
              <a:t>0	otherwise</a:t>
            </a:r>
            <a:endParaRPr lang="en-US" sz="1200" b="1">
              <a:solidFill>
                <a:srgbClr val="993300"/>
              </a:solidFill>
              <a:latin typeface="Times New Roman" panose="02020603050405020304" pitchFamily="18" charset="0"/>
            </a:endParaRPr>
          </a:p>
        </p:txBody>
      </p:sp>
      <p:sp>
        <p:nvSpPr>
          <p:cNvPr id="24583" name="Rectangles 146439"/>
          <p:cNvSpPr/>
          <p:nvPr/>
        </p:nvSpPr>
        <p:spPr>
          <a:xfrm>
            <a:off x="990600" y="4338638"/>
            <a:ext cx="479425" cy="376237"/>
          </a:xfrm>
          <a:prstGeom prst="rect">
            <a:avLst/>
          </a:prstGeom>
          <a:solidFill>
            <a:srgbClr val="FFFFCC"/>
          </a:solidFill>
          <a:ln w="9525" cap="flat" cmpd="sng">
            <a:solidFill>
              <a:srgbClr val="FFFF00"/>
            </a:solidFill>
            <a:prstDash val="solid"/>
            <a:miter/>
            <a:headEnd type="none" w="med" len="med"/>
            <a:tailEnd type="none" w="med" len="med"/>
          </a:ln>
        </p:spPr>
        <p:txBody>
          <a:bodyPr wrap="none" anchor="ctr" anchorCtr="0">
            <a:spAutoFit/>
          </a:bodyPr>
          <a:p>
            <a:pPr eaLnBrk="0" hangingPunct="0"/>
            <a:r>
              <a:rPr lang="" altLang="x-none" dirty="0">
                <a:solidFill>
                  <a:srgbClr val="993300"/>
                </a:solidFill>
                <a:latin typeface="Times New Roman" panose="02020603050405020304" pitchFamily="18" charset="0"/>
              </a:rPr>
              <a:t>aij</a:t>
            </a:r>
            <a:r>
              <a:rPr lang="en-US">
                <a:solidFill>
                  <a:srgbClr val="993300"/>
                </a:solidFill>
                <a:latin typeface="Times New Roman" panose="02020603050405020304" pitchFamily="18" charset="0"/>
              </a:rPr>
              <a:t> </a:t>
            </a:r>
            <a:endParaRPr lang="en-US">
              <a:solidFill>
                <a:srgbClr val="993300"/>
              </a:solidFill>
              <a:latin typeface="Times New Roman" panose="02020603050405020304" pitchFamily="18" charset="0"/>
            </a:endParaRPr>
          </a:p>
        </p:txBody>
      </p:sp>
      <p:sp>
        <p:nvSpPr>
          <p:cNvPr id="24584" name="Rectangles 146440"/>
          <p:cNvSpPr/>
          <p:nvPr/>
        </p:nvSpPr>
        <p:spPr>
          <a:xfrm>
            <a:off x="381000" y="5303838"/>
            <a:ext cx="8763000" cy="855662"/>
          </a:xfrm>
          <a:prstGeom prst="rect">
            <a:avLst/>
          </a:prstGeom>
          <a:noFill/>
          <a:ln w="9525">
            <a:noFill/>
          </a:ln>
        </p:spPr>
        <p:txBody>
          <a:bodyPr anchor="ctr" anchorCtr="0">
            <a:spAutoFit/>
          </a:bodyPr>
          <a:p>
            <a:pPr eaLnBrk="0" hangingPunct="0"/>
            <a:r>
              <a:rPr lang="en-US" sz="1600" b="1">
                <a:solidFill>
                  <a:srgbClr val="FFFF00"/>
                </a:solidFill>
                <a:latin typeface="Times New Roman" panose="02020603050405020304" pitchFamily="18" charset="0"/>
              </a:rPr>
              <a:t>Since an adjacency matrix contains only 0s and 1s, it is called a bit matrix or a Boolean matrix. The entries in the matrix depend on the ordering of the nodes in G. therefore, a change in the order of nodes will result in a different adjacency matrix.</a:t>
            </a:r>
            <a:r>
              <a:rPr lang="en-US">
                <a:solidFill>
                  <a:srgbClr val="FFFF00"/>
                </a:solidFill>
                <a:latin typeface="Times New Roman" panose="02020603050405020304" pitchFamily="18" charset="0"/>
              </a:rPr>
              <a:t> </a:t>
            </a:r>
            <a:endParaRPr lang="en-US">
              <a:solidFill>
                <a:srgbClr val="FFFF00"/>
              </a:solidFill>
              <a:latin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5601" name="Picture 147521"/>
          <p:cNvPicPr>
            <a:picLocks noChangeAspect="1"/>
          </p:cNvPicPr>
          <p:nvPr/>
        </p:nvPicPr>
        <p:blipFill>
          <a:blip r:embed="rId1"/>
          <a:stretch>
            <a:fillRect/>
          </a:stretch>
        </p:blipFill>
        <p:spPr>
          <a:xfrm>
            <a:off x="604838" y="1370013"/>
            <a:ext cx="7934325" cy="411797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s 148483"/>
          <p:cNvSpPr/>
          <p:nvPr/>
        </p:nvSpPr>
        <p:spPr>
          <a:xfrm>
            <a:off x="1760538" y="2460625"/>
            <a:ext cx="2239962" cy="0"/>
          </a:xfrm>
          <a:prstGeom prst="rect">
            <a:avLst/>
          </a:prstGeom>
          <a:noFill/>
          <a:ln w="9525">
            <a:noFill/>
          </a:ln>
        </p:spPr>
        <p:txBody>
          <a:bodyPr anchor="t" anchorCtr="0"/>
          <a:p>
            <a:endParaRPr lang="en-US" altLang="zh-CN">
              <a:latin typeface="Arial" panose="020B0604020202020204" pitchFamily="34" charset="0"/>
            </a:endParaRPr>
          </a:p>
        </p:txBody>
      </p:sp>
      <p:sp>
        <p:nvSpPr>
          <p:cNvPr id="26626" name="Rectangles 148484"/>
          <p:cNvSpPr/>
          <p:nvPr/>
        </p:nvSpPr>
        <p:spPr>
          <a:xfrm>
            <a:off x="1760538" y="2460625"/>
            <a:ext cx="3382962" cy="0"/>
          </a:xfrm>
          <a:prstGeom prst="rect">
            <a:avLst/>
          </a:prstGeom>
          <a:noFill/>
          <a:ln w="9525">
            <a:noFill/>
          </a:ln>
        </p:spPr>
        <p:txBody>
          <a:bodyPr anchor="t" anchorCtr="0"/>
          <a:p>
            <a:endParaRPr lang="en-US" altLang="zh-CN">
              <a:latin typeface="Arial" panose="020B0604020202020204" pitchFamily="34" charset="0"/>
            </a:endParaRPr>
          </a:p>
        </p:txBody>
      </p:sp>
      <p:sp>
        <p:nvSpPr>
          <p:cNvPr id="26627" name="Text Box 148511"/>
          <p:cNvSpPr txBox="1"/>
          <p:nvPr/>
        </p:nvSpPr>
        <p:spPr>
          <a:xfrm>
            <a:off x="304800" y="1981200"/>
            <a:ext cx="8839200" cy="3063875"/>
          </a:xfrm>
          <a:prstGeom prst="rect">
            <a:avLst/>
          </a:prstGeom>
          <a:noFill/>
          <a:ln w="9525">
            <a:noFill/>
          </a:ln>
        </p:spPr>
        <p:txBody>
          <a:bodyPr anchor="t" anchorCtr="0">
            <a:spAutoFit/>
          </a:bodyPr>
          <a:p>
            <a:pPr eaLnBrk="0" hangingPunct="0">
              <a:lnSpc>
                <a:spcPct val="135000"/>
              </a:lnSpc>
            </a:pPr>
            <a:r>
              <a:rPr lang="" altLang="x-none" sz="1600" b="1" dirty="0">
                <a:solidFill>
                  <a:srgbClr val="FFFF00"/>
                </a:solidFill>
                <a:latin typeface="Times New Roman" panose="02020603050405020304" pitchFamily="18" charset="0"/>
              </a:rPr>
              <a:t>From adjacency matrix A1, we have learnt that an entry 1 in the ith row and jth column means that there exists a path of length 1 from vi to vj. Now consider, A2, A3 and A4</a:t>
            </a:r>
            <a:endParaRPr lang="" altLang="x-none" sz="1600" b="1" dirty="0">
              <a:solidFill>
                <a:srgbClr val="FFFF00"/>
              </a:solidFill>
              <a:latin typeface="Times New Roman" panose="02020603050405020304" pitchFamily="18" charset="0"/>
            </a:endParaRPr>
          </a:p>
          <a:p>
            <a:pPr eaLnBrk="0" hangingPunct="0">
              <a:lnSpc>
                <a:spcPct val="135000"/>
              </a:lnSpc>
            </a:pPr>
            <a:r>
              <a:rPr lang="" altLang="x-none" sz="1600" b="1" dirty="0">
                <a:solidFill>
                  <a:srgbClr val="FFFF00"/>
                </a:solidFill>
                <a:latin typeface="Times New Roman" panose="02020603050405020304" pitchFamily="18" charset="0"/>
              </a:rPr>
              <a:t>	a</a:t>
            </a:r>
            <a:r>
              <a:rPr lang="" altLang="x-none" sz="1600" b="1" baseline="-25000" dirty="0">
                <a:solidFill>
                  <a:srgbClr val="FFFF00"/>
                </a:solidFill>
                <a:latin typeface="Times New Roman" panose="02020603050405020304" pitchFamily="18" charset="0"/>
              </a:rPr>
              <a:t>ij </a:t>
            </a:r>
            <a:r>
              <a:rPr lang="" altLang="x-none" sz="1600" b="1" baseline="30000" dirty="0">
                <a:solidFill>
                  <a:srgbClr val="FFFF00"/>
                </a:solidFill>
                <a:latin typeface="Times New Roman" panose="02020603050405020304" pitchFamily="18" charset="0"/>
              </a:rPr>
              <a:t>2</a:t>
            </a:r>
            <a:r>
              <a:rPr lang="" altLang="x-none" sz="1600" b="1" dirty="0">
                <a:solidFill>
                  <a:srgbClr val="FFFF00"/>
                </a:solidFill>
                <a:latin typeface="Times New Roman" panose="02020603050405020304" pitchFamily="18" charset="0"/>
              </a:rPr>
              <a:t> = ∑ a</a:t>
            </a:r>
            <a:r>
              <a:rPr lang="" altLang="x-none" sz="1600" b="1" baseline="-25000" dirty="0">
                <a:solidFill>
                  <a:srgbClr val="FFFF00"/>
                </a:solidFill>
                <a:latin typeface="Times New Roman" panose="02020603050405020304" pitchFamily="18" charset="0"/>
              </a:rPr>
              <a:t>ik</a:t>
            </a:r>
            <a:r>
              <a:rPr lang="" altLang="x-none" sz="1600" b="1" dirty="0">
                <a:solidFill>
                  <a:srgbClr val="FFFF00"/>
                </a:solidFill>
                <a:latin typeface="Times New Roman" panose="02020603050405020304" pitchFamily="18" charset="0"/>
              </a:rPr>
              <a:t> a</a:t>
            </a:r>
            <a:r>
              <a:rPr lang="" altLang="x-none" sz="1600" b="1" baseline="-25000" dirty="0">
                <a:solidFill>
                  <a:srgbClr val="FFFF00"/>
                </a:solidFill>
                <a:latin typeface="Times New Roman" panose="02020603050405020304" pitchFamily="18" charset="0"/>
              </a:rPr>
              <a:t>kj</a:t>
            </a:r>
            <a:endParaRPr lang="" altLang="x-none" sz="1600" b="1" baseline="-25000" dirty="0">
              <a:solidFill>
                <a:srgbClr val="FFFF00"/>
              </a:solidFill>
              <a:latin typeface="Times New Roman" panose="02020603050405020304" pitchFamily="18" charset="0"/>
            </a:endParaRPr>
          </a:p>
          <a:p>
            <a:pPr eaLnBrk="0" hangingPunct="0">
              <a:lnSpc>
                <a:spcPct val="135000"/>
              </a:lnSpc>
            </a:pPr>
            <a:r>
              <a:rPr lang="" altLang="x-none" sz="1600" b="1" dirty="0">
                <a:solidFill>
                  <a:srgbClr val="FFFF00"/>
                </a:solidFill>
                <a:latin typeface="Times New Roman" panose="02020603050405020304" pitchFamily="18" charset="0"/>
              </a:rPr>
              <a:t>Any entry a</a:t>
            </a:r>
            <a:r>
              <a:rPr lang="" altLang="x-none" sz="1600" b="1" baseline="-25000" dirty="0">
                <a:solidFill>
                  <a:srgbClr val="FFFF00"/>
                </a:solidFill>
                <a:latin typeface="Times New Roman" panose="02020603050405020304" pitchFamily="18" charset="0"/>
              </a:rPr>
              <a:t>ij</a:t>
            </a:r>
            <a:r>
              <a:rPr lang="" altLang="x-none" sz="1600" b="1" dirty="0">
                <a:solidFill>
                  <a:srgbClr val="FFFF00"/>
                </a:solidFill>
                <a:latin typeface="Times New Roman" panose="02020603050405020304" pitchFamily="18" charset="0"/>
              </a:rPr>
              <a:t> = 1 if a</a:t>
            </a:r>
            <a:r>
              <a:rPr lang="" altLang="x-none" sz="1600" b="1" baseline="-25000" dirty="0">
                <a:solidFill>
                  <a:srgbClr val="FFFF00"/>
                </a:solidFill>
                <a:latin typeface="Times New Roman" panose="02020603050405020304" pitchFamily="18" charset="0"/>
              </a:rPr>
              <a:t>ik</a:t>
            </a:r>
            <a:r>
              <a:rPr lang="" altLang="x-none" sz="1600" b="1" dirty="0">
                <a:solidFill>
                  <a:srgbClr val="FFFF00"/>
                </a:solidFill>
                <a:latin typeface="Times New Roman" panose="02020603050405020304" pitchFamily="18" charset="0"/>
              </a:rPr>
              <a:t> = a</a:t>
            </a:r>
            <a:r>
              <a:rPr lang="" altLang="x-none" sz="1600" b="1" baseline="-25000" dirty="0">
                <a:solidFill>
                  <a:srgbClr val="FFFF00"/>
                </a:solidFill>
                <a:latin typeface="Times New Roman" panose="02020603050405020304" pitchFamily="18" charset="0"/>
              </a:rPr>
              <a:t>kj </a:t>
            </a:r>
            <a:r>
              <a:rPr lang="" altLang="x-none" sz="1600" b="1" dirty="0">
                <a:solidFill>
                  <a:srgbClr val="FFFF00"/>
                </a:solidFill>
                <a:latin typeface="Times New Roman" panose="02020603050405020304" pitchFamily="18" charset="0"/>
              </a:rPr>
              <a:t>= 1.  That is, if there is an edge (v</a:t>
            </a:r>
            <a:r>
              <a:rPr lang="" altLang="x-none" sz="1600" b="1" baseline="-25000" dirty="0">
                <a:solidFill>
                  <a:srgbClr val="FFFF00"/>
                </a:solidFill>
                <a:latin typeface="Times New Roman" panose="02020603050405020304" pitchFamily="18" charset="0"/>
              </a:rPr>
              <a:t>i</a:t>
            </a:r>
            <a:r>
              <a:rPr lang="" altLang="x-none" sz="1600" b="1" dirty="0">
                <a:solidFill>
                  <a:srgbClr val="FFFF00"/>
                </a:solidFill>
                <a:latin typeface="Times New Roman" panose="02020603050405020304" pitchFamily="18" charset="0"/>
              </a:rPr>
              <a:t>, v</a:t>
            </a:r>
            <a:r>
              <a:rPr lang="" altLang="x-none" sz="1600" b="1" baseline="-25000" dirty="0">
                <a:solidFill>
                  <a:srgbClr val="FFFF00"/>
                </a:solidFill>
                <a:latin typeface="Times New Roman" panose="02020603050405020304" pitchFamily="18" charset="0"/>
              </a:rPr>
              <a:t>k</a:t>
            </a:r>
            <a:r>
              <a:rPr lang="" altLang="x-none" sz="1600" b="1" dirty="0">
                <a:solidFill>
                  <a:srgbClr val="FFFF00"/>
                </a:solidFill>
                <a:latin typeface="Times New Roman" panose="02020603050405020304" pitchFamily="18" charset="0"/>
              </a:rPr>
              <a:t>) and (v</a:t>
            </a:r>
            <a:r>
              <a:rPr lang="" altLang="x-none" sz="1600" b="1" baseline="-25000" dirty="0">
                <a:solidFill>
                  <a:srgbClr val="FFFF00"/>
                </a:solidFill>
                <a:latin typeface="Times New Roman" panose="02020603050405020304" pitchFamily="18" charset="0"/>
              </a:rPr>
              <a:t>k</a:t>
            </a:r>
            <a:r>
              <a:rPr lang="" altLang="x-none" sz="1600" b="1" dirty="0">
                <a:solidFill>
                  <a:srgbClr val="FFFF00"/>
                </a:solidFill>
                <a:latin typeface="Times New Roman" panose="02020603050405020304" pitchFamily="18" charset="0"/>
              </a:rPr>
              <a:t>, v</a:t>
            </a:r>
            <a:r>
              <a:rPr lang="" altLang="x-none" sz="1600" b="1" baseline="-25000" dirty="0">
                <a:solidFill>
                  <a:srgbClr val="FFFF00"/>
                </a:solidFill>
                <a:latin typeface="Times New Roman" panose="02020603050405020304" pitchFamily="18" charset="0"/>
              </a:rPr>
              <a:t>j</a:t>
            </a:r>
            <a:r>
              <a:rPr lang="" altLang="x-none" sz="1600" b="1" dirty="0">
                <a:solidFill>
                  <a:srgbClr val="FFFF00"/>
                </a:solidFill>
                <a:latin typeface="Times New Roman" panose="02020603050405020304" pitchFamily="18" charset="0"/>
              </a:rPr>
              <a:t>). This implies that there is a path from vi to vj of length 2. </a:t>
            </a:r>
            <a:endParaRPr lang="" altLang="x-none" sz="1600" b="1" dirty="0">
              <a:solidFill>
                <a:srgbClr val="FFFF00"/>
              </a:solidFill>
              <a:latin typeface="Times New Roman" panose="02020603050405020304" pitchFamily="18" charset="0"/>
            </a:endParaRPr>
          </a:p>
          <a:p>
            <a:pPr eaLnBrk="0" hangingPunct="0">
              <a:lnSpc>
                <a:spcPct val="135000"/>
              </a:lnSpc>
            </a:pPr>
            <a:r>
              <a:rPr lang="" altLang="x-none" sz="1600" b="1" dirty="0">
                <a:solidFill>
                  <a:srgbClr val="FFFF00"/>
                </a:solidFill>
                <a:latin typeface="Times New Roman" panose="02020603050405020304" pitchFamily="18" charset="0"/>
              </a:rPr>
              <a:t>Similarly, every entry in the ith row and jth column of A3 gives the number of paths of length 3 from node vi to vj. </a:t>
            </a:r>
            <a:endParaRPr lang="" altLang="x-none" sz="1600" b="1" dirty="0">
              <a:solidFill>
                <a:srgbClr val="FFFF00"/>
              </a:solidFill>
              <a:latin typeface="Times New Roman" panose="02020603050405020304" pitchFamily="18" charset="0"/>
            </a:endParaRPr>
          </a:p>
          <a:p>
            <a:pPr eaLnBrk="0" hangingPunct="0">
              <a:lnSpc>
                <a:spcPct val="135000"/>
              </a:lnSpc>
            </a:pPr>
            <a:r>
              <a:rPr lang="" altLang="x-none" sz="1600" b="1" dirty="0">
                <a:solidFill>
                  <a:srgbClr val="FFFF00"/>
                </a:solidFill>
                <a:latin typeface="Times New Roman" panose="02020603050405020304" pitchFamily="18" charset="0"/>
              </a:rPr>
              <a:t>In general terms, we can conclude that every entry in the ith row and jth column of An (where n is the number of nodes in the graph) gives the number of paths of length n from node vi to vj. </a:t>
            </a:r>
            <a:endParaRPr lang="en-US" sz="1600" b="1">
              <a:solidFill>
                <a:srgbClr val="FFFF00"/>
              </a:solidFill>
              <a:latin typeface="Times New Roman" panose="02020603050405020304" pitchFamily="18" charset="0"/>
            </a:endParaRPr>
          </a:p>
        </p:txBody>
      </p:sp>
      <p:sp>
        <p:nvSpPr>
          <p:cNvPr id="26628" name="Rectangles 148525"/>
          <p:cNvSpPr/>
          <p:nvPr/>
        </p:nvSpPr>
        <p:spPr>
          <a:xfrm>
            <a:off x="1789113" y="2613025"/>
            <a:ext cx="2330450" cy="0"/>
          </a:xfrm>
          <a:prstGeom prst="rect">
            <a:avLst/>
          </a:prstGeom>
          <a:noFill/>
          <a:ln w="9525">
            <a:noFill/>
          </a:ln>
        </p:spPr>
        <p:txBody>
          <a:bodyPr wrap="none" anchor="t" anchorCtr="0">
            <a:spAutoFit/>
          </a:bodyPr>
          <a:p>
            <a:pPr eaLnBrk="0" hangingPunct="0"/>
            <a:endParaRPr lang="en-US" sz="2400">
              <a:latin typeface="Times New Roman" panose="02020603050405020304" pitchFamily="18" charset="0"/>
            </a:endParaRPr>
          </a:p>
        </p:txBody>
      </p:sp>
      <p:pic>
        <p:nvPicPr>
          <p:cNvPr id="26629" name="Picture 148536"/>
          <p:cNvPicPr>
            <a:picLocks noChangeAspect="1"/>
          </p:cNvPicPr>
          <p:nvPr/>
        </p:nvPicPr>
        <p:blipFill>
          <a:blip r:embed="rId1"/>
          <a:stretch>
            <a:fillRect/>
          </a:stretch>
        </p:blipFill>
        <p:spPr>
          <a:xfrm>
            <a:off x="1752600" y="0"/>
            <a:ext cx="6034088" cy="195897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s 151555"/>
          <p:cNvSpPr/>
          <p:nvPr/>
        </p:nvSpPr>
        <p:spPr>
          <a:xfrm>
            <a:off x="0" y="2574925"/>
            <a:ext cx="9144000" cy="0"/>
          </a:xfrm>
          <a:prstGeom prst="rect">
            <a:avLst/>
          </a:prstGeom>
          <a:noFill/>
          <a:ln w="9525">
            <a:noFill/>
          </a:ln>
        </p:spPr>
        <p:txBody>
          <a:bodyPr anchor="t" anchorCtr="0"/>
          <a:p>
            <a:endParaRPr lang="en-US" altLang="zh-CN">
              <a:latin typeface="Arial" panose="020B0604020202020204" pitchFamily="34" charset="0"/>
            </a:endParaRPr>
          </a:p>
        </p:txBody>
      </p:sp>
      <p:sp>
        <p:nvSpPr>
          <p:cNvPr id="27650" name="Rectangles 151560"/>
          <p:cNvSpPr/>
          <p:nvPr/>
        </p:nvSpPr>
        <p:spPr>
          <a:xfrm>
            <a:off x="0" y="2581275"/>
            <a:ext cx="9144000" cy="0"/>
          </a:xfrm>
          <a:prstGeom prst="rect">
            <a:avLst/>
          </a:prstGeom>
          <a:noFill/>
          <a:ln w="9525">
            <a:noFill/>
          </a:ln>
        </p:spPr>
        <p:txBody>
          <a:bodyPr anchor="t" anchorCtr="0"/>
          <a:p>
            <a:endParaRPr lang="en-US" altLang="zh-CN">
              <a:latin typeface="Arial" panose="020B0604020202020204" pitchFamily="34" charset="0"/>
            </a:endParaRPr>
          </a:p>
        </p:txBody>
      </p:sp>
      <p:sp>
        <p:nvSpPr>
          <p:cNvPr id="27651" name="Text Box 151562"/>
          <p:cNvSpPr txBox="1"/>
          <p:nvPr/>
        </p:nvSpPr>
        <p:spPr>
          <a:xfrm>
            <a:off x="0" y="0"/>
            <a:ext cx="8763000" cy="4892675"/>
          </a:xfrm>
          <a:prstGeom prst="rect">
            <a:avLst/>
          </a:prstGeom>
          <a:noFill/>
          <a:ln w="9525">
            <a:noFill/>
          </a:ln>
        </p:spPr>
        <p:txBody>
          <a:bodyPr anchor="t" anchorCtr="0">
            <a:spAutoFit/>
          </a:bodyPr>
          <a:p>
            <a:pPr marL="401955" indent="-401955" eaLnBrk="0" hangingPunct="0">
              <a:lnSpc>
                <a:spcPct val="120000"/>
              </a:lnSpc>
            </a:pPr>
            <a:r>
              <a:rPr lang="en-US" sz="3200" b="1" u="sng">
                <a:solidFill>
                  <a:srgbClr val="FFCCFF"/>
                </a:solidFill>
                <a:latin typeface="Times New Roman" panose="02020603050405020304" pitchFamily="18" charset="0"/>
              </a:rPr>
              <a:t>Adjacency List</a:t>
            </a:r>
            <a:endParaRPr lang="en-US" sz="3200" b="1" u="sng">
              <a:solidFill>
                <a:srgbClr val="FFCCFF"/>
              </a:solidFill>
              <a:latin typeface="Times New Roman" panose="02020603050405020304" pitchFamily="18" charset="0"/>
            </a:endParaRPr>
          </a:p>
          <a:p>
            <a:pPr marL="401955" indent="-401955" eaLnBrk="0" hangingPunct="0">
              <a:lnSpc>
                <a:spcPct val="120000"/>
              </a:lnSpc>
            </a:pPr>
            <a:endParaRPr lang="en-US" sz="3200" b="1" u="sng">
              <a:solidFill>
                <a:srgbClr val="FFCCFF"/>
              </a:solidFill>
              <a:latin typeface="Times New Roman" panose="02020603050405020304" pitchFamily="18" charset="0"/>
            </a:endParaRPr>
          </a:p>
          <a:p>
            <a:pPr marL="401955" indent="-401955" eaLnBrk="0" hangingPunct="0">
              <a:lnSpc>
                <a:spcPct val="135000"/>
              </a:lnSpc>
            </a:pPr>
            <a:r>
              <a:rPr lang="en-US" sz="1600" b="1">
                <a:solidFill>
                  <a:srgbClr val="FFFF00"/>
                </a:solidFill>
                <a:latin typeface="Times New Roman" panose="02020603050405020304" pitchFamily="18" charset="0"/>
              </a:rPr>
              <a:t>The adjacency list is another way in which graphs can be represented in computer’s memory. This structure consists of a list of all nodes in G.  Furthermore, every node is in turn linked to its own list that contains the names of all other nodes that are adjacent to itself. </a:t>
            </a:r>
            <a:endParaRPr lang="en-US" sz="1600" b="1">
              <a:solidFill>
                <a:srgbClr val="FFFF00"/>
              </a:solidFill>
              <a:latin typeface="Times New Roman" panose="02020603050405020304" pitchFamily="18" charset="0"/>
            </a:endParaRPr>
          </a:p>
          <a:p>
            <a:pPr marL="401955" indent="-401955" eaLnBrk="0" hangingPunct="0">
              <a:lnSpc>
                <a:spcPct val="135000"/>
              </a:lnSpc>
            </a:pPr>
            <a:r>
              <a:rPr lang="en-US" sz="1600" b="1">
                <a:solidFill>
                  <a:srgbClr val="FFFF00"/>
                </a:solidFill>
                <a:latin typeface="Times New Roman" panose="02020603050405020304" pitchFamily="18" charset="0"/>
              </a:rPr>
              <a:t>The key advantage of using an adjacency list includes:</a:t>
            </a:r>
            <a:endParaRPr lang="en-US" sz="1600" b="1">
              <a:solidFill>
                <a:srgbClr val="FFFF00"/>
              </a:solidFill>
              <a:latin typeface="Times New Roman" panose="02020603050405020304" pitchFamily="18" charset="0"/>
            </a:endParaRPr>
          </a:p>
          <a:p>
            <a:pPr marL="401955" indent="-401955" eaLnBrk="0" hangingPunct="0">
              <a:lnSpc>
                <a:spcPct val="135000"/>
              </a:lnSpc>
              <a:buFont typeface="Wingdings" panose="05000000000000000000" pitchFamily="2" charset="2"/>
              <a:buChar char="§"/>
            </a:pPr>
            <a:r>
              <a:rPr lang="en-US" sz="1600" b="1">
                <a:solidFill>
                  <a:srgbClr val="FFFF00"/>
                </a:solidFill>
                <a:latin typeface="Times New Roman" panose="02020603050405020304" pitchFamily="18" charset="0"/>
              </a:rPr>
              <a:t>It is easy to follow, and clearly shows the adjacent nodes of a particular node</a:t>
            </a:r>
            <a:endParaRPr lang="en-US" sz="1600" b="1">
              <a:solidFill>
                <a:srgbClr val="FFFF00"/>
              </a:solidFill>
              <a:latin typeface="Times New Roman" panose="02020603050405020304" pitchFamily="18" charset="0"/>
            </a:endParaRPr>
          </a:p>
          <a:p>
            <a:pPr marL="401955" indent="-401955" eaLnBrk="0" hangingPunct="0">
              <a:lnSpc>
                <a:spcPct val="135000"/>
              </a:lnSpc>
              <a:buFont typeface="Wingdings" panose="05000000000000000000" pitchFamily="2" charset="2"/>
              <a:buChar char="§"/>
            </a:pPr>
            <a:r>
              <a:rPr lang="en-US" sz="1600" b="1">
                <a:solidFill>
                  <a:srgbClr val="FFFF00"/>
                </a:solidFill>
                <a:latin typeface="Times New Roman" panose="02020603050405020304" pitchFamily="18" charset="0"/>
              </a:rPr>
              <a:t>It is often used for storing graphs that have a small to moderate number of edges. That is an </a:t>
            </a:r>
            <a:r>
              <a:rPr lang="" altLang="x-none" sz="1600" b="1" dirty="0">
                <a:solidFill>
                  <a:srgbClr val="FFFF00"/>
                </a:solidFill>
                <a:latin typeface="Times New Roman" panose="02020603050405020304" pitchFamily="18" charset="0"/>
              </a:rPr>
              <a:t>Adjacency list is preferred for representing sparse graphs in computer’s memory; otherwise, an adjacency matrix is a good choice.</a:t>
            </a:r>
            <a:endParaRPr lang="" altLang="x-none" sz="1600" b="1" dirty="0">
              <a:solidFill>
                <a:srgbClr val="FFFF00"/>
              </a:solidFill>
              <a:latin typeface="Times New Roman" panose="02020603050405020304" pitchFamily="18" charset="0"/>
            </a:endParaRPr>
          </a:p>
          <a:p>
            <a:pPr marL="401955" indent="-401955" eaLnBrk="0" hangingPunct="0">
              <a:lnSpc>
                <a:spcPct val="135000"/>
              </a:lnSpc>
            </a:pPr>
            <a:r>
              <a:rPr lang="" altLang="x-none" sz="1600" b="1" dirty="0">
                <a:solidFill>
                  <a:srgbClr val="FFFF00"/>
                </a:solidFill>
                <a:latin typeface="Times New Roman" panose="02020603050405020304" pitchFamily="18" charset="0"/>
              </a:rPr>
              <a:t>Adding new nodes in G is easy and straightforward when G is represented using an Adjacency list. Adding new nodes in an Adjacency matrix is a difficult task as size of the matrix needs to be changed and existing nodes may have to be reordered.</a:t>
            </a:r>
            <a:r>
              <a:rPr lang="" altLang="x-none" sz="1600" b="1" dirty="0">
                <a:latin typeface="Times New Roman" panose="02020603050405020304" pitchFamily="18" charset="0"/>
              </a:rPr>
              <a:t> </a:t>
            </a:r>
            <a:endParaRPr lang="en-US" sz="1600" b="1">
              <a:latin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Oval 152577"/>
          <p:cNvSpPr/>
          <p:nvPr/>
        </p:nvSpPr>
        <p:spPr>
          <a:xfrm>
            <a:off x="306388" y="319088"/>
            <a:ext cx="225425" cy="288925"/>
          </a:xfrm>
          <a:prstGeom prst="ellipse">
            <a:avLst/>
          </a:prstGeom>
          <a:solidFill>
            <a:srgbClr val="FFFFCC"/>
          </a:solidFill>
          <a:ln w="9525" cap="flat" cmpd="sng">
            <a:solidFill>
              <a:srgbClr val="000000"/>
            </a:solidFill>
            <a:prstDash val="solid"/>
            <a:round/>
            <a:headEnd type="none" w="med" len="med"/>
            <a:tailEnd type="none" w="med" len="med"/>
          </a:ln>
        </p:spPr>
        <p:txBody>
          <a:bodyPr anchor="t" anchorCtr="0"/>
          <a:p>
            <a:pPr eaLnBrk="0" hangingPunct="0"/>
            <a:r>
              <a:rPr lang="en-US" sz="1000">
                <a:solidFill>
                  <a:srgbClr val="993300"/>
                </a:solidFill>
                <a:latin typeface="Times New Roman" panose="02020603050405020304" pitchFamily="18" charset="0"/>
              </a:rPr>
              <a:t>A</a:t>
            </a:r>
            <a:endParaRPr lang="en-US">
              <a:solidFill>
                <a:srgbClr val="993300"/>
              </a:solidFill>
              <a:latin typeface="Times New Roman" panose="02020603050405020304" pitchFamily="18" charset="0"/>
            </a:endParaRPr>
          </a:p>
        </p:txBody>
      </p:sp>
      <p:sp>
        <p:nvSpPr>
          <p:cNvPr id="28674" name="Oval 152578"/>
          <p:cNvSpPr/>
          <p:nvPr/>
        </p:nvSpPr>
        <p:spPr>
          <a:xfrm>
            <a:off x="1906588" y="319088"/>
            <a:ext cx="225425" cy="288925"/>
          </a:xfrm>
          <a:prstGeom prst="ellipse">
            <a:avLst/>
          </a:prstGeom>
          <a:solidFill>
            <a:srgbClr val="FFFFCC"/>
          </a:solidFill>
          <a:ln w="9525" cap="flat" cmpd="sng">
            <a:solidFill>
              <a:srgbClr val="000000"/>
            </a:solidFill>
            <a:prstDash val="solid"/>
            <a:round/>
            <a:headEnd type="none" w="med" len="med"/>
            <a:tailEnd type="none" w="med" len="med"/>
          </a:ln>
        </p:spPr>
        <p:txBody>
          <a:bodyPr anchor="t" anchorCtr="0"/>
          <a:p>
            <a:pPr eaLnBrk="0" hangingPunct="0"/>
            <a:r>
              <a:rPr lang="en-US" sz="1000">
                <a:solidFill>
                  <a:srgbClr val="993300"/>
                </a:solidFill>
                <a:latin typeface="Times New Roman" panose="02020603050405020304" pitchFamily="18" charset="0"/>
              </a:rPr>
              <a:t>B</a:t>
            </a:r>
            <a:endParaRPr lang="en-US">
              <a:solidFill>
                <a:srgbClr val="993300"/>
              </a:solidFill>
              <a:latin typeface="Times New Roman" panose="02020603050405020304" pitchFamily="18" charset="0"/>
            </a:endParaRPr>
          </a:p>
        </p:txBody>
      </p:sp>
      <p:sp>
        <p:nvSpPr>
          <p:cNvPr id="28675" name="Oval 152579"/>
          <p:cNvSpPr/>
          <p:nvPr/>
        </p:nvSpPr>
        <p:spPr>
          <a:xfrm>
            <a:off x="306388" y="1119188"/>
            <a:ext cx="225425" cy="288925"/>
          </a:xfrm>
          <a:prstGeom prst="ellipse">
            <a:avLst/>
          </a:prstGeom>
          <a:solidFill>
            <a:srgbClr val="FFFFCC"/>
          </a:solidFill>
          <a:ln w="9525" cap="flat" cmpd="sng">
            <a:solidFill>
              <a:srgbClr val="000000"/>
            </a:solidFill>
            <a:prstDash val="solid"/>
            <a:round/>
            <a:headEnd type="none" w="med" len="med"/>
            <a:tailEnd type="none" w="med" len="med"/>
          </a:ln>
        </p:spPr>
        <p:txBody>
          <a:bodyPr anchor="t" anchorCtr="0"/>
          <a:p>
            <a:pPr eaLnBrk="0" hangingPunct="0"/>
            <a:r>
              <a:rPr lang="en-US" sz="1000">
                <a:solidFill>
                  <a:srgbClr val="993300"/>
                </a:solidFill>
                <a:latin typeface="Times New Roman" panose="02020603050405020304" pitchFamily="18" charset="0"/>
              </a:rPr>
              <a:t>C</a:t>
            </a:r>
            <a:endParaRPr lang="en-US">
              <a:solidFill>
                <a:srgbClr val="993300"/>
              </a:solidFill>
              <a:latin typeface="Times New Roman" panose="02020603050405020304" pitchFamily="18" charset="0"/>
            </a:endParaRPr>
          </a:p>
        </p:txBody>
      </p:sp>
      <p:sp>
        <p:nvSpPr>
          <p:cNvPr id="28676" name="Oval 152580"/>
          <p:cNvSpPr/>
          <p:nvPr/>
        </p:nvSpPr>
        <p:spPr>
          <a:xfrm>
            <a:off x="1792288" y="1147763"/>
            <a:ext cx="225425" cy="288925"/>
          </a:xfrm>
          <a:prstGeom prst="ellipse">
            <a:avLst/>
          </a:prstGeom>
          <a:solidFill>
            <a:srgbClr val="FFFFCC"/>
          </a:solidFill>
          <a:ln w="9525" cap="flat" cmpd="sng">
            <a:solidFill>
              <a:srgbClr val="000000"/>
            </a:solidFill>
            <a:prstDash val="solid"/>
            <a:round/>
            <a:headEnd type="none" w="med" len="med"/>
            <a:tailEnd type="none" w="med" len="med"/>
          </a:ln>
        </p:spPr>
        <p:txBody>
          <a:bodyPr anchor="t" anchorCtr="0"/>
          <a:p>
            <a:pPr eaLnBrk="0" hangingPunct="0"/>
            <a:r>
              <a:rPr lang="en-US" sz="1000">
                <a:solidFill>
                  <a:srgbClr val="993300"/>
                </a:solidFill>
                <a:latin typeface="Times New Roman" panose="02020603050405020304" pitchFamily="18" charset="0"/>
              </a:rPr>
              <a:t>D</a:t>
            </a:r>
            <a:endParaRPr lang="en-US">
              <a:solidFill>
                <a:srgbClr val="993300"/>
              </a:solidFill>
              <a:latin typeface="Times New Roman" panose="02020603050405020304" pitchFamily="18" charset="0"/>
            </a:endParaRPr>
          </a:p>
        </p:txBody>
      </p:sp>
      <p:sp>
        <p:nvSpPr>
          <p:cNvPr id="28677" name="Straight Connector 152581"/>
          <p:cNvSpPr/>
          <p:nvPr/>
        </p:nvSpPr>
        <p:spPr>
          <a:xfrm>
            <a:off x="420688" y="579438"/>
            <a:ext cx="0" cy="576262"/>
          </a:xfrm>
          <a:prstGeom prst="line">
            <a:avLst/>
          </a:prstGeom>
          <a:ln w="9525" cap="flat" cmpd="sng">
            <a:solidFill>
              <a:srgbClr val="FFFF00"/>
            </a:solidFill>
            <a:prstDash val="solid"/>
            <a:round/>
            <a:headEnd type="none" w="med" len="med"/>
            <a:tailEnd type="triangle" w="med" len="med"/>
          </a:ln>
        </p:spPr>
      </p:sp>
      <p:sp>
        <p:nvSpPr>
          <p:cNvPr id="28678" name="Straight Connector 152582"/>
          <p:cNvSpPr/>
          <p:nvPr/>
        </p:nvSpPr>
        <p:spPr>
          <a:xfrm flipH="1">
            <a:off x="534988" y="461963"/>
            <a:ext cx="1371600" cy="774700"/>
          </a:xfrm>
          <a:prstGeom prst="line">
            <a:avLst/>
          </a:prstGeom>
          <a:ln w="9525" cap="flat" cmpd="sng">
            <a:solidFill>
              <a:srgbClr val="FFFF00"/>
            </a:solidFill>
            <a:prstDash val="solid"/>
            <a:round/>
            <a:headEnd type="none" w="med" len="med"/>
            <a:tailEnd type="triangle" w="med" len="med"/>
          </a:ln>
        </p:spPr>
      </p:sp>
      <p:sp>
        <p:nvSpPr>
          <p:cNvPr id="28679" name="Straight Connector 152583"/>
          <p:cNvSpPr/>
          <p:nvPr/>
        </p:nvSpPr>
        <p:spPr>
          <a:xfrm>
            <a:off x="534988" y="1236663"/>
            <a:ext cx="1257300" cy="25400"/>
          </a:xfrm>
          <a:prstGeom prst="line">
            <a:avLst/>
          </a:prstGeom>
          <a:ln w="9525" cap="flat" cmpd="sng">
            <a:solidFill>
              <a:srgbClr val="FFFF00"/>
            </a:solidFill>
            <a:prstDash val="solid"/>
            <a:round/>
            <a:headEnd type="none" w="med" len="med"/>
            <a:tailEnd type="triangle" w="med" len="med"/>
          </a:ln>
        </p:spPr>
      </p:sp>
      <p:sp>
        <p:nvSpPr>
          <p:cNvPr id="28680" name="Straight Connector 152584"/>
          <p:cNvSpPr/>
          <p:nvPr/>
        </p:nvSpPr>
        <p:spPr>
          <a:xfrm flipV="1">
            <a:off x="1905000" y="457200"/>
            <a:ext cx="0" cy="709613"/>
          </a:xfrm>
          <a:prstGeom prst="line">
            <a:avLst/>
          </a:prstGeom>
          <a:ln w="9525" cap="flat" cmpd="sng">
            <a:solidFill>
              <a:srgbClr val="FFFF00"/>
            </a:solidFill>
            <a:prstDash val="solid"/>
            <a:round/>
            <a:headEnd type="none" w="med" len="med"/>
            <a:tailEnd type="triangle" w="med" len="med"/>
          </a:ln>
        </p:spPr>
      </p:sp>
      <p:sp>
        <p:nvSpPr>
          <p:cNvPr id="28681" name="Straight Connector 152585"/>
          <p:cNvSpPr/>
          <p:nvPr/>
        </p:nvSpPr>
        <p:spPr>
          <a:xfrm>
            <a:off x="533400" y="457200"/>
            <a:ext cx="1371600" cy="0"/>
          </a:xfrm>
          <a:prstGeom prst="line">
            <a:avLst/>
          </a:prstGeom>
          <a:ln w="9525" cap="flat" cmpd="sng">
            <a:solidFill>
              <a:srgbClr val="FFFF00"/>
            </a:solidFill>
            <a:prstDash val="solid"/>
            <a:round/>
            <a:headEnd type="none" w="med" len="med"/>
            <a:tailEnd type="triangle" w="med" len="med"/>
          </a:ln>
        </p:spPr>
      </p:sp>
      <p:sp>
        <p:nvSpPr>
          <p:cNvPr id="28682" name="Curved Left Arrow 152586"/>
          <p:cNvSpPr/>
          <p:nvPr/>
        </p:nvSpPr>
        <p:spPr>
          <a:xfrm>
            <a:off x="2020888" y="576263"/>
            <a:ext cx="342900" cy="800100"/>
          </a:xfrm>
          <a:prstGeom prst="curvedLeftArrow">
            <a:avLst>
              <a:gd name="adj1" fmla="val 7777"/>
              <a:gd name="adj2" fmla="val 54443"/>
              <a:gd name="adj3" fmla="val 33328"/>
            </a:avLst>
          </a:prstGeom>
          <a:solidFill>
            <a:srgbClr val="FFFFCC"/>
          </a:solidFill>
          <a:ln w="9525" cap="flat" cmpd="sng">
            <a:solidFill>
              <a:srgbClr val="FFFF00"/>
            </a:solidFill>
            <a:prstDash val="solid"/>
            <a:miter/>
            <a:headEnd type="none" w="med" len="med"/>
            <a:tailEnd type="none" w="med" len="med"/>
          </a:ln>
        </p:spPr>
        <p:txBody>
          <a:bodyPr anchor="t" anchorCtr="0"/>
          <a:p>
            <a:endParaRPr lang="en-US" altLang="zh-CN">
              <a:latin typeface="Arial" panose="020B0604020202020204" pitchFamily="34" charset="0"/>
            </a:endParaRPr>
          </a:p>
        </p:txBody>
      </p:sp>
      <p:sp>
        <p:nvSpPr>
          <p:cNvPr id="28683" name="Straight Connector 152587"/>
          <p:cNvSpPr/>
          <p:nvPr/>
        </p:nvSpPr>
        <p:spPr>
          <a:xfrm>
            <a:off x="3505200" y="534988"/>
            <a:ext cx="342900" cy="0"/>
          </a:xfrm>
          <a:prstGeom prst="line">
            <a:avLst/>
          </a:prstGeom>
          <a:ln w="9525" cap="flat" cmpd="sng">
            <a:solidFill>
              <a:srgbClr val="FFFF00"/>
            </a:solidFill>
            <a:prstDash val="solid"/>
            <a:round/>
            <a:headEnd type="none" w="med" len="med"/>
            <a:tailEnd type="triangle" w="med" len="med"/>
          </a:ln>
        </p:spPr>
      </p:sp>
      <p:sp>
        <p:nvSpPr>
          <p:cNvPr id="28684" name="Straight Connector 152588"/>
          <p:cNvSpPr/>
          <p:nvPr/>
        </p:nvSpPr>
        <p:spPr>
          <a:xfrm>
            <a:off x="3505200" y="914400"/>
            <a:ext cx="342900" cy="0"/>
          </a:xfrm>
          <a:prstGeom prst="line">
            <a:avLst/>
          </a:prstGeom>
          <a:ln w="9525" cap="flat" cmpd="sng">
            <a:solidFill>
              <a:srgbClr val="FFFF00"/>
            </a:solidFill>
            <a:prstDash val="solid"/>
            <a:round/>
            <a:headEnd type="none" w="med" len="med"/>
            <a:tailEnd type="triangle" w="med" len="med"/>
          </a:ln>
        </p:spPr>
      </p:sp>
      <p:sp>
        <p:nvSpPr>
          <p:cNvPr id="28685" name="Straight Connector 152589"/>
          <p:cNvSpPr/>
          <p:nvPr/>
        </p:nvSpPr>
        <p:spPr>
          <a:xfrm>
            <a:off x="3505200" y="1208088"/>
            <a:ext cx="342900" cy="0"/>
          </a:xfrm>
          <a:prstGeom prst="line">
            <a:avLst/>
          </a:prstGeom>
          <a:ln w="9525" cap="flat" cmpd="sng">
            <a:solidFill>
              <a:srgbClr val="000000"/>
            </a:solidFill>
            <a:prstDash val="solid"/>
            <a:round/>
            <a:headEnd type="none" w="med" len="med"/>
            <a:tailEnd type="triangle" w="med" len="med"/>
          </a:ln>
        </p:spPr>
      </p:sp>
      <p:sp>
        <p:nvSpPr>
          <p:cNvPr id="28686" name="Straight Connector 152590"/>
          <p:cNvSpPr/>
          <p:nvPr/>
        </p:nvSpPr>
        <p:spPr>
          <a:xfrm>
            <a:off x="3505200" y="1535113"/>
            <a:ext cx="457200" cy="0"/>
          </a:xfrm>
          <a:prstGeom prst="line">
            <a:avLst/>
          </a:prstGeom>
          <a:ln w="9525" cap="flat" cmpd="sng">
            <a:solidFill>
              <a:srgbClr val="FFFF00"/>
            </a:solidFill>
            <a:prstDash val="solid"/>
            <a:round/>
            <a:headEnd type="none" w="med" len="med"/>
            <a:tailEnd type="triangle" w="med" len="med"/>
          </a:ln>
        </p:spPr>
      </p:sp>
      <p:sp>
        <p:nvSpPr>
          <p:cNvPr id="28687" name="Rectangles 152591"/>
          <p:cNvSpPr/>
          <p:nvPr/>
        </p:nvSpPr>
        <p:spPr>
          <a:xfrm>
            <a:off x="4229100" y="2787650"/>
            <a:ext cx="306388" cy="0"/>
          </a:xfrm>
          <a:prstGeom prst="rect">
            <a:avLst/>
          </a:prstGeom>
          <a:noFill/>
          <a:ln w="9525">
            <a:noFill/>
          </a:ln>
        </p:spPr>
        <p:txBody>
          <a:bodyPr anchor="t" anchorCtr="0"/>
          <a:p>
            <a:endParaRPr lang="en-US" altLang="zh-CN">
              <a:latin typeface="Arial" panose="020B0604020202020204" pitchFamily="34" charset="0"/>
            </a:endParaRPr>
          </a:p>
        </p:txBody>
      </p:sp>
      <p:sp>
        <p:nvSpPr>
          <p:cNvPr id="28688" name="Rectangles 152592"/>
          <p:cNvSpPr/>
          <p:nvPr/>
        </p:nvSpPr>
        <p:spPr>
          <a:xfrm>
            <a:off x="4229100" y="2787650"/>
            <a:ext cx="306388" cy="0"/>
          </a:xfrm>
          <a:prstGeom prst="rect">
            <a:avLst/>
          </a:prstGeom>
          <a:noFill/>
          <a:ln w="9525">
            <a:noFill/>
          </a:ln>
        </p:spPr>
        <p:txBody>
          <a:bodyPr anchor="t" anchorCtr="0"/>
          <a:p>
            <a:endParaRPr lang="en-US" altLang="zh-CN">
              <a:latin typeface="Arial" panose="020B0604020202020204" pitchFamily="34" charset="0"/>
            </a:endParaRPr>
          </a:p>
        </p:txBody>
      </p:sp>
      <p:sp>
        <p:nvSpPr>
          <p:cNvPr id="28689" name="Rectangles 152593"/>
          <p:cNvSpPr/>
          <p:nvPr/>
        </p:nvSpPr>
        <p:spPr>
          <a:xfrm>
            <a:off x="4229100" y="2787650"/>
            <a:ext cx="306388" cy="0"/>
          </a:xfrm>
          <a:prstGeom prst="rect">
            <a:avLst/>
          </a:prstGeom>
          <a:noFill/>
          <a:ln w="9525">
            <a:noFill/>
          </a:ln>
        </p:spPr>
        <p:txBody>
          <a:bodyPr anchor="t" anchorCtr="0"/>
          <a:p>
            <a:endParaRPr lang="en-US" altLang="zh-CN">
              <a:latin typeface="Arial" panose="020B0604020202020204" pitchFamily="34" charset="0"/>
            </a:endParaRPr>
          </a:p>
        </p:txBody>
      </p:sp>
      <p:sp>
        <p:nvSpPr>
          <p:cNvPr id="28690" name="Rectangles 152594"/>
          <p:cNvSpPr/>
          <p:nvPr/>
        </p:nvSpPr>
        <p:spPr>
          <a:xfrm>
            <a:off x="4229100" y="2787650"/>
            <a:ext cx="306388" cy="0"/>
          </a:xfrm>
          <a:prstGeom prst="rect">
            <a:avLst/>
          </a:prstGeom>
          <a:noFill/>
          <a:ln w="9525">
            <a:noFill/>
          </a:ln>
        </p:spPr>
        <p:txBody>
          <a:bodyPr anchor="t" anchorCtr="0"/>
          <a:p>
            <a:endParaRPr lang="en-US" altLang="zh-CN">
              <a:latin typeface="Arial" panose="020B0604020202020204" pitchFamily="34" charset="0"/>
            </a:endParaRPr>
          </a:p>
        </p:txBody>
      </p:sp>
      <p:graphicFrame>
        <p:nvGraphicFramePr>
          <p:cNvPr id="152596" name="Table 152595"/>
          <p:cNvGraphicFramePr/>
          <p:nvPr/>
        </p:nvGraphicFramePr>
        <p:xfrm>
          <a:off x="3200400" y="381000"/>
          <a:ext cx="306388" cy="1282700"/>
        </p:xfrm>
        <a:graphic>
          <a:graphicData uri="http://schemas.openxmlformats.org/drawingml/2006/table">
            <a:tbl>
              <a:tblPr/>
              <a:tblGrid>
                <a:gridCol w="306388"/>
              </a:tblGrid>
              <a:tr h="382588">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lgn="ctr">
                        <a:spcBef>
                          <a:spcPct val="0"/>
                        </a:spcBef>
                        <a:buNone/>
                      </a:pPr>
                      <a:r>
                        <a:rPr sz="1100">
                          <a:solidFill>
                            <a:srgbClr val="993300"/>
                          </a:solidFill>
                          <a:cs typeface="Times New Roman" panose="02020603050405020304" pitchFamily="18" charset="0"/>
                        </a:rPr>
                        <a:t>A</a:t>
                      </a:r>
                      <a:endParaRPr lang="en-US" sz="2400">
                        <a:solidFill>
                          <a:srgbClr val="993300"/>
                        </a:solidFill>
                      </a:endParaRPr>
                    </a:p>
                  </a:txBody>
                  <a:tcPr anchor="b"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r>
              <a:tr h="382587">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lgn="ctr">
                        <a:spcBef>
                          <a:spcPct val="0"/>
                        </a:spcBef>
                        <a:buNone/>
                      </a:pPr>
                      <a:r>
                        <a:rPr sz="1100">
                          <a:solidFill>
                            <a:srgbClr val="993300"/>
                          </a:solidFill>
                          <a:cs typeface="Times New Roman" panose="02020603050405020304" pitchFamily="18" charset="0"/>
                        </a:rPr>
                        <a:t>B</a:t>
                      </a:r>
                      <a:endParaRPr lang="en-US" sz="2400">
                        <a:solidFill>
                          <a:srgbClr val="993300"/>
                        </a:solidFill>
                      </a:endParaRPr>
                    </a:p>
                  </a:txBody>
                  <a:tcPr anchor="b"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r>
              <a:tr h="258763">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lgn="ctr">
                        <a:spcBef>
                          <a:spcPct val="0"/>
                        </a:spcBef>
                        <a:buNone/>
                      </a:pPr>
                      <a:r>
                        <a:rPr sz="1100">
                          <a:solidFill>
                            <a:srgbClr val="993300"/>
                          </a:solidFill>
                          <a:cs typeface="Times New Roman" panose="02020603050405020304" pitchFamily="18" charset="0"/>
                        </a:rPr>
                        <a:t>C</a:t>
                      </a:r>
                      <a:endParaRPr lang="en-US" sz="2400">
                        <a:solidFill>
                          <a:srgbClr val="993300"/>
                        </a:solidFill>
                      </a:endParaRPr>
                    </a:p>
                  </a:txBody>
                  <a:tcPr anchor="b"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r>
              <a:tr h="258762">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lgn="ctr">
                        <a:spcBef>
                          <a:spcPct val="0"/>
                        </a:spcBef>
                        <a:buNone/>
                      </a:pPr>
                      <a:r>
                        <a:rPr sz="1100">
                          <a:solidFill>
                            <a:srgbClr val="993300"/>
                          </a:solidFill>
                          <a:cs typeface="Times New Roman" panose="02020603050405020304" pitchFamily="18" charset="0"/>
                        </a:rPr>
                        <a:t>D</a:t>
                      </a:r>
                      <a:endParaRPr lang="en-US" sz="2400">
                        <a:solidFill>
                          <a:srgbClr val="993300"/>
                        </a:solidFill>
                      </a:endParaRPr>
                    </a:p>
                  </a:txBody>
                  <a:tcPr anchor="b"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r>
            </a:tbl>
          </a:graphicData>
        </a:graphic>
      </p:graphicFrame>
      <p:sp>
        <p:nvSpPr>
          <p:cNvPr id="28703" name="Rectangles 152607"/>
          <p:cNvSpPr/>
          <p:nvPr/>
        </p:nvSpPr>
        <p:spPr>
          <a:xfrm>
            <a:off x="4217988" y="3170238"/>
            <a:ext cx="263525" cy="0"/>
          </a:xfrm>
          <a:prstGeom prst="rect">
            <a:avLst/>
          </a:prstGeom>
          <a:noFill/>
          <a:ln w="9525">
            <a:noFill/>
          </a:ln>
        </p:spPr>
        <p:txBody>
          <a:bodyPr anchor="t" anchorCtr="0"/>
          <a:p>
            <a:endParaRPr lang="en-US" altLang="zh-CN">
              <a:latin typeface="Arial" panose="020B0604020202020204" pitchFamily="34" charset="0"/>
            </a:endParaRPr>
          </a:p>
        </p:txBody>
      </p:sp>
      <p:sp>
        <p:nvSpPr>
          <p:cNvPr id="28704" name="Straight Connector 152608"/>
          <p:cNvSpPr/>
          <p:nvPr/>
        </p:nvSpPr>
        <p:spPr>
          <a:xfrm>
            <a:off x="4419600" y="457200"/>
            <a:ext cx="342900" cy="0"/>
          </a:xfrm>
          <a:prstGeom prst="line">
            <a:avLst/>
          </a:prstGeom>
          <a:ln w="9525" cap="flat" cmpd="sng">
            <a:solidFill>
              <a:srgbClr val="FFFF00"/>
            </a:solidFill>
            <a:prstDash val="solid"/>
            <a:round/>
            <a:headEnd type="none" w="med" len="med"/>
            <a:tailEnd type="triangle" w="med" len="med"/>
          </a:ln>
        </p:spPr>
      </p:sp>
      <p:sp>
        <p:nvSpPr>
          <p:cNvPr id="28705" name="Rectangles 152609"/>
          <p:cNvSpPr/>
          <p:nvPr/>
        </p:nvSpPr>
        <p:spPr>
          <a:xfrm>
            <a:off x="4800600" y="381000"/>
            <a:ext cx="533400" cy="228600"/>
          </a:xfrm>
          <a:prstGeom prst="rect">
            <a:avLst/>
          </a:prstGeom>
          <a:solidFill>
            <a:srgbClr val="FFFFCC"/>
          </a:solidFill>
          <a:ln w="9525" cap="flat" cmpd="sng">
            <a:solidFill>
              <a:srgbClr val="000000"/>
            </a:solidFill>
            <a:prstDash val="solid"/>
            <a:miter/>
            <a:headEnd type="none" w="med" len="med"/>
            <a:tailEnd type="none" w="med" len="med"/>
          </a:ln>
        </p:spPr>
        <p:txBody>
          <a:bodyPr anchor="t" anchorCtr="0"/>
          <a:p>
            <a:pPr eaLnBrk="0" hangingPunct="0"/>
            <a:r>
              <a:rPr lang="en-US" sz="900">
                <a:solidFill>
                  <a:srgbClr val="993300"/>
                </a:solidFill>
                <a:latin typeface="Times New Roman" panose="02020603050405020304" pitchFamily="18" charset="0"/>
              </a:rPr>
              <a:t>C    X</a:t>
            </a:r>
            <a:endParaRPr lang="en-US" sz="900">
              <a:solidFill>
                <a:srgbClr val="993300"/>
              </a:solidFill>
              <a:latin typeface="Times New Roman" panose="02020603050405020304" pitchFamily="18" charset="0"/>
            </a:endParaRPr>
          </a:p>
        </p:txBody>
      </p:sp>
      <p:sp>
        <p:nvSpPr>
          <p:cNvPr id="28706" name="Straight Connector 152610"/>
          <p:cNvSpPr/>
          <p:nvPr/>
        </p:nvSpPr>
        <p:spPr>
          <a:xfrm flipH="1" flipV="1">
            <a:off x="5029200" y="381000"/>
            <a:ext cx="0" cy="228600"/>
          </a:xfrm>
          <a:prstGeom prst="line">
            <a:avLst/>
          </a:prstGeom>
          <a:ln w="9525" cap="flat" cmpd="sng">
            <a:solidFill>
              <a:schemeClr val="tx1"/>
            </a:solidFill>
            <a:prstDash val="solid"/>
            <a:round/>
            <a:headEnd type="none" w="med" len="med"/>
            <a:tailEnd type="none" w="med" len="med"/>
          </a:ln>
        </p:spPr>
      </p:sp>
      <p:sp>
        <p:nvSpPr>
          <p:cNvPr id="28707" name="Rectangles 152611"/>
          <p:cNvSpPr/>
          <p:nvPr/>
        </p:nvSpPr>
        <p:spPr>
          <a:xfrm>
            <a:off x="3810000" y="381000"/>
            <a:ext cx="571500" cy="228600"/>
          </a:xfrm>
          <a:prstGeom prst="rect">
            <a:avLst/>
          </a:prstGeom>
          <a:solidFill>
            <a:srgbClr val="FFFFCC"/>
          </a:solidFill>
          <a:ln w="9525" cap="flat" cmpd="sng">
            <a:solidFill>
              <a:srgbClr val="000000"/>
            </a:solidFill>
            <a:prstDash val="solid"/>
            <a:miter/>
            <a:headEnd type="none" w="med" len="med"/>
            <a:tailEnd type="none" w="med" len="med"/>
          </a:ln>
        </p:spPr>
        <p:txBody>
          <a:bodyPr anchor="t" anchorCtr="0"/>
          <a:p>
            <a:pPr eaLnBrk="0" hangingPunct="0"/>
            <a:r>
              <a:rPr lang="en-US" sz="900">
                <a:solidFill>
                  <a:srgbClr val="993300"/>
                </a:solidFill>
                <a:latin typeface="Times New Roman" panose="02020603050405020304" pitchFamily="18" charset="0"/>
              </a:rPr>
              <a:t>B    </a:t>
            </a:r>
            <a:endParaRPr lang="en-US" sz="900">
              <a:solidFill>
                <a:srgbClr val="993300"/>
              </a:solidFill>
              <a:latin typeface="Times New Roman" panose="02020603050405020304" pitchFamily="18" charset="0"/>
            </a:endParaRPr>
          </a:p>
        </p:txBody>
      </p:sp>
      <p:sp>
        <p:nvSpPr>
          <p:cNvPr id="28708" name="Straight Connector 152612"/>
          <p:cNvSpPr/>
          <p:nvPr/>
        </p:nvSpPr>
        <p:spPr>
          <a:xfrm flipH="1" flipV="1">
            <a:off x="4038600" y="381000"/>
            <a:ext cx="0" cy="152400"/>
          </a:xfrm>
          <a:prstGeom prst="line">
            <a:avLst/>
          </a:prstGeom>
          <a:ln w="9525" cap="flat" cmpd="sng">
            <a:solidFill>
              <a:schemeClr val="tx1"/>
            </a:solidFill>
            <a:prstDash val="solid"/>
            <a:round/>
            <a:headEnd type="none" w="med" len="med"/>
            <a:tailEnd type="none" w="med" len="med"/>
          </a:ln>
        </p:spPr>
      </p:sp>
      <p:sp>
        <p:nvSpPr>
          <p:cNvPr id="28709" name="Rectangles 152613"/>
          <p:cNvSpPr/>
          <p:nvPr/>
        </p:nvSpPr>
        <p:spPr>
          <a:xfrm>
            <a:off x="3810000" y="838200"/>
            <a:ext cx="571500" cy="228600"/>
          </a:xfrm>
          <a:prstGeom prst="rect">
            <a:avLst/>
          </a:prstGeom>
          <a:solidFill>
            <a:srgbClr val="FFFFCC"/>
          </a:solidFill>
          <a:ln w="9525" cap="flat" cmpd="sng">
            <a:solidFill>
              <a:srgbClr val="000000"/>
            </a:solidFill>
            <a:prstDash val="solid"/>
            <a:miter/>
            <a:headEnd type="none" w="med" len="med"/>
            <a:tailEnd type="none" w="med" len="med"/>
          </a:ln>
        </p:spPr>
        <p:txBody>
          <a:bodyPr anchor="t" anchorCtr="0"/>
          <a:p>
            <a:pPr eaLnBrk="0" hangingPunct="0"/>
            <a:r>
              <a:rPr lang="en-US" sz="900">
                <a:solidFill>
                  <a:srgbClr val="993300"/>
                </a:solidFill>
                <a:latin typeface="Times New Roman" panose="02020603050405020304" pitchFamily="18" charset="0"/>
              </a:rPr>
              <a:t>B    </a:t>
            </a:r>
            <a:endParaRPr lang="en-US" sz="900">
              <a:solidFill>
                <a:srgbClr val="993300"/>
              </a:solidFill>
              <a:latin typeface="Times New Roman" panose="02020603050405020304" pitchFamily="18" charset="0"/>
            </a:endParaRPr>
          </a:p>
        </p:txBody>
      </p:sp>
      <p:sp>
        <p:nvSpPr>
          <p:cNvPr id="28710" name="Straight Connector 152614"/>
          <p:cNvSpPr/>
          <p:nvPr/>
        </p:nvSpPr>
        <p:spPr>
          <a:xfrm flipV="1">
            <a:off x="4114800" y="838200"/>
            <a:ext cx="0" cy="228600"/>
          </a:xfrm>
          <a:prstGeom prst="line">
            <a:avLst/>
          </a:prstGeom>
          <a:ln w="9525" cap="flat" cmpd="sng">
            <a:solidFill>
              <a:schemeClr val="tx1"/>
            </a:solidFill>
            <a:prstDash val="solid"/>
            <a:round/>
            <a:headEnd type="none" w="med" len="med"/>
            <a:tailEnd type="none" w="med" len="med"/>
          </a:ln>
        </p:spPr>
      </p:sp>
      <p:sp>
        <p:nvSpPr>
          <p:cNvPr id="28711" name="Straight Connector 152615"/>
          <p:cNvSpPr/>
          <p:nvPr/>
        </p:nvSpPr>
        <p:spPr>
          <a:xfrm>
            <a:off x="4267200" y="914400"/>
            <a:ext cx="342900" cy="0"/>
          </a:xfrm>
          <a:prstGeom prst="line">
            <a:avLst/>
          </a:prstGeom>
          <a:ln w="9525" cap="flat" cmpd="sng">
            <a:solidFill>
              <a:srgbClr val="FFFF00"/>
            </a:solidFill>
            <a:prstDash val="solid"/>
            <a:round/>
            <a:headEnd type="none" w="med" len="med"/>
            <a:tailEnd type="triangle" w="med" len="med"/>
          </a:ln>
        </p:spPr>
      </p:sp>
      <p:sp>
        <p:nvSpPr>
          <p:cNvPr id="28712" name="Rectangles 152616"/>
          <p:cNvSpPr/>
          <p:nvPr/>
        </p:nvSpPr>
        <p:spPr>
          <a:xfrm>
            <a:off x="4648200" y="838200"/>
            <a:ext cx="533400" cy="228600"/>
          </a:xfrm>
          <a:prstGeom prst="rect">
            <a:avLst/>
          </a:prstGeom>
          <a:solidFill>
            <a:srgbClr val="FFFFCC"/>
          </a:solidFill>
          <a:ln w="9525" cap="flat" cmpd="sng">
            <a:solidFill>
              <a:srgbClr val="000000"/>
            </a:solidFill>
            <a:prstDash val="solid"/>
            <a:miter/>
            <a:headEnd type="none" w="med" len="med"/>
            <a:tailEnd type="none" w="med" len="med"/>
          </a:ln>
        </p:spPr>
        <p:txBody>
          <a:bodyPr anchor="t" anchorCtr="0"/>
          <a:p>
            <a:pPr eaLnBrk="0" hangingPunct="0"/>
            <a:r>
              <a:rPr lang="en-US" sz="900">
                <a:solidFill>
                  <a:srgbClr val="993300"/>
                </a:solidFill>
                <a:latin typeface="Times New Roman" panose="02020603050405020304" pitchFamily="18" charset="0"/>
              </a:rPr>
              <a:t>D      X</a:t>
            </a:r>
            <a:endParaRPr lang="en-US" sz="900">
              <a:solidFill>
                <a:srgbClr val="993300"/>
              </a:solidFill>
              <a:latin typeface="Times New Roman" panose="02020603050405020304" pitchFamily="18" charset="0"/>
            </a:endParaRPr>
          </a:p>
        </p:txBody>
      </p:sp>
      <p:sp>
        <p:nvSpPr>
          <p:cNvPr id="28713" name="Straight Connector 152617"/>
          <p:cNvSpPr/>
          <p:nvPr/>
        </p:nvSpPr>
        <p:spPr>
          <a:xfrm flipH="1" flipV="1">
            <a:off x="4876800" y="838200"/>
            <a:ext cx="0" cy="228600"/>
          </a:xfrm>
          <a:prstGeom prst="line">
            <a:avLst/>
          </a:prstGeom>
          <a:ln w="9525" cap="flat" cmpd="sng">
            <a:solidFill>
              <a:schemeClr val="tx1"/>
            </a:solidFill>
            <a:prstDash val="solid"/>
            <a:round/>
            <a:headEnd type="none" w="med" len="med"/>
            <a:tailEnd type="none" w="med" len="med"/>
          </a:ln>
        </p:spPr>
      </p:sp>
      <p:sp>
        <p:nvSpPr>
          <p:cNvPr id="28714" name="Rectangles 152618"/>
          <p:cNvSpPr/>
          <p:nvPr/>
        </p:nvSpPr>
        <p:spPr>
          <a:xfrm>
            <a:off x="3810000" y="1143000"/>
            <a:ext cx="533400" cy="228600"/>
          </a:xfrm>
          <a:prstGeom prst="rect">
            <a:avLst/>
          </a:prstGeom>
          <a:solidFill>
            <a:srgbClr val="FFFFCC"/>
          </a:solidFill>
          <a:ln w="9525" cap="flat" cmpd="sng">
            <a:solidFill>
              <a:srgbClr val="000000"/>
            </a:solidFill>
            <a:prstDash val="solid"/>
            <a:miter/>
            <a:headEnd type="none" w="med" len="med"/>
            <a:tailEnd type="none" w="med" len="med"/>
          </a:ln>
        </p:spPr>
        <p:txBody>
          <a:bodyPr anchor="t" anchorCtr="0"/>
          <a:p>
            <a:pPr eaLnBrk="0" hangingPunct="0"/>
            <a:r>
              <a:rPr lang="en-US" sz="900">
                <a:solidFill>
                  <a:srgbClr val="993300"/>
                </a:solidFill>
                <a:latin typeface="Times New Roman" panose="02020603050405020304" pitchFamily="18" charset="0"/>
              </a:rPr>
              <a:t>D      X</a:t>
            </a:r>
            <a:endParaRPr lang="en-US" sz="900">
              <a:solidFill>
                <a:srgbClr val="993300"/>
              </a:solidFill>
              <a:latin typeface="Times New Roman" panose="02020603050405020304" pitchFamily="18" charset="0"/>
            </a:endParaRPr>
          </a:p>
        </p:txBody>
      </p:sp>
      <p:sp>
        <p:nvSpPr>
          <p:cNvPr id="28715" name="Straight Connector 152619"/>
          <p:cNvSpPr/>
          <p:nvPr/>
        </p:nvSpPr>
        <p:spPr>
          <a:xfrm flipH="1" flipV="1">
            <a:off x="4038600" y="1143000"/>
            <a:ext cx="0" cy="228600"/>
          </a:xfrm>
          <a:prstGeom prst="line">
            <a:avLst/>
          </a:prstGeom>
          <a:ln w="9525" cap="flat" cmpd="sng">
            <a:solidFill>
              <a:schemeClr val="tx1"/>
            </a:solidFill>
            <a:prstDash val="solid"/>
            <a:round/>
            <a:headEnd type="none" w="med" len="med"/>
            <a:tailEnd type="none" w="med" len="med"/>
          </a:ln>
        </p:spPr>
      </p:sp>
      <p:sp>
        <p:nvSpPr>
          <p:cNvPr id="28716" name="Straight Connector 152620"/>
          <p:cNvSpPr/>
          <p:nvPr/>
        </p:nvSpPr>
        <p:spPr>
          <a:xfrm>
            <a:off x="4572000" y="1600200"/>
            <a:ext cx="342900" cy="0"/>
          </a:xfrm>
          <a:prstGeom prst="line">
            <a:avLst/>
          </a:prstGeom>
          <a:ln w="9525" cap="flat" cmpd="sng">
            <a:solidFill>
              <a:srgbClr val="FFFF00"/>
            </a:solidFill>
            <a:prstDash val="solid"/>
            <a:round/>
            <a:headEnd type="none" w="med" len="med"/>
            <a:tailEnd type="triangle" w="med" len="med"/>
          </a:ln>
        </p:spPr>
      </p:sp>
      <p:sp>
        <p:nvSpPr>
          <p:cNvPr id="28717" name="Rectangles 152621"/>
          <p:cNvSpPr/>
          <p:nvPr/>
        </p:nvSpPr>
        <p:spPr>
          <a:xfrm>
            <a:off x="4953000" y="1524000"/>
            <a:ext cx="533400" cy="228600"/>
          </a:xfrm>
          <a:prstGeom prst="rect">
            <a:avLst/>
          </a:prstGeom>
          <a:solidFill>
            <a:srgbClr val="FFFFCC"/>
          </a:solidFill>
          <a:ln w="9525" cap="flat" cmpd="sng">
            <a:solidFill>
              <a:srgbClr val="000000"/>
            </a:solidFill>
            <a:prstDash val="solid"/>
            <a:miter/>
            <a:headEnd type="none" w="med" len="med"/>
            <a:tailEnd type="none" w="med" len="med"/>
          </a:ln>
        </p:spPr>
        <p:txBody>
          <a:bodyPr anchor="t" anchorCtr="0"/>
          <a:p>
            <a:pPr eaLnBrk="0" hangingPunct="0"/>
            <a:r>
              <a:rPr lang="en-US" sz="900">
                <a:solidFill>
                  <a:srgbClr val="993300"/>
                </a:solidFill>
                <a:latin typeface="Times New Roman" panose="02020603050405020304" pitchFamily="18" charset="0"/>
              </a:rPr>
              <a:t>B    X</a:t>
            </a:r>
            <a:endParaRPr lang="en-US" sz="900">
              <a:solidFill>
                <a:srgbClr val="993300"/>
              </a:solidFill>
              <a:latin typeface="Times New Roman" panose="02020603050405020304" pitchFamily="18" charset="0"/>
            </a:endParaRPr>
          </a:p>
        </p:txBody>
      </p:sp>
      <p:sp>
        <p:nvSpPr>
          <p:cNvPr id="28718" name="Straight Connector 152622"/>
          <p:cNvSpPr/>
          <p:nvPr/>
        </p:nvSpPr>
        <p:spPr>
          <a:xfrm flipH="1" flipV="1">
            <a:off x="5181600" y="1524000"/>
            <a:ext cx="0" cy="228600"/>
          </a:xfrm>
          <a:prstGeom prst="line">
            <a:avLst/>
          </a:prstGeom>
          <a:ln w="9525" cap="flat" cmpd="sng">
            <a:solidFill>
              <a:schemeClr val="tx1"/>
            </a:solidFill>
            <a:prstDash val="solid"/>
            <a:round/>
            <a:headEnd type="none" w="med" len="med"/>
            <a:tailEnd type="none" w="med" len="med"/>
          </a:ln>
        </p:spPr>
      </p:sp>
      <p:sp>
        <p:nvSpPr>
          <p:cNvPr id="28719" name="Rectangles 152623"/>
          <p:cNvSpPr/>
          <p:nvPr/>
        </p:nvSpPr>
        <p:spPr>
          <a:xfrm>
            <a:off x="3962400" y="1524000"/>
            <a:ext cx="571500" cy="228600"/>
          </a:xfrm>
          <a:prstGeom prst="rect">
            <a:avLst/>
          </a:prstGeom>
          <a:solidFill>
            <a:srgbClr val="FFFFCC"/>
          </a:solidFill>
          <a:ln w="9525" cap="flat" cmpd="sng">
            <a:solidFill>
              <a:srgbClr val="000000"/>
            </a:solidFill>
            <a:prstDash val="solid"/>
            <a:miter/>
            <a:headEnd type="none" w="med" len="med"/>
            <a:tailEnd type="none" w="med" len="med"/>
          </a:ln>
        </p:spPr>
        <p:txBody>
          <a:bodyPr anchor="t" anchorCtr="0"/>
          <a:p>
            <a:pPr eaLnBrk="0" hangingPunct="0"/>
            <a:r>
              <a:rPr lang="en-US" sz="900">
                <a:solidFill>
                  <a:srgbClr val="993300"/>
                </a:solidFill>
                <a:latin typeface="Times New Roman" panose="02020603050405020304" pitchFamily="18" charset="0"/>
              </a:rPr>
              <a:t>A    </a:t>
            </a:r>
            <a:endParaRPr lang="en-US" sz="900">
              <a:solidFill>
                <a:srgbClr val="993300"/>
              </a:solidFill>
              <a:latin typeface="Times New Roman" panose="02020603050405020304" pitchFamily="18" charset="0"/>
            </a:endParaRPr>
          </a:p>
        </p:txBody>
      </p:sp>
      <p:sp>
        <p:nvSpPr>
          <p:cNvPr id="28720" name="Straight Connector 152624"/>
          <p:cNvSpPr/>
          <p:nvPr/>
        </p:nvSpPr>
        <p:spPr>
          <a:xfrm flipH="1" flipV="1">
            <a:off x="4191000" y="1524000"/>
            <a:ext cx="0" cy="152400"/>
          </a:xfrm>
          <a:prstGeom prst="line">
            <a:avLst/>
          </a:prstGeom>
          <a:ln w="9525" cap="flat" cmpd="sng">
            <a:solidFill>
              <a:schemeClr val="tx1"/>
            </a:solidFill>
            <a:prstDash val="solid"/>
            <a:round/>
            <a:headEnd type="none" w="med" len="med"/>
            <a:tailEnd type="none" w="med" len="med"/>
          </a:ln>
        </p:spPr>
      </p:sp>
      <p:sp>
        <p:nvSpPr>
          <p:cNvPr id="28721" name="Text Box 152625"/>
          <p:cNvSpPr txBox="1"/>
          <p:nvPr/>
        </p:nvSpPr>
        <p:spPr>
          <a:xfrm>
            <a:off x="304800" y="1828800"/>
            <a:ext cx="8839200" cy="1589088"/>
          </a:xfrm>
          <a:prstGeom prst="rect">
            <a:avLst/>
          </a:prstGeom>
          <a:noFill/>
          <a:ln w="9525">
            <a:noFill/>
          </a:ln>
        </p:spPr>
        <p:txBody>
          <a:bodyPr anchor="t" anchorCtr="0">
            <a:spAutoFit/>
          </a:bodyPr>
          <a:p>
            <a:pPr algn="ctr" eaLnBrk="0" hangingPunct="0"/>
            <a:r>
              <a:rPr lang="en-US" sz="1600" b="1">
                <a:solidFill>
                  <a:srgbClr val="996600"/>
                </a:solidFill>
                <a:latin typeface="Times New Roman" panose="02020603050405020304" pitchFamily="18" charset="0"/>
              </a:rPr>
              <a:t>Graph G and its adjacency list</a:t>
            </a:r>
            <a:endParaRPr lang="en-US" sz="1600" b="1">
              <a:solidFill>
                <a:srgbClr val="996600"/>
              </a:solidFill>
              <a:latin typeface="Times New Roman" panose="02020603050405020304" pitchFamily="18" charset="0"/>
            </a:endParaRPr>
          </a:p>
          <a:p>
            <a:pPr eaLnBrk="0" hangingPunct="0"/>
            <a:endParaRPr lang="en-US" sz="1600" b="1">
              <a:solidFill>
                <a:srgbClr val="FFFF00"/>
              </a:solidFill>
              <a:latin typeface="Times New Roman" panose="02020603050405020304" pitchFamily="18" charset="0"/>
            </a:endParaRPr>
          </a:p>
          <a:p>
            <a:pPr eaLnBrk="0" hangingPunct="0"/>
            <a:r>
              <a:rPr lang="en-US" sz="1600" b="1">
                <a:solidFill>
                  <a:srgbClr val="FFFF00"/>
                </a:solidFill>
                <a:latin typeface="Times New Roman" panose="02020603050405020304" pitchFamily="18" charset="0"/>
              </a:rPr>
              <a:t>For a directed graph, the sum of lengths of all adjacency lists is equal to the number of edges in G. However, for an undirected graph, the sum of lengths of all adjacency lists is equal to twice the number of edges in G because an edge (u, v) means an edge from node u to v as well as an edge v to u. The adjacency list can also be modified to store weighted graphs</a:t>
            </a:r>
            <a:r>
              <a:rPr lang="en-US" b="1">
                <a:solidFill>
                  <a:srgbClr val="FFFF00"/>
                </a:solidFill>
                <a:latin typeface="Times New Roman" panose="02020603050405020304" pitchFamily="18" charset="0"/>
              </a:rPr>
              <a:t>. </a:t>
            </a:r>
            <a:endParaRPr lang="en-US" b="1">
              <a:solidFill>
                <a:srgbClr val="FFFF00"/>
              </a:solidFill>
              <a:latin typeface="Times New Roman" panose="02020603050405020304" pitchFamily="18" charset="0"/>
            </a:endParaRPr>
          </a:p>
        </p:txBody>
      </p:sp>
      <p:sp>
        <p:nvSpPr>
          <p:cNvPr id="28722" name="Oval 152626"/>
          <p:cNvSpPr/>
          <p:nvPr/>
        </p:nvSpPr>
        <p:spPr>
          <a:xfrm>
            <a:off x="382588" y="4078288"/>
            <a:ext cx="225425" cy="288925"/>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eaLnBrk="0" hangingPunct="0"/>
            <a:r>
              <a:rPr lang="en-US" sz="1000" b="1">
                <a:solidFill>
                  <a:srgbClr val="993300"/>
                </a:solidFill>
                <a:latin typeface="Times New Roman" panose="02020603050405020304" pitchFamily="18" charset="0"/>
              </a:rPr>
              <a:t>A</a:t>
            </a:r>
            <a:endParaRPr lang="en-US" sz="2400" b="1">
              <a:solidFill>
                <a:srgbClr val="993300"/>
              </a:solidFill>
              <a:latin typeface="Times New Roman" panose="02020603050405020304" pitchFamily="18" charset="0"/>
            </a:endParaRPr>
          </a:p>
        </p:txBody>
      </p:sp>
      <p:sp>
        <p:nvSpPr>
          <p:cNvPr id="28723" name="Oval 152627"/>
          <p:cNvSpPr/>
          <p:nvPr/>
        </p:nvSpPr>
        <p:spPr>
          <a:xfrm>
            <a:off x="1068388" y="4078288"/>
            <a:ext cx="225425" cy="288925"/>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eaLnBrk="0" hangingPunct="0"/>
            <a:r>
              <a:rPr lang="en-US" sz="1000" b="1">
                <a:solidFill>
                  <a:srgbClr val="993300"/>
                </a:solidFill>
                <a:latin typeface="Times New Roman" panose="02020603050405020304" pitchFamily="18" charset="0"/>
              </a:rPr>
              <a:t>B</a:t>
            </a:r>
            <a:endParaRPr lang="en-US" sz="2400" b="1">
              <a:solidFill>
                <a:srgbClr val="993300"/>
              </a:solidFill>
              <a:latin typeface="Times New Roman" panose="02020603050405020304" pitchFamily="18" charset="0"/>
            </a:endParaRPr>
          </a:p>
        </p:txBody>
      </p:sp>
      <p:sp>
        <p:nvSpPr>
          <p:cNvPr id="28724" name="Oval 152628"/>
          <p:cNvSpPr/>
          <p:nvPr/>
        </p:nvSpPr>
        <p:spPr>
          <a:xfrm>
            <a:off x="1984375" y="4079875"/>
            <a:ext cx="341313" cy="288925"/>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eaLnBrk="0" hangingPunct="0"/>
            <a:r>
              <a:rPr lang="en-US" sz="1000" b="1">
                <a:solidFill>
                  <a:srgbClr val="993300"/>
                </a:solidFill>
                <a:latin typeface="Times New Roman" panose="02020603050405020304" pitchFamily="18" charset="0"/>
              </a:rPr>
              <a:t>C</a:t>
            </a:r>
            <a:endParaRPr lang="en-US" sz="2400" b="1">
              <a:solidFill>
                <a:srgbClr val="993300"/>
              </a:solidFill>
              <a:latin typeface="Times New Roman" panose="02020603050405020304" pitchFamily="18" charset="0"/>
            </a:endParaRPr>
          </a:p>
        </p:txBody>
      </p:sp>
      <p:sp>
        <p:nvSpPr>
          <p:cNvPr id="28725" name="Oval 152629"/>
          <p:cNvSpPr/>
          <p:nvPr/>
        </p:nvSpPr>
        <p:spPr>
          <a:xfrm>
            <a:off x="382588" y="4900613"/>
            <a:ext cx="225425" cy="288925"/>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eaLnBrk="0" hangingPunct="0"/>
            <a:r>
              <a:rPr lang="en-US" sz="1000" b="1">
                <a:solidFill>
                  <a:srgbClr val="993300"/>
                </a:solidFill>
                <a:latin typeface="Times New Roman" panose="02020603050405020304" pitchFamily="18" charset="0"/>
              </a:rPr>
              <a:t>D</a:t>
            </a:r>
            <a:endParaRPr lang="en-US" sz="2400" b="1">
              <a:solidFill>
                <a:srgbClr val="993300"/>
              </a:solidFill>
              <a:latin typeface="Times New Roman" panose="02020603050405020304" pitchFamily="18" charset="0"/>
            </a:endParaRPr>
          </a:p>
        </p:txBody>
      </p:sp>
      <p:sp>
        <p:nvSpPr>
          <p:cNvPr id="28726" name="Oval 152630"/>
          <p:cNvSpPr/>
          <p:nvPr/>
        </p:nvSpPr>
        <p:spPr>
          <a:xfrm>
            <a:off x="1411288" y="4900613"/>
            <a:ext cx="225425" cy="288925"/>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eaLnBrk="0" hangingPunct="0"/>
            <a:r>
              <a:rPr lang="en-US" sz="1000" b="1">
                <a:solidFill>
                  <a:srgbClr val="993300"/>
                </a:solidFill>
                <a:latin typeface="Times New Roman" panose="02020603050405020304" pitchFamily="18" charset="0"/>
              </a:rPr>
              <a:t>E</a:t>
            </a:r>
            <a:endParaRPr lang="en-US" sz="2400" b="1">
              <a:solidFill>
                <a:srgbClr val="993300"/>
              </a:solidFill>
              <a:latin typeface="Times New Roman" panose="02020603050405020304" pitchFamily="18" charset="0"/>
            </a:endParaRPr>
          </a:p>
        </p:txBody>
      </p:sp>
      <p:sp>
        <p:nvSpPr>
          <p:cNvPr id="28727" name="Straight Connector 152631"/>
          <p:cNvSpPr/>
          <p:nvPr/>
        </p:nvSpPr>
        <p:spPr>
          <a:xfrm flipV="1">
            <a:off x="1638300" y="4310063"/>
            <a:ext cx="457200" cy="685800"/>
          </a:xfrm>
          <a:prstGeom prst="line">
            <a:avLst/>
          </a:prstGeom>
          <a:ln w="9525" cap="flat" cmpd="sng">
            <a:solidFill>
              <a:srgbClr val="FFFF00"/>
            </a:solidFill>
            <a:prstDash val="solid"/>
            <a:round/>
            <a:headEnd type="none" w="med" len="med"/>
            <a:tailEnd type="none" w="med" len="med"/>
          </a:ln>
        </p:spPr>
      </p:sp>
      <p:sp>
        <p:nvSpPr>
          <p:cNvPr id="28728" name="Straight Connector 152632"/>
          <p:cNvSpPr/>
          <p:nvPr/>
        </p:nvSpPr>
        <p:spPr>
          <a:xfrm>
            <a:off x="1295400" y="4191000"/>
            <a:ext cx="685800" cy="0"/>
          </a:xfrm>
          <a:prstGeom prst="line">
            <a:avLst/>
          </a:prstGeom>
          <a:ln w="9525" cap="flat" cmpd="sng">
            <a:solidFill>
              <a:srgbClr val="FFFF00"/>
            </a:solidFill>
            <a:prstDash val="solid"/>
            <a:round/>
            <a:headEnd type="none" w="med" len="med"/>
            <a:tailEnd type="none" w="med" len="med"/>
          </a:ln>
        </p:spPr>
      </p:sp>
      <p:sp>
        <p:nvSpPr>
          <p:cNvPr id="28729" name="Straight Connector 152633"/>
          <p:cNvSpPr/>
          <p:nvPr/>
        </p:nvSpPr>
        <p:spPr>
          <a:xfrm>
            <a:off x="609600" y="5138738"/>
            <a:ext cx="800100" cy="0"/>
          </a:xfrm>
          <a:prstGeom prst="line">
            <a:avLst/>
          </a:prstGeom>
          <a:ln w="9525" cap="flat" cmpd="sng">
            <a:solidFill>
              <a:srgbClr val="FFFF00"/>
            </a:solidFill>
            <a:prstDash val="solid"/>
            <a:round/>
            <a:headEnd type="none" w="med" len="med"/>
            <a:tailEnd type="none" w="med" len="med"/>
          </a:ln>
        </p:spPr>
      </p:sp>
      <p:sp>
        <p:nvSpPr>
          <p:cNvPr id="28730" name="Straight Connector 152634"/>
          <p:cNvSpPr/>
          <p:nvPr/>
        </p:nvSpPr>
        <p:spPr>
          <a:xfrm flipV="1">
            <a:off x="612775" y="4311650"/>
            <a:ext cx="569913" cy="688975"/>
          </a:xfrm>
          <a:prstGeom prst="line">
            <a:avLst/>
          </a:prstGeom>
          <a:ln w="9525" cap="flat" cmpd="sng">
            <a:solidFill>
              <a:srgbClr val="FFFF00"/>
            </a:solidFill>
            <a:prstDash val="solid"/>
            <a:round/>
            <a:headEnd type="none" w="med" len="med"/>
            <a:tailEnd type="none" w="med" len="med"/>
          </a:ln>
        </p:spPr>
      </p:sp>
      <p:sp>
        <p:nvSpPr>
          <p:cNvPr id="28731" name="Straight Connector 152635"/>
          <p:cNvSpPr/>
          <p:nvPr/>
        </p:nvSpPr>
        <p:spPr>
          <a:xfrm flipV="1">
            <a:off x="496888" y="4311650"/>
            <a:ext cx="0" cy="571500"/>
          </a:xfrm>
          <a:prstGeom prst="line">
            <a:avLst/>
          </a:prstGeom>
          <a:ln w="9525" cap="flat" cmpd="sng">
            <a:solidFill>
              <a:srgbClr val="FFFF00"/>
            </a:solidFill>
            <a:prstDash val="solid"/>
            <a:round/>
            <a:headEnd type="none" w="med" len="med"/>
            <a:tailEnd type="none" w="med" len="med"/>
          </a:ln>
        </p:spPr>
      </p:sp>
      <p:sp>
        <p:nvSpPr>
          <p:cNvPr id="28732" name="Straight Connector 152636"/>
          <p:cNvSpPr/>
          <p:nvPr/>
        </p:nvSpPr>
        <p:spPr>
          <a:xfrm>
            <a:off x="609600" y="4114800"/>
            <a:ext cx="457200" cy="0"/>
          </a:xfrm>
          <a:prstGeom prst="line">
            <a:avLst/>
          </a:prstGeom>
          <a:ln w="9525" cap="flat" cmpd="sng">
            <a:solidFill>
              <a:srgbClr val="FFFF00"/>
            </a:solidFill>
            <a:prstDash val="solid"/>
            <a:round/>
            <a:headEnd type="none" w="med" len="med"/>
            <a:tailEnd type="none" w="med" len="med"/>
          </a:ln>
        </p:spPr>
      </p:sp>
      <p:sp>
        <p:nvSpPr>
          <p:cNvPr id="28733" name="Rectangles 152637"/>
          <p:cNvSpPr/>
          <p:nvPr/>
        </p:nvSpPr>
        <p:spPr>
          <a:xfrm>
            <a:off x="3429000" y="4038600"/>
            <a:ext cx="339725" cy="1941513"/>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pPr eaLnBrk="0" hangingPunct="0"/>
            <a:r>
              <a:rPr lang="en-US" sz="1000" b="1">
                <a:solidFill>
                  <a:srgbClr val="993300"/>
                </a:solidFill>
                <a:latin typeface="Times New Roman" panose="02020603050405020304" pitchFamily="18" charset="0"/>
              </a:rPr>
              <a:t>A</a:t>
            </a:r>
            <a:endParaRPr lang="en-US" sz="1000" b="1">
              <a:solidFill>
                <a:srgbClr val="993300"/>
              </a:solidFill>
              <a:latin typeface="Times New Roman" panose="02020603050405020304" pitchFamily="18" charset="0"/>
            </a:endParaRPr>
          </a:p>
          <a:p>
            <a:pPr eaLnBrk="0" hangingPunct="0"/>
            <a:endParaRPr lang="en-US" sz="1000" b="1">
              <a:solidFill>
                <a:srgbClr val="993300"/>
              </a:solidFill>
              <a:latin typeface="Times New Roman" panose="02020603050405020304" pitchFamily="18" charset="0"/>
            </a:endParaRPr>
          </a:p>
          <a:p>
            <a:pPr eaLnBrk="0" hangingPunct="0"/>
            <a:endParaRPr lang="en-US" sz="1000" b="1">
              <a:solidFill>
                <a:srgbClr val="993300"/>
              </a:solidFill>
              <a:latin typeface="Times New Roman" panose="02020603050405020304" pitchFamily="18" charset="0"/>
            </a:endParaRPr>
          </a:p>
          <a:p>
            <a:pPr eaLnBrk="0" hangingPunct="0"/>
            <a:r>
              <a:rPr lang="en-US" sz="1000" b="1">
                <a:solidFill>
                  <a:srgbClr val="993300"/>
                </a:solidFill>
                <a:latin typeface="Times New Roman" panose="02020603050405020304" pitchFamily="18" charset="0"/>
              </a:rPr>
              <a:t>B</a:t>
            </a:r>
            <a:endParaRPr lang="en-US" sz="1000" b="1">
              <a:solidFill>
                <a:srgbClr val="993300"/>
              </a:solidFill>
              <a:latin typeface="Times New Roman" panose="02020603050405020304" pitchFamily="18" charset="0"/>
            </a:endParaRPr>
          </a:p>
          <a:p>
            <a:pPr eaLnBrk="0" hangingPunct="0"/>
            <a:endParaRPr lang="en-US" sz="1000" b="1">
              <a:solidFill>
                <a:srgbClr val="993300"/>
              </a:solidFill>
              <a:latin typeface="Times New Roman" panose="02020603050405020304" pitchFamily="18" charset="0"/>
            </a:endParaRPr>
          </a:p>
          <a:p>
            <a:pPr eaLnBrk="0" hangingPunct="0"/>
            <a:endParaRPr lang="en-US" sz="1000" b="1">
              <a:solidFill>
                <a:srgbClr val="993300"/>
              </a:solidFill>
              <a:latin typeface="Times New Roman" panose="02020603050405020304" pitchFamily="18" charset="0"/>
            </a:endParaRPr>
          </a:p>
          <a:p>
            <a:pPr eaLnBrk="0" hangingPunct="0"/>
            <a:r>
              <a:rPr lang="en-US" sz="1000" b="1">
                <a:solidFill>
                  <a:srgbClr val="993300"/>
                </a:solidFill>
                <a:latin typeface="Times New Roman" panose="02020603050405020304" pitchFamily="18" charset="0"/>
              </a:rPr>
              <a:t>C</a:t>
            </a:r>
            <a:endParaRPr lang="en-US" sz="1000" b="1">
              <a:solidFill>
                <a:srgbClr val="993300"/>
              </a:solidFill>
              <a:latin typeface="Times New Roman" panose="02020603050405020304" pitchFamily="18" charset="0"/>
            </a:endParaRPr>
          </a:p>
          <a:p>
            <a:pPr eaLnBrk="0" hangingPunct="0"/>
            <a:endParaRPr lang="en-US" sz="1000" b="1">
              <a:solidFill>
                <a:srgbClr val="993300"/>
              </a:solidFill>
              <a:latin typeface="Times New Roman" panose="02020603050405020304" pitchFamily="18" charset="0"/>
            </a:endParaRPr>
          </a:p>
          <a:p>
            <a:pPr eaLnBrk="0" hangingPunct="0"/>
            <a:endParaRPr lang="en-US" sz="1000" b="1">
              <a:solidFill>
                <a:srgbClr val="993300"/>
              </a:solidFill>
              <a:latin typeface="Times New Roman" panose="02020603050405020304" pitchFamily="18" charset="0"/>
            </a:endParaRPr>
          </a:p>
          <a:p>
            <a:pPr eaLnBrk="0" hangingPunct="0"/>
            <a:r>
              <a:rPr lang="en-US" sz="1000" b="1">
                <a:solidFill>
                  <a:srgbClr val="993300"/>
                </a:solidFill>
                <a:latin typeface="Times New Roman" panose="02020603050405020304" pitchFamily="18" charset="0"/>
              </a:rPr>
              <a:t>D</a:t>
            </a:r>
            <a:endParaRPr lang="en-US" sz="1000" b="1">
              <a:solidFill>
                <a:srgbClr val="993300"/>
              </a:solidFill>
              <a:latin typeface="Times New Roman" panose="02020603050405020304" pitchFamily="18" charset="0"/>
            </a:endParaRPr>
          </a:p>
          <a:p>
            <a:pPr eaLnBrk="0" hangingPunct="0"/>
            <a:endParaRPr lang="en-US" sz="1000" b="1">
              <a:solidFill>
                <a:srgbClr val="993300"/>
              </a:solidFill>
              <a:latin typeface="Times New Roman" panose="02020603050405020304" pitchFamily="18" charset="0"/>
            </a:endParaRPr>
          </a:p>
          <a:p>
            <a:pPr eaLnBrk="0" hangingPunct="0"/>
            <a:r>
              <a:rPr lang="en-US" sz="1000" b="1">
                <a:solidFill>
                  <a:srgbClr val="993300"/>
                </a:solidFill>
                <a:latin typeface="Times New Roman" panose="02020603050405020304" pitchFamily="18" charset="0"/>
              </a:rPr>
              <a:t>E</a:t>
            </a:r>
            <a:endParaRPr lang="en-US" sz="2400" b="1">
              <a:solidFill>
                <a:srgbClr val="993300"/>
              </a:solidFill>
              <a:latin typeface="Times New Roman" panose="02020603050405020304" pitchFamily="18" charset="0"/>
            </a:endParaRPr>
          </a:p>
        </p:txBody>
      </p:sp>
      <p:sp>
        <p:nvSpPr>
          <p:cNvPr id="28734" name="Straight Connector 152638"/>
          <p:cNvSpPr/>
          <p:nvPr/>
        </p:nvSpPr>
        <p:spPr>
          <a:xfrm>
            <a:off x="4257675" y="2751138"/>
            <a:ext cx="342900" cy="0"/>
          </a:xfrm>
          <a:prstGeom prst="line">
            <a:avLst/>
          </a:prstGeom>
          <a:ln w="9525" cap="flat" cmpd="sng">
            <a:solidFill>
              <a:srgbClr val="000000"/>
            </a:solidFill>
            <a:prstDash val="solid"/>
            <a:round/>
            <a:headEnd type="none" w="med" len="med"/>
            <a:tailEnd type="none" w="med" len="med"/>
          </a:ln>
        </p:spPr>
      </p:sp>
      <p:sp>
        <p:nvSpPr>
          <p:cNvPr id="28735" name="Straight Connector 152639"/>
          <p:cNvSpPr/>
          <p:nvPr/>
        </p:nvSpPr>
        <p:spPr>
          <a:xfrm>
            <a:off x="4257675" y="3208338"/>
            <a:ext cx="342900" cy="0"/>
          </a:xfrm>
          <a:prstGeom prst="line">
            <a:avLst/>
          </a:prstGeom>
          <a:ln w="9525" cap="flat" cmpd="sng">
            <a:solidFill>
              <a:srgbClr val="000000"/>
            </a:solidFill>
            <a:prstDash val="solid"/>
            <a:round/>
            <a:headEnd type="none" w="med" len="med"/>
            <a:tailEnd type="none" w="med" len="med"/>
          </a:ln>
        </p:spPr>
      </p:sp>
      <p:sp>
        <p:nvSpPr>
          <p:cNvPr id="28736" name="Straight Connector 152640"/>
          <p:cNvSpPr/>
          <p:nvPr/>
        </p:nvSpPr>
        <p:spPr>
          <a:xfrm>
            <a:off x="3616325" y="4189413"/>
            <a:ext cx="342900" cy="0"/>
          </a:xfrm>
          <a:prstGeom prst="line">
            <a:avLst/>
          </a:prstGeom>
          <a:ln w="9525" cap="flat" cmpd="sng">
            <a:solidFill>
              <a:srgbClr val="FFFF00"/>
            </a:solidFill>
            <a:prstDash val="solid"/>
            <a:round/>
            <a:headEnd type="none" w="med" len="med"/>
            <a:tailEnd type="triangle" w="med" len="med"/>
          </a:ln>
        </p:spPr>
      </p:sp>
      <p:sp>
        <p:nvSpPr>
          <p:cNvPr id="28737" name="Rectangles 152641"/>
          <p:cNvSpPr/>
          <p:nvPr/>
        </p:nvSpPr>
        <p:spPr>
          <a:xfrm>
            <a:off x="3962400" y="4076700"/>
            <a:ext cx="454025" cy="228600"/>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pPr eaLnBrk="0" hangingPunct="0"/>
            <a:r>
              <a:rPr lang="en-US" sz="1000" b="1">
                <a:solidFill>
                  <a:srgbClr val="993300"/>
                </a:solidFill>
                <a:latin typeface="Times New Roman" panose="02020603050405020304" pitchFamily="18" charset="0"/>
              </a:rPr>
              <a:t>B    </a:t>
            </a:r>
            <a:endParaRPr lang="en-US" sz="2400" b="1">
              <a:solidFill>
                <a:srgbClr val="993300"/>
              </a:solidFill>
              <a:latin typeface="Times New Roman" panose="02020603050405020304" pitchFamily="18" charset="0"/>
            </a:endParaRPr>
          </a:p>
        </p:txBody>
      </p:sp>
      <p:sp>
        <p:nvSpPr>
          <p:cNvPr id="28738" name="Straight Connector 152642"/>
          <p:cNvSpPr/>
          <p:nvPr/>
        </p:nvSpPr>
        <p:spPr>
          <a:xfrm>
            <a:off x="4187825" y="4075113"/>
            <a:ext cx="0" cy="228600"/>
          </a:xfrm>
          <a:prstGeom prst="line">
            <a:avLst/>
          </a:prstGeom>
          <a:ln w="9525" cap="flat" cmpd="sng">
            <a:solidFill>
              <a:srgbClr val="FFFF00"/>
            </a:solidFill>
            <a:prstDash val="solid"/>
            <a:round/>
            <a:headEnd type="none" w="med" len="med"/>
            <a:tailEnd type="none" w="med" len="med"/>
          </a:ln>
        </p:spPr>
      </p:sp>
      <p:sp>
        <p:nvSpPr>
          <p:cNvPr id="28739" name="Straight Connector 152643"/>
          <p:cNvSpPr/>
          <p:nvPr/>
        </p:nvSpPr>
        <p:spPr>
          <a:xfrm>
            <a:off x="4305300" y="4191000"/>
            <a:ext cx="457200" cy="0"/>
          </a:xfrm>
          <a:prstGeom prst="line">
            <a:avLst/>
          </a:prstGeom>
          <a:ln w="9525" cap="flat" cmpd="sng">
            <a:solidFill>
              <a:srgbClr val="FFFF00"/>
            </a:solidFill>
            <a:prstDash val="solid"/>
            <a:round/>
            <a:headEnd type="none" w="med" len="med"/>
            <a:tailEnd type="triangle" w="med" len="med"/>
          </a:ln>
        </p:spPr>
      </p:sp>
      <p:sp>
        <p:nvSpPr>
          <p:cNvPr id="28740" name="Rectangles 152644"/>
          <p:cNvSpPr/>
          <p:nvPr/>
        </p:nvSpPr>
        <p:spPr>
          <a:xfrm>
            <a:off x="4724400" y="4038600"/>
            <a:ext cx="568325" cy="228600"/>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pPr eaLnBrk="0" hangingPunct="0"/>
            <a:r>
              <a:rPr lang="en-US" sz="1000" b="1">
                <a:solidFill>
                  <a:srgbClr val="993300"/>
                </a:solidFill>
                <a:latin typeface="Times New Roman" panose="02020603050405020304" pitchFamily="18" charset="0"/>
              </a:rPr>
              <a:t>D    X</a:t>
            </a:r>
            <a:endParaRPr lang="en-US" sz="2400" b="1">
              <a:solidFill>
                <a:srgbClr val="993300"/>
              </a:solidFill>
              <a:latin typeface="Times New Roman" panose="02020603050405020304" pitchFamily="18" charset="0"/>
            </a:endParaRPr>
          </a:p>
        </p:txBody>
      </p:sp>
      <p:sp>
        <p:nvSpPr>
          <p:cNvPr id="28741" name="Straight Connector 152645"/>
          <p:cNvSpPr/>
          <p:nvPr/>
        </p:nvSpPr>
        <p:spPr>
          <a:xfrm>
            <a:off x="4946650" y="4035425"/>
            <a:ext cx="0" cy="228600"/>
          </a:xfrm>
          <a:prstGeom prst="line">
            <a:avLst/>
          </a:prstGeom>
          <a:ln w="9525" cap="flat" cmpd="sng">
            <a:solidFill>
              <a:srgbClr val="FFFF00"/>
            </a:solidFill>
            <a:prstDash val="solid"/>
            <a:round/>
            <a:headEnd type="none" w="med" len="med"/>
            <a:tailEnd type="none" w="med" len="med"/>
          </a:ln>
        </p:spPr>
      </p:sp>
      <p:sp>
        <p:nvSpPr>
          <p:cNvPr id="28742" name="Straight Connector 152646"/>
          <p:cNvSpPr/>
          <p:nvPr/>
        </p:nvSpPr>
        <p:spPr>
          <a:xfrm>
            <a:off x="3616325" y="4646613"/>
            <a:ext cx="342900" cy="0"/>
          </a:xfrm>
          <a:prstGeom prst="line">
            <a:avLst/>
          </a:prstGeom>
          <a:ln w="9525" cap="flat" cmpd="sng">
            <a:solidFill>
              <a:srgbClr val="FFFF00"/>
            </a:solidFill>
            <a:prstDash val="solid"/>
            <a:round/>
            <a:headEnd type="none" w="med" len="med"/>
            <a:tailEnd type="triangle" w="med" len="med"/>
          </a:ln>
        </p:spPr>
      </p:sp>
      <p:sp>
        <p:nvSpPr>
          <p:cNvPr id="28743" name="Rectangles 152647"/>
          <p:cNvSpPr/>
          <p:nvPr/>
        </p:nvSpPr>
        <p:spPr>
          <a:xfrm>
            <a:off x="3962400" y="4533900"/>
            <a:ext cx="454025" cy="228600"/>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pPr eaLnBrk="0" hangingPunct="0"/>
            <a:r>
              <a:rPr lang="en-US" sz="1000" b="1">
                <a:solidFill>
                  <a:srgbClr val="993300"/>
                </a:solidFill>
                <a:latin typeface="Times New Roman" panose="02020603050405020304" pitchFamily="18" charset="0"/>
              </a:rPr>
              <a:t>A    </a:t>
            </a:r>
            <a:endParaRPr lang="en-US" sz="2400" b="1">
              <a:solidFill>
                <a:srgbClr val="993300"/>
              </a:solidFill>
              <a:latin typeface="Times New Roman" panose="02020603050405020304" pitchFamily="18" charset="0"/>
            </a:endParaRPr>
          </a:p>
        </p:txBody>
      </p:sp>
      <p:sp>
        <p:nvSpPr>
          <p:cNvPr id="28744" name="Straight Connector 152648"/>
          <p:cNvSpPr/>
          <p:nvPr/>
        </p:nvSpPr>
        <p:spPr>
          <a:xfrm>
            <a:off x="4187825" y="4532313"/>
            <a:ext cx="0" cy="228600"/>
          </a:xfrm>
          <a:prstGeom prst="line">
            <a:avLst/>
          </a:prstGeom>
          <a:ln w="9525" cap="flat" cmpd="sng">
            <a:solidFill>
              <a:srgbClr val="FFFF00"/>
            </a:solidFill>
            <a:prstDash val="solid"/>
            <a:round/>
            <a:headEnd type="none" w="med" len="med"/>
            <a:tailEnd type="none" w="med" len="med"/>
          </a:ln>
        </p:spPr>
      </p:sp>
      <p:sp>
        <p:nvSpPr>
          <p:cNvPr id="28745" name="Straight Connector 152649"/>
          <p:cNvSpPr/>
          <p:nvPr/>
        </p:nvSpPr>
        <p:spPr>
          <a:xfrm>
            <a:off x="4305300" y="4648200"/>
            <a:ext cx="457200" cy="0"/>
          </a:xfrm>
          <a:prstGeom prst="line">
            <a:avLst/>
          </a:prstGeom>
          <a:ln w="9525" cap="flat" cmpd="sng">
            <a:solidFill>
              <a:srgbClr val="FFFF00"/>
            </a:solidFill>
            <a:prstDash val="solid"/>
            <a:round/>
            <a:headEnd type="none" w="med" len="med"/>
            <a:tailEnd type="triangle" w="med" len="med"/>
          </a:ln>
        </p:spPr>
      </p:sp>
      <p:sp>
        <p:nvSpPr>
          <p:cNvPr id="28746" name="Rectangles 152650"/>
          <p:cNvSpPr/>
          <p:nvPr/>
        </p:nvSpPr>
        <p:spPr>
          <a:xfrm>
            <a:off x="5410200" y="4495800"/>
            <a:ext cx="568325" cy="228600"/>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pPr eaLnBrk="0" hangingPunct="0"/>
            <a:r>
              <a:rPr lang="en-US" sz="1000" b="1">
                <a:solidFill>
                  <a:srgbClr val="993300"/>
                </a:solidFill>
                <a:latin typeface="Times New Roman" panose="02020603050405020304" pitchFamily="18" charset="0"/>
              </a:rPr>
              <a:t>D    X</a:t>
            </a:r>
            <a:endParaRPr lang="en-US" sz="2400" b="1">
              <a:solidFill>
                <a:srgbClr val="993300"/>
              </a:solidFill>
              <a:latin typeface="Times New Roman" panose="02020603050405020304" pitchFamily="18" charset="0"/>
            </a:endParaRPr>
          </a:p>
        </p:txBody>
      </p:sp>
      <p:sp>
        <p:nvSpPr>
          <p:cNvPr id="28747" name="Straight Connector 152651"/>
          <p:cNvSpPr/>
          <p:nvPr/>
        </p:nvSpPr>
        <p:spPr>
          <a:xfrm>
            <a:off x="5629275" y="4491038"/>
            <a:ext cx="0" cy="228600"/>
          </a:xfrm>
          <a:prstGeom prst="line">
            <a:avLst/>
          </a:prstGeom>
          <a:ln w="9525" cap="flat" cmpd="sng">
            <a:solidFill>
              <a:srgbClr val="FFFF00"/>
            </a:solidFill>
            <a:prstDash val="solid"/>
            <a:round/>
            <a:headEnd type="none" w="med" len="med"/>
            <a:tailEnd type="none" w="med" len="med"/>
          </a:ln>
        </p:spPr>
      </p:sp>
      <p:sp>
        <p:nvSpPr>
          <p:cNvPr id="28748" name="Rectangles 152652"/>
          <p:cNvSpPr/>
          <p:nvPr/>
        </p:nvSpPr>
        <p:spPr>
          <a:xfrm>
            <a:off x="4721225" y="4494213"/>
            <a:ext cx="454025" cy="228600"/>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pPr eaLnBrk="0" hangingPunct="0"/>
            <a:r>
              <a:rPr lang="en-US" sz="1000" b="1">
                <a:solidFill>
                  <a:srgbClr val="993300"/>
                </a:solidFill>
                <a:latin typeface="Times New Roman" panose="02020603050405020304" pitchFamily="18" charset="0"/>
              </a:rPr>
              <a:t>C    </a:t>
            </a:r>
            <a:endParaRPr lang="en-US" sz="2400" b="1">
              <a:solidFill>
                <a:srgbClr val="993300"/>
              </a:solidFill>
              <a:latin typeface="Times New Roman" panose="02020603050405020304" pitchFamily="18" charset="0"/>
            </a:endParaRPr>
          </a:p>
        </p:txBody>
      </p:sp>
      <p:sp>
        <p:nvSpPr>
          <p:cNvPr id="28749" name="Straight Connector 152653"/>
          <p:cNvSpPr/>
          <p:nvPr/>
        </p:nvSpPr>
        <p:spPr>
          <a:xfrm>
            <a:off x="4943475" y="4491038"/>
            <a:ext cx="0" cy="228600"/>
          </a:xfrm>
          <a:prstGeom prst="line">
            <a:avLst/>
          </a:prstGeom>
          <a:ln w="9525" cap="flat" cmpd="sng">
            <a:solidFill>
              <a:srgbClr val="FFFF00"/>
            </a:solidFill>
            <a:prstDash val="solid"/>
            <a:round/>
            <a:headEnd type="none" w="med" len="med"/>
            <a:tailEnd type="none" w="med" len="med"/>
          </a:ln>
        </p:spPr>
      </p:sp>
      <p:sp>
        <p:nvSpPr>
          <p:cNvPr id="28750" name="Straight Connector 152654"/>
          <p:cNvSpPr/>
          <p:nvPr/>
        </p:nvSpPr>
        <p:spPr>
          <a:xfrm>
            <a:off x="5060950" y="4606925"/>
            <a:ext cx="342900" cy="0"/>
          </a:xfrm>
          <a:prstGeom prst="line">
            <a:avLst/>
          </a:prstGeom>
          <a:ln w="9525" cap="flat" cmpd="sng">
            <a:solidFill>
              <a:srgbClr val="FFFF00"/>
            </a:solidFill>
            <a:prstDash val="solid"/>
            <a:round/>
            <a:headEnd type="none" w="med" len="med"/>
            <a:tailEnd type="triangle" w="med" len="med"/>
          </a:ln>
        </p:spPr>
      </p:sp>
      <p:sp>
        <p:nvSpPr>
          <p:cNvPr id="28751" name="Straight Connector 152655"/>
          <p:cNvSpPr/>
          <p:nvPr/>
        </p:nvSpPr>
        <p:spPr>
          <a:xfrm>
            <a:off x="3616325" y="5103813"/>
            <a:ext cx="342900" cy="0"/>
          </a:xfrm>
          <a:prstGeom prst="line">
            <a:avLst/>
          </a:prstGeom>
          <a:ln w="9525" cap="flat" cmpd="sng">
            <a:solidFill>
              <a:srgbClr val="FFFF00"/>
            </a:solidFill>
            <a:prstDash val="solid"/>
            <a:round/>
            <a:headEnd type="none" w="med" len="med"/>
            <a:tailEnd type="triangle" w="med" len="med"/>
          </a:ln>
        </p:spPr>
      </p:sp>
      <p:sp>
        <p:nvSpPr>
          <p:cNvPr id="28752" name="Rectangles 152656"/>
          <p:cNvSpPr/>
          <p:nvPr/>
        </p:nvSpPr>
        <p:spPr>
          <a:xfrm>
            <a:off x="3962400" y="4991100"/>
            <a:ext cx="454025" cy="228600"/>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pPr eaLnBrk="0" hangingPunct="0"/>
            <a:r>
              <a:rPr lang="en-US" sz="1000" b="1">
                <a:solidFill>
                  <a:srgbClr val="993300"/>
                </a:solidFill>
                <a:latin typeface="Times New Roman" panose="02020603050405020304" pitchFamily="18" charset="0"/>
              </a:rPr>
              <a:t>B    </a:t>
            </a:r>
            <a:endParaRPr lang="en-US" sz="2400" b="1">
              <a:solidFill>
                <a:srgbClr val="993300"/>
              </a:solidFill>
              <a:latin typeface="Times New Roman" panose="02020603050405020304" pitchFamily="18" charset="0"/>
            </a:endParaRPr>
          </a:p>
        </p:txBody>
      </p:sp>
      <p:sp>
        <p:nvSpPr>
          <p:cNvPr id="28753" name="Straight Connector 152657"/>
          <p:cNvSpPr/>
          <p:nvPr/>
        </p:nvSpPr>
        <p:spPr>
          <a:xfrm>
            <a:off x="4187825" y="5021263"/>
            <a:ext cx="0" cy="196850"/>
          </a:xfrm>
          <a:prstGeom prst="line">
            <a:avLst/>
          </a:prstGeom>
          <a:ln w="9525" cap="flat" cmpd="sng">
            <a:solidFill>
              <a:srgbClr val="FFFF00"/>
            </a:solidFill>
            <a:prstDash val="solid"/>
            <a:round/>
            <a:headEnd type="none" w="med" len="med"/>
            <a:tailEnd type="none" w="med" len="med"/>
          </a:ln>
        </p:spPr>
      </p:sp>
      <p:sp>
        <p:nvSpPr>
          <p:cNvPr id="28754" name="Straight Connector 152658"/>
          <p:cNvSpPr/>
          <p:nvPr/>
        </p:nvSpPr>
        <p:spPr>
          <a:xfrm>
            <a:off x="4302125" y="5103813"/>
            <a:ext cx="457200" cy="0"/>
          </a:xfrm>
          <a:prstGeom prst="line">
            <a:avLst/>
          </a:prstGeom>
          <a:ln w="9525" cap="flat" cmpd="sng">
            <a:solidFill>
              <a:srgbClr val="FFFF00"/>
            </a:solidFill>
            <a:prstDash val="solid"/>
            <a:round/>
            <a:headEnd type="none" w="med" len="med"/>
            <a:tailEnd type="triangle" w="med" len="med"/>
          </a:ln>
        </p:spPr>
      </p:sp>
      <p:sp>
        <p:nvSpPr>
          <p:cNvPr id="28755" name="Rectangles 152659"/>
          <p:cNvSpPr/>
          <p:nvPr/>
        </p:nvSpPr>
        <p:spPr>
          <a:xfrm>
            <a:off x="4762500" y="4991100"/>
            <a:ext cx="568325" cy="228600"/>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pPr eaLnBrk="0" hangingPunct="0"/>
            <a:r>
              <a:rPr lang="en-US" sz="1000" b="1">
                <a:solidFill>
                  <a:srgbClr val="993300"/>
                </a:solidFill>
                <a:latin typeface="Times New Roman" panose="02020603050405020304" pitchFamily="18" charset="0"/>
              </a:rPr>
              <a:t>E    X</a:t>
            </a:r>
            <a:endParaRPr lang="en-US" sz="2400" b="1">
              <a:solidFill>
                <a:srgbClr val="993300"/>
              </a:solidFill>
              <a:latin typeface="Times New Roman" panose="02020603050405020304" pitchFamily="18" charset="0"/>
            </a:endParaRPr>
          </a:p>
        </p:txBody>
      </p:sp>
      <p:sp>
        <p:nvSpPr>
          <p:cNvPr id="28756" name="Straight Connector 152660"/>
          <p:cNvSpPr/>
          <p:nvPr/>
        </p:nvSpPr>
        <p:spPr>
          <a:xfrm>
            <a:off x="4984750" y="4987925"/>
            <a:ext cx="0" cy="228600"/>
          </a:xfrm>
          <a:prstGeom prst="line">
            <a:avLst/>
          </a:prstGeom>
          <a:ln w="9525" cap="flat" cmpd="sng">
            <a:solidFill>
              <a:srgbClr val="FFFF00"/>
            </a:solidFill>
            <a:prstDash val="solid"/>
            <a:round/>
            <a:headEnd type="none" w="med" len="med"/>
            <a:tailEnd type="none" w="med" len="med"/>
          </a:ln>
        </p:spPr>
      </p:sp>
      <p:sp>
        <p:nvSpPr>
          <p:cNvPr id="28757" name="Straight Connector 152661"/>
          <p:cNvSpPr/>
          <p:nvPr/>
        </p:nvSpPr>
        <p:spPr>
          <a:xfrm>
            <a:off x="3616325" y="5561013"/>
            <a:ext cx="355600" cy="0"/>
          </a:xfrm>
          <a:prstGeom prst="line">
            <a:avLst/>
          </a:prstGeom>
          <a:ln w="9525" cap="flat" cmpd="sng">
            <a:solidFill>
              <a:srgbClr val="FFFF00"/>
            </a:solidFill>
            <a:prstDash val="solid"/>
            <a:round/>
            <a:headEnd type="none" w="med" len="med"/>
            <a:tailEnd type="triangle" w="med" len="med"/>
          </a:ln>
        </p:spPr>
      </p:sp>
      <p:sp>
        <p:nvSpPr>
          <p:cNvPr id="28758" name="Rectangles 152662"/>
          <p:cNvSpPr/>
          <p:nvPr/>
        </p:nvSpPr>
        <p:spPr>
          <a:xfrm>
            <a:off x="3962400" y="5448300"/>
            <a:ext cx="454025" cy="228600"/>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pPr eaLnBrk="0" hangingPunct="0"/>
            <a:r>
              <a:rPr lang="en-US" sz="1000" b="1">
                <a:solidFill>
                  <a:srgbClr val="993300"/>
                </a:solidFill>
                <a:latin typeface="Times New Roman" panose="02020603050405020304" pitchFamily="18" charset="0"/>
              </a:rPr>
              <a:t>A    </a:t>
            </a:r>
            <a:endParaRPr lang="en-US" sz="2400" b="1">
              <a:solidFill>
                <a:srgbClr val="993300"/>
              </a:solidFill>
              <a:latin typeface="Times New Roman" panose="02020603050405020304" pitchFamily="18" charset="0"/>
            </a:endParaRPr>
          </a:p>
        </p:txBody>
      </p:sp>
      <p:sp>
        <p:nvSpPr>
          <p:cNvPr id="28759" name="Straight Connector 152663"/>
          <p:cNvSpPr/>
          <p:nvPr/>
        </p:nvSpPr>
        <p:spPr>
          <a:xfrm>
            <a:off x="4187825" y="5446713"/>
            <a:ext cx="0" cy="228600"/>
          </a:xfrm>
          <a:prstGeom prst="line">
            <a:avLst/>
          </a:prstGeom>
          <a:ln w="9525" cap="flat" cmpd="sng">
            <a:solidFill>
              <a:srgbClr val="FFFF00"/>
            </a:solidFill>
            <a:prstDash val="solid"/>
            <a:round/>
            <a:headEnd type="none" w="med" len="med"/>
            <a:tailEnd type="none" w="med" len="med"/>
          </a:ln>
        </p:spPr>
      </p:sp>
      <p:sp>
        <p:nvSpPr>
          <p:cNvPr id="28760" name="Rectangles 152664"/>
          <p:cNvSpPr/>
          <p:nvPr/>
        </p:nvSpPr>
        <p:spPr>
          <a:xfrm>
            <a:off x="5407025" y="5408613"/>
            <a:ext cx="568325" cy="228600"/>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pPr eaLnBrk="0" hangingPunct="0"/>
            <a:r>
              <a:rPr lang="en-US" sz="1000" b="1">
                <a:solidFill>
                  <a:srgbClr val="993300"/>
                </a:solidFill>
                <a:latin typeface="Times New Roman" panose="02020603050405020304" pitchFamily="18" charset="0"/>
              </a:rPr>
              <a:t>E    X</a:t>
            </a:r>
            <a:endParaRPr lang="en-US" sz="2400" b="1">
              <a:solidFill>
                <a:srgbClr val="993300"/>
              </a:solidFill>
              <a:latin typeface="Times New Roman" panose="02020603050405020304" pitchFamily="18" charset="0"/>
            </a:endParaRPr>
          </a:p>
        </p:txBody>
      </p:sp>
      <p:sp>
        <p:nvSpPr>
          <p:cNvPr id="28761" name="Straight Connector 152665"/>
          <p:cNvSpPr/>
          <p:nvPr/>
        </p:nvSpPr>
        <p:spPr>
          <a:xfrm>
            <a:off x="5670550" y="5445125"/>
            <a:ext cx="0" cy="228600"/>
          </a:xfrm>
          <a:prstGeom prst="line">
            <a:avLst/>
          </a:prstGeom>
          <a:ln w="9525" cap="flat" cmpd="sng">
            <a:solidFill>
              <a:srgbClr val="FFFF00"/>
            </a:solidFill>
            <a:prstDash val="solid"/>
            <a:round/>
            <a:headEnd type="none" w="med" len="med"/>
            <a:tailEnd type="none" w="med" len="med"/>
          </a:ln>
        </p:spPr>
      </p:sp>
      <p:sp>
        <p:nvSpPr>
          <p:cNvPr id="28762" name="Rectangles 152666"/>
          <p:cNvSpPr/>
          <p:nvPr/>
        </p:nvSpPr>
        <p:spPr>
          <a:xfrm>
            <a:off x="4721225" y="5408613"/>
            <a:ext cx="454025" cy="228600"/>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pPr eaLnBrk="0" hangingPunct="0"/>
            <a:r>
              <a:rPr lang="en-US" sz="1000" b="1">
                <a:solidFill>
                  <a:srgbClr val="993300"/>
                </a:solidFill>
                <a:latin typeface="Times New Roman" panose="02020603050405020304" pitchFamily="18" charset="0"/>
              </a:rPr>
              <a:t>B    </a:t>
            </a:r>
            <a:endParaRPr lang="en-US" sz="2400" b="1">
              <a:solidFill>
                <a:srgbClr val="993300"/>
              </a:solidFill>
              <a:latin typeface="Times New Roman" panose="02020603050405020304" pitchFamily="18" charset="0"/>
            </a:endParaRPr>
          </a:p>
        </p:txBody>
      </p:sp>
      <p:sp>
        <p:nvSpPr>
          <p:cNvPr id="28763" name="Straight Connector 152667"/>
          <p:cNvSpPr/>
          <p:nvPr/>
        </p:nvSpPr>
        <p:spPr>
          <a:xfrm>
            <a:off x="4981575" y="5443538"/>
            <a:ext cx="0" cy="228600"/>
          </a:xfrm>
          <a:prstGeom prst="line">
            <a:avLst/>
          </a:prstGeom>
          <a:ln w="9525" cap="flat" cmpd="sng">
            <a:solidFill>
              <a:srgbClr val="FFFF00"/>
            </a:solidFill>
            <a:prstDash val="solid"/>
            <a:round/>
            <a:headEnd type="none" w="med" len="med"/>
            <a:tailEnd type="none" w="med" len="med"/>
          </a:ln>
        </p:spPr>
      </p:sp>
      <p:sp>
        <p:nvSpPr>
          <p:cNvPr id="28764" name="Straight Connector 152668"/>
          <p:cNvSpPr/>
          <p:nvPr/>
        </p:nvSpPr>
        <p:spPr>
          <a:xfrm>
            <a:off x="5099050" y="5559425"/>
            <a:ext cx="342900" cy="0"/>
          </a:xfrm>
          <a:prstGeom prst="line">
            <a:avLst/>
          </a:prstGeom>
          <a:ln w="9525" cap="flat" cmpd="sng">
            <a:solidFill>
              <a:srgbClr val="FFFF00"/>
            </a:solidFill>
            <a:prstDash val="solid"/>
            <a:round/>
            <a:headEnd type="none" w="med" len="med"/>
            <a:tailEnd type="triangle" w="med" len="med"/>
          </a:ln>
        </p:spPr>
      </p:sp>
      <p:sp>
        <p:nvSpPr>
          <p:cNvPr id="28765" name="Straight Connector 152669"/>
          <p:cNvSpPr/>
          <p:nvPr/>
        </p:nvSpPr>
        <p:spPr>
          <a:xfrm>
            <a:off x="4302125" y="5561013"/>
            <a:ext cx="457200" cy="0"/>
          </a:xfrm>
          <a:prstGeom prst="line">
            <a:avLst/>
          </a:prstGeom>
          <a:ln w="9525" cap="flat" cmpd="sng">
            <a:solidFill>
              <a:srgbClr val="FFFF00"/>
            </a:solidFill>
            <a:prstDash val="solid"/>
            <a:round/>
            <a:headEnd type="none" w="med" len="med"/>
            <a:tailEnd type="triangle" w="med" len="med"/>
          </a:ln>
        </p:spPr>
      </p:sp>
      <p:sp>
        <p:nvSpPr>
          <p:cNvPr id="28766" name="Straight Connector 152670"/>
          <p:cNvSpPr/>
          <p:nvPr/>
        </p:nvSpPr>
        <p:spPr>
          <a:xfrm>
            <a:off x="3616325" y="5903913"/>
            <a:ext cx="342900" cy="0"/>
          </a:xfrm>
          <a:prstGeom prst="line">
            <a:avLst/>
          </a:prstGeom>
          <a:ln w="9525" cap="flat" cmpd="sng">
            <a:solidFill>
              <a:srgbClr val="FFFF00"/>
            </a:solidFill>
            <a:prstDash val="solid"/>
            <a:round/>
            <a:headEnd type="none" w="med" len="med"/>
            <a:tailEnd type="triangle" w="med" len="med"/>
          </a:ln>
        </p:spPr>
      </p:sp>
      <p:sp>
        <p:nvSpPr>
          <p:cNvPr id="28767" name="Rectangles 152671"/>
          <p:cNvSpPr/>
          <p:nvPr/>
        </p:nvSpPr>
        <p:spPr>
          <a:xfrm>
            <a:off x="3962400" y="5791200"/>
            <a:ext cx="454025" cy="228600"/>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pPr eaLnBrk="0" hangingPunct="0"/>
            <a:r>
              <a:rPr lang="en-US" sz="1000" b="1">
                <a:solidFill>
                  <a:srgbClr val="993300"/>
                </a:solidFill>
                <a:latin typeface="Times New Roman" panose="02020603050405020304" pitchFamily="18" charset="0"/>
              </a:rPr>
              <a:t>C    </a:t>
            </a:r>
            <a:endParaRPr lang="en-US" sz="2400" b="1">
              <a:solidFill>
                <a:srgbClr val="993300"/>
              </a:solidFill>
              <a:latin typeface="Times New Roman" panose="02020603050405020304" pitchFamily="18" charset="0"/>
            </a:endParaRPr>
          </a:p>
        </p:txBody>
      </p:sp>
      <p:sp>
        <p:nvSpPr>
          <p:cNvPr id="28768" name="Straight Connector 152672"/>
          <p:cNvSpPr/>
          <p:nvPr/>
        </p:nvSpPr>
        <p:spPr>
          <a:xfrm>
            <a:off x="4187825" y="5789613"/>
            <a:ext cx="0" cy="228600"/>
          </a:xfrm>
          <a:prstGeom prst="line">
            <a:avLst/>
          </a:prstGeom>
          <a:ln w="9525" cap="flat" cmpd="sng">
            <a:solidFill>
              <a:srgbClr val="FFFF00"/>
            </a:solidFill>
            <a:prstDash val="solid"/>
            <a:round/>
            <a:headEnd type="none" w="med" len="med"/>
            <a:tailEnd type="none" w="med" len="med"/>
          </a:ln>
        </p:spPr>
      </p:sp>
      <p:sp>
        <p:nvSpPr>
          <p:cNvPr id="28769" name="Straight Connector 152673"/>
          <p:cNvSpPr/>
          <p:nvPr/>
        </p:nvSpPr>
        <p:spPr>
          <a:xfrm>
            <a:off x="4302125" y="5903913"/>
            <a:ext cx="457200" cy="0"/>
          </a:xfrm>
          <a:prstGeom prst="line">
            <a:avLst/>
          </a:prstGeom>
          <a:ln w="9525" cap="flat" cmpd="sng">
            <a:solidFill>
              <a:srgbClr val="FFFF00"/>
            </a:solidFill>
            <a:prstDash val="solid"/>
            <a:round/>
            <a:headEnd type="none" w="med" len="med"/>
            <a:tailEnd type="triangle" w="med" len="med"/>
          </a:ln>
        </p:spPr>
      </p:sp>
      <p:sp>
        <p:nvSpPr>
          <p:cNvPr id="28770" name="Rectangles 152674"/>
          <p:cNvSpPr/>
          <p:nvPr/>
        </p:nvSpPr>
        <p:spPr>
          <a:xfrm>
            <a:off x="4718050" y="5749925"/>
            <a:ext cx="568325" cy="228600"/>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pPr eaLnBrk="0" hangingPunct="0"/>
            <a:r>
              <a:rPr lang="en-US" sz="1000" b="1">
                <a:solidFill>
                  <a:srgbClr val="993300"/>
                </a:solidFill>
                <a:latin typeface="Times New Roman" panose="02020603050405020304" pitchFamily="18" charset="0"/>
              </a:rPr>
              <a:t>D    X</a:t>
            </a:r>
            <a:endParaRPr lang="en-US" sz="2400" b="1">
              <a:solidFill>
                <a:srgbClr val="993300"/>
              </a:solidFill>
              <a:latin typeface="Times New Roman" panose="02020603050405020304" pitchFamily="18" charset="0"/>
            </a:endParaRPr>
          </a:p>
        </p:txBody>
      </p:sp>
      <p:sp>
        <p:nvSpPr>
          <p:cNvPr id="28771" name="Straight Connector 152675"/>
          <p:cNvSpPr/>
          <p:nvPr/>
        </p:nvSpPr>
        <p:spPr>
          <a:xfrm>
            <a:off x="4981575" y="5786438"/>
            <a:ext cx="0" cy="228600"/>
          </a:xfrm>
          <a:prstGeom prst="line">
            <a:avLst/>
          </a:prstGeom>
          <a:ln w="9525" cap="flat" cmpd="sng">
            <a:solidFill>
              <a:srgbClr val="FFFF00"/>
            </a:solidFill>
            <a:prstDash val="solid"/>
            <a:round/>
            <a:headEnd type="none" w="med" len="med"/>
            <a:tailEnd type="none" w="med" len="med"/>
          </a:ln>
        </p:spPr>
      </p:sp>
      <p:sp>
        <p:nvSpPr>
          <p:cNvPr id="28772" name="Rectangles 152676"/>
          <p:cNvSpPr/>
          <p:nvPr/>
        </p:nvSpPr>
        <p:spPr>
          <a:xfrm>
            <a:off x="1673225" y="2298700"/>
            <a:ext cx="2420938" cy="0"/>
          </a:xfrm>
          <a:prstGeom prst="rect">
            <a:avLst/>
          </a:prstGeom>
          <a:noFill/>
          <a:ln w="9525">
            <a:noFill/>
          </a:ln>
        </p:spPr>
        <p:txBody>
          <a:bodyPr wrap="none" anchor="t" anchorCtr="0">
            <a:spAutoFit/>
          </a:bodyPr>
          <a:p>
            <a:pPr eaLnBrk="0" hangingPunct="0"/>
            <a:endParaRPr lang="en-US" sz="2400">
              <a:latin typeface="Times New Roman" panose="02020603050405020304" pitchFamily="18" charset="0"/>
            </a:endParaRPr>
          </a:p>
        </p:txBody>
      </p:sp>
      <p:sp>
        <p:nvSpPr>
          <p:cNvPr id="28773" name="Rectangles 152677"/>
          <p:cNvSpPr/>
          <p:nvPr/>
        </p:nvSpPr>
        <p:spPr>
          <a:xfrm>
            <a:off x="1673225" y="2298700"/>
            <a:ext cx="3378200" cy="0"/>
          </a:xfrm>
          <a:prstGeom prst="rect">
            <a:avLst/>
          </a:prstGeom>
          <a:noFill/>
          <a:ln w="9525">
            <a:noFill/>
          </a:ln>
        </p:spPr>
        <p:txBody>
          <a:bodyPr anchor="t" anchorCtr="0"/>
          <a:p>
            <a:endParaRPr lang="en-US" altLang="zh-CN">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Title 153601"/>
          <p:cNvSpPr>
            <a:spLocks noGrp="1"/>
          </p:cNvSpPr>
          <p:nvPr>
            <p:ph type="title"/>
          </p:nvPr>
        </p:nvSpPr>
        <p:spPr>
          <a:xfrm>
            <a:off x="304800" y="0"/>
            <a:ext cx="8382000" cy="1143000"/>
          </a:xfrm>
          <a:ln/>
        </p:spPr>
        <p:txBody>
          <a:bodyPr anchor="ctr" anchorCtr="0"/>
          <a:p>
            <a:pPr algn="l"/>
            <a:r>
              <a:rPr lang="en-US" sz="3600" b="1" u="sng">
                <a:solidFill>
                  <a:srgbClr val="FFCCFF"/>
                </a:solidFill>
              </a:rPr>
              <a:t>GRAPH TRAVERSAL ALGORITHMS</a:t>
            </a:r>
            <a:endParaRPr lang="en-US" sz="3600" b="1" u="sng">
              <a:solidFill>
                <a:srgbClr val="FFCCFF"/>
              </a:solidFill>
            </a:endParaRPr>
          </a:p>
        </p:txBody>
      </p:sp>
      <p:sp>
        <p:nvSpPr>
          <p:cNvPr id="29698" name="Text Placeholder 153602"/>
          <p:cNvSpPr>
            <a:spLocks noGrp="1"/>
          </p:cNvSpPr>
          <p:nvPr>
            <p:ph type="body" sz="half" idx="1"/>
          </p:nvPr>
        </p:nvSpPr>
        <p:spPr>
          <a:xfrm>
            <a:off x="0" y="990600"/>
            <a:ext cx="9144000" cy="3352800"/>
          </a:xfrm>
          <a:ln/>
        </p:spPr>
        <p:txBody>
          <a:bodyPr anchor="t" anchorCtr="0"/>
          <a:p>
            <a:pPr defTabSz="914400">
              <a:lnSpc>
                <a:spcPct val="105000"/>
              </a:lnSpc>
              <a:buClrTx/>
              <a:buSzTx/>
              <a:buFontTx/>
              <a:buNone/>
            </a:pPr>
            <a:r>
              <a:rPr lang="en-US" sz="2400">
                <a:solidFill>
                  <a:srgbClr val="FFFF00"/>
                </a:solidFill>
              </a:rPr>
              <a:t>	</a:t>
            </a:r>
            <a:r>
              <a:rPr lang="en-US" sz="1800">
                <a:solidFill>
                  <a:srgbClr val="FFFF00"/>
                </a:solidFill>
              </a:rPr>
              <a:t>By traversing a graph, we mean the method of examining the nodes and edges of the graph. There are two standard methods of graph traversal which we will discuss in this section. These two methods are-</a:t>
            </a:r>
            <a:endParaRPr lang="en-US" sz="1800">
              <a:solidFill>
                <a:srgbClr val="FFFF00"/>
              </a:solidFill>
            </a:endParaRPr>
          </a:p>
          <a:p>
            <a:pPr defTabSz="914400">
              <a:lnSpc>
                <a:spcPct val="105000"/>
              </a:lnSpc>
              <a:buClrTx/>
              <a:buSzTx/>
              <a:buFontTx/>
            </a:pPr>
            <a:r>
              <a:rPr lang="en-US" sz="1800">
                <a:solidFill>
                  <a:srgbClr val="FFFF00"/>
                </a:solidFill>
              </a:rPr>
              <a:t>Breadth first search </a:t>
            </a:r>
            <a:endParaRPr lang="en-US" sz="1800">
              <a:solidFill>
                <a:srgbClr val="FFFF00"/>
              </a:solidFill>
            </a:endParaRPr>
          </a:p>
          <a:p>
            <a:pPr defTabSz="914400">
              <a:lnSpc>
                <a:spcPct val="105000"/>
              </a:lnSpc>
              <a:buClrTx/>
              <a:buSzTx/>
              <a:buFontTx/>
            </a:pPr>
            <a:r>
              <a:rPr lang="en-US" sz="1800">
                <a:solidFill>
                  <a:srgbClr val="FFFF00"/>
                </a:solidFill>
              </a:rPr>
              <a:t>Depth first search</a:t>
            </a:r>
            <a:endParaRPr lang="en-US" sz="1800">
              <a:solidFill>
                <a:srgbClr val="FFFF00"/>
              </a:solidFill>
            </a:endParaRPr>
          </a:p>
          <a:p>
            <a:pPr defTabSz="914400">
              <a:lnSpc>
                <a:spcPct val="105000"/>
              </a:lnSpc>
              <a:buClrTx/>
              <a:buSzTx/>
              <a:buFontTx/>
              <a:buNone/>
            </a:pPr>
            <a:r>
              <a:rPr lang="en-US" sz="1800">
                <a:solidFill>
                  <a:srgbClr val="FFFF00"/>
                </a:solidFill>
              </a:rPr>
              <a:t>	While breadth first search will use a queue as an auxiliary data structure to store nodes for further processing, the depth-first search scheme will use a stack. But both these algorithms will make use of a variable STATUS. During the execution of the algorithm, every node in the graph will have the variable STATUS set to 1, 2 or depending on its current state. Table I shows the value of status and its significance.</a:t>
            </a:r>
            <a:endParaRPr lang="en-US" sz="1800">
              <a:solidFill>
                <a:srgbClr val="FFFF00"/>
              </a:solidFill>
            </a:endParaRPr>
          </a:p>
        </p:txBody>
      </p:sp>
      <p:graphicFrame>
        <p:nvGraphicFramePr>
          <p:cNvPr id="153604" name="Content Placeholder 153603"/>
          <p:cNvGraphicFramePr/>
          <p:nvPr>
            <p:ph sz="half" idx="2"/>
          </p:nvPr>
        </p:nvGraphicFramePr>
        <p:xfrm>
          <a:off x="838200" y="4191000"/>
          <a:ext cx="6781800" cy="2057400"/>
        </p:xfrm>
        <a:graphic>
          <a:graphicData uri="http://schemas.openxmlformats.org/drawingml/2006/table">
            <a:tbl>
              <a:tblPr/>
              <a:tblGrid>
                <a:gridCol w="1057275"/>
                <a:gridCol w="1782763"/>
                <a:gridCol w="3941762"/>
              </a:tblGrid>
              <a:tr h="38100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ctr">
                        <a:spcBef>
                          <a:spcPct val="0"/>
                        </a:spcBef>
                        <a:buNone/>
                      </a:pPr>
                      <a:r>
                        <a:rPr sz="1000" b="1">
                          <a:solidFill>
                            <a:srgbClr val="996600"/>
                          </a:solidFill>
                          <a:cs typeface="Times New Roman" panose="02020603050405020304" pitchFamily="18" charset="0"/>
                        </a:rPr>
                        <a:t>STATUS</a:t>
                      </a:r>
                      <a:endParaRPr lang="en-US" sz="2400" b="1">
                        <a:solidFill>
                          <a:srgbClr val="9966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ctr">
                        <a:spcBef>
                          <a:spcPct val="0"/>
                        </a:spcBef>
                        <a:buNone/>
                      </a:pPr>
                      <a:r>
                        <a:rPr sz="1000" b="1">
                          <a:solidFill>
                            <a:srgbClr val="996600"/>
                          </a:solidFill>
                          <a:cs typeface="Times New Roman" panose="02020603050405020304" pitchFamily="18" charset="0"/>
                        </a:rPr>
                        <a:t>STATE OF THE NODE</a:t>
                      </a:r>
                      <a:endParaRPr lang="en-US" sz="2400" b="1">
                        <a:solidFill>
                          <a:srgbClr val="9966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ctr">
                        <a:spcBef>
                          <a:spcPct val="0"/>
                        </a:spcBef>
                        <a:buNone/>
                      </a:pPr>
                      <a:r>
                        <a:rPr sz="1000" b="1">
                          <a:solidFill>
                            <a:srgbClr val="996600"/>
                          </a:solidFill>
                          <a:cs typeface="Times New Roman" panose="02020603050405020304" pitchFamily="18" charset="0"/>
                        </a:rPr>
                        <a:t>DESCRIPTION</a:t>
                      </a:r>
                      <a:endParaRPr lang="en-US" sz="2400" b="1">
                        <a:solidFill>
                          <a:srgbClr val="9966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5880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ctr">
                        <a:spcBef>
                          <a:spcPct val="0"/>
                        </a:spcBef>
                        <a:buNone/>
                      </a:pPr>
                      <a:r>
                        <a:rPr sz="1000" b="1">
                          <a:solidFill>
                            <a:srgbClr val="996600"/>
                          </a:solidFill>
                          <a:cs typeface="Times New Roman" panose="02020603050405020304" pitchFamily="18" charset="0"/>
                        </a:rPr>
                        <a:t>1</a:t>
                      </a:r>
                      <a:endParaRPr lang="en-US" sz="2400" b="1">
                        <a:solidFill>
                          <a:srgbClr val="9966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spcBef>
                          <a:spcPct val="0"/>
                        </a:spcBef>
                        <a:buNone/>
                      </a:pPr>
                      <a:r>
                        <a:rPr sz="1000" b="1">
                          <a:solidFill>
                            <a:srgbClr val="996600"/>
                          </a:solidFill>
                          <a:cs typeface="Times New Roman" panose="02020603050405020304" pitchFamily="18" charset="0"/>
                        </a:rPr>
                        <a:t>Ready</a:t>
                      </a:r>
                      <a:endParaRPr lang="en-US" sz="2400" b="1">
                        <a:solidFill>
                          <a:srgbClr val="9966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spcBef>
                          <a:spcPct val="0"/>
                        </a:spcBef>
                        <a:buNone/>
                      </a:pPr>
                      <a:r>
                        <a:rPr sz="1000" b="1">
                          <a:solidFill>
                            <a:srgbClr val="996600"/>
                          </a:solidFill>
                          <a:cs typeface="Times New Roman" panose="02020603050405020304" pitchFamily="18" charset="0"/>
                        </a:rPr>
                        <a:t>The initial state of the node N</a:t>
                      </a:r>
                      <a:endParaRPr lang="en-US" sz="2400" b="1">
                        <a:solidFill>
                          <a:srgbClr val="9966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5880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ctr">
                        <a:spcBef>
                          <a:spcPct val="0"/>
                        </a:spcBef>
                        <a:buNone/>
                      </a:pPr>
                      <a:r>
                        <a:rPr sz="1000" b="1">
                          <a:solidFill>
                            <a:srgbClr val="996600"/>
                          </a:solidFill>
                          <a:cs typeface="Times New Roman" panose="02020603050405020304" pitchFamily="18" charset="0"/>
                        </a:rPr>
                        <a:t>2</a:t>
                      </a:r>
                      <a:endParaRPr lang="en-US" sz="2400" b="1">
                        <a:solidFill>
                          <a:srgbClr val="9966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spcBef>
                          <a:spcPct val="0"/>
                        </a:spcBef>
                        <a:buNone/>
                      </a:pPr>
                      <a:r>
                        <a:rPr sz="1000" b="1">
                          <a:solidFill>
                            <a:srgbClr val="996600"/>
                          </a:solidFill>
                          <a:cs typeface="Times New Roman" panose="02020603050405020304" pitchFamily="18" charset="0"/>
                        </a:rPr>
                        <a:t>Waiting</a:t>
                      </a:r>
                      <a:endParaRPr lang="en-US" sz="2400" b="1">
                        <a:solidFill>
                          <a:srgbClr val="9966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spcBef>
                          <a:spcPct val="0"/>
                        </a:spcBef>
                        <a:buNone/>
                      </a:pPr>
                      <a:r>
                        <a:rPr sz="1000" b="1">
                          <a:solidFill>
                            <a:srgbClr val="996600"/>
                          </a:solidFill>
                          <a:cs typeface="Times New Roman" panose="02020603050405020304" pitchFamily="18" charset="0"/>
                        </a:rPr>
                        <a:t>Node N is placed on the queue or stack and waiting to be processed</a:t>
                      </a:r>
                      <a:endParaRPr lang="en-US" sz="2400" b="1">
                        <a:solidFill>
                          <a:srgbClr val="9966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5880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ctr">
                        <a:spcBef>
                          <a:spcPct val="0"/>
                        </a:spcBef>
                        <a:buNone/>
                      </a:pPr>
                      <a:r>
                        <a:rPr sz="1000" b="1">
                          <a:solidFill>
                            <a:srgbClr val="996600"/>
                          </a:solidFill>
                          <a:cs typeface="Times New Roman" panose="02020603050405020304" pitchFamily="18" charset="0"/>
                        </a:rPr>
                        <a:t>3</a:t>
                      </a:r>
                      <a:endParaRPr lang="en-US" sz="2400" b="1">
                        <a:solidFill>
                          <a:srgbClr val="9966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spcBef>
                          <a:spcPct val="0"/>
                        </a:spcBef>
                        <a:buNone/>
                      </a:pPr>
                      <a:r>
                        <a:rPr sz="1000" b="1">
                          <a:solidFill>
                            <a:srgbClr val="996600"/>
                          </a:solidFill>
                          <a:cs typeface="Times New Roman" panose="02020603050405020304" pitchFamily="18" charset="0"/>
                        </a:rPr>
                        <a:t>Processed</a:t>
                      </a:r>
                      <a:endParaRPr lang="en-US" sz="2400" b="1">
                        <a:solidFill>
                          <a:srgbClr val="9966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spcBef>
                          <a:spcPct val="0"/>
                        </a:spcBef>
                        <a:buNone/>
                      </a:pPr>
                      <a:r>
                        <a:rPr sz="1000" b="1">
                          <a:solidFill>
                            <a:srgbClr val="996600"/>
                          </a:solidFill>
                          <a:cs typeface="Times New Roman" panose="02020603050405020304" pitchFamily="18" charset="0"/>
                        </a:rPr>
                        <a:t>Node N has been completely processed</a:t>
                      </a:r>
                      <a:endParaRPr lang="en-US" sz="2400" b="1">
                        <a:solidFill>
                          <a:srgbClr val="9966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Text Placeholder 154625"/>
          <p:cNvSpPr>
            <a:spLocks noGrp="1"/>
          </p:cNvSpPr>
          <p:nvPr>
            <p:ph idx="1"/>
          </p:nvPr>
        </p:nvSpPr>
        <p:spPr>
          <a:xfrm>
            <a:off x="0" y="0"/>
            <a:ext cx="9144000" cy="2209800"/>
          </a:xfrm>
          <a:ln/>
        </p:spPr>
        <p:txBody>
          <a:bodyPr anchor="t" anchorCtr="0"/>
          <a:p>
            <a:pPr>
              <a:buNone/>
            </a:pPr>
            <a:r>
              <a:rPr lang="en-US" b="1">
                <a:solidFill>
                  <a:srgbClr val="FFCCFF"/>
                </a:solidFill>
              </a:rPr>
              <a:t>	</a:t>
            </a:r>
            <a:r>
              <a:rPr lang="en-US" b="1" u="sng">
                <a:solidFill>
                  <a:srgbClr val="FFCCFF"/>
                </a:solidFill>
              </a:rPr>
              <a:t>Breadth First Search</a:t>
            </a:r>
            <a:endParaRPr lang="" altLang="x-none" u="sng" dirty="0">
              <a:solidFill>
                <a:srgbClr val="FFCCFF"/>
              </a:solidFill>
            </a:endParaRPr>
          </a:p>
          <a:p>
            <a:pPr>
              <a:lnSpc>
                <a:spcPct val="115000"/>
              </a:lnSpc>
            </a:pPr>
            <a:r>
              <a:rPr lang="" altLang="x-none" sz="1600" b="1" dirty="0">
                <a:solidFill>
                  <a:srgbClr val="FFFF00"/>
                </a:solidFill>
              </a:rPr>
              <a:t>Breadth-first search (BFS) is a graph search algorithm that begins at the root node and explores all the neighboring nodes. Then for each of those nearest nodes, the algorithm explores their unexplored neighbor nodes, and so on, until it finds the goal.</a:t>
            </a:r>
            <a:r>
              <a:rPr lang="en-US" sz="1600" b="1">
                <a:solidFill>
                  <a:srgbClr val="FFFF00"/>
                </a:solidFill>
              </a:rPr>
              <a:t> </a:t>
            </a:r>
            <a:endParaRPr lang="en-US" sz="1600" b="1">
              <a:solidFill>
                <a:srgbClr val="FFFF00"/>
              </a:solidFill>
            </a:endParaRPr>
          </a:p>
          <a:p>
            <a:pPr>
              <a:lnSpc>
                <a:spcPct val="115000"/>
              </a:lnSpc>
            </a:pPr>
            <a:r>
              <a:rPr lang="" altLang="x-none" sz="1600" b="1" dirty="0">
                <a:solidFill>
                  <a:srgbClr val="FFFF00"/>
                </a:solidFill>
              </a:rPr>
              <a:t>That is, we start examining the node A and then all the neighbors of A are examined. In the next step we examine the neighbors of neighbors of A, so on and so forth</a:t>
            </a:r>
            <a:r>
              <a:rPr lang="en-US" sz="1600" b="1">
                <a:solidFill>
                  <a:srgbClr val="FFFF00"/>
                </a:solidFill>
              </a:rPr>
              <a:t> </a:t>
            </a:r>
            <a:endParaRPr lang="en-US" sz="1600" b="1">
              <a:solidFill>
                <a:srgbClr val="FFFF00"/>
              </a:solidFill>
            </a:endParaRPr>
          </a:p>
        </p:txBody>
      </p:sp>
      <p:sp>
        <p:nvSpPr>
          <p:cNvPr id="30722" name="Bevel 154626"/>
          <p:cNvSpPr/>
          <p:nvPr/>
        </p:nvSpPr>
        <p:spPr>
          <a:xfrm>
            <a:off x="381000" y="2209800"/>
            <a:ext cx="8763000" cy="2438400"/>
          </a:xfrm>
          <a:prstGeom prst="bevel">
            <a:avLst>
              <a:gd name="adj" fmla="val 12500"/>
            </a:avLst>
          </a:prstGeom>
          <a:solidFill>
            <a:srgbClr val="FFCC99"/>
          </a:solidFill>
          <a:ln w="9525" cap="flat" cmpd="sng">
            <a:solidFill>
              <a:srgbClr val="000000"/>
            </a:solidFill>
            <a:prstDash val="solid"/>
            <a:miter/>
            <a:headEnd type="none" w="med" len="med"/>
            <a:tailEnd type="none" w="med" len="med"/>
          </a:ln>
        </p:spPr>
        <p:txBody>
          <a:bodyPr anchor="t" anchorCtr="0"/>
          <a:p>
            <a:pPr eaLnBrk="0" hangingPunct="0"/>
            <a:r>
              <a:rPr lang="en-US" sz="1100" b="1">
                <a:solidFill>
                  <a:srgbClr val="993300"/>
                </a:solidFill>
                <a:latin typeface="Courier New" panose="02070309020205020404" pitchFamily="49" charset="0"/>
              </a:rPr>
              <a:t>Algorithm for breadth-first search in a graph G beginning at a starting node A</a:t>
            </a:r>
            <a:endParaRPr lang="en-US" sz="1100" b="1">
              <a:solidFill>
                <a:srgbClr val="993300"/>
              </a:solidFill>
              <a:latin typeface="Courier New" panose="02070309020205020404" pitchFamily="49" charset="0"/>
            </a:endParaRPr>
          </a:p>
          <a:p>
            <a:pPr eaLnBrk="0" hangingPunct="0"/>
            <a:endParaRPr lang="en-US" sz="1100" b="1">
              <a:solidFill>
                <a:srgbClr val="993300"/>
              </a:solidFill>
              <a:latin typeface="Courier New" panose="02070309020205020404" pitchFamily="49" charset="0"/>
            </a:endParaRPr>
          </a:p>
          <a:p>
            <a:pPr eaLnBrk="0" hangingPunct="0"/>
            <a:r>
              <a:rPr lang="en-US" sz="1100" b="1">
                <a:solidFill>
                  <a:srgbClr val="993300"/>
                </a:solidFill>
                <a:latin typeface="Courier New" panose="02070309020205020404" pitchFamily="49" charset="0"/>
              </a:rPr>
              <a:t>Step 1: SET STATUS = 1 (ready state) for each node in G. </a:t>
            </a:r>
            <a:endParaRPr lang="en-US" sz="1100" b="1">
              <a:solidFill>
                <a:srgbClr val="993300"/>
              </a:solidFill>
              <a:latin typeface="Courier New" panose="02070309020205020404" pitchFamily="49" charset="0"/>
            </a:endParaRPr>
          </a:p>
          <a:p>
            <a:pPr eaLnBrk="0" hangingPunct="0"/>
            <a:r>
              <a:rPr lang="en-US" sz="1100" b="1">
                <a:solidFill>
                  <a:srgbClr val="993300"/>
                </a:solidFill>
                <a:latin typeface="Courier New" panose="02070309020205020404" pitchFamily="49" charset="0"/>
              </a:rPr>
              <a:t>Step 2: </a:t>
            </a:r>
            <a:r>
              <a:rPr lang="" altLang="x-none" sz="1100" b="1" dirty="0">
                <a:solidFill>
                  <a:srgbClr val="993300"/>
                </a:solidFill>
                <a:latin typeface="Courier New" panose="02070309020205020404" pitchFamily="49" charset="0"/>
              </a:rPr>
              <a:t>Enqueue the starting node A and set its STATUS = 2 (waiting state)</a:t>
            </a:r>
            <a:endParaRPr lang="" altLang="x-none" sz="1100" b="1" dirty="0">
              <a:solidFill>
                <a:srgbClr val="993300"/>
              </a:solidFill>
              <a:latin typeface="Courier New" panose="02070309020205020404" pitchFamily="49" charset="0"/>
            </a:endParaRPr>
          </a:p>
          <a:p>
            <a:pPr eaLnBrk="0" hangingPunct="0"/>
            <a:r>
              <a:rPr lang="" altLang="x-none" sz="1100" b="1" dirty="0">
                <a:solidFill>
                  <a:srgbClr val="993300"/>
                </a:solidFill>
                <a:latin typeface="Courier New" panose="02070309020205020404" pitchFamily="49" charset="0"/>
              </a:rPr>
              <a:t>Step 3: Repeat Steps 4 and 5 until QUEUE is empty</a:t>
            </a:r>
            <a:endParaRPr lang="" altLang="x-none" sz="1100" b="1" dirty="0">
              <a:solidFill>
                <a:srgbClr val="993300"/>
              </a:solidFill>
              <a:latin typeface="Courier New" panose="02070309020205020404" pitchFamily="49" charset="0"/>
            </a:endParaRPr>
          </a:p>
          <a:p>
            <a:pPr eaLnBrk="0" hangingPunct="0"/>
            <a:r>
              <a:rPr lang="" altLang="x-none" sz="1100" b="1" dirty="0">
                <a:solidFill>
                  <a:srgbClr val="993300"/>
                </a:solidFill>
                <a:latin typeface="Courier New" panose="02070309020205020404" pitchFamily="49" charset="0"/>
              </a:rPr>
              <a:t>Step 4:		Dequeue a node N. Process it and set its STATUS = 3 (processed state).  </a:t>
            </a:r>
            <a:endParaRPr lang="" altLang="x-none" sz="1100" b="1" dirty="0">
              <a:solidFill>
                <a:srgbClr val="993300"/>
              </a:solidFill>
              <a:latin typeface="Courier New" panose="02070309020205020404" pitchFamily="49" charset="0"/>
            </a:endParaRPr>
          </a:p>
          <a:p>
            <a:pPr eaLnBrk="0" hangingPunct="0"/>
            <a:r>
              <a:rPr lang="" altLang="x-none" sz="1100" b="1" dirty="0">
                <a:solidFill>
                  <a:srgbClr val="993300"/>
                </a:solidFill>
                <a:latin typeface="Courier New" panose="02070309020205020404" pitchFamily="49" charset="0"/>
              </a:rPr>
              <a:t>Step 5:		Enqueue all the neighbors of N that are in the ready state 		(whose STATUS = 1) and set their STATUS = 2 (waiting state)</a:t>
            </a:r>
            <a:endParaRPr lang="" altLang="x-none" sz="1100" b="1" dirty="0">
              <a:solidFill>
                <a:srgbClr val="993300"/>
              </a:solidFill>
              <a:latin typeface="Courier New" panose="02070309020205020404" pitchFamily="49" charset="0"/>
            </a:endParaRPr>
          </a:p>
          <a:p>
            <a:pPr marL="114300" lvl="1" indent="0" eaLnBrk="0" hangingPunct="0"/>
            <a:r>
              <a:rPr lang="" altLang="x-none" sz="1100" b="1" dirty="0">
                <a:solidFill>
                  <a:srgbClr val="993300"/>
                </a:solidFill>
                <a:latin typeface="Courier New" panose="02070309020205020404" pitchFamily="49" charset="0"/>
              </a:rPr>
              <a:t>          [END OF LOOP]</a:t>
            </a:r>
            <a:endParaRPr lang="" altLang="x-none" sz="1100" b="1" dirty="0">
              <a:solidFill>
                <a:srgbClr val="993300"/>
              </a:solidFill>
              <a:latin typeface="Courier New" panose="02070309020205020404" pitchFamily="49" charset="0"/>
            </a:endParaRPr>
          </a:p>
          <a:p>
            <a:pPr marL="114300" lvl="1" indent="0" eaLnBrk="0" hangingPunct="0"/>
            <a:r>
              <a:rPr lang="" altLang="x-none" sz="1100" b="1" dirty="0">
                <a:solidFill>
                  <a:srgbClr val="993300"/>
                </a:solidFill>
                <a:latin typeface="Courier New" panose="02070309020205020404" pitchFamily="49" charset="0"/>
              </a:rPr>
              <a:t>Step 6: EXIT</a:t>
            </a:r>
            <a:endParaRPr lang="" altLang="x-none" sz="1100" b="1" dirty="0">
              <a:solidFill>
                <a:srgbClr val="993300"/>
              </a:solidFill>
              <a:latin typeface="Courier New" panose="02070309020205020404" pitchFamily="49" charset="0"/>
            </a:endParaRPr>
          </a:p>
          <a:p>
            <a:pPr eaLnBrk="0" hangingPunct="0"/>
            <a:endParaRPr lang="en-US" sz="1100" b="1">
              <a:solidFill>
                <a:srgbClr val="993300"/>
              </a:solidFill>
              <a:latin typeface="Times New Roman" panose="02020603050405020304" pitchFamily="18" charset="0"/>
            </a:endParaRPr>
          </a:p>
        </p:txBody>
      </p:sp>
      <p:sp>
        <p:nvSpPr>
          <p:cNvPr id="30723" name="Rectangles 154627"/>
          <p:cNvSpPr/>
          <p:nvPr/>
        </p:nvSpPr>
        <p:spPr>
          <a:xfrm>
            <a:off x="304800" y="4967288"/>
            <a:ext cx="8534400" cy="1069975"/>
          </a:xfrm>
          <a:prstGeom prst="rect">
            <a:avLst/>
          </a:prstGeom>
          <a:noFill/>
          <a:ln w="9525">
            <a:noFill/>
          </a:ln>
        </p:spPr>
        <p:txBody>
          <a:bodyPr anchor="ctr" anchorCtr="0">
            <a:spAutoFit/>
          </a:bodyPr>
          <a:p>
            <a:pPr algn="just" eaLnBrk="0" hangingPunct="0"/>
            <a:r>
              <a:rPr lang="en-US" sz="1600" b="1">
                <a:solidFill>
                  <a:srgbClr val="FFFF00"/>
                </a:solidFill>
                <a:latin typeface="Times New Roman" panose="02020603050405020304" pitchFamily="18" charset="0"/>
              </a:rPr>
              <a:t>Example: Consider the graph G given below. The adjacency list of G is also given. Assume that G represents the daily flights between different cities and we want to fly from city A to H with minimum stops. That is, find the minimum path P from A to H given that every edge has length = 1.</a:t>
            </a:r>
            <a:endParaRPr lang="en-US" sz="1600" b="1">
              <a:solidFill>
                <a:srgbClr val="FFFF00"/>
              </a:solidFill>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s 2057"/>
          <p:cNvSpPr/>
          <p:nvPr/>
        </p:nvSpPr>
        <p:spPr>
          <a:xfrm>
            <a:off x="25400" y="0"/>
            <a:ext cx="9144000" cy="1371600"/>
          </a:xfrm>
          <a:prstGeom prst="rect">
            <a:avLst/>
          </a:prstGeom>
          <a:solidFill>
            <a:srgbClr val="B40000"/>
          </a:solidFill>
          <a:ln w="9525" cap="flat" cmpd="sng">
            <a:solidFill>
              <a:schemeClr val="tx1"/>
            </a:solidFill>
            <a:prstDash val="solid"/>
            <a:miter/>
            <a:headEnd type="none" w="med" len="med"/>
            <a:tailEnd type="none" w="med" len="med"/>
          </a:ln>
        </p:spPr>
        <p:txBody>
          <a:bodyPr anchor="t" anchorCtr="0"/>
          <a:p>
            <a:endParaRPr lang="en-US" altLang="zh-CN">
              <a:latin typeface="Arial" panose="020B0604020202020204" pitchFamily="34" charset="0"/>
            </a:endParaRPr>
          </a:p>
        </p:txBody>
      </p:sp>
      <p:sp>
        <p:nvSpPr>
          <p:cNvPr id="13314" name="Title 2061"/>
          <p:cNvSpPr>
            <a:spLocks noGrp="1"/>
          </p:cNvSpPr>
          <p:nvPr>
            <p:ph type="ctrTitle"/>
          </p:nvPr>
        </p:nvSpPr>
        <p:spPr>
          <a:xfrm>
            <a:off x="762000" y="2286000"/>
            <a:ext cx="7772400" cy="1470025"/>
          </a:xfrm>
          <a:ln/>
        </p:spPr>
        <p:txBody>
          <a:bodyPr anchor="ctr" anchorCtr="0"/>
          <a:p>
            <a:pPr defTabSz="914400">
              <a:buClrTx/>
              <a:buSzTx/>
              <a:buFontTx/>
              <a:buNone/>
            </a:pPr>
            <a:r>
              <a:rPr lang="en-US" sz="5400" b="1" u="sng" kern="1200" baseline="0">
                <a:solidFill>
                  <a:srgbClr val="FFFFCC"/>
                </a:solidFill>
                <a:latin typeface="+mj-lt"/>
                <a:ea typeface="+mj-ea"/>
                <a:cs typeface="+mj-cs"/>
              </a:rPr>
              <a:t>CHAPTER 13</a:t>
            </a:r>
            <a:endParaRPr lang="en-US" sz="5400" b="1" u="sng" kern="1200" baseline="0">
              <a:solidFill>
                <a:srgbClr val="FFFFCC"/>
              </a:solidFill>
              <a:latin typeface="+mj-lt"/>
              <a:ea typeface="+mj-ea"/>
              <a:cs typeface="+mj-cs"/>
            </a:endParaRPr>
          </a:p>
        </p:txBody>
      </p:sp>
      <p:sp>
        <p:nvSpPr>
          <p:cNvPr id="13315" name="Subtitle 2062"/>
          <p:cNvSpPr>
            <a:spLocks noGrp="1"/>
          </p:cNvSpPr>
          <p:nvPr>
            <p:ph type="subTitle" idx="1"/>
          </p:nvPr>
        </p:nvSpPr>
        <p:spPr>
          <a:xfrm>
            <a:off x="228600" y="3886200"/>
            <a:ext cx="8686800" cy="1752600"/>
          </a:xfrm>
          <a:ln/>
        </p:spPr>
        <p:txBody>
          <a:bodyPr anchor="t" anchorCtr="0"/>
          <a:p>
            <a:pPr defTabSz="914400">
              <a:buClrTx/>
              <a:buSzTx/>
              <a:buFontTx/>
            </a:pPr>
            <a:r>
              <a:rPr lang="en-US" sz="5400" b="1" u="sng" kern="1200" baseline="0">
                <a:solidFill>
                  <a:srgbClr val="FFFF00"/>
                </a:solidFill>
                <a:latin typeface="+mn-lt"/>
                <a:ea typeface="+mn-ea"/>
                <a:cs typeface="+mn-cs"/>
              </a:rPr>
              <a:t>GRAPHS</a:t>
            </a:r>
            <a:endParaRPr lang="en-US" sz="5400" b="1" u="sng" kern="1200" baseline="0">
              <a:solidFill>
                <a:srgbClr val="FFFF00"/>
              </a:solidFill>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Oval 155649"/>
          <p:cNvSpPr/>
          <p:nvPr/>
        </p:nvSpPr>
        <p:spPr>
          <a:xfrm>
            <a:off x="2017713" y="0"/>
            <a:ext cx="342900" cy="342900"/>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eaLnBrk="0" hangingPunct="0"/>
            <a:r>
              <a:rPr lang="en-US" sz="1000">
                <a:solidFill>
                  <a:srgbClr val="993300"/>
                </a:solidFill>
                <a:latin typeface="Times New Roman" panose="02020603050405020304" pitchFamily="18" charset="0"/>
              </a:rPr>
              <a:t>A</a:t>
            </a:r>
            <a:endParaRPr lang="en-US">
              <a:solidFill>
                <a:srgbClr val="993300"/>
              </a:solidFill>
              <a:latin typeface="Times New Roman" panose="02020603050405020304" pitchFamily="18" charset="0"/>
            </a:endParaRPr>
          </a:p>
        </p:txBody>
      </p:sp>
      <p:sp>
        <p:nvSpPr>
          <p:cNvPr id="31746" name="Oval 155650"/>
          <p:cNvSpPr/>
          <p:nvPr/>
        </p:nvSpPr>
        <p:spPr>
          <a:xfrm>
            <a:off x="3505200" y="801688"/>
            <a:ext cx="342900" cy="342900"/>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eaLnBrk="0" hangingPunct="0"/>
            <a:r>
              <a:rPr lang="en-US" sz="1000">
                <a:solidFill>
                  <a:srgbClr val="993300"/>
                </a:solidFill>
                <a:latin typeface="Times New Roman" panose="02020603050405020304" pitchFamily="18" charset="0"/>
              </a:rPr>
              <a:t>D</a:t>
            </a:r>
            <a:endParaRPr lang="en-US">
              <a:solidFill>
                <a:srgbClr val="993300"/>
              </a:solidFill>
              <a:latin typeface="Times New Roman" panose="02020603050405020304" pitchFamily="18" charset="0"/>
            </a:endParaRPr>
          </a:p>
        </p:txBody>
      </p:sp>
      <p:sp>
        <p:nvSpPr>
          <p:cNvPr id="31747" name="Oval 155651"/>
          <p:cNvSpPr/>
          <p:nvPr/>
        </p:nvSpPr>
        <p:spPr>
          <a:xfrm>
            <a:off x="2019300" y="801688"/>
            <a:ext cx="342900" cy="342900"/>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eaLnBrk="0" hangingPunct="0"/>
            <a:r>
              <a:rPr lang="en-US" sz="1000">
                <a:solidFill>
                  <a:srgbClr val="993300"/>
                </a:solidFill>
                <a:latin typeface="Times New Roman" panose="02020603050405020304" pitchFamily="18" charset="0"/>
              </a:rPr>
              <a:t>C</a:t>
            </a:r>
            <a:endParaRPr lang="en-US">
              <a:solidFill>
                <a:srgbClr val="993300"/>
              </a:solidFill>
              <a:latin typeface="Times New Roman" panose="02020603050405020304" pitchFamily="18" charset="0"/>
            </a:endParaRPr>
          </a:p>
        </p:txBody>
      </p:sp>
      <p:sp>
        <p:nvSpPr>
          <p:cNvPr id="31748" name="Oval 155652"/>
          <p:cNvSpPr/>
          <p:nvPr/>
        </p:nvSpPr>
        <p:spPr>
          <a:xfrm>
            <a:off x="647700" y="801688"/>
            <a:ext cx="342900" cy="342900"/>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eaLnBrk="0" hangingPunct="0"/>
            <a:r>
              <a:rPr lang="en-US" sz="1000">
                <a:solidFill>
                  <a:srgbClr val="993300"/>
                </a:solidFill>
                <a:latin typeface="Times New Roman" panose="02020603050405020304" pitchFamily="18" charset="0"/>
              </a:rPr>
              <a:t>B</a:t>
            </a:r>
            <a:endParaRPr lang="en-US">
              <a:solidFill>
                <a:srgbClr val="993300"/>
              </a:solidFill>
              <a:latin typeface="Times New Roman" panose="02020603050405020304" pitchFamily="18" charset="0"/>
            </a:endParaRPr>
          </a:p>
        </p:txBody>
      </p:sp>
      <p:sp>
        <p:nvSpPr>
          <p:cNvPr id="31749" name="Straight Connector 155653"/>
          <p:cNvSpPr/>
          <p:nvPr/>
        </p:nvSpPr>
        <p:spPr>
          <a:xfrm flipH="1">
            <a:off x="876300" y="234950"/>
            <a:ext cx="1144588" cy="566738"/>
          </a:xfrm>
          <a:prstGeom prst="line">
            <a:avLst/>
          </a:prstGeom>
          <a:ln w="9525" cap="flat" cmpd="sng">
            <a:solidFill>
              <a:srgbClr val="FFFF00"/>
            </a:solidFill>
            <a:prstDash val="solid"/>
            <a:round/>
            <a:headEnd type="none" w="med" len="med"/>
            <a:tailEnd type="triangle" w="med" len="med"/>
          </a:ln>
        </p:spPr>
      </p:sp>
      <p:sp>
        <p:nvSpPr>
          <p:cNvPr id="31750" name="Straight Connector 155654"/>
          <p:cNvSpPr/>
          <p:nvPr/>
        </p:nvSpPr>
        <p:spPr>
          <a:xfrm>
            <a:off x="2133600" y="344488"/>
            <a:ext cx="0" cy="457200"/>
          </a:xfrm>
          <a:prstGeom prst="line">
            <a:avLst/>
          </a:prstGeom>
          <a:ln w="9525" cap="flat" cmpd="sng">
            <a:solidFill>
              <a:srgbClr val="FFFF00"/>
            </a:solidFill>
            <a:prstDash val="solid"/>
            <a:round/>
            <a:headEnd type="none" w="med" len="med"/>
            <a:tailEnd type="triangle" w="med" len="med"/>
          </a:ln>
        </p:spPr>
      </p:sp>
      <p:sp>
        <p:nvSpPr>
          <p:cNvPr id="31751" name="Straight Connector 155655"/>
          <p:cNvSpPr/>
          <p:nvPr/>
        </p:nvSpPr>
        <p:spPr>
          <a:xfrm>
            <a:off x="2362200" y="233363"/>
            <a:ext cx="1257300" cy="568325"/>
          </a:xfrm>
          <a:prstGeom prst="line">
            <a:avLst/>
          </a:prstGeom>
          <a:ln w="9525" cap="flat" cmpd="sng">
            <a:solidFill>
              <a:srgbClr val="FFFF00"/>
            </a:solidFill>
            <a:prstDash val="solid"/>
            <a:round/>
            <a:headEnd type="none" w="med" len="med"/>
            <a:tailEnd type="triangle" w="med" len="med"/>
          </a:ln>
        </p:spPr>
      </p:sp>
      <p:sp>
        <p:nvSpPr>
          <p:cNvPr id="31752" name="Oval 155656"/>
          <p:cNvSpPr/>
          <p:nvPr/>
        </p:nvSpPr>
        <p:spPr>
          <a:xfrm>
            <a:off x="3503613" y="1485900"/>
            <a:ext cx="342900" cy="342900"/>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eaLnBrk="0" hangingPunct="0"/>
            <a:r>
              <a:rPr lang="en-US" sz="1000">
                <a:solidFill>
                  <a:srgbClr val="993300"/>
                </a:solidFill>
                <a:latin typeface="Times New Roman" panose="02020603050405020304" pitchFamily="18" charset="0"/>
              </a:rPr>
              <a:t>G</a:t>
            </a:r>
            <a:endParaRPr lang="en-US">
              <a:solidFill>
                <a:srgbClr val="993300"/>
              </a:solidFill>
              <a:latin typeface="Times New Roman" panose="02020603050405020304" pitchFamily="18" charset="0"/>
            </a:endParaRPr>
          </a:p>
        </p:txBody>
      </p:sp>
      <p:sp>
        <p:nvSpPr>
          <p:cNvPr id="31753" name="Oval 155657"/>
          <p:cNvSpPr/>
          <p:nvPr/>
        </p:nvSpPr>
        <p:spPr>
          <a:xfrm>
            <a:off x="2019300" y="1487488"/>
            <a:ext cx="342900" cy="342900"/>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eaLnBrk="0" hangingPunct="0"/>
            <a:r>
              <a:rPr lang="en-US" sz="1000">
                <a:solidFill>
                  <a:srgbClr val="993300"/>
                </a:solidFill>
                <a:latin typeface="Times New Roman" panose="02020603050405020304" pitchFamily="18" charset="0"/>
              </a:rPr>
              <a:t>F</a:t>
            </a:r>
            <a:endParaRPr lang="en-US">
              <a:solidFill>
                <a:srgbClr val="993300"/>
              </a:solidFill>
              <a:latin typeface="Times New Roman" panose="02020603050405020304" pitchFamily="18" charset="0"/>
            </a:endParaRPr>
          </a:p>
        </p:txBody>
      </p:sp>
      <p:sp>
        <p:nvSpPr>
          <p:cNvPr id="31754" name="Oval 155658"/>
          <p:cNvSpPr/>
          <p:nvPr/>
        </p:nvSpPr>
        <p:spPr>
          <a:xfrm>
            <a:off x="647700" y="1487488"/>
            <a:ext cx="342900" cy="342900"/>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eaLnBrk="0" hangingPunct="0"/>
            <a:r>
              <a:rPr lang="en-US" sz="1000">
                <a:solidFill>
                  <a:srgbClr val="993300"/>
                </a:solidFill>
                <a:latin typeface="Times New Roman" panose="02020603050405020304" pitchFamily="18" charset="0"/>
              </a:rPr>
              <a:t>E</a:t>
            </a:r>
            <a:endParaRPr lang="en-US">
              <a:solidFill>
                <a:srgbClr val="993300"/>
              </a:solidFill>
              <a:latin typeface="Times New Roman" panose="02020603050405020304" pitchFamily="18" charset="0"/>
            </a:endParaRPr>
          </a:p>
        </p:txBody>
      </p:sp>
      <p:sp>
        <p:nvSpPr>
          <p:cNvPr id="31755" name="Straight Connector 155659"/>
          <p:cNvSpPr/>
          <p:nvPr/>
        </p:nvSpPr>
        <p:spPr>
          <a:xfrm>
            <a:off x="762000" y="1144588"/>
            <a:ext cx="0" cy="342900"/>
          </a:xfrm>
          <a:prstGeom prst="line">
            <a:avLst/>
          </a:prstGeom>
          <a:ln w="9525" cap="flat" cmpd="sng">
            <a:solidFill>
              <a:srgbClr val="FFFF00"/>
            </a:solidFill>
            <a:prstDash val="solid"/>
            <a:round/>
            <a:headEnd type="none" w="med" len="med"/>
            <a:tailEnd type="triangle" w="med" len="med"/>
          </a:ln>
        </p:spPr>
      </p:sp>
      <p:sp>
        <p:nvSpPr>
          <p:cNvPr id="31756" name="Straight Connector 155660"/>
          <p:cNvSpPr/>
          <p:nvPr/>
        </p:nvSpPr>
        <p:spPr>
          <a:xfrm flipH="1" flipV="1">
            <a:off x="990600" y="1030288"/>
            <a:ext cx="1028700" cy="3175"/>
          </a:xfrm>
          <a:prstGeom prst="line">
            <a:avLst/>
          </a:prstGeom>
          <a:ln w="9525" cap="flat" cmpd="sng">
            <a:solidFill>
              <a:srgbClr val="FFFF00"/>
            </a:solidFill>
            <a:prstDash val="solid"/>
            <a:round/>
            <a:headEnd type="none" w="med" len="med"/>
            <a:tailEnd type="triangle" w="med" len="med"/>
          </a:ln>
        </p:spPr>
      </p:sp>
      <p:sp>
        <p:nvSpPr>
          <p:cNvPr id="31757" name="Straight Connector 155661"/>
          <p:cNvSpPr/>
          <p:nvPr/>
        </p:nvSpPr>
        <p:spPr>
          <a:xfrm flipV="1">
            <a:off x="2133600" y="1144588"/>
            <a:ext cx="0" cy="342900"/>
          </a:xfrm>
          <a:prstGeom prst="line">
            <a:avLst/>
          </a:prstGeom>
          <a:ln w="9525" cap="flat" cmpd="sng">
            <a:solidFill>
              <a:srgbClr val="FFFF00"/>
            </a:solidFill>
            <a:prstDash val="solid"/>
            <a:round/>
            <a:headEnd type="none" w="med" len="med"/>
            <a:tailEnd type="triangle" w="med" len="med"/>
          </a:ln>
        </p:spPr>
      </p:sp>
      <p:sp>
        <p:nvSpPr>
          <p:cNvPr id="31758" name="Straight Connector 155662"/>
          <p:cNvSpPr/>
          <p:nvPr/>
        </p:nvSpPr>
        <p:spPr>
          <a:xfrm>
            <a:off x="3733800" y="1144588"/>
            <a:ext cx="0" cy="342900"/>
          </a:xfrm>
          <a:prstGeom prst="line">
            <a:avLst/>
          </a:prstGeom>
          <a:ln w="9525" cap="flat" cmpd="sng">
            <a:solidFill>
              <a:srgbClr val="FFFF00"/>
            </a:solidFill>
            <a:prstDash val="solid"/>
            <a:round/>
            <a:headEnd type="none" w="med" len="med"/>
            <a:tailEnd type="triangle" w="med" len="med"/>
          </a:ln>
        </p:spPr>
      </p:sp>
      <p:sp>
        <p:nvSpPr>
          <p:cNvPr id="31759" name="Straight Connector 155663"/>
          <p:cNvSpPr/>
          <p:nvPr/>
        </p:nvSpPr>
        <p:spPr>
          <a:xfrm flipV="1">
            <a:off x="989013" y="1028700"/>
            <a:ext cx="1028700" cy="571500"/>
          </a:xfrm>
          <a:prstGeom prst="line">
            <a:avLst/>
          </a:prstGeom>
          <a:ln w="9525" cap="flat" cmpd="sng">
            <a:solidFill>
              <a:srgbClr val="FFFF00"/>
            </a:solidFill>
            <a:prstDash val="solid"/>
            <a:round/>
            <a:headEnd type="none" w="med" len="med"/>
            <a:tailEnd type="triangle" w="med" len="med"/>
          </a:ln>
        </p:spPr>
      </p:sp>
      <p:sp>
        <p:nvSpPr>
          <p:cNvPr id="31760" name="Straight Connector 155664"/>
          <p:cNvSpPr/>
          <p:nvPr/>
        </p:nvSpPr>
        <p:spPr>
          <a:xfrm>
            <a:off x="2360613" y="1028700"/>
            <a:ext cx="1143000" cy="571500"/>
          </a:xfrm>
          <a:prstGeom prst="line">
            <a:avLst/>
          </a:prstGeom>
          <a:ln w="9525" cap="flat" cmpd="sng">
            <a:solidFill>
              <a:srgbClr val="FFFF00"/>
            </a:solidFill>
            <a:prstDash val="solid"/>
            <a:round/>
            <a:headEnd type="none" w="med" len="med"/>
            <a:tailEnd type="triangle" w="med" len="med"/>
          </a:ln>
        </p:spPr>
      </p:sp>
      <p:sp>
        <p:nvSpPr>
          <p:cNvPr id="31761" name="Straight Connector 155665"/>
          <p:cNvSpPr/>
          <p:nvPr/>
        </p:nvSpPr>
        <p:spPr>
          <a:xfrm>
            <a:off x="989013" y="1600200"/>
            <a:ext cx="1028700" cy="0"/>
          </a:xfrm>
          <a:prstGeom prst="line">
            <a:avLst/>
          </a:prstGeom>
          <a:ln w="9525" cap="flat" cmpd="sng">
            <a:solidFill>
              <a:srgbClr val="FFFF00"/>
            </a:solidFill>
            <a:prstDash val="solid"/>
            <a:round/>
            <a:headEnd type="none" w="med" len="med"/>
            <a:tailEnd type="triangle" w="med" len="med"/>
          </a:ln>
        </p:spPr>
      </p:sp>
      <p:sp>
        <p:nvSpPr>
          <p:cNvPr id="31762" name="Straight Connector 155666"/>
          <p:cNvSpPr/>
          <p:nvPr/>
        </p:nvSpPr>
        <p:spPr>
          <a:xfrm flipH="1">
            <a:off x="2360613" y="1600200"/>
            <a:ext cx="1143000" cy="0"/>
          </a:xfrm>
          <a:prstGeom prst="line">
            <a:avLst/>
          </a:prstGeom>
          <a:ln w="9525" cap="flat" cmpd="sng">
            <a:solidFill>
              <a:srgbClr val="FFFF00"/>
            </a:solidFill>
            <a:prstDash val="solid"/>
            <a:round/>
            <a:headEnd type="none" w="med" len="med"/>
            <a:tailEnd type="triangle" w="med" len="med"/>
          </a:ln>
        </p:spPr>
      </p:sp>
      <p:sp>
        <p:nvSpPr>
          <p:cNvPr id="31763" name="Oval 155667"/>
          <p:cNvSpPr/>
          <p:nvPr/>
        </p:nvSpPr>
        <p:spPr>
          <a:xfrm>
            <a:off x="3503613" y="2057400"/>
            <a:ext cx="342900" cy="342900"/>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eaLnBrk="0" hangingPunct="0"/>
            <a:r>
              <a:rPr lang="en-US" sz="1000">
                <a:solidFill>
                  <a:srgbClr val="993300"/>
                </a:solidFill>
                <a:latin typeface="Times New Roman" panose="02020603050405020304" pitchFamily="18" charset="0"/>
              </a:rPr>
              <a:t>I</a:t>
            </a:r>
            <a:endParaRPr lang="en-US">
              <a:solidFill>
                <a:srgbClr val="993300"/>
              </a:solidFill>
              <a:latin typeface="Times New Roman" panose="02020603050405020304" pitchFamily="18" charset="0"/>
            </a:endParaRPr>
          </a:p>
        </p:txBody>
      </p:sp>
      <p:sp>
        <p:nvSpPr>
          <p:cNvPr id="31764" name="Oval 155668"/>
          <p:cNvSpPr/>
          <p:nvPr/>
        </p:nvSpPr>
        <p:spPr>
          <a:xfrm>
            <a:off x="646113" y="2057400"/>
            <a:ext cx="342900" cy="342900"/>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eaLnBrk="0" hangingPunct="0"/>
            <a:r>
              <a:rPr lang="en-US" sz="1000">
                <a:solidFill>
                  <a:srgbClr val="993300"/>
                </a:solidFill>
                <a:latin typeface="Times New Roman" panose="02020603050405020304" pitchFamily="18" charset="0"/>
              </a:rPr>
              <a:t>H</a:t>
            </a:r>
            <a:endParaRPr lang="en-US">
              <a:solidFill>
                <a:srgbClr val="993300"/>
              </a:solidFill>
              <a:latin typeface="Times New Roman" panose="02020603050405020304" pitchFamily="18" charset="0"/>
            </a:endParaRPr>
          </a:p>
        </p:txBody>
      </p:sp>
      <p:sp>
        <p:nvSpPr>
          <p:cNvPr id="31765" name="Straight Connector 155669"/>
          <p:cNvSpPr/>
          <p:nvPr/>
        </p:nvSpPr>
        <p:spPr>
          <a:xfrm>
            <a:off x="989013" y="2286000"/>
            <a:ext cx="2514600" cy="0"/>
          </a:xfrm>
          <a:prstGeom prst="line">
            <a:avLst/>
          </a:prstGeom>
          <a:ln w="9525" cap="flat" cmpd="sng">
            <a:solidFill>
              <a:srgbClr val="FFFF00"/>
            </a:solidFill>
            <a:prstDash val="solid"/>
            <a:round/>
            <a:headEnd type="none" w="med" len="med"/>
            <a:tailEnd type="triangle" w="med" len="med"/>
          </a:ln>
        </p:spPr>
      </p:sp>
      <p:sp>
        <p:nvSpPr>
          <p:cNvPr id="31766" name="Straight Connector 155670"/>
          <p:cNvSpPr/>
          <p:nvPr/>
        </p:nvSpPr>
        <p:spPr>
          <a:xfrm flipV="1">
            <a:off x="760413" y="1828800"/>
            <a:ext cx="0" cy="228600"/>
          </a:xfrm>
          <a:prstGeom prst="line">
            <a:avLst/>
          </a:prstGeom>
          <a:ln w="9525" cap="flat" cmpd="sng">
            <a:solidFill>
              <a:srgbClr val="FFFF00"/>
            </a:solidFill>
            <a:prstDash val="solid"/>
            <a:round/>
            <a:headEnd type="none" w="med" len="med"/>
            <a:tailEnd type="triangle" w="med" len="med"/>
          </a:ln>
        </p:spPr>
      </p:sp>
      <p:sp>
        <p:nvSpPr>
          <p:cNvPr id="31767" name="Straight Connector 155671"/>
          <p:cNvSpPr/>
          <p:nvPr/>
        </p:nvSpPr>
        <p:spPr>
          <a:xfrm>
            <a:off x="3617913" y="1828800"/>
            <a:ext cx="0" cy="228600"/>
          </a:xfrm>
          <a:prstGeom prst="line">
            <a:avLst/>
          </a:prstGeom>
          <a:ln w="9525" cap="flat" cmpd="sng">
            <a:solidFill>
              <a:srgbClr val="FFFF00"/>
            </a:solidFill>
            <a:prstDash val="solid"/>
            <a:round/>
            <a:headEnd type="none" w="med" len="med"/>
            <a:tailEnd type="triangle" w="med" len="med"/>
          </a:ln>
        </p:spPr>
      </p:sp>
      <p:sp>
        <p:nvSpPr>
          <p:cNvPr id="31768" name="Straight Connector 155672"/>
          <p:cNvSpPr/>
          <p:nvPr/>
        </p:nvSpPr>
        <p:spPr>
          <a:xfrm flipH="1">
            <a:off x="987425" y="1598613"/>
            <a:ext cx="2514600" cy="685800"/>
          </a:xfrm>
          <a:prstGeom prst="line">
            <a:avLst/>
          </a:prstGeom>
          <a:ln w="9525" cap="flat" cmpd="sng">
            <a:solidFill>
              <a:srgbClr val="FFFF00"/>
            </a:solidFill>
            <a:prstDash val="solid"/>
            <a:round/>
            <a:headEnd type="none" w="med" len="med"/>
            <a:tailEnd type="triangle" w="med" len="med"/>
          </a:ln>
        </p:spPr>
      </p:sp>
      <p:sp>
        <p:nvSpPr>
          <p:cNvPr id="31769" name="Straight Connector 155673"/>
          <p:cNvSpPr/>
          <p:nvPr/>
        </p:nvSpPr>
        <p:spPr>
          <a:xfrm flipH="1" flipV="1">
            <a:off x="2360613" y="1714500"/>
            <a:ext cx="1143000" cy="457200"/>
          </a:xfrm>
          <a:prstGeom prst="line">
            <a:avLst/>
          </a:prstGeom>
          <a:ln w="9525" cap="flat" cmpd="sng">
            <a:solidFill>
              <a:srgbClr val="FFFF00"/>
            </a:solidFill>
            <a:prstDash val="solid"/>
            <a:round/>
            <a:headEnd type="none" w="med" len="med"/>
            <a:tailEnd type="triangle" w="med" len="med"/>
          </a:ln>
        </p:spPr>
      </p:sp>
      <p:sp>
        <p:nvSpPr>
          <p:cNvPr id="31770" name="Straight Connector 155674"/>
          <p:cNvSpPr/>
          <p:nvPr/>
        </p:nvSpPr>
        <p:spPr>
          <a:xfrm flipH="1">
            <a:off x="989013" y="1714500"/>
            <a:ext cx="1028700" cy="457200"/>
          </a:xfrm>
          <a:prstGeom prst="line">
            <a:avLst/>
          </a:prstGeom>
          <a:ln w="9525" cap="flat" cmpd="sng">
            <a:solidFill>
              <a:srgbClr val="FFFF00"/>
            </a:solidFill>
            <a:prstDash val="solid"/>
            <a:round/>
            <a:headEnd type="none" w="med" len="med"/>
            <a:tailEnd type="triangle" w="med" len="med"/>
          </a:ln>
        </p:spPr>
      </p:sp>
      <p:sp>
        <p:nvSpPr>
          <p:cNvPr id="31771" name="Straight Connector 155675"/>
          <p:cNvSpPr/>
          <p:nvPr/>
        </p:nvSpPr>
        <p:spPr>
          <a:xfrm flipH="1">
            <a:off x="2359025" y="1027113"/>
            <a:ext cx="1143000" cy="0"/>
          </a:xfrm>
          <a:prstGeom prst="line">
            <a:avLst/>
          </a:prstGeom>
          <a:ln w="9525" cap="flat" cmpd="sng">
            <a:solidFill>
              <a:srgbClr val="FFFF00"/>
            </a:solidFill>
            <a:prstDash val="solid"/>
            <a:round/>
            <a:headEnd type="none" w="med" len="med"/>
            <a:tailEnd type="triangle" w="med" len="med"/>
          </a:ln>
        </p:spPr>
      </p:sp>
      <p:graphicFrame>
        <p:nvGraphicFramePr>
          <p:cNvPr id="155677" name="Content Placeholder 155676"/>
          <p:cNvGraphicFramePr/>
          <p:nvPr>
            <p:ph/>
          </p:nvPr>
        </p:nvGraphicFramePr>
        <p:xfrm>
          <a:off x="4572000" y="381000"/>
          <a:ext cx="1371600" cy="1955800"/>
        </p:xfrm>
        <a:graphic>
          <a:graphicData uri="http://schemas.openxmlformats.org/drawingml/2006/table">
            <a:tbl>
              <a:tblPr/>
              <a:tblGrid>
                <a:gridCol w="1371600"/>
              </a:tblGrid>
              <a:tr h="30480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just">
                        <a:spcBef>
                          <a:spcPct val="0"/>
                        </a:spcBef>
                        <a:buNone/>
                      </a:pPr>
                      <a:r>
                        <a:rPr sz="1100" b="1">
                          <a:solidFill>
                            <a:srgbClr val="993300"/>
                          </a:solidFill>
                          <a:cs typeface="Times New Roman" panose="02020603050405020304" pitchFamily="18" charset="0"/>
                        </a:rPr>
                        <a:t>Adjacency Lists</a:t>
                      </a:r>
                      <a:endParaRPr lang="en-US" sz="2400" b="1">
                        <a:solidFill>
                          <a:srgbClr val="993300"/>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99"/>
                    </a:solidFill>
                  </a:tcPr>
                </a:tc>
              </a:tr>
              <a:tr h="165100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just">
                        <a:spcBef>
                          <a:spcPct val="0"/>
                        </a:spcBef>
                        <a:buNone/>
                      </a:pPr>
                      <a:r>
                        <a:rPr lang="de-DE" altLang="x-none" sz="1000" b="1" dirty="0">
                          <a:solidFill>
                            <a:srgbClr val="993300"/>
                          </a:solidFill>
                          <a:cs typeface="Times New Roman" panose="02020603050405020304" pitchFamily="18" charset="0"/>
                        </a:rPr>
                        <a:t>A: B, C, D</a:t>
                      </a:r>
                      <a:endParaRPr sz="1200" b="1">
                        <a:solidFill>
                          <a:srgbClr val="993300"/>
                        </a:solidFill>
                        <a:cs typeface="Times New Roman" panose="02020603050405020304" pitchFamily="18" charset="0"/>
                      </a:endParaRPr>
                    </a:p>
                    <a:p>
                      <a:pPr lvl="0" algn="just">
                        <a:spcBef>
                          <a:spcPct val="0"/>
                        </a:spcBef>
                        <a:buNone/>
                      </a:pPr>
                      <a:r>
                        <a:rPr lang="de-DE" altLang="x-none" sz="1000" b="1" dirty="0">
                          <a:solidFill>
                            <a:srgbClr val="993300"/>
                          </a:solidFill>
                          <a:cs typeface="Times New Roman" panose="02020603050405020304" pitchFamily="18" charset="0"/>
                        </a:rPr>
                        <a:t>B: E</a:t>
                      </a:r>
                      <a:endParaRPr sz="1200" b="1">
                        <a:solidFill>
                          <a:srgbClr val="993300"/>
                        </a:solidFill>
                        <a:cs typeface="Times New Roman" panose="02020603050405020304" pitchFamily="18" charset="0"/>
                      </a:endParaRPr>
                    </a:p>
                    <a:p>
                      <a:pPr lvl="0" algn="just">
                        <a:spcBef>
                          <a:spcPct val="0"/>
                        </a:spcBef>
                        <a:buNone/>
                      </a:pPr>
                      <a:r>
                        <a:rPr lang="de-DE" altLang="x-none" sz="1000" b="1" dirty="0">
                          <a:solidFill>
                            <a:srgbClr val="993300"/>
                          </a:solidFill>
                          <a:cs typeface="Times New Roman" panose="02020603050405020304" pitchFamily="18" charset="0"/>
                        </a:rPr>
                        <a:t>C: B, G</a:t>
                      </a:r>
                      <a:endParaRPr sz="1200" b="1">
                        <a:solidFill>
                          <a:srgbClr val="993300"/>
                        </a:solidFill>
                        <a:cs typeface="Times New Roman" panose="02020603050405020304" pitchFamily="18" charset="0"/>
                      </a:endParaRPr>
                    </a:p>
                    <a:p>
                      <a:pPr lvl="0" algn="just">
                        <a:spcBef>
                          <a:spcPct val="0"/>
                        </a:spcBef>
                        <a:buNone/>
                      </a:pPr>
                      <a:r>
                        <a:rPr lang="de-DE" altLang="x-none" sz="1000" b="1" dirty="0">
                          <a:solidFill>
                            <a:srgbClr val="993300"/>
                          </a:solidFill>
                          <a:cs typeface="Times New Roman" panose="02020603050405020304" pitchFamily="18" charset="0"/>
                        </a:rPr>
                        <a:t>D: C, G</a:t>
                      </a:r>
                      <a:endParaRPr sz="1200" b="1">
                        <a:solidFill>
                          <a:srgbClr val="993300"/>
                        </a:solidFill>
                        <a:cs typeface="Times New Roman" panose="02020603050405020304" pitchFamily="18" charset="0"/>
                      </a:endParaRPr>
                    </a:p>
                    <a:p>
                      <a:pPr lvl="0" algn="just">
                        <a:spcBef>
                          <a:spcPct val="0"/>
                        </a:spcBef>
                        <a:buNone/>
                      </a:pPr>
                      <a:r>
                        <a:rPr sz="1000" b="1">
                          <a:solidFill>
                            <a:srgbClr val="993300"/>
                          </a:solidFill>
                          <a:cs typeface="Times New Roman" panose="02020603050405020304" pitchFamily="18" charset="0"/>
                        </a:rPr>
                        <a:t>E: C, F</a:t>
                      </a:r>
                      <a:endParaRPr sz="1200" b="1">
                        <a:solidFill>
                          <a:srgbClr val="993300"/>
                        </a:solidFill>
                        <a:cs typeface="Times New Roman" panose="02020603050405020304" pitchFamily="18" charset="0"/>
                      </a:endParaRPr>
                    </a:p>
                    <a:p>
                      <a:pPr lvl="0" algn="just">
                        <a:spcBef>
                          <a:spcPct val="0"/>
                        </a:spcBef>
                        <a:buNone/>
                      </a:pPr>
                      <a:r>
                        <a:rPr sz="1000" b="1">
                          <a:solidFill>
                            <a:srgbClr val="993300"/>
                          </a:solidFill>
                          <a:cs typeface="Times New Roman" panose="02020603050405020304" pitchFamily="18" charset="0"/>
                        </a:rPr>
                        <a:t>F: C, H</a:t>
                      </a:r>
                      <a:endParaRPr sz="1200" b="1">
                        <a:solidFill>
                          <a:srgbClr val="993300"/>
                        </a:solidFill>
                        <a:cs typeface="Times New Roman" panose="02020603050405020304" pitchFamily="18" charset="0"/>
                      </a:endParaRPr>
                    </a:p>
                    <a:p>
                      <a:pPr lvl="0" algn="just">
                        <a:spcBef>
                          <a:spcPct val="0"/>
                        </a:spcBef>
                        <a:buNone/>
                      </a:pPr>
                      <a:r>
                        <a:rPr sz="1000" b="1">
                          <a:solidFill>
                            <a:srgbClr val="993300"/>
                          </a:solidFill>
                          <a:cs typeface="Times New Roman" panose="02020603050405020304" pitchFamily="18" charset="0"/>
                        </a:rPr>
                        <a:t>G: F, H, I</a:t>
                      </a:r>
                      <a:endParaRPr sz="1200" b="1">
                        <a:solidFill>
                          <a:srgbClr val="993300"/>
                        </a:solidFill>
                        <a:cs typeface="Times New Roman" panose="02020603050405020304" pitchFamily="18" charset="0"/>
                      </a:endParaRPr>
                    </a:p>
                    <a:p>
                      <a:pPr lvl="0" algn="just">
                        <a:spcBef>
                          <a:spcPct val="0"/>
                        </a:spcBef>
                        <a:buNone/>
                      </a:pPr>
                      <a:r>
                        <a:rPr sz="1000" b="1">
                          <a:solidFill>
                            <a:srgbClr val="993300"/>
                          </a:solidFill>
                          <a:cs typeface="Times New Roman" panose="02020603050405020304" pitchFamily="18" charset="0"/>
                        </a:rPr>
                        <a:t>H: E, I</a:t>
                      </a:r>
                      <a:endParaRPr sz="1200" b="1">
                        <a:solidFill>
                          <a:srgbClr val="993300"/>
                        </a:solidFill>
                        <a:cs typeface="Times New Roman" panose="02020603050405020304" pitchFamily="18" charset="0"/>
                      </a:endParaRPr>
                    </a:p>
                    <a:p>
                      <a:pPr lvl="0" algn="just">
                        <a:spcBef>
                          <a:spcPct val="0"/>
                        </a:spcBef>
                        <a:buNone/>
                      </a:pPr>
                      <a:r>
                        <a:rPr sz="1000" b="1">
                          <a:solidFill>
                            <a:srgbClr val="993300"/>
                          </a:solidFill>
                          <a:cs typeface="Times New Roman" panose="02020603050405020304" pitchFamily="18" charset="0"/>
                        </a:rPr>
                        <a:t>I: F</a:t>
                      </a:r>
                      <a:endParaRPr lang="en-US" sz="2400" b="1">
                        <a:solidFill>
                          <a:srgbClr val="993300"/>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99"/>
                    </a:solidFill>
                  </a:tcPr>
                </a:tc>
              </a:tr>
            </a:tbl>
          </a:graphicData>
        </a:graphic>
      </p:graphicFrame>
      <p:sp>
        <p:nvSpPr>
          <p:cNvPr id="31780" name="Rectangles 155684"/>
          <p:cNvSpPr/>
          <p:nvPr/>
        </p:nvSpPr>
        <p:spPr>
          <a:xfrm>
            <a:off x="304800" y="2452688"/>
            <a:ext cx="4343400" cy="274637"/>
          </a:xfrm>
          <a:prstGeom prst="rect">
            <a:avLst/>
          </a:prstGeom>
          <a:noFill/>
          <a:ln w="9525">
            <a:noFill/>
          </a:ln>
        </p:spPr>
        <p:txBody>
          <a:bodyPr anchor="ctr" anchorCtr="0">
            <a:spAutoFit/>
          </a:bodyPr>
          <a:p>
            <a:pPr algn="just" defTabSz="914400" eaLnBrk="0" hangingPunct="0">
              <a:buAutoNum type="alphaLcParenR"/>
              <a:tabLst>
                <a:tab pos="228600" algn="l"/>
              </a:tabLst>
            </a:pPr>
            <a:r>
              <a:rPr lang="en-US" sz="1200" b="1">
                <a:latin typeface="Times New Roman" panose="02020603050405020304" pitchFamily="18" charset="0"/>
              </a:rPr>
              <a:t>Initially add A to </a:t>
            </a:r>
            <a:r>
              <a:rPr lang="en-US" sz="1200" b="1">
                <a:latin typeface="Courier New" panose="02070309020205020404" pitchFamily="49" charset="0"/>
              </a:rPr>
              <a:t>QUEUE</a:t>
            </a:r>
            <a:r>
              <a:rPr lang="en-US" sz="1200" b="1">
                <a:latin typeface="Times New Roman" panose="02020603050405020304" pitchFamily="18" charset="0"/>
              </a:rPr>
              <a:t> and add </a:t>
            </a:r>
            <a:r>
              <a:rPr lang="en-US" sz="1200" b="1">
                <a:latin typeface="Courier New" panose="02070309020205020404" pitchFamily="49" charset="0"/>
              </a:rPr>
              <a:t>NULL</a:t>
            </a:r>
            <a:r>
              <a:rPr lang="en-US" sz="1200" b="1">
                <a:latin typeface="Times New Roman" panose="02020603050405020304" pitchFamily="18" charset="0"/>
              </a:rPr>
              <a:t> to </a:t>
            </a:r>
            <a:r>
              <a:rPr lang="en-US" sz="1200" b="1">
                <a:latin typeface="Courier New" panose="02070309020205020404" pitchFamily="49" charset="0"/>
              </a:rPr>
              <a:t>ORIG</a:t>
            </a:r>
            <a:r>
              <a:rPr lang="en-US" sz="1200" b="1">
                <a:latin typeface="Times New Roman" panose="02020603050405020304" pitchFamily="18" charset="0"/>
              </a:rPr>
              <a:t>, so</a:t>
            </a:r>
            <a:endParaRPr lang="en-US" sz="1200" b="1">
              <a:latin typeface="Times New Roman" panose="02020603050405020304" pitchFamily="18" charset="0"/>
            </a:endParaRPr>
          </a:p>
        </p:txBody>
      </p:sp>
      <p:graphicFrame>
        <p:nvGraphicFramePr>
          <p:cNvPr id="155686" name="Table 155685"/>
          <p:cNvGraphicFramePr/>
          <p:nvPr/>
        </p:nvGraphicFramePr>
        <p:xfrm>
          <a:off x="457200" y="2743200"/>
          <a:ext cx="5595938" cy="639763"/>
        </p:xfrm>
        <a:graphic>
          <a:graphicData uri="http://schemas.openxmlformats.org/drawingml/2006/table">
            <a:tbl>
              <a:tblPr/>
              <a:tblGrid>
                <a:gridCol w="868363"/>
                <a:gridCol w="4727575"/>
              </a:tblGrid>
              <a:tr h="395288">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just">
                        <a:spcBef>
                          <a:spcPct val="0"/>
                        </a:spcBef>
                        <a:buNone/>
                      </a:pPr>
                      <a:endParaRPr sz="1000" b="1">
                        <a:solidFill>
                          <a:srgbClr val="993300"/>
                        </a:solidFill>
                        <a:cs typeface="Times New Roman" panose="02020603050405020304" pitchFamily="18" charset="0"/>
                      </a:endParaRPr>
                    </a:p>
                    <a:p>
                      <a:pPr lvl="0" algn="just">
                        <a:spcBef>
                          <a:spcPct val="0"/>
                        </a:spcBef>
                        <a:buNone/>
                      </a:pPr>
                      <a:r>
                        <a:rPr sz="1000" b="1">
                          <a:solidFill>
                            <a:srgbClr val="993300"/>
                          </a:solidFill>
                          <a:cs typeface="Times New Roman" panose="02020603050405020304" pitchFamily="18" charset="0"/>
                        </a:rPr>
                        <a:t>FRONT</a:t>
                      </a:r>
                      <a:r>
                        <a:rPr sz="1000">
                          <a:solidFill>
                            <a:srgbClr val="993300"/>
                          </a:solidFill>
                          <a:cs typeface="Times New Roman" panose="02020603050405020304" pitchFamily="18" charset="0"/>
                        </a:rPr>
                        <a:t> = 1</a:t>
                      </a:r>
                      <a:endParaRPr lang="en-US" sz="2400">
                        <a:solidFill>
                          <a:srgbClr val="993300"/>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99"/>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just">
                        <a:spcBef>
                          <a:spcPct val="0"/>
                        </a:spcBef>
                        <a:buNone/>
                      </a:pPr>
                      <a:r>
                        <a:rPr sz="1000" b="1">
                          <a:solidFill>
                            <a:srgbClr val="993300"/>
                          </a:solidFill>
                          <a:cs typeface="Times New Roman" panose="02020603050405020304" pitchFamily="18" charset="0"/>
                        </a:rPr>
                        <a:t>QUEUE</a:t>
                      </a:r>
                      <a:r>
                        <a:rPr sz="1000">
                          <a:solidFill>
                            <a:srgbClr val="993300"/>
                          </a:solidFill>
                          <a:cs typeface="Times New Roman" panose="02020603050405020304" pitchFamily="18" charset="0"/>
                        </a:rPr>
                        <a:t> = A</a:t>
                      </a:r>
                      <a:endParaRPr lang="en-US" sz="2400">
                        <a:solidFill>
                          <a:srgbClr val="993300"/>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99"/>
                    </a:solidFill>
                  </a:tcPr>
                </a:tc>
              </a:tr>
              <a:tr h="242887">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just">
                        <a:spcBef>
                          <a:spcPct val="0"/>
                        </a:spcBef>
                        <a:buNone/>
                      </a:pPr>
                      <a:r>
                        <a:rPr sz="1000" b="1">
                          <a:solidFill>
                            <a:srgbClr val="993300"/>
                          </a:solidFill>
                          <a:cs typeface="Times New Roman" panose="02020603050405020304" pitchFamily="18" charset="0"/>
                        </a:rPr>
                        <a:t>REAR</a:t>
                      </a:r>
                      <a:r>
                        <a:rPr sz="1000">
                          <a:solidFill>
                            <a:srgbClr val="993300"/>
                          </a:solidFill>
                          <a:cs typeface="Times New Roman" panose="02020603050405020304" pitchFamily="18" charset="0"/>
                        </a:rPr>
                        <a:t> = 1</a:t>
                      </a:r>
                      <a:endParaRPr lang="en-US" sz="2400">
                        <a:solidFill>
                          <a:srgbClr val="993300"/>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99"/>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just">
                        <a:spcBef>
                          <a:spcPct val="0"/>
                        </a:spcBef>
                        <a:buNone/>
                      </a:pPr>
                      <a:r>
                        <a:rPr sz="1000" b="1">
                          <a:solidFill>
                            <a:srgbClr val="993300"/>
                          </a:solidFill>
                          <a:cs typeface="Times New Roman" panose="02020603050405020304" pitchFamily="18" charset="0"/>
                        </a:rPr>
                        <a:t>ORIG</a:t>
                      </a:r>
                      <a:r>
                        <a:rPr sz="1000">
                          <a:solidFill>
                            <a:srgbClr val="993300"/>
                          </a:solidFill>
                          <a:cs typeface="Times New Roman" panose="02020603050405020304" pitchFamily="18" charset="0"/>
                        </a:rPr>
                        <a:t> = \0</a:t>
                      </a:r>
                      <a:endParaRPr lang="en-US" sz="2400">
                        <a:solidFill>
                          <a:srgbClr val="993300"/>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99"/>
                    </a:solidFill>
                  </a:tcPr>
                </a:tc>
              </a:tr>
            </a:tbl>
          </a:graphicData>
        </a:graphic>
      </p:graphicFrame>
      <p:sp>
        <p:nvSpPr>
          <p:cNvPr id="31792" name="Rectangles 155696"/>
          <p:cNvSpPr/>
          <p:nvPr/>
        </p:nvSpPr>
        <p:spPr>
          <a:xfrm>
            <a:off x="381000" y="3475038"/>
            <a:ext cx="8763000" cy="517525"/>
          </a:xfrm>
          <a:prstGeom prst="rect">
            <a:avLst/>
          </a:prstGeom>
          <a:noFill/>
          <a:ln w="9525">
            <a:noFill/>
          </a:ln>
        </p:spPr>
        <p:txBody>
          <a:bodyPr anchor="ctr" anchorCtr="0">
            <a:spAutoFit/>
          </a:bodyPr>
          <a:p>
            <a:pPr algn="just" defTabSz="914400" eaLnBrk="0" hangingPunct="0">
              <a:tabLst>
                <a:tab pos="457200" algn="l"/>
              </a:tabLst>
            </a:pPr>
            <a:r>
              <a:rPr lang="en-US" sz="1400" b="1" err="1">
                <a:solidFill>
                  <a:srgbClr val="FFFF00"/>
                </a:solidFill>
                <a:latin typeface="Times New Roman" panose="02020603050405020304" pitchFamily="18" charset="0"/>
              </a:rPr>
              <a:t>Dequeue</a:t>
            </a:r>
            <a:r>
              <a:rPr lang="en-US" sz="1400" b="1">
                <a:solidFill>
                  <a:srgbClr val="FFFF00"/>
                </a:solidFill>
                <a:latin typeface="Times New Roman" panose="02020603050405020304" pitchFamily="18" charset="0"/>
              </a:rPr>
              <a:t> a node by setting FRONT = </a:t>
            </a:r>
            <a:r>
              <a:rPr lang="en-US" sz="1400" b="1" err="1">
                <a:solidFill>
                  <a:srgbClr val="FFFF00"/>
                </a:solidFill>
                <a:latin typeface="Times New Roman" panose="02020603050405020304" pitchFamily="18" charset="0"/>
              </a:rPr>
              <a:t>FRONT</a:t>
            </a:r>
            <a:r>
              <a:rPr lang="en-US" sz="1400" b="1">
                <a:solidFill>
                  <a:srgbClr val="FFFF00"/>
                </a:solidFill>
                <a:latin typeface="Times New Roman" panose="02020603050405020304" pitchFamily="18" charset="0"/>
              </a:rPr>
              <a:t> + 1 (remove the FRONT element of QUEUE) and </a:t>
            </a:r>
            <a:r>
              <a:rPr lang="en-US" sz="1400" b="1" err="1">
                <a:solidFill>
                  <a:srgbClr val="FFFF00"/>
                </a:solidFill>
                <a:latin typeface="Times New Roman" panose="02020603050405020304" pitchFamily="18" charset="0"/>
              </a:rPr>
              <a:t>enqueue</a:t>
            </a:r>
            <a:r>
              <a:rPr lang="en-US" sz="1400" b="1">
                <a:solidFill>
                  <a:srgbClr val="FFFF00"/>
                </a:solidFill>
                <a:latin typeface="Times New Roman" panose="02020603050405020304" pitchFamily="18" charset="0"/>
              </a:rPr>
              <a:t> the neighbors of A. Also add A as the ORIG of its neighbors, so</a:t>
            </a:r>
            <a:endParaRPr lang="en-US" sz="1400" b="1">
              <a:solidFill>
                <a:srgbClr val="FFFF00"/>
              </a:solidFill>
              <a:latin typeface="Times New Roman" panose="02020603050405020304" pitchFamily="18" charset="0"/>
            </a:endParaRPr>
          </a:p>
        </p:txBody>
      </p:sp>
      <p:sp>
        <p:nvSpPr>
          <p:cNvPr id="31793" name="Text Box 155697"/>
          <p:cNvSpPr txBox="1"/>
          <p:nvPr/>
        </p:nvSpPr>
        <p:spPr>
          <a:xfrm>
            <a:off x="685800" y="4038600"/>
            <a:ext cx="3505200" cy="4572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eaLnBrk="0" hangingPunct="0"/>
            <a:r>
              <a:rPr lang="fr-FR" altLang="x-none" sz="1200" b="1">
                <a:latin typeface="Times New Roman" panose="02020603050405020304" pitchFamily="18" charset="0"/>
              </a:rPr>
              <a:t>FRONT = 2 		QUEUE = A B C D</a:t>
            </a:r>
            <a:endParaRPr lang="fr-FR" altLang="x-none" sz="1200" b="1">
              <a:latin typeface="Times New Roman" panose="02020603050405020304" pitchFamily="18" charset="0"/>
            </a:endParaRPr>
          </a:p>
          <a:p>
            <a:pPr eaLnBrk="0" hangingPunct="0"/>
            <a:r>
              <a:rPr lang="fr-FR" altLang="x-none" sz="1200" b="1">
                <a:latin typeface="Times New Roman" panose="02020603050405020304" pitchFamily="18" charset="0"/>
              </a:rPr>
              <a:t>REAR = 4 	 	 ORIG =   \0 A A A</a:t>
            </a:r>
            <a:endParaRPr lang="en-US">
              <a:latin typeface="Times New Roman" panose="02020603050405020304" pitchFamily="18" charset="0"/>
            </a:endParaRPr>
          </a:p>
        </p:txBody>
      </p:sp>
      <p:sp>
        <p:nvSpPr>
          <p:cNvPr id="31794" name="Rectangles 155698"/>
          <p:cNvSpPr/>
          <p:nvPr/>
        </p:nvSpPr>
        <p:spPr>
          <a:xfrm>
            <a:off x="304800" y="4572000"/>
            <a:ext cx="8458200" cy="517525"/>
          </a:xfrm>
          <a:prstGeom prst="rect">
            <a:avLst/>
          </a:prstGeom>
          <a:noFill/>
          <a:ln w="9525">
            <a:noFill/>
          </a:ln>
        </p:spPr>
        <p:txBody>
          <a:bodyPr anchor="ctr" anchorCtr="0">
            <a:spAutoFit/>
          </a:bodyPr>
          <a:p>
            <a:pPr algn="just" defTabSz="914400" eaLnBrk="0" hangingPunct="0">
              <a:tabLst>
                <a:tab pos="457200" algn="l"/>
              </a:tabLst>
            </a:pPr>
            <a:r>
              <a:rPr lang="en-US" sz="1400" b="1" err="1">
                <a:solidFill>
                  <a:srgbClr val="FFFF00"/>
                </a:solidFill>
                <a:latin typeface="Times New Roman" panose="02020603050405020304" pitchFamily="18" charset="0"/>
              </a:rPr>
              <a:t>Dequeue</a:t>
            </a:r>
            <a:r>
              <a:rPr lang="en-US" sz="1400" b="1">
                <a:solidFill>
                  <a:srgbClr val="FFFF00"/>
                </a:solidFill>
                <a:latin typeface="Times New Roman" panose="02020603050405020304" pitchFamily="18" charset="0"/>
              </a:rPr>
              <a:t> a node by setting FRONT = </a:t>
            </a:r>
            <a:r>
              <a:rPr lang="en-US" sz="1400" b="1" err="1">
                <a:solidFill>
                  <a:srgbClr val="FFFF00"/>
                </a:solidFill>
                <a:latin typeface="Times New Roman" panose="02020603050405020304" pitchFamily="18" charset="0"/>
              </a:rPr>
              <a:t>FRONT</a:t>
            </a:r>
            <a:r>
              <a:rPr lang="en-US" sz="1400" b="1">
                <a:solidFill>
                  <a:srgbClr val="FFFF00"/>
                </a:solidFill>
                <a:latin typeface="Times New Roman" panose="02020603050405020304" pitchFamily="18" charset="0"/>
              </a:rPr>
              <a:t> + 1 and </a:t>
            </a:r>
            <a:r>
              <a:rPr lang="en-US" sz="1400" b="1" err="1">
                <a:solidFill>
                  <a:srgbClr val="FFFF00"/>
                </a:solidFill>
                <a:latin typeface="Times New Roman" panose="02020603050405020304" pitchFamily="18" charset="0"/>
              </a:rPr>
              <a:t>enqueue</a:t>
            </a:r>
            <a:r>
              <a:rPr lang="en-US" sz="1400" b="1">
                <a:solidFill>
                  <a:srgbClr val="FFFF00"/>
                </a:solidFill>
                <a:latin typeface="Times New Roman" panose="02020603050405020304" pitchFamily="18" charset="0"/>
              </a:rPr>
              <a:t> the neighbors of B. Also add B as the ORIG of its neighbors, so</a:t>
            </a:r>
            <a:endParaRPr lang="en-US" sz="1400" b="1">
              <a:solidFill>
                <a:srgbClr val="FFFF00"/>
              </a:solidFill>
              <a:latin typeface="Times New Roman" panose="02020603050405020304" pitchFamily="18" charset="0"/>
            </a:endParaRPr>
          </a:p>
        </p:txBody>
      </p:sp>
      <p:sp>
        <p:nvSpPr>
          <p:cNvPr id="31795" name="Text Box 155699"/>
          <p:cNvSpPr txBox="1"/>
          <p:nvPr/>
        </p:nvSpPr>
        <p:spPr>
          <a:xfrm>
            <a:off x="914400" y="5181600"/>
            <a:ext cx="3505200" cy="4572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eaLnBrk="0" hangingPunct="0"/>
            <a:r>
              <a:rPr lang="fr-FR" altLang="x-none" sz="1200" b="1">
                <a:latin typeface="Times New Roman" panose="02020603050405020304" pitchFamily="18" charset="0"/>
              </a:rPr>
              <a:t>FRONT = 3 		QUEUE = A B C D  E</a:t>
            </a:r>
            <a:endParaRPr lang="fr-FR" altLang="x-none" sz="1200" b="1">
              <a:latin typeface="Times New Roman" panose="02020603050405020304" pitchFamily="18" charset="0"/>
            </a:endParaRPr>
          </a:p>
          <a:p>
            <a:pPr eaLnBrk="0" hangingPunct="0"/>
            <a:r>
              <a:rPr lang="fr-FR" altLang="x-none" sz="1200" b="1">
                <a:latin typeface="Times New Roman" panose="02020603050405020304" pitchFamily="18" charset="0"/>
              </a:rPr>
              <a:t>REAR =  5	 	 ORIG =   \0 A A A  B</a:t>
            </a:r>
            <a:endParaRPr lang="en-US">
              <a:latin typeface="Times New Roman" panose="02020603050405020304" pitchFamily="18" charset="0"/>
            </a:endParaRPr>
          </a:p>
        </p:txBody>
      </p:sp>
      <p:sp>
        <p:nvSpPr>
          <p:cNvPr id="31796" name="Rectangles 155700"/>
          <p:cNvSpPr/>
          <p:nvPr/>
        </p:nvSpPr>
        <p:spPr>
          <a:xfrm>
            <a:off x="0" y="5638800"/>
            <a:ext cx="9144000" cy="639763"/>
          </a:xfrm>
          <a:prstGeom prst="rect">
            <a:avLst/>
          </a:prstGeom>
          <a:noFill/>
          <a:ln w="9525">
            <a:noFill/>
          </a:ln>
        </p:spPr>
        <p:txBody>
          <a:bodyPr anchor="ctr" anchorCtr="0">
            <a:spAutoFit/>
          </a:bodyPr>
          <a:p>
            <a:pPr algn="just" defTabSz="914400" eaLnBrk="0" hangingPunct="0">
              <a:tabLst>
                <a:tab pos="457200" algn="l"/>
              </a:tabLst>
            </a:pPr>
            <a:r>
              <a:rPr lang="en-US" sz="1200" b="1" err="1">
                <a:solidFill>
                  <a:srgbClr val="FFFF00"/>
                </a:solidFill>
                <a:latin typeface="Times New Roman" panose="02020603050405020304" pitchFamily="18" charset="0"/>
              </a:rPr>
              <a:t>Dequeue</a:t>
            </a:r>
            <a:r>
              <a:rPr lang="en-US" sz="1200" b="1">
                <a:solidFill>
                  <a:srgbClr val="FFFF00"/>
                </a:solidFill>
                <a:latin typeface="Times New Roman" panose="02020603050405020304" pitchFamily="18" charset="0"/>
              </a:rPr>
              <a:t> a node by setting FRONT = </a:t>
            </a:r>
            <a:r>
              <a:rPr lang="en-US" sz="1200" b="1" err="1">
                <a:solidFill>
                  <a:srgbClr val="FFFF00"/>
                </a:solidFill>
                <a:latin typeface="Times New Roman" panose="02020603050405020304" pitchFamily="18" charset="0"/>
              </a:rPr>
              <a:t>FRONT</a:t>
            </a:r>
            <a:r>
              <a:rPr lang="en-US" sz="1200" b="1">
                <a:solidFill>
                  <a:srgbClr val="FFFF00"/>
                </a:solidFill>
                <a:latin typeface="Times New Roman" panose="02020603050405020304" pitchFamily="18" charset="0"/>
              </a:rPr>
              <a:t> + 1 and </a:t>
            </a:r>
            <a:r>
              <a:rPr lang="en-US" sz="1200" b="1" err="1">
                <a:solidFill>
                  <a:srgbClr val="FFFF00"/>
                </a:solidFill>
                <a:latin typeface="Times New Roman" panose="02020603050405020304" pitchFamily="18" charset="0"/>
              </a:rPr>
              <a:t>enqueue</a:t>
            </a:r>
            <a:r>
              <a:rPr lang="en-US" sz="1200" b="1">
                <a:solidFill>
                  <a:srgbClr val="FFFF00"/>
                </a:solidFill>
                <a:latin typeface="Times New Roman" panose="02020603050405020304" pitchFamily="18" charset="0"/>
              </a:rPr>
              <a:t> the neighbors of C. Also add C as the ORIG of its neighbors. Note that C has two neighbors B and G. Since B has already been added to the queue and it is not in the Ready state, we will not add B and add only G, so</a:t>
            </a:r>
            <a:endParaRPr lang="en-US" sz="1200" b="1">
              <a:solidFill>
                <a:srgbClr val="FFFF00"/>
              </a:solidFill>
              <a:latin typeface="Times New Roman" panose="02020603050405020304" pitchFamily="18" charset="0"/>
            </a:endParaRPr>
          </a:p>
        </p:txBody>
      </p:sp>
      <p:sp>
        <p:nvSpPr>
          <p:cNvPr id="31797" name="Text Box 155701"/>
          <p:cNvSpPr txBox="1"/>
          <p:nvPr/>
        </p:nvSpPr>
        <p:spPr>
          <a:xfrm>
            <a:off x="1143000" y="6400800"/>
            <a:ext cx="4038600" cy="4572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eaLnBrk="0" hangingPunct="0"/>
            <a:r>
              <a:rPr lang="fr-FR" altLang="x-none" sz="1200" b="1">
                <a:latin typeface="Times New Roman" panose="02020603050405020304" pitchFamily="18" charset="0"/>
              </a:rPr>
              <a:t>FRONT = 4 		QUEUE = A B C D  E  G</a:t>
            </a:r>
            <a:endParaRPr lang="fr-FR" altLang="x-none" sz="1200" b="1">
              <a:latin typeface="Times New Roman" panose="02020603050405020304" pitchFamily="18" charset="0"/>
            </a:endParaRPr>
          </a:p>
          <a:p>
            <a:pPr eaLnBrk="0" hangingPunct="0"/>
            <a:r>
              <a:rPr lang="fr-FR" altLang="x-none" sz="1200" b="1">
                <a:latin typeface="Times New Roman" panose="02020603050405020304" pitchFamily="18" charset="0"/>
              </a:rPr>
              <a:t>REAR =  6	 	 ORIG =   \0 A A A  B  C</a:t>
            </a:r>
            <a:endParaRPr lang="en-US">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s 156673"/>
          <p:cNvSpPr/>
          <p:nvPr/>
        </p:nvSpPr>
        <p:spPr>
          <a:xfrm>
            <a:off x="0" y="0"/>
            <a:ext cx="9144000" cy="639763"/>
          </a:xfrm>
          <a:prstGeom prst="rect">
            <a:avLst/>
          </a:prstGeom>
          <a:noFill/>
          <a:ln w="9525">
            <a:noFill/>
          </a:ln>
        </p:spPr>
        <p:txBody>
          <a:bodyPr anchor="ctr" anchorCtr="0">
            <a:spAutoFit/>
          </a:bodyPr>
          <a:p>
            <a:pPr algn="just" defTabSz="914400" eaLnBrk="0" hangingPunct="0">
              <a:tabLst>
                <a:tab pos="228600" algn="l"/>
              </a:tabLst>
            </a:pPr>
            <a:r>
              <a:rPr lang="en-US" sz="1200" b="1" err="1">
                <a:solidFill>
                  <a:srgbClr val="FFCC99"/>
                </a:solidFill>
                <a:latin typeface="Times New Roman" panose="02020603050405020304" pitchFamily="18" charset="0"/>
              </a:rPr>
              <a:t>Dequeue</a:t>
            </a:r>
            <a:r>
              <a:rPr lang="en-US" sz="1200" b="1">
                <a:solidFill>
                  <a:srgbClr val="FFCC99"/>
                </a:solidFill>
                <a:latin typeface="Times New Roman" panose="02020603050405020304" pitchFamily="18" charset="0"/>
              </a:rPr>
              <a:t> a node by setting FRONT = </a:t>
            </a:r>
            <a:r>
              <a:rPr lang="en-US" sz="1200" b="1" err="1">
                <a:solidFill>
                  <a:srgbClr val="FFCC99"/>
                </a:solidFill>
                <a:latin typeface="Times New Roman" panose="02020603050405020304" pitchFamily="18" charset="0"/>
              </a:rPr>
              <a:t>FRONT</a:t>
            </a:r>
            <a:r>
              <a:rPr lang="en-US" sz="1200" b="1">
                <a:solidFill>
                  <a:srgbClr val="FFCC99"/>
                </a:solidFill>
                <a:latin typeface="Times New Roman" panose="02020603050405020304" pitchFamily="18" charset="0"/>
              </a:rPr>
              <a:t> + 1 and </a:t>
            </a:r>
            <a:r>
              <a:rPr lang="en-US" sz="1200" b="1" err="1">
                <a:solidFill>
                  <a:srgbClr val="FFCC99"/>
                </a:solidFill>
                <a:latin typeface="Times New Roman" panose="02020603050405020304" pitchFamily="18" charset="0"/>
              </a:rPr>
              <a:t>enqueue</a:t>
            </a:r>
            <a:r>
              <a:rPr lang="en-US" sz="1200" b="1">
                <a:solidFill>
                  <a:srgbClr val="FFCC99"/>
                </a:solidFill>
                <a:latin typeface="Times New Roman" panose="02020603050405020304" pitchFamily="18" charset="0"/>
              </a:rPr>
              <a:t> the neighbors of D. Also add D as the ORIG of its neighbors. Note that D has two neighbors C and G. Since both of them have already been added to the queue and they are not in the Ready state, we will not add them again, so</a:t>
            </a:r>
            <a:endParaRPr lang="en-US" sz="1200" b="1">
              <a:solidFill>
                <a:srgbClr val="FFCC99"/>
              </a:solidFill>
              <a:latin typeface="Times New Roman" panose="02020603050405020304" pitchFamily="18" charset="0"/>
            </a:endParaRPr>
          </a:p>
        </p:txBody>
      </p:sp>
      <p:sp>
        <p:nvSpPr>
          <p:cNvPr id="32770" name="Text Box 156674"/>
          <p:cNvSpPr txBox="1"/>
          <p:nvPr/>
        </p:nvSpPr>
        <p:spPr>
          <a:xfrm>
            <a:off x="2286000" y="685800"/>
            <a:ext cx="4038600" cy="4572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eaLnBrk="0" hangingPunct="0"/>
            <a:r>
              <a:rPr lang="fr-FR" altLang="x-none" sz="1200" b="1">
                <a:latin typeface="Times New Roman" panose="02020603050405020304" pitchFamily="18" charset="0"/>
              </a:rPr>
              <a:t>FRONT = 5 		QUEUE = A B C D  E  G</a:t>
            </a:r>
            <a:endParaRPr lang="fr-FR" altLang="x-none" sz="1200" b="1">
              <a:latin typeface="Times New Roman" panose="02020603050405020304" pitchFamily="18" charset="0"/>
            </a:endParaRPr>
          </a:p>
          <a:p>
            <a:pPr eaLnBrk="0" hangingPunct="0"/>
            <a:r>
              <a:rPr lang="fr-FR" altLang="x-none" sz="1200" b="1">
                <a:latin typeface="Times New Roman" panose="02020603050405020304" pitchFamily="18" charset="0"/>
              </a:rPr>
              <a:t>REAR =  6	 	 ORIG =   \0 A A A  B  C</a:t>
            </a:r>
            <a:endParaRPr lang="en-US">
              <a:latin typeface="Times New Roman" panose="02020603050405020304" pitchFamily="18" charset="0"/>
            </a:endParaRPr>
          </a:p>
        </p:txBody>
      </p:sp>
      <p:sp>
        <p:nvSpPr>
          <p:cNvPr id="32771" name="Rectangles 156675"/>
          <p:cNvSpPr/>
          <p:nvPr/>
        </p:nvSpPr>
        <p:spPr>
          <a:xfrm>
            <a:off x="381000" y="1219200"/>
            <a:ext cx="8763000" cy="639763"/>
          </a:xfrm>
          <a:prstGeom prst="rect">
            <a:avLst/>
          </a:prstGeom>
          <a:noFill/>
          <a:ln w="9525">
            <a:noFill/>
          </a:ln>
        </p:spPr>
        <p:txBody>
          <a:bodyPr anchor="ctr" anchorCtr="0">
            <a:spAutoFit/>
          </a:bodyPr>
          <a:p>
            <a:pPr algn="just" defTabSz="914400" eaLnBrk="0" hangingPunct="0">
              <a:tabLst>
                <a:tab pos="457200" algn="l"/>
              </a:tabLst>
            </a:pPr>
            <a:r>
              <a:rPr lang="en-US" sz="1200" b="1" err="1">
                <a:solidFill>
                  <a:srgbClr val="FFCC99"/>
                </a:solidFill>
                <a:latin typeface="Times New Roman" panose="02020603050405020304" pitchFamily="18" charset="0"/>
              </a:rPr>
              <a:t>Dequeue</a:t>
            </a:r>
            <a:r>
              <a:rPr lang="en-US" sz="1200" b="1">
                <a:solidFill>
                  <a:srgbClr val="FFCC99"/>
                </a:solidFill>
                <a:latin typeface="Times New Roman" panose="02020603050405020304" pitchFamily="18" charset="0"/>
              </a:rPr>
              <a:t> a node by setting FRONT = </a:t>
            </a:r>
            <a:r>
              <a:rPr lang="en-US" sz="1200" b="1" err="1">
                <a:solidFill>
                  <a:srgbClr val="FFCC99"/>
                </a:solidFill>
                <a:latin typeface="Times New Roman" panose="02020603050405020304" pitchFamily="18" charset="0"/>
              </a:rPr>
              <a:t>FRONT</a:t>
            </a:r>
            <a:r>
              <a:rPr lang="en-US" sz="1200" b="1">
                <a:solidFill>
                  <a:srgbClr val="FFCC99"/>
                </a:solidFill>
                <a:latin typeface="Times New Roman" panose="02020603050405020304" pitchFamily="18" charset="0"/>
              </a:rPr>
              <a:t> + 1 and </a:t>
            </a:r>
            <a:r>
              <a:rPr lang="en-US" sz="1200" b="1" err="1">
                <a:solidFill>
                  <a:srgbClr val="FFCC99"/>
                </a:solidFill>
                <a:latin typeface="Times New Roman" panose="02020603050405020304" pitchFamily="18" charset="0"/>
              </a:rPr>
              <a:t>enqueue</a:t>
            </a:r>
            <a:r>
              <a:rPr lang="en-US" sz="1200" b="1">
                <a:solidFill>
                  <a:srgbClr val="FFCC99"/>
                </a:solidFill>
                <a:latin typeface="Times New Roman" panose="02020603050405020304" pitchFamily="18" charset="0"/>
              </a:rPr>
              <a:t> the neighbors of E. Also add E as the ORIG of its neighbors. Note that E has two neighbors C and F. Since C has already been added to the queue and it is not in the Ready state, we will not add C and add only F, so</a:t>
            </a:r>
            <a:endParaRPr lang="en-US" sz="1200" b="1">
              <a:solidFill>
                <a:srgbClr val="FFCC99"/>
              </a:solidFill>
              <a:latin typeface="Times New Roman" panose="02020603050405020304" pitchFamily="18" charset="0"/>
            </a:endParaRPr>
          </a:p>
        </p:txBody>
      </p:sp>
      <p:sp>
        <p:nvSpPr>
          <p:cNvPr id="32772" name="Text Box 156676"/>
          <p:cNvSpPr txBox="1"/>
          <p:nvPr/>
        </p:nvSpPr>
        <p:spPr>
          <a:xfrm>
            <a:off x="2362200" y="1828800"/>
            <a:ext cx="4038600" cy="4572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eaLnBrk="0" hangingPunct="0"/>
            <a:r>
              <a:rPr lang="fr-FR" altLang="x-none" sz="1200" b="1">
                <a:latin typeface="Times New Roman" panose="02020603050405020304" pitchFamily="18" charset="0"/>
              </a:rPr>
              <a:t>FRONT = 6 		QUEUE = A B C D  E  G  F</a:t>
            </a:r>
            <a:endParaRPr lang="fr-FR" altLang="x-none" sz="1200" b="1">
              <a:latin typeface="Times New Roman" panose="02020603050405020304" pitchFamily="18" charset="0"/>
            </a:endParaRPr>
          </a:p>
          <a:p>
            <a:pPr eaLnBrk="0" hangingPunct="0"/>
            <a:r>
              <a:rPr lang="fr-FR" altLang="x-none" sz="1200" b="1">
                <a:latin typeface="Times New Roman" panose="02020603050405020304" pitchFamily="18" charset="0"/>
              </a:rPr>
              <a:t>REAR =  7	 	 ORIG =   \0 A A A  B  C  G</a:t>
            </a:r>
            <a:endParaRPr lang="en-US">
              <a:latin typeface="Times New Roman" panose="02020603050405020304" pitchFamily="18" charset="0"/>
            </a:endParaRPr>
          </a:p>
        </p:txBody>
      </p:sp>
      <p:sp>
        <p:nvSpPr>
          <p:cNvPr id="32773" name="Rectangles 156677"/>
          <p:cNvSpPr/>
          <p:nvPr/>
        </p:nvSpPr>
        <p:spPr>
          <a:xfrm>
            <a:off x="304800" y="2286000"/>
            <a:ext cx="8839200" cy="457200"/>
          </a:xfrm>
          <a:prstGeom prst="rect">
            <a:avLst/>
          </a:prstGeom>
          <a:noFill/>
          <a:ln w="9525">
            <a:noFill/>
          </a:ln>
        </p:spPr>
        <p:txBody>
          <a:bodyPr anchor="ctr" anchorCtr="0">
            <a:spAutoFit/>
          </a:bodyPr>
          <a:p>
            <a:pPr algn="just" defTabSz="914400" eaLnBrk="0" hangingPunct="0">
              <a:tabLst>
                <a:tab pos="457200" algn="l"/>
              </a:tabLst>
            </a:pPr>
            <a:r>
              <a:rPr lang="en-US" sz="1200" b="1" err="1">
                <a:solidFill>
                  <a:srgbClr val="FFCC99"/>
                </a:solidFill>
                <a:latin typeface="Times New Roman" panose="02020603050405020304" pitchFamily="18" charset="0"/>
              </a:rPr>
              <a:t>Dequeue</a:t>
            </a:r>
            <a:r>
              <a:rPr lang="en-US" sz="1200" b="1">
                <a:solidFill>
                  <a:srgbClr val="FFCC99"/>
                </a:solidFill>
                <a:latin typeface="Times New Roman" panose="02020603050405020304" pitchFamily="18" charset="0"/>
              </a:rPr>
              <a:t> a node by setting FRONT = </a:t>
            </a:r>
            <a:r>
              <a:rPr lang="en-US" sz="1200" b="1" err="1">
                <a:solidFill>
                  <a:srgbClr val="FFCC99"/>
                </a:solidFill>
                <a:latin typeface="Times New Roman" panose="02020603050405020304" pitchFamily="18" charset="0"/>
              </a:rPr>
              <a:t>FRONT</a:t>
            </a:r>
            <a:r>
              <a:rPr lang="en-US" sz="1200" b="1">
                <a:solidFill>
                  <a:srgbClr val="FFCC99"/>
                </a:solidFill>
                <a:latin typeface="Times New Roman" panose="02020603050405020304" pitchFamily="18" charset="0"/>
              </a:rPr>
              <a:t> + 1 and </a:t>
            </a:r>
            <a:r>
              <a:rPr lang="en-US" sz="1200" b="1" err="1">
                <a:solidFill>
                  <a:srgbClr val="FFCC99"/>
                </a:solidFill>
                <a:latin typeface="Times New Roman" panose="02020603050405020304" pitchFamily="18" charset="0"/>
              </a:rPr>
              <a:t>enqueue</a:t>
            </a:r>
            <a:r>
              <a:rPr lang="en-US" sz="1200" b="1">
                <a:solidFill>
                  <a:srgbClr val="FFCC99"/>
                </a:solidFill>
                <a:latin typeface="Times New Roman" panose="02020603050405020304" pitchFamily="18" charset="0"/>
              </a:rPr>
              <a:t> the neighbors of G. Also add G as the ORIG of its neighbors. Note that G has three neighbors F, H and I. </a:t>
            </a:r>
            <a:endParaRPr lang="en-US" sz="1200" b="1">
              <a:solidFill>
                <a:srgbClr val="FFCC99"/>
              </a:solidFill>
              <a:latin typeface="Times New Roman" panose="02020603050405020304" pitchFamily="18" charset="0"/>
            </a:endParaRPr>
          </a:p>
        </p:txBody>
      </p:sp>
      <p:sp>
        <p:nvSpPr>
          <p:cNvPr id="32774" name="Text Box 156678"/>
          <p:cNvSpPr txBox="1"/>
          <p:nvPr/>
        </p:nvSpPr>
        <p:spPr>
          <a:xfrm>
            <a:off x="1905000" y="2819400"/>
            <a:ext cx="4495800" cy="3810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eaLnBrk="0" hangingPunct="0"/>
            <a:r>
              <a:rPr lang="fr-FR" altLang="x-none" sz="1200" b="1">
                <a:latin typeface="Times New Roman" panose="02020603050405020304" pitchFamily="18" charset="0"/>
              </a:rPr>
              <a:t>FRONT = 7		QUEUE = A B C D  E  G  F  H   I</a:t>
            </a:r>
            <a:endParaRPr lang="fr-FR" altLang="x-none" sz="1200" b="1">
              <a:latin typeface="Times New Roman" panose="02020603050405020304" pitchFamily="18" charset="0"/>
            </a:endParaRPr>
          </a:p>
          <a:p>
            <a:pPr eaLnBrk="0" hangingPunct="0"/>
            <a:r>
              <a:rPr lang="fr-FR" altLang="x-none" sz="1200" b="1">
                <a:latin typeface="Times New Roman" panose="02020603050405020304" pitchFamily="18" charset="0"/>
              </a:rPr>
              <a:t>REAR =  10	 	 ORIG =   \0 A A A  B  C  G  G  G</a:t>
            </a:r>
            <a:endParaRPr lang="en-US">
              <a:latin typeface="Times New Roman" panose="02020603050405020304" pitchFamily="18" charset="0"/>
            </a:endParaRPr>
          </a:p>
        </p:txBody>
      </p:sp>
      <p:sp>
        <p:nvSpPr>
          <p:cNvPr id="32775" name="Rectangles 156679"/>
          <p:cNvSpPr/>
          <p:nvPr/>
        </p:nvSpPr>
        <p:spPr>
          <a:xfrm>
            <a:off x="457200" y="3276600"/>
            <a:ext cx="8686800" cy="701675"/>
          </a:xfrm>
          <a:prstGeom prst="rect">
            <a:avLst/>
          </a:prstGeom>
          <a:noFill/>
          <a:ln w="9525">
            <a:noFill/>
          </a:ln>
        </p:spPr>
        <p:txBody>
          <a:bodyPr anchor="ctr" anchorCtr="0">
            <a:spAutoFit/>
          </a:bodyPr>
          <a:p>
            <a:pPr algn="just" eaLnBrk="0" hangingPunct="0"/>
            <a:r>
              <a:rPr lang="en-US" sz="1200" b="1">
                <a:solidFill>
                  <a:srgbClr val="FFCC99"/>
                </a:solidFill>
                <a:latin typeface="Times New Roman" panose="02020603050405020304" pitchFamily="18" charset="0"/>
              </a:rPr>
              <a:t>Since I is our final destination, we stop the execution of this algorithm as soon as it is encountered and added to the QUEUE. Now backtrack from I using ORIG to find the minimum path P. thus, we have P as </a:t>
            </a:r>
            <a:endParaRPr lang="en-US" sz="1200" b="1">
              <a:solidFill>
                <a:srgbClr val="FFCC99"/>
              </a:solidFill>
              <a:latin typeface="Times New Roman" panose="02020603050405020304" pitchFamily="18" charset="0"/>
            </a:endParaRPr>
          </a:p>
          <a:p>
            <a:pPr algn="just" eaLnBrk="0" hangingPunct="0"/>
            <a:r>
              <a:rPr lang="en-US" sz="1600" b="1">
                <a:solidFill>
                  <a:srgbClr val="FFCC99"/>
                </a:solidFill>
                <a:latin typeface="Times New Roman" panose="02020603050405020304" pitchFamily="18" charset="0"/>
              </a:rPr>
              <a:t>A -&gt; C -&gt; G -&gt; I.</a:t>
            </a:r>
            <a:endParaRPr lang="en-US" sz="1600" b="1">
              <a:solidFill>
                <a:srgbClr val="FFCC99"/>
              </a:solidFill>
              <a:latin typeface="Times New Roman" panose="02020603050405020304" pitchFamily="18" charset="0"/>
            </a:endParaRPr>
          </a:p>
        </p:txBody>
      </p:sp>
      <p:sp>
        <p:nvSpPr>
          <p:cNvPr id="32776" name="Text Box 156680"/>
          <p:cNvSpPr txBox="1"/>
          <p:nvPr/>
        </p:nvSpPr>
        <p:spPr>
          <a:xfrm>
            <a:off x="304800" y="4038600"/>
            <a:ext cx="8839200" cy="2536825"/>
          </a:xfrm>
          <a:prstGeom prst="rect">
            <a:avLst/>
          </a:prstGeom>
          <a:noFill/>
          <a:ln w="9525">
            <a:noFill/>
          </a:ln>
        </p:spPr>
        <p:txBody>
          <a:bodyPr anchor="t" anchorCtr="0">
            <a:spAutoFit/>
          </a:bodyPr>
          <a:p>
            <a:pPr eaLnBrk="0" hangingPunct="0"/>
            <a:r>
              <a:rPr lang="" altLang="x-none" sz="1600" b="1" u="sng" dirty="0">
                <a:solidFill>
                  <a:srgbClr val="FFCCFF"/>
                </a:solidFill>
                <a:latin typeface="Times New Roman" panose="02020603050405020304" pitchFamily="18" charset="0"/>
              </a:rPr>
              <a:t>DEPTH FIRST SERACH ALGORITHM</a:t>
            </a:r>
            <a:endParaRPr lang="" altLang="x-none" sz="1600" u="sng" dirty="0">
              <a:solidFill>
                <a:srgbClr val="FFCCFF"/>
              </a:solidFill>
              <a:latin typeface="Times New Roman" panose="02020603050405020304" pitchFamily="18" charset="0"/>
            </a:endParaRPr>
          </a:p>
          <a:p>
            <a:pPr eaLnBrk="0" hangingPunct="0"/>
            <a:r>
              <a:rPr lang="" altLang="x-none" sz="1600" dirty="0">
                <a:solidFill>
                  <a:srgbClr val="FFFF00"/>
                </a:solidFill>
                <a:latin typeface="Times New Roman" panose="02020603050405020304" pitchFamily="18" charset="0"/>
              </a:rPr>
              <a:t>The Depth First Search algorithm progresses by expanding the starting node of G and thus going deeper and deeper until a goal node is found, or until a node that has no children is encountered. When a dead- end is reached, the algorithm backtracks, returning to the most recent node that has not been completely explored. </a:t>
            </a:r>
            <a:endParaRPr lang="en-US" sz="1600">
              <a:solidFill>
                <a:srgbClr val="FFFF00"/>
              </a:solidFill>
              <a:latin typeface="Times New Roman" panose="02020603050405020304" pitchFamily="18" charset="0"/>
            </a:endParaRPr>
          </a:p>
          <a:p>
            <a:pPr eaLnBrk="0" hangingPunct="0"/>
            <a:r>
              <a:rPr lang="en-US" sz="1600">
                <a:solidFill>
                  <a:srgbClr val="FFFF00"/>
                </a:solidFill>
                <a:latin typeface="Times New Roman" panose="02020603050405020304" pitchFamily="18" charset="0"/>
              </a:rPr>
              <a:t>In other words, the Depth- First Search algorithm begins at a starting node A which becomes the current node. Then it examines each node N along a path P which begins at A. That is, we process a neighbor of A, then a neighbor of neighbor of A and so on. During the execution of the algorithm, if we reach a path that has a node N that has already been processed, then we backtrack to the current node. Otherwise, the un-visited (un-processed node) becomes the current node. </a:t>
            </a:r>
            <a:endParaRPr lang="en-US" sz="1600">
              <a:solidFill>
                <a:srgbClr val="FFFF00"/>
              </a:solidFill>
              <a:latin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Bevel 157697"/>
          <p:cNvSpPr/>
          <p:nvPr/>
        </p:nvSpPr>
        <p:spPr>
          <a:xfrm>
            <a:off x="304800" y="0"/>
            <a:ext cx="8153400" cy="3429000"/>
          </a:xfrm>
          <a:prstGeom prst="bevel">
            <a:avLst>
              <a:gd name="adj" fmla="val 12500"/>
            </a:avLst>
          </a:prstGeom>
          <a:solidFill>
            <a:srgbClr val="FFCC99"/>
          </a:solidFill>
          <a:ln w="9525" cap="flat" cmpd="sng">
            <a:solidFill>
              <a:srgbClr val="000000"/>
            </a:solidFill>
            <a:prstDash val="solid"/>
            <a:miter/>
            <a:headEnd type="none" w="med" len="med"/>
            <a:tailEnd type="none" w="med" len="med"/>
          </a:ln>
        </p:spPr>
        <p:txBody>
          <a:bodyPr anchor="t" anchorCtr="0"/>
          <a:p>
            <a:pPr eaLnBrk="0" hangingPunct="0"/>
            <a:r>
              <a:rPr lang="en-US" sz="1200" b="1">
                <a:solidFill>
                  <a:srgbClr val="993300"/>
                </a:solidFill>
                <a:latin typeface="Courier New" panose="02070309020205020404" pitchFamily="49" charset="0"/>
              </a:rPr>
              <a:t>Algorithm for depth-first search in a graph G beginning at a starting node A</a:t>
            </a:r>
            <a:endParaRPr lang="en-US" sz="1200" b="1">
              <a:solidFill>
                <a:srgbClr val="993300"/>
              </a:solidFill>
              <a:latin typeface="Courier New" panose="02070309020205020404" pitchFamily="49" charset="0"/>
            </a:endParaRPr>
          </a:p>
          <a:p>
            <a:pPr eaLnBrk="0" hangingPunct="0"/>
            <a:endParaRPr lang="en-US" sz="1200" b="1">
              <a:solidFill>
                <a:srgbClr val="993300"/>
              </a:solidFill>
              <a:latin typeface="Courier New" panose="02070309020205020404" pitchFamily="49" charset="0"/>
            </a:endParaRPr>
          </a:p>
          <a:p>
            <a:pPr eaLnBrk="0" hangingPunct="0"/>
            <a:r>
              <a:rPr lang="en-US" sz="1200" b="1">
                <a:solidFill>
                  <a:srgbClr val="993300"/>
                </a:solidFill>
                <a:latin typeface="Courier New" panose="02070309020205020404" pitchFamily="49" charset="0"/>
              </a:rPr>
              <a:t>Step 1: SET STATUS = 1 (ready state) for each node in G. </a:t>
            </a:r>
            <a:endParaRPr lang="en-US" sz="1200" b="1">
              <a:solidFill>
                <a:srgbClr val="993300"/>
              </a:solidFill>
              <a:latin typeface="Courier New" panose="02070309020205020404" pitchFamily="49" charset="0"/>
            </a:endParaRPr>
          </a:p>
          <a:p>
            <a:pPr eaLnBrk="0" hangingPunct="0"/>
            <a:r>
              <a:rPr lang="en-US" sz="1200" b="1">
                <a:solidFill>
                  <a:srgbClr val="993300"/>
                </a:solidFill>
                <a:latin typeface="Courier New" panose="02070309020205020404" pitchFamily="49" charset="0"/>
              </a:rPr>
              <a:t>Step 2: </a:t>
            </a:r>
            <a:r>
              <a:rPr lang="" altLang="x-none" sz="1200" b="1" dirty="0">
                <a:solidFill>
                  <a:srgbClr val="993300"/>
                </a:solidFill>
                <a:latin typeface="Courier New" panose="02070309020205020404" pitchFamily="49" charset="0"/>
              </a:rPr>
              <a:t>Push the starting node A on the stack and set its STATUS = 2 (waiting state)</a:t>
            </a:r>
            <a:endParaRPr lang="" altLang="x-none" sz="1200" b="1" dirty="0">
              <a:solidFill>
                <a:srgbClr val="993300"/>
              </a:solidFill>
              <a:latin typeface="Courier New" panose="02070309020205020404" pitchFamily="49" charset="0"/>
            </a:endParaRPr>
          </a:p>
          <a:p>
            <a:pPr eaLnBrk="0" hangingPunct="0"/>
            <a:r>
              <a:rPr lang="" altLang="x-none" sz="1200" b="1" dirty="0">
                <a:solidFill>
                  <a:srgbClr val="993300"/>
                </a:solidFill>
                <a:latin typeface="Courier New" panose="02070309020205020404" pitchFamily="49" charset="0"/>
              </a:rPr>
              <a:t>Step 3: Repeat Steps 4 and 5 until STACK is empty</a:t>
            </a:r>
            <a:endParaRPr lang="" altLang="x-none" sz="1200" b="1" dirty="0">
              <a:solidFill>
                <a:srgbClr val="993300"/>
              </a:solidFill>
              <a:latin typeface="Courier New" panose="02070309020205020404" pitchFamily="49" charset="0"/>
            </a:endParaRPr>
          </a:p>
          <a:p>
            <a:pPr eaLnBrk="0" hangingPunct="0"/>
            <a:r>
              <a:rPr lang="" altLang="x-none" sz="1200" b="1" dirty="0">
                <a:solidFill>
                  <a:srgbClr val="993300"/>
                </a:solidFill>
                <a:latin typeface="Courier New" panose="02070309020205020404" pitchFamily="49" charset="0"/>
              </a:rPr>
              <a:t>Step 4:		Pop the top node N. Process it and set its STATUS = 3 (processed state).  </a:t>
            </a:r>
            <a:endParaRPr lang="" altLang="x-none" sz="1200" b="1" dirty="0">
              <a:solidFill>
                <a:srgbClr val="993300"/>
              </a:solidFill>
              <a:latin typeface="Courier New" panose="02070309020205020404" pitchFamily="49" charset="0"/>
            </a:endParaRPr>
          </a:p>
          <a:p>
            <a:pPr eaLnBrk="0" hangingPunct="0"/>
            <a:r>
              <a:rPr lang="" altLang="x-none" sz="1200" b="1" dirty="0">
                <a:solidFill>
                  <a:srgbClr val="993300"/>
                </a:solidFill>
                <a:latin typeface="Courier New" panose="02070309020205020404" pitchFamily="49" charset="0"/>
              </a:rPr>
              <a:t>Step 5:		Push on to the stack all the neighbors of N that are in 	the ready state (whose STATUS = 1) and set their STATUS = 2 	(waiting state)</a:t>
            </a:r>
            <a:endParaRPr lang="" altLang="x-none" sz="1200" b="1" dirty="0">
              <a:solidFill>
                <a:srgbClr val="993300"/>
              </a:solidFill>
              <a:latin typeface="Courier New" panose="02070309020205020404" pitchFamily="49" charset="0"/>
            </a:endParaRPr>
          </a:p>
          <a:p>
            <a:pPr marL="114300" lvl="1" indent="0" eaLnBrk="0" hangingPunct="0"/>
            <a:r>
              <a:rPr lang="" altLang="x-none" sz="1200" b="1" dirty="0">
                <a:solidFill>
                  <a:srgbClr val="993300"/>
                </a:solidFill>
                <a:latin typeface="Courier New" panose="02070309020205020404" pitchFamily="49" charset="0"/>
              </a:rPr>
              <a:t>          [END OF LOOP]</a:t>
            </a:r>
            <a:endParaRPr lang="" altLang="x-none" sz="1200" b="1" dirty="0">
              <a:solidFill>
                <a:srgbClr val="993300"/>
              </a:solidFill>
              <a:latin typeface="Courier New" panose="02070309020205020404" pitchFamily="49" charset="0"/>
            </a:endParaRPr>
          </a:p>
          <a:p>
            <a:pPr marL="114300" lvl="1" indent="0" eaLnBrk="0" hangingPunct="0"/>
            <a:r>
              <a:rPr lang="" altLang="x-none" sz="1200" b="1" dirty="0">
                <a:solidFill>
                  <a:srgbClr val="993300"/>
                </a:solidFill>
                <a:latin typeface="Courier New" panose="02070309020205020404" pitchFamily="49" charset="0"/>
              </a:rPr>
              <a:t>Step 6: EXIT</a:t>
            </a:r>
            <a:endParaRPr lang="" altLang="x-none" sz="1200" b="1" dirty="0">
              <a:solidFill>
                <a:srgbClr val="993300"/>
              </a:solidFill>
              <a:latin typeface="Courier New" panose="02070309020205020404" pitchFamily="49" charset="0"/>
            </a:endParaRPr>
          </a:p>
          <a:p>
            <a:pPr eaLnBrk="0" hangingPunct="0"/>
            <a:endParaRPr lang="en-US" sz="1200" b="1">
              <a:solidFill>
                <a:srgbClr val="993300"/>
              </a:solidFill>
              <a:latin typeface="Times New Roman" panose="02020603050405020304" pitchFamily="18" charset="0"/>
            </a:endParaRPr>
          </a:p>
        </p:txBody>
      </p:sp>
      <p:sp>
        <p:nvSpPr>
          <p:cNvPr id="33794" name="Text Box 157698"/>
          <p:cNvSpPr txBox="1"/>
          <p:nvPr/>
        </p:nvSpPr>
        <p:spPr>
          <a:xfrm>
            <a:off x="304800" y="3429000"/>
            <a:ext cx="8839200" cy="825500"/>
          </a:xfrm>
          <a:prstGeom prst="rect">
            <a:avLst/>
          </a:prstGeom>
          <a:noFill/>
          <a:ln w="9525">
            <a:noFill/>
          </a:ln>
        </p:spPr>
        <p:txBody>
          <a:bodyPr anchor="t" anchorCtr="0">
            <a:spAutoFit/>
          </a:bodyPr>
          <a:p>
            <a:pPr eaLnBrk="0" hangingPunct="0">
              <a:spcBef>
                <a:spcPct val="50000"/>
              </a:spcBef>
            </a:pPr>
            <a:r>
              <a:rPr lang="en-US" sz="1600">
                <a:solidFill>
                  <a:srgbClr val="FFFF00"/>
                </a:solidFill>
                <a:latin typeface="Times New Roman" panose="02020603050405020304" pitchFamily="18" charset="0"/>
              </a:rPr>
              <a:t>Example: Consider the graph G given below. The adjacency list of G is also given. Suppose we want to print all nodes that can be reached from the node H (including H itself). One alternative is to use a Depth- First Search of G starting at node H. the procedure can be explained as below.</a:t>
            </a:r>
            <a:endParaRPr lang="en-US" sz="1600">
              <a:solidFill>
                <a:srgbClr val="FFFF00"/>
              </a:solidFill>
              <a:latin typeface="Times New Roman" panose="02020603050405020304" pitchFamily="18" charset="0"/>
            </a:endParaRPr>
          </a:p>
        </p:txBody>
      </p:sp>
      <p:sp>
        <p:nvSpPr>
          <p:cNvPr id="33795" name="Oval 157699"/>
          <p:cNvSpPr/>
          <p:nvPr/>
        </p:nvSpPr>
        <p:spPr>
          <a:xfrm>
            <a:off x="1371600" y="4457700"/>
            <a:ext cx="342900" cy="342900"/>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eaLnBrk="0" hangingPunct="0"/>
            <a:r>
              <a:rPr lang="en-US" sz="1000" b="1">
                <a:solidFill>
                  <a:srgbClr val="993300"/>
                </a:solidFill>
                <a:latin typeface="Times New Roman" panose="02020603050405020304" pitchFamily="18" charset="0"/>
              </a:rPr>
              <a:t>A</a:t>
            </a:r>
            <a:endParaRPr lang="en-US" b="1">
              <a:solidFill>
                <a:srgbClr val="993300"/>
              </a:solidFill>
              <a:latin typeface="Times New Roman" panose="02020603050405020304" pitchFamily="18" charset="0"/>
            </a:endParaRPr>
          </a:p>
        </p:txBody>
      </p:sp>
      <p:sp>
        <p:nvSpPr>
          <p:cNvPr id="33796" name="Oval 157700"/>
          <p:cNvSpPr/>
          <p:nvPr/>
        </p:nvSpPr>
        <p:spPr>
          <a:xfrm>
            <a:off x="2859088" y="5259388"/>
            <a:ext cx="342900" cy="342900"/>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eaLnBrk="0" hangingPunct="0"/>
            <a:r>
              <a:rPr lang="en-US" sz="1000" b="1">
                <a:solidFill>
                  <a:srgbClr val="993300"/>
                </a:solidFill>
                <a:latin typeface="Times New Roman" panose="02020603050405020304" pitchFamily="18" charset="0"/>
              </a:rPr>
              <a:t>D</a:t>
            </a:r>
            <a:endParaRPr lang="en-US" b="1">
              <a:solidFill>
                <a:srgbClr val="993300"/>
              </a:solidFill>
              <a:latin typeface="Times New Roman" panose="02020603050405020304" pitchFamily="18" charset="0"/>
            </a:endParaRPr>
          </a:p>
        </p:txBody>
      </p:sp>
      <p:sp>
        <p:nvSpPr>
          <p:cNvPr id="33797" name="Oval 157701"/>
          <p:cNvSpPr/>
          <p:nvPr/>
        </p:nvSpPr>
        <p:spPr>
          <a:xfrm>
            <a:off x="1373188" y="5259388"/>
            <a:ext cx="342900" cy="342900"/>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eaLnBrk="0" hangingPunct="0"/>
            <a:r>
              <a:rPr lang="en-US" sz="1000" b="1">
                <a:solidFill>
                  <a:srgbClr val="993300"/>
                </a:solidFill>
                <a:latin typeface="Times New Roman" panose="02020603050405020304" pitchFamily="18" charset="0"/>
              </a:rPr>
              <a:t>C</a:t>
            </a:r>
            <a:endParaRPr lang="en-US" b="1">
              <a:solidFill>
                <a:srgbClr val="993300"/>
              </a:solidFill>
              <a:latin typeface="Times New Roman" panose="02020603050405020304" pitchFamily="18" charset="0"/>
            </a:endParaRPr>
          </a:p>
        </p:txBody>
      </p:sp>
      <p:sp>
        <p:nvSpPr>
          <p:cNvPr id="33798" name="Oval 157702"/>
          <p:cNvSpPr/>
          <p:nvPr/>
        </p:nvSpPr>
        <p:spPr>
          <a:xfrm>
            <a:off x="1588" y="5259388"/>
            <a:ext cx="342900" cy="342900"/>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eaLnBrk="0" hangingPunct="0"/>
            <a:r>
              <a:rPr lang="en-US" sz="1000" b="1">
                <a:solidFill>
                  <a:srgbClr val="993300"/>
                </a:solidFill>
                <a:latin typeface="Times New Roman" panose="02020603050405020304" pitchFamily="18" charset="0"/>
              </a:rPr>
              <a:t>B</a:t>
            </a:r>
            <a:endParaRPr lang="en-US" b="1">
              <a:solidFill>
                <a:srgbClr val="993300"/>
              </a:solidFill>
              <a:latin typeface="Times New Roman" panose="02020603050405020304" pitchFamily="18" charset="0"/>
            </a:endParaRPr>
          </a:p>
        </p:txBody>
      </p:sp>
      <p:sp>
        <p:nvSpPr>
          <p:cNvPr id="33799" name="Straight Connector 157703"/>
          <p:cNvSpPr/>
          <p:nvPr/>
        </p:nvSpPr>
        <p:spPr>
          <a:xfrm flipH="1">
            <a:off x="230188" y="4692650"/>
            <a:ext cx="1144587" cy="566738"/>
          </a:xfrm>
          <a:prstGeom prst="line">
            <a:avLst/>
          </a:prstGeom>
          <a:ln w="9525" cap="flat" cmpd="sng">
            <a:solidFill>
              <a:srgbClr val="FFFF00"/>
            </a:solidFill>
            <a:prstDash val="solid"/>
            <a:round/>
            <a:headEnd type="none" w="med" len="med"/>
            <a:tailEnd type="triangle" w="med" len="med"/>
          </a:ln>
        </p:spPr>
      </p:sp>
      <p:sp>
        <p:nvSpPr>
          <p:cNvPr id="33800" name="Straight Connector 157704"/>
          <p:cNvSpPr/>
          <p:nvPr/>
        </p:nvSpPr>
        <p:spPr>
          <a:xfrm>
            <a:off x="1487488" y="4802188"/>
            <a:ext cx="0" cy="457200"/>
          </a:xfrm>
          <a:prstGeom prst="line">
            <a:avLst/>
          </a:prstGeom>
          <a:ln w="9525" cap="flat" cmpd="sng">
            <a:solidFill>
              <a:srgbClr val="FFFF00"/>
            </a:solidFill>
            <a:prstDash val="solid"/>
            <a:round/>
            <a:headEnd type="none" w="med" len="med"/>
            <a:tailEnd type="triangle" w="med" len="med"/>
          </a:ln>
        </p:spPr>
      </p:sp>
      <p:sp>
        <p:nvSpPr>
          <p:cNvPr id="33801" name="Straight Connector 157705"/>
          <p:cNvSpPr/>
          <p:nvPr/>
        </p:nvSpPr>
        <p:spPr>
          <a:xfrm>
            <a:off x="1716088" y="4689475"/>
            <a:ext cx="1257300" cy="569913"/>
          </a:xfrm>
          <a:prstGeom prst="line">
            <a:avLst/>
          </a:prstGeom>
          <a:ln w="9525" cap="flat" cmpd="sng">
            <a:solidFill>
              <a:srgbClr val="FFFF00"/>
            </a:solidFill>
            <a:prstDash val="solid"/>
            <a:round/>
            <a:headEnd type="none" w="med" len="med"/>
            <a:tailEnd type="triangle" w="med" len="med"/>
          </a:ln>
        </p:spPr>
      </p:sp>
      <p:sp>
        <p:nvSpPr>
          <p:cNvPr id="33802" name="Oval 157706"/>
          <p:cNvSpPr/>
          <p:nvPr/>
        </p:nvSpPr>
        <p:spPr>
          <a:xfrm>
            <a:off x="2857500" y="5943600"/>
            <a:ext cx="342900" cy="342900"/>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eaLnBrk="0" hangingPunct="0"/>
            <a:r>
              <a:rPr lang="en-US" sz="1000" b="1">
                <a:solidFill>
                  <a:srgbClr val="993300"/>
                </a:solidFill>
                <a:latin typeface="Times New Roman" panose="02020603050405020304" pitchFamily="18" charset="0"/>
              </a:rPr>
              <a:t>G</a:t>
            </a:r>
            <a:endParaRPr lang="en-US" b="1">
              <a:solidFill>
                <a:srgbClr val="993300"/>
              </a:solidFill>
              <a:latin typeface="Times New Roman" panose="02020603050405020304" pitchFamily="18" charset="0"/>
            </a:endParaRPr>
          </a:p>
        </p:txBody>
      </p:sp>
      <p:sp>
        <p:nvSpPr>
          <p:cNvPr id="33803" name="Oval 157707"/>
          <p:cNvSpPr/>
          <p:nvPr/>
        </p:nvSpPr>
        <p:spPr>
          <a:xfrm>
            <a:off x="1373188" y="5945188"/>
            <a:ext cx="342900" cy="342900"/>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eaLnBrk="0" hangingPunct="0"/>
            <a:r>
              <a:rPr lang="en-US" sz="1000" b="1">
                <a:solidFill>
                  <a:srgbClr val="993300"/>
                </a:solidFill>
                <a:latin typeface="Times New Roman" panose="02020603050405020304" pitchFamily="18" charset="0"/>
              </a:rPr>
              <a:t>F</a:t>
            </a:r>
            <a:endParaRPr lang="en-US" b="1">
              <a:solidFill>
                <a:srgbClr val="993300"/>
              </a:solidFill>
              <a:latin typeface="Times New Roman" panose="02020603050405020304" pitchFamily="18" charset="0"/>
            </a:endParaRPr>
          </a:p>
        </p:txBody>
      </p:sp>
      <p:sp>
        <p:nvSpPr>
          <p:cNvPr id="33804" name="Oval 157708"/>
          <p:cNvSpPr/>
          <p:nvPr/>
        </p:nvSpPr>
        <p:spPr>
          <a:xfrm>
            <a:off x="1588" y="5945188"/>
            <a:ext cx="342900" cy="342900"/>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eaLnBrk="0" hangingPunct="0"/>
            <a:r>
              <a:rPr lang="en-US" sz="1000" b="1">
                <a:solidFill>
                  <a:srgbClr val="993300"/>
                </a:solidFill>
                <a:latin typeface="Times New Roman" panose="02020603050405020304" pitchFamily="18" charset="0"/>
              </a:rPr>
              <a:t>E</a:t>
            </a:r>
            <a:endParaRPr lang="en-US" b="1">
              <a:solidFill>
                <a:srgbClr val="993300"/>
              </a:solidFill>
              <a:latin typeface="Times New Roman" panose="02020603050405020304" pitchFamily="18" charset="0"/>
            </a:endParaRPr>
          </a:p>
        </p:txBody>
      </p:sp>
      <p:sp>
        <p:nvSpPr>
          <p:cNvPr id="33805" name="Straight Connector 157709"/>
          <p:cNvSpPr/>
          <p:nvPr/>
        </p:nvSpPr>
        <p:spPr>
          <a:xfrm>
            <a:off x="115888" y="5602288"/>
            <a:ext cx="0" cy="342900"/>
          </a:xfrm>
          <a:prstGeom prst="line">
            <a:avLst/>
          </a:prstGeom>
          <a:ln w="9525" cap="flat" cmpd="sng">
            <a:solidFill>
              <a:srgbClr val="FFFF00"/>
            </a:solidFill>
            <a:prstDash val="solid"/>
            <a:round/>
            <a:headEnd type="none" w="med" len="med"/>
            <a:tailEnd type="triangle" w="med" len="med"/>
          </a:ln>
        </p:spPr>
      </p:sp>
      <p:sp>
        <p:nvSpPr>
          <p:cNvPr id="33806" name="Straight Connector 157710"/>
          <p:cNvSpPr/>
          <p:nvPr/>
        </p:nvSpPr>
        <p:spPr>
          <a:xfrm flipH="1" flipV="1">
            <a:off x="344488" y="5487988"/>
            <a:ext cx="1028700" cy="1587"/>
          </a:xfrm>
          <a:prstGeom prst="line">
            <a:avLst/>
          </a:prstGeom>
          <a:ln w="9525" cap="flat" cmpd="sng">
            <a:solidFill>
              <a:srgbClr val="FFFF00"/>
            </a:solidFill>
            <a:prstDash val="solid"/>
            <a:round/>
            <a:headEnd type="none" w="med" len="med"/>
            <a:tailEnd type="triangle" w="med" len="med"/>
          </a:ln>
        </p:spPr>
      </p:sp>
      <p:sp>
        <p:nvSpPr>
          <p:cNvPr id="33807" name="Straight Connector 157711"/>
          <p:cNvSpPr/>
          <p:nvPr/>
        </p:nvSpPr>
        <p:spPr>
          <a:xfrm flipV="1">
            <a:off x="1487488" y="5602288"/>
            <a:ext cx="0" cy="342900"/>
          </a:xfrm>
          <a:prstGeom prst="line">
            <a:avLst/>
          </a:prstGeom>
          <a:ln w="9525" cap="flat" cmpd="sng">
            <a:solidFill>
              <a:srgbClr val="FFFF00"/>
            </a:solidFill>
            <a:prstDash val="solid"/>
            <a:round/>
            <a:headEnd type="none" w="med" len="med"/>
            <a:tailEnd type="triangle" w="med" len="med"/>
          </a:ln>
        </p:spPr>
      </p:sp>
      <p:sp>
        <p:nvSpPr>
          <p:cNvPr id="33808" name="Straight Connector 157712"/>
          <p:cNvSpPr/>
          <p:nvPr/>
        </p:nvSpPr>
        <p:spPr>
          <a:xfrm>
            <a:off x="3087688" y="5602288"/>
            <a:ext cx="0" cy="342900"/>
          </a:xfrm>
          <a:prstGeom prst="line">
            <a:avLst/>
          </a:prstGeom>
          <a:ln w="9525" cap="flat" cmpd="sng">
            <a:solidFill>
              <a:srgbClr val="FFFF00"/>
            </a:solidFill>
            <a:prstDash val="solid"/>
            <a:round/>
            <a:headEnd type="none" w="med" len="med"/>
            <a:tailEnd type="triangle" w="med" len="med"/>
          </a:ln>
        </p:spPr>
      </p:sp>
      <p:sp>
        <p:nvSpPr>
          <p:cNvPr id="33809" name="Straight Connector 157713"/>
          <p:cNvSpPr/>
          <p:nvPr/>
        </p:nvSpPr>
        <p:spPr>
          <a:xfrm flipV="1">
            <a:off x="342900" y="5486400"/>
            <a:ext cx="1028700" cy="571500"/>
          </a:xfrm>
          <a:prstGeom prst="line">
            <a:avLst/>
          </a:prstGeom>
          <a:ln w="9525" cap="flat" cmpd="sng">
            <a:solidFill>
              <a:srgbClr val="FFFF00"/>
            </a:solidFill>
            <a:prstDash val="solid"/>
            <a:round/>
            <a:headEnd type="none" w="med" len="med"/>
            <a:tailEnd type="triangle" w="med" len="med"/>
          </a:ln>
        </p:spPr>
      </p:sp>
      <p:sp>
        <p:nvSpPr>
          <p:cNvPr id="33810" name="Straight Connector 157714"/>
          <p:cNvSpPr/>
          <p:nvPr/>
        </p:nvSpPr>
        <p:spPr>
          <a:xfrm>
            <a:off x="1714500" y="5486400"/>
            <a:ext cx="1143000" cy="571500"/>
          </a:xfrm>
          <a:prstGeom prst="line">
            <a:avLst/>
          </a:prstGeom>
          <a:ln w="9525" cap="flat" cmpd="sng">
            <a:solidFill>
              <a:srgbClr val="FFFF00"/>
            </a:solidFill>
            <a:prstDash val="solid"/>
            <a:round/>
            <a:headEnd type="none" w="med" len="med"/>
            <a:tailEnd type="triangle" w="med" len="med"/>
          </a:ln>
        </p:spPr>
      </p:sp>
      <p:sp>
        <p:nvSpPr>
          <p:cNvPr id="33811" name="Straight Connector 157715"/>
          <p:cNvSpPr/>
          <p:nvPr/>
        </p:nvSpPr>
        <p:spPr>
          <a:xfrm>
            <a:off x="342900" y="6057900"/>
            <a:ext cx="1028700" cy="0"/>
          </a:xfrm>
          <a:prstGeom prst="line">
            <a:avLst/>
          </a:prstGeom>
          <a:ln w="9525" cap="flat" cmpd="sng">
            <a:solidFill>
              <a:srgbClr val="FFFF00"/>
            </a:solidFill>
            <a:prstDash val="solid"/>
            <a:round/>
            <a:headEnd type="none" w="med" len="med"/>
            <a:tailEnd type="triangle" w="med" len="med"/>
          </a:ln>
        </p:spPr>
      </p:sp>
      <p:sp>
        <p:nvSpPr>
          <p:cNvPr id="33812" name="Straight Connector 157716"/>
          <p:cNvSpPr/>
          <p:nvPr/>
        </p:nvSpPr>
        <p:spPr>
          <a:xfrm flipH="1">
            <a:off x="1714500" y="6057900"/>
            <a:ext cx="1143000" cy="0"/>
          </a:xfrm>
          <a:prstGeom prst="line">
            <a:avLst/>
          </a:prstGeom>
          <a:ln w="9525" cap="flat" cmpd="sng">
            <a:solidFill>
              <a:srgbClr val="FFFF00"/>
            </a:solidFill>
            <a:prstDash val="solid"/>
            <a:round/>
            <a:headEnd type="none" w="med" len="med"/>
            <a:tailEnd type="triangle" w="med" len="med"/>
          </a:ln>
        </p:spPr>
      </p:sp>
      <p:sp>
        <p:nvSpPr>
          <p:cNvPr id="33813" name="Oval 157717"/>
          <p:cNvSpPr/>
          <p:nvPr/>
        </p:nvSpPr>
        <p:spPr>
          <a:xfrm>
            <a:off x="2857500" y="6515100"/>
            <a:ext cx="342900" cy="342900"/>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eaLnBrk="0" hangingPunct="0"/>
            <a:r>
              <a:rPr lang="en-US" sz="1000" b="1">
                <a:solidFill>
                  <a:srgbClr val="993300"/>
                </a:solidFill>
                <a:latin typeface="Times New Roman" panose="02020603050405020304" pitchFamily="18" charset="0"/>
              </a:rPr>
              <a:t>I</a:t>
            </a:r>
            <a:endParaRPr lang="en-US" b="1">
              <a:solidFill>
                <a:srgbClr val="993300"/>
              </a:solidFill>
              <a:latin typeface="Times New Roman" panose="02020603050405020304" pitchFamily="18" charset="0"/>
            </a:endParaRPr>
          </a:p>
        </p:txBody>
      </p:sp>
      <p:sp>
        <p:nvSpPr>
          <p:cNvPr id="33814" name="Oval 157718"/>
          <p:cNvSpPr/>
          <p:nvPr/>
        </p:nvSpPr>
        <p:spPr>
          <a:xfrm>
            <a:off x="0" y="6515100"/>
            <a:ext cx="342900" cy="342900"/>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eaLnBrk="0" hangingPunct="0"/>
            <a:r>
              <a:rPr lang="en-US" sz="1000" b="1">
                <a:solidFill>
                  <a:srgbClr val="993300"/>
                </a:solidFill>
                <a:latin typeface="Times New Roman" panose="02020603050405020304" pitchFamily="18" charset="0"/>
              </a:rPr>
              <a:t>H</a:t>
            </a:r>
            <a:endParaRPr lang="en-US" sz="1200" b="1">
              <a:solidFill>
                <a:srgbClr val="993300"/>
              </a:solidFill>
              <a:latin typeface="Times New Roman" panose="02020603050405020304" pitchFamily="18" charset="0"/>
            </a:endParaRPr>
          </a:p>
          <a:p>
            <a:pPr eaLnBrk="0" hangingPunct="0"/>
            <a:endParaRPr lang="en-US" b="1">
              <a:solidFill>
                <a:srgbClr val="993300"/>
              </a:solidFill>
              <a:latin typeface="Times New Roman" panose="02020603050405020304" pitchFamily="18" charset="0"/>
            </a:endParaRPr>
          </a:p>
        </p:txBody>
      </p:sp>
      <p:sp>
        <p:nvSpPr>
          <p:cNvPr id="33815" name="Straight Connector 157719"/>
          <p:cNvSpPr/>
          <p:nvPr/>
        </p:nvSpPr>
        <p:spPr>
          <a:xfrm>
            <a:off x="342900" y="6743700"/>
            <a:ext cx="2514600" cy="0"/>
          </a:xfrm>
          <a:prstGeom prst="line">
            <a:avLst/>
          </a:prstGeom>
          <a:ln w="9525" cap="flat" cmpd="sng">
            <a:solidFill>
              <a:srgbClr val="FFFF00"/>
            </a:solidFill>
            <a:prstDash val="solid"/>
            <a:round/>
            <a:headEnd type="none" w="med" len="med"/>
            <a:tailEnd type="triangle" w="med" len="med"/>
          </a:ln>
        </p:spPr>
      </p:sp>
      <p:sp>
        <p:nvSpPr>
          <p:cNvPr id="33816" name="Straight Connector 157720"/>
          <p:cNvSpPr/>
          <p:nvPr/>
        </p:nvSpPr>
        <p:spPr>
          <a:xfrm flipV="1">
            <a:off x="114300" y="6286500"/>
            <a:ext cx="0" cy="228600"/>
          </a:xfrm>
          <a:prstGeom prst="line">
            <a:avLst/>
          </a:prstGeom>
          <a:ln w="9525" cap="flat" cmpd="sng">
            <a:solidFill>
              <a:srgbClr val="FFFF00"/>
            </a:solidFill>
            <a:prstDash val="solid"/>
            <a:round/>
            <a:headEnd type="none" w="med" len="med"/>
            <a:tailEnd type="triangle" w="med" len="med"/>
          </a:ln>
        </p:spPr>
      </p:sp>
      <p:sp>
        <p:nvSpPr>
          <p:cNvPr id="33817" name="Straight Connector 157721"/>
          <p:cNvSpPr/>
          <p:nvPr/>
        </p:nvSpPr>
        <p:spPr>
          <a:xfrm>
            <a:off x="2971800" y="6286500"/>
            <a:ext cx="0" cy="228600"/>
          </a:xfrm>
          <a:prstGeom prst="line">
            <a:avLst/>
          </a:prstGeom>
          <a:ln w="9525" cap="flat" cmpd="sng">
            <a:solidFill>
              <a:srgbClr val="FFFF00"/>
            </a:solidFill>
            <a:prstDash val="solid"/>
            <a:round/>
            <a:headEnd type="none" w="med" len="med"/>
            <a:tailEnd type="triangle" w="med" len="med"/>
          </a:ln>
        </p:spPr>
      </p:sp>
      <p:sp>
        <p:nvSpPr>
          <p:cNvPr id="33818" name="Straight Connector 157722"/>
          <p:cNvSpPr/>
          <p:nvPr/>
        </p:nvSpPr>
        <p:spPr>
          <a:xfrm flipH="1">
            <a:off x="341313" y="6056313"/>
            <a:ext cx="2514600" cy="685800"/>
          </a:xfrm>
          <a:prstGeom prst="line">
            <a:avLst/>
          </a:prstGeom>
          <a:ln w="9525" cap="flat" cmpd="sng">
            <a:solidFill>
              <a:srgbClr val="FFFF00"/>
            </a:solidFill>
            <a:prstDash val="solid"/>
            <a:round/>
            <a:headEnd type="none" w="med" len="med"/>
            <a:tailEnd type="triangle" w="med" len="med"/>
          </a:ln>
        </p:spPr>
      </p:sp>
      <p:sp>
        <p:nvSpPr>
          <p:cNvPr id="33819" name="Straight Connector 157723"/>
          <p:cNvSpPr/>
          <p:nvPr/>
        </p:nvSpPr>
        <p:spPr>
          <a:xfrm flipH="1" flipV="1">
            <a:off x="1714500" y="6172200"/>
            <a:ext cx="1143000" cy="457200"/>
          </a:xfrm>
          <a:prstGeom prst="line">
            <a:avLst/>
          </a:prstGeom>
          <a:ln w="9525" cap="flat" cmpd="sng">
            <a:solidFill>
              <a:srgbClr val="FFFF00"/>
            </a:solidFill>
            <a:prstDash val="solid"/>
            <a:round/>
            <a:headEnd type="none" w="med" len="med"/>
            <a:tailEnd type="triangle" w="med" len="med"/>
          </a:ln>
        </p:spPr>
      </p:sp>
      <p:sp>
        <p:nvSpPr>
          <p:cNvPr id="33820" name="Straight Connector 157724"/>
          <p:cNvSpPr/>
          <p:nvPr/>
        </p:nvSpPr>
        <p:spPr>
          <a:xfrm flipH="1">
            <a:off x="342900" y="6172200"/>
            <a:ext cx="1028700" cy="457200"/>
          </a:xfrm>
          <a:prstGeom prst="line">
            <a:avLst/>
          </a:prstGeom>
          <a:ln w="9525" cap="flat" cmpd="sng">
            <a:solidFill>
              <a:srgbClr val="FFFF00"/>
            </a:solidFill>
            <a:prstDash val="solid"/>
            <a:round/>
            <a:headEnd type="none" w="med" len="med"/>
            <a:tailEnd type="triangle" w="med" len="med"/>
          </a:ln>
        </p:spPr>
      </p:sp>
      <p:sp>
        <p:nvSpPr>
          <p:cNvPr id="33821" name="Straight Connector 157725"/>
          <p:cNvSpPr/>
          <p:nvPr/>
        </p:nvSpPr>
        <p:spPr>
          <a:xfrm flipH="1">
            <a:off x="1712913" y="5484813"/>
            <a:ext cx="1143000" cy="0"/>
          </a:xfrm>
          <a:prstGeom prst="line">
            <a:avLst/>
          </a:prstGeom>
          <a:ln w="9525" cap="flat" cmpd="sng">
            <a:solidFill>
              <a:srgbClr val="FFFF00"/>
            </a:solidFill>
            <a:prstDash val="solid"/>
            <a:round/>
            <a:headEnd type="none" w="med" len="med"/>
            <a:tailEnd type="triangle" w="med" len="med"/>
          </a:ln>
        </p:spPr>
      </p:sp>
      <p:graphicFrame>
        <p:nvGraphicFramePr>
          <p:cNvPr id="157736" name="Content Placeholder 157735"/>
          <p:cNvGraphicFramePr/>
          <p:nvPr>
            <p:ph/>
          </p:nvPr>
        </p:nvGraphicFramePr>
        <p:xfrm>
          <a:off x="4343400" y="4419600"/>
          <a:ext cx="1371600" cy="2133600"/>
        </p:xfrm>
        <a:graphic>
          <a:graphicData uri="http://schemas.openxmlformats.org/drawingml/2006/table">
            <a:tbl>
              <a:tblPr/>
              <a:tblGrid>
                <a:gridCol w="1371600"/>
              </a:tblGrid>
              <a:tr h="274638">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just">
                        <a:spcBef>
                          <a:spcPct val="0"/>
                        </a:spcBef>
                        <a:buNone/>
                      </a:pPr>
                      <a:r>
                        <a:rPr sz="1200" b="1">
                          <a:solidFill>
                            <a:srgbClr val="FF9900"/>
                          </a:solidFill>
                          <a:cs typeface="Times New Roman" panose="02020603050405020304" pitchFamily="18" charset="0"/>
                        </a:rPr>
                        <a:t>Adjacency Lists</a:t>
                      </a:r>
                      <a:endParaRPr lang="en-US" sz="1200" b="1">
                        <a:solidFill>
                          <a:srgbClr val="FF9900"/>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858962">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just">
                        <a:spcBef>
                          <a:spcPct val="0"/>
                        </a:spcBef>
                        <a:buNone/>
                      </a:pPr>
                      <a:r>
                        <a:rPr lang="de-DE" altLang="x-none" sz="1200" b="1" dirty="0">
                          <a:solidFill>
                            <a:srgbClr val="993300"/>
                          </a:solidFill>
                          <a:cs typeface="Times New Roman" panose="02020603050405020304" pitchFamily="18" charset="0"/>
                        </a:rPr>
                        <a:t>A: B, C, D</a:t>
                      </a:r>
                      <a:endParaRPr sz="1200" b="1">
                        <a:solidFill>
                          <a:srgbClr val="993300"/>
                        </a:solidFill>
                        <a:cs typeface="Times New Roman" panose="02020603050405020304" pitchFamily="18" charset="0"/>
                      </a:endParaRPr>
                    </a:p>
                    <a:p>
                      <a:pPr lvl="0" algn="just">
                        <a:spcBef>
                          <a:spcPct val="0"/>
                        </a:spcBef>
                        <a:buNone/>
                      </a:pPr>
                      <a:r>
                        <a:rPr lang="de-DE" altLang="x-none" sz="1200" b="1" dirty="0">
                          <a:solidFill>
                            <a:srgbClr val="993300"/>
                          </a:solidFill>
                          <a:cs typeface="Times New Roman" panose="02020603050405020304" pitchFamily="18" charset="0"/>
                        </a:rPr>
                        <a:t>B: E</a:t>
                      </a:r>
                      <a:endParaRPr sz="1200" b="1">
                        <a:solidFill>
                          <a:srgbClr val="993300"/>
                        </a:solidFill>
                        <a:cs typeface="Times New Roman" panose="02020603050405020304" pitchFamily="18" charset="0"/>
                      </a:endParaRPr>
                    </a:p>
                    <a:p>
                      <a:pPr lvl="0" algn="just">
                        <a:spcBef>
                          <a:spcPct val="0"/>
                        </a:spcBef>
                        <a:buNone/>
                      </a:pPr>
                      <a:r>
                        <a:rPr lang="de-DE" altLang="x-none" sz="1200" b="1" dirty="0">
                          <a:solidFill>
                            <a:srgbClr val="993300"/>
                          </a:solidFill>
                          <a:cs typeface="Times New Roman" panose="02020603050405020304" pitchFamily="18" charset="0"/>
                        </a:rPr>
                        <a:t>C: B, G</a:t>
                      </a:r>
                      <a:endParaRPr sz="1200" b="1">
                        <a:solidFill>
                          <a:srgbClr val="993300"/>
                        </a:solidFill>
                        <a:cs typeface="Times New Roman" panose="02020603050405020304" pitchFamily="18" charset="0"/>
                      </a:endParaRPr>
                    </a:p>
                    <a:p>
                      <a:pPr lvl="0" algn="just">
                        <a:spcBef>
                          <a:spcPct val="0"/>
                        </a:spcBef>
                        <a:buNone/>
                      </a:pPr>
                      <a:r>
                        <a:rPr lang="de-DE" altLang="x-none" sz="1200" b="1" dirty="0">
                          <a:solidFill>
                            <a:srgbClr val="993300"/>
                          </a:solidFill>
                          <a:cs typeface="Times New Roman" panose="02020603050405020304" pitchFamily="18" charset="0"/>
                        </a:rPr>
                        <a:t>D: C, G</a:t>
                      </a:r>
                      <a:endParaRPr sz="1200" b="1">
                        <a:solidFill>
                          <a:srgbClr val="993300"/>
                        </a:solidFill>
                        <a:cs typeface="Times New Roman" panose="02020603050405020304" pitchFamily="18" charset="0"/>
                      </a:endParaRPr>
                    </a:p>
                    <a:p>
                      <a:pPr lvl="0" algn="just">
                        <a:spcBef>
                          <a:spcPct val="0"/>
                        </a:spcBef>
                        <a:buNone/>
                      </a:pPr>
                      <a:r>
                        <a:rPr sz="1200" b="1">
                          <a:solidFill>
                            <a:srgbClr val="993300"/>
                          </a:solidFill>
                          <a:cs typeface="Times New Roman" panose="02020603050405020304" pitchFamily="18" charset="0"/>
                        </a:rPr>
                        <a:t>E: C, F</a:t>
                      </a:r>
                      <a:endParaRPr sz="1200" b="1">
                        <a:solidFill>
                          <a:srgbClr val="993300"/>
                        </a:solidFill>
                        <a:cs typeface="Times New Roman" panose="02020603050405020304" pitchFamily="18" charset="0"/>
                      </a:endParaRPr>
                    </a:p>
                    <a:p>
                      <a:pPr lvl="0" algn="just">
                        <a:spcBef>
                          <a:spcPct val="0"/>
                        </a:spcBef>
                        <a:buNone/>
                      </a:pPr>
                      <a:r>
                        <a:rPr sz="1200" b="1">
                          <a:solidFill>
                            <a:srgbClr val="993300"/>
                          </a:solidFill>
                          <a:cs typeface="Times New Roman" panose="02020603050405020304" pitchFamily="18" charset="0"/>
                        </a:rPr>
                        <a:t>F: C, H</a:t>
                      </a:r>
                      <a:endParaRPr sz="1200" b="1">
                        <a:solidFill>
                          <a:srgbClr val="993300"/>
                        </a:solidFill>
                        <a:cs typeface="Times New Roman" panose="02020603050405020304" pitchFamily="18" charset="0"/>
                      </a:endParaRPr>
                    </a:p>
                    <a:p>
                      <a:pPr lvl="0" algn="just">
                        <a:spcBef>
                          <a:spcPct val="0"/>
                        </a:spcBef>
                        <a:buNone/>
                      </a:pPr>
                      <a:r>
                        <a:rPr sz="1200" b="1">
                          <a:solidFill>
                            <a:srgbClr val="993300"/>
                          </a:solidFill>
                          <a:cs typeface="Times New Roman" panose="02020603050405020304" pitchFamily="18" charset="0"/>
                        </a:rPr>
                        <a:t>G: F, H, I</a:t>
                      </a:r>
                      <a:endParaRPr sz="1200" b="1">
                        <a:solidFill>
                          <a:srgbClr val="993300"/>
                        </a:solidFill>
                        <a:cs typeface="Times New Roman" panose="02020603050405020304" pitchFamily="18" charset="0"/>
                      </a:endParaRPr>
                    </a:p>
                    <a:p>
                      <a:pPr lvl="0" algn="just">
                        <a:spcBef>
                          <a:spcPct val="0"/>
                        </a:spcBef>
                        <a:buNone/>
                      </a:pPr>
                      <a:r>
                        <a:rPr sz="1200" b="1">
                          <a:solidFill>
                            <a:srgbClr val="993300"/>
                          </a:solidFill>
                          <a:cs typeface="Times New Roman" panose="02020603050405020304" pitchFamily="18" charset="0"/>
                        </a:rPr>
                        <a:t>H: E, I</a:t>
                      </a:r>
                      <a:endParaRPr sz="1200" b="1">
                        <a:solidFill>
                          <a:srgbClr val="993300"/>
                        </a:solidFill>
                        <a:cs typeface="Times New Roman" panose="02020603050405020304" pitchFamily="18" charset="0"/>
                      </a:endParaRPr>
                    </a:p>
                    <a:p>
                      <a:pPr lvl="0" algn="just">
                        <a:spcBef>
                          <a:spcPct val="0"/>
                        </a:spcBef>
                        <a:buNone/>
                      </a:pPr>
                      <a:r>
                        <a:rPr sz="1200" b="1">
                          <a:solidFill>
                            <a:srgbClr val="993300"/>
                          </a:solidFill>
                          <a:cs typeface="Times New Roman" panose="02020603050405020304" pitchFamily="18" charset="0"/>
                        </a:rPr>
                        <a:t>I: F</a:t>
                      </a:r>
                      <a:endParaRPr lang="en-US" sz="1200" b="1">
                        <a:solidFill>
                          <a:srgbClr val="993300"/>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99"/>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s 158721"/>
          <p:cNvSpPr/>
          <p:nvPr/>
        </p:nvSpPr>
        <p:spPr>
          <a:xfrm>
            <a:off x="533400" y="290513"/>
            <a:ext cx="2001838" cy="304800"/>
          </a:xfrm>
          <a:prstGeom prst="rect">
            <a:avLst/>
          </a:prstGeom>
          <a:solidFill>
            <a:srgbClr val="FFFFCC"/>
          </a:solidFill>
          <a:ln w="9525">
            <a:noFill/>
          </a:ln>
        </p:spPr>
        <p:txBody>
          <a:bodyPr wrap="none" anchor="ctr" anchorCtr="0">
            <a:spAutoFit/>
          </a:bodyPr>
          <a:p>
            <a:pPr algn="just" defTabSz="914400" eaLnBrk="0" hangingPunct="0">
              <a:buAutoNum type="alphaLcParenR"/>
              <a:tabLst>
                <a:tab pos="457200" algn="l"/>
              </a:tabLst>
            </a:pPr>
            <a:r>
              <a:rPr lang="" altLang="x-none" sz="1400" b="1" dirty="0">
                <a:solidFill>
                  <a:srgbClr val="993300"/>
                </a:solidFill>
                <a:latin typeface="Times New Roman" panose="02020603050405020304" pitchFamily="18" charset="0"/>
              </a:rPr>
              <a:t>Push </a:t>
            </a:r>
            <a:r>
              <a:rPr lang="" altLang="x-none" sz="1400" b="1" dirty="0">
                <a:solidFill>
                  <a:srgbClr val="993300"/>
                </a:solidFill>
                <a:latin typeface="Courier New" panose="02070309020205020404" pitchFamily="49" charset="0"/>
              </a:rPr>
              <a:t>H</a:t>
            </a:r>
            <a:r>
              <a:rPr lang="" altLang="x-none" sz="1400" b="1" dirty="0">
                <a:solidFill>
                  <a:srgbClr val="993300"/>
                </a:solidFill>
                <a:latin typeface="Times New Roman" panose="02020603050405020304" pitchFamily="18" charset="0"/>
              </a:rPr>
              <a:t> on to the stack</a:t>
            </a:r>
            <a:endParaRPr lang="" altLang="x-none" sz="1400" b="1" dirty="0">
              <a:solidFill>
                <a:srgbClr val="993300"/>
              </a:solidFill>
              <a:latin typeface="Times New Roman" panose="02020603050405020304" pitchFamily="18" charset="0"/>
            </a:endParaRPr>
          </a:p>
        </p:txBody>
      </p:sp>
      <p:graphicFrame>
        <p:nvGraphicFramePr>
          <p:cNvPr id="158723" name="Table 158722"/>
          <p:cNvGraphicFramePr/>
          <p:nvPr/>
        </p:nvGraphicFramePr>
        <p:xfrm>
          <a:off x="3352800" y="304800"/>
          <a:ext cx="1900238" cy="457200"/>
        </p:xfrm>
        <a:graphic>
          <a:graphicData uri="http://schemas.openxmlformats.org/drawingml/2006/table">
            <a:tbl>
              <a:tblPr/>
              <a:tblGrid>
                <a:gridCol w="1900238"/>
              </a:tblGrid>
              <a:tr h="455613">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just">
                        <a:spcBef>
                          <a:spcPct val="0"/>
                        </a:spcBef>
                        <a:buNone/>
                      </a:pPr>
                      <a:endParaRPr lang="en-US" altLang="x-none" sz="1200" b="1" dirty="0">
                        <a:solidFill>
                          <a:srgbClr val="993300"/>
                        </a:solidFill>
                        <a:cs typeface="Times New Roman" panose="02020603050405020304" pitchFamily="18" charset="0"/>
                      </a:endParaRPr>
                    </a:p>
                    <a:p>
                      <a:pPr lvl="0" algn="just">
                        <a:spcBef>
                          <a:spcPct val="0"/>
                        </a:spcBef>
                        <a:buNone/>
                      </a:pPr>
                      <a:r>
                        <a:rPr lang="en-US" altLang="x-none" sz="1200" b="1" dirty="0">
                          <a:solidFill>
                            <a:srgbClr val="993300"/>
                          </a:solidFill>
                          <a:cs typeface="Times New Roman" panose="02020603050405020304" pitchFamily="18" charset="0"/>
                        </a:rPr>
                        <a:t>STACK: H</a:t>
                      </a:r>
                      <a:endParaRPr lang="en-US" altLang="x-none" sz="2400" dirty="0">
                        <a:solidFill>
                          <a:srgbClr val="993300"/>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r>
            </a:tbl>
          </a:graphicData>
        </a:graphic>
      </p:graphicFrame>
      <p:sp>
        <p:nvSpPr>
          <p:cNvPr id="34824" name="Rectangles 158728"/>
          <p:cNvSpPr/>
          <p:nvPr/>
        </p:nvSpPr>
        <p:spPr>
          <a:xfrm>
            <a:off x="0" y="838200"/>
            <a:ext cx="9144000" cy="639763"/>
          </a:xfrm>
          <a:prstGeom prst="rect">
            <a:avLst/>
          </a:prstGeom>
          <a:noFill/>
          <a:ln w="9525">
            <a:noFill/>
          </a:ln>
        </p:spPr>
        <p:txBody>
          <a:bodyPr anchor="ctr" anchorCtr="0">
            <a:spAutoFit/>
          </a:bodyPr>
          <a:p>
            <a:pPr defTabSz="914400" eaLnBrk="0" hangingPunct="0">
              <a:tabLst>
                <a:tab pos="457200" algn="l"/>
              </a:tabLst>
            </a:pPr>
            <a:r>
              <a:rPr lang="" altLang="x-none" sz="1200" b="1" dirty="0">
                <a:solidFill>
                  <a:srgbClr val="FFCC99"/>
                </a:solidFill>
                <a:latin typeface="Times New Roman" panose="02020603050405020304" pitchFamily="18" charset="0"/>
              </a:rPr>
              <a:t>Pop and Print the top element of the </a:t>
            </a:r>
            <a:r>
              <a:rPr lang="" altLang="x-none" sz="1200" b="1" dirty="0">
                <a:solidFill>
                  <a:srgbClr val="FFCC99"/>
                </a:solidFill>
                <a:latin typeface="Courier New" panose="02070309020205020404" pitchFamily="49" charset="0"/>
              </a:rPr>
              <a:t>STACK</a:t>
            </a:r>
            <a:r>
              <a:rPr lang="" altLang="x-none" sz="1200" b="1" dirty="0">
                <a:solidFill>
                  <a:srgbClr val="FFCC99"/>
                </a:solidFill>
                <a:latin typeface="Times New Roman" panose="02020603050405020304" pitchFamily="18" charset="0"/>
              </a:rPr>
              <a:t>, that is, </a:t>
            </a:r>
            <a:r>
              <a:rPr lang="" altLang="x-none" sz="1200" b="1" dirty="0">
                <a:solidFill>
                  <a:srgbClr val="FFCC99"/>
                </a:solidFill>
                <a:latin typeface="Courier New" panose="02070309020205020404" pitchFamily="49" charset="0"/>
              </a:rPr>
              <a:t>H</a:t>
            </a:r>
            <a:r>
              <a:rPr lang="" altLang="x-none" sz="1200" b="1" dirty="0">
                <a:solidFill>
                  <a:srgbClr val="FFCC99"/>
                </a:solidFill>
                <a:latin typeface="Times New Roman" panose="02020603050405020304" pitchFamily="18" charset="0"/>
              </a:rPr>
              <a:t>. Push all the neighbors of </a:t>
            </a:r>
            <a:r>
              <a:rPr lang="" altLang="x-none" sz="1200" b="1" dirty="0">
                <a:solidFill>
                  <a:srgbClr val="FFCC99"/>
                </a:solidFill>
                <a:latin typeface="Courier New" panose="02070309020205020404" pitchFamily="49" charset="0"/>
              </a:rPr>
              <a:t>H</a:t>
            </a:r>
            <a:r>
              <a:rPr lang="" altLang="x-none" sz="1200" b="1" dirty="0">
                <a:solidFill>
                  <a:srgbClr val="FFCC99"/>
                </a:solidFill>
                <a:latin typeface="Times New Roman" panose="02020603050405020304" pitchFamily="18" charset="0"/>
              </a:rPr>
              <a:t> on to the stack that are in the ready state. The</a:t>
            </a:r>
            <a:r>
              <a:rPr lang="" altLang="x-none" sz="1200" b="1" dirty="0">
                <a:solidFill>
                  <a:srgbClr val="FFCC99"/>
                </a:solidFill>
                <a:latin typeface="Courier New" panose="02070309020205020404" pitchFamily="49" charset="0"/>
              </a:rPr>
              <a:t> STACK</a:t>
            </a:r>
            <a:r>
              <a:rPr lang="" altLang="x-none" sz="1200" b="1" dirty="0">
                <a:solidFill>
                  <a:srgbClr val="FFCC99"/>
                </a:solidFill>
                <a:latin typeface="Times New Roman" panose="02020603050405020304" pitchFamily="18" charset="0"/>
              </a:rPr>
              <a:t> now becomes:</a:t>
            </a:r>
            <a:endParaRPr lang="en-US" sz="1200" b="1">
              <a:solidFill>
                <a:srgbClr val="FFCC99"/>
              </a:solidFill>
              <a:latin typeface="Times New Roman" panose="02020603050405020304" pitchFamily="18" charset="0"/>
            </a:endParaRPr>
          </a:p>
          <a:p>
            <a:pPr defTabSz="914400" eaLnBrk="0" hangingPunct="0">
              <a:tabLst>
                <a:tab pos="457200" algn="l"/>
              </a:tabLst>
            </a:pPr>
            <a:endParaRPr lang="en-US" sz="1200" b="1">
              <a:solidFill>
                <a:srgbClr val="FFCC99"/>
              </a:solidFill>
              <a:latin typeface="Times New Roman" panose="02020603050405020304" pitchFamily="18" charset="0"/>
            </a:endParaRPr>
          </a:p>
        </p:txBody>
      </p:sp>
      <p:graphicFrame>
        <p:nvGraphicFramePr>
          <p:cNvPr id="158775" name="Table 158774"/>
          <p:cNvGraphicFramePr/>
          <p:nvPr/>
        </p:nvGraphicFramePr>
        <p:xfrm>
          <a:off x="2819400" y="1295400"/>
          <a:ext cx="1900238" cy="274638"/>
        </p:xfrm>
        <a:graphic>
          <a:graphicData uri="http://schemas.openxmlformats.org/drawingml/2006/table">
            <a:tbl>
              <a:tblPr/>
              <a:tblGrid>
                <a:gridCol w="1900238"/>
              </a:tblGrid>
              <a:tr h="27305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just">
                        <a:spcBef>
                          <a:spcPct val="0"/>
                        </a:spcBef>
                        <a:buNone/>
                      </a:pPr>
                      <a:r>
                        <a:rPr lang="en-US" altLang="x-none" sz="1200" b="1" dirty="0">
                          <a:solidFill>
                            <a:srgbClr val="993300"/>
                          </a:solidFill>
                          <a:cs typeface="Times New Roman" panose="02020603050405020304" pitchFamily="18" charset="0"/>
                        </a:rPr>
                        <a:t>STACK: E, I</a:t>
                      </a:r>
                      <a:endParaRPr lang="en-US" altLang="x-none" sz="2400" dirty="0">
                        <a:solidFill>
                          <a:srgbClr val="993300"/>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r>
            </a:tbl>
          </a:graphicData>
        </a:graphic>
      </p:graphicFrame>
      <p:sp>
        <p:nvSpPr>
          <p:cNvPr id="34831" name="Rectangles 158735"/>
          <p:cNvSpPr/>
          <p:nvPr/>
        </p:nvSpPr>
        <p:spPr>
          <a:xfrm>
            <a:off x="0" y="1524000"/>
            <a:ext cx="8763000" cy="457200"/>
          </a:xfrm>
          <a:prstGeom prst="rect">
            <a:avLst/>
          </a:prstGeom>
          <a:noFill/>
          <a:ln w="9525">
            <a:noFill/>
          </a:ln>
        </p:spPr>
        <p:txBody>
          <a:bodyPr anchor="ctr" anchorCtr="0">
            <a:spAutoFit/>
          </a:bodyPr>
          <a:p>
            <a:pPr algn="just" defTabSz="914400" eaLnBrk="0" hangingPunct="0">
              <a:tabLst>
                <a:tab pos="457200" algn="l"/>
              </a:tabLst>
            </a:pPr>
            <a:r>
              <a:rPr lang="" altLang="x-none" sz="1200" b="1" dirty="0">
                <a:solidFill>
                  <a:srgbClr val="FFCC99"/>
                </a:solidFill>
                <a:latin typeface="Times New Roman" panose="02020603050405020304" pitchFamily="18" charset="0"/>
              </a:rPr>
              <a:t>Pop and Print the top element of the </a:t>
            </a:r>
            <a:r>
              <a:rPr lang="" altLang="x-none" sz="1200" b="1" dirty="0">
                <a:solidFill>
                  <a:srgbClr val="FFCC99"/>
                </a:solidFill>
                <a:latin typeface="Courier New" panose="02070309020205020404" pitchFamily="49" charset="0"/>
              </a:rPr>
              <a:t>STACK</a:t>
            </a:r>
            <a:r>
              <a:rPr lang="" altLang="x-none" sz="1200" b="1" dirty="0">
                <a:solidFill>
                  <a:srgbClr val="FFCC99"/>
                </a:solidFill>
                <a:latin typeface="Times New Roman" panose="02020603050405020304" pitchFamily="18" charset="0"/>
              </a:rPr>
              <a:t>, that is, </a:t>
            </a:r>
            <a:r>
              <a:rPr lang="" altLang="x-none" sz="1200" b="1" dirty="0">
                <a:solidFill>
                  <a:srgbClr val="FFCC99"/>
                </a:solidFill>
                <a:latin typeface="Courier New" panose="02070309020205020404" pitchFamily="49" charset="0"/>
              </a:rPr>
              <a:t>I.</a:t>
            </a:r>
            <a:r>
              <a:rPr lang="" altLang="x-none" sz="1200" b="1" dirty="0">
                <a:solidFill>
                  <a:srgbClr val="FFCC99"/>
                </a:solidFill>
                <a:latin typeface="Times New Roman" panose="02020603050405020304" pitchFamily="18" charset="0"/>
              </a:rPr>
              <a:t> Push all the neighbors of</a:t>
            </a:r>
            <a:r>
              <a:rPr lang="" altLang="x-none" sz="1200" b="1" dirty="0">
                <a:solidFill>
                  <a:srgbClr val="FFCC99"/>
                </a:solidFill>
                <a:latin typeface="Courier New" panose="02070309020205020404" pitchFamily="49" charset="0"/>
              </a:rPr>
              <a:t> I</a:t>
            </a:r>
            <a:r>
              <a:rPr lang="" altLang="x-none" sz="1200" b="1" dirty="0">
                <a:solidFill>
                  <a:srgbClr val="FFCC99"/>
                </a:solidFill>
                <a:latin typeface="Times New Roman" panose="02020603050405020304" pitchFamily="18" charset="0"/>
              </a:rPr>
              <a:t> on to the stack that are in the ready state. The</a:t>
            </a:r>
            <a:r>
              <a:rPr lang="" altLang="x-none" sz="1200" b="1" dirty="0">
                <a:solidFill>
                  <a:srgbClr val="FFCC99"/>
                </a:solidFill>
                <a:latin typeface="Courier New" panose="02070309020205020404" pitchFamily="49" charset="0"/>
              </a:rPr>
              <a:t> STACK</a:t>
            </a:r>
            <a:r>
              <a:rPr lang="" altLang="x-none" sz="1200" b="1" dirty="0">
                <a:solidFill>
                  <a:srgbClr val="FFCC99"/>
                </a:solidFill>
                <a:latin typeface="Times New Roman" panose="02020603050405020304" pitchFamily="18" charset="0"/>
              </a:rPr>
              <a:t> now becomes:</a:t>
            </a:r>
            <a:endParaRPr lang="" altLang="x-none" sz="1200" b="1" dirty="0">
              <a:solidFill>
                <a:srgbClr val="FFCC99"/>
              </a:solidFill>
              <a:latin typeface="Times New Roman" panose="02020603050405020304" pitchFamily="18" charset="0"/>
            </a:endParaRPr>
          </a:p>
        </p:txBody>
      </p:sp>
      <p:graphicFrame>
        <p:nvGraphicFramePr>
          <p:cNvPr id="158737" name="Table 158736"/>
          <p:cNvGraphicFramePr/>
          <p:nvPr/>
        </p:nvGraphicFramePr>
        <p:xfrm>
          <a:off x="3352800" y="1905000"/>
          <a:ext cx="1752600" cy="457200"/>
        </p:xfrm>
        <a:graphic>
          <a:graphicData uri="http://schemas.openxmlformats.org/drawingml/2006/table">
            <a:tbl>
              <a:tblPr/>
              <a:tblGrid>
                <a:gridCol w="1752600"/>
              </a:tblGrid>
              <a:tr h="455613">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just">
                        <a:spcBef>
                          <a:spcPct val="0"/>
                        </a:spcBef>
                        <a:buNone/>
                      </a:pPr>
                      <a:endParaRPr lang="en-US" altLang="x-none" sz="1200" b="1" dirty="0">
                        <a:solidFill>
                          <a:srgbClr val="993300"/>
                        </a:solidFill>
                        <a:cs typeface="Times New Roman" panose="02020603050405020304" pitchFamily="18" charset="0"/>
                      </a:endParaRPr>
                    </a:p>
                    <a:p>
                      <a:pPr lvl="0" algn="just">
                        <a:spcBef>
                          <a:spcPct val="0"/>
                        </a:spcBef>
                        <a:buNone/>
                      </a:pPr>
                      <a:r>
                        <a:rPr lang="en-US" altLang="x-none" sz="1200" b="1" dirty="0">
                          <a:solidFill>
                            <a:srgbClr val="993300"/>
                          </a:solidFill>
                          <a:cs typeface="Times New Roman" panose="02020603050405020304" pitchFamily="18" charset="0"/>
                        </a:rPr>
                        <a:t>STACK: E, F</a:t>
                      </a:r>
                      <a:endParaRPr lang="en-US" altLang="x-none" sz="2400" dirty="0">
                        <a:solidFill>
                          <a:srgbClr val="993300"/>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r>
            </a:tbl>
          </a:graphicData>
        </a:graphic>
      </p:graphicFrame>
      <p:sp>
        <p:nvSpPr>
          <p:cNvPr id="34838" name="Rectangles 158742"/>
          <p:cNvSpPr/>
          <p:nvPr/>
        </p:nvSpPr>
        <p:spPr>
          <a:xfrm>
            <a:off x="2286000" y="2057400"/>
            <a:ext cx="804863" cy="274638"/>
          </a:xfrm>
          <a:prstGeom prst="rect">
            <a:avLst/>
          </a:prstGeom>
          <a:solidFill>
            <a:srgbClr val="FFFFCC"/>
          </a:solidFill>
          <a:ln w="9525">
            <a:noFill/>
          </a:ln>
        </p:spPr>
        <p:txBody>
          <a:bodyPr wrap="none" anchor="ctr" anchorCtr="0">
            <a:spAutoFit/>
          </a:bodyPr>
          <a:p>
            <a:pPr algn="just" eaLnBrk="0" hangingPunct="0"/>
            <a:r>
              <a:rPr lang="" altLang="x-none" sz="1200" b="1" dirty="0">
                <a:solidFill>
                  <a:srgbClr val="993300"/>
                </a:solidFill>
                <a:latin typeface="Times New Roman" panose="02020603050405020304" pitchFamily="18" charset="0"/>
              </a:rPr>
              <a:t>PRINT: I</a:t>
            </a:r>
            <a:endParaRPr lang="" altLang="x-none" sz="2400" dirty="0">
              <a:solidFill>
                <a:srgbClr val="993300"/>
              </a:solidFill>
              <a:latin typeface="Times New Roman" panose="02020603050405020304" pitchFamily="18" charset="0"/>
            </a:endParaRPr>
          </a:p>
        </p:txBody>
      </p:sp>
      <p:sp>
        <p:nvSpPr>
          <p:cNvPr id="34839" name="Rectangles 158743"/>
          <p:cNvSpPr/>
          <p:nvPr/>
        </p:nvSpPr>
        <p:spPr>
          <a:xfrm>
            <a:off x="0" y="2528888"/>
            <a:ext cx="8686800" cy="639762"/>
          </a:xfrm>
          <a:prstGeom prst="rect">
            <a:avLst/>
          </a:prstGeom>
          <a:noFill/>
          <a:ln w="9525">
            <a:noFill/>
          </a:ln>
        </p:spPr>
        <p:txBody>
          <a:bodyPr anchor="ctr" anchorCtr="0">
            <a:spAutoFit/>
          </a:bodyPr>
          <a:p>
            <a:pPr defTabSz="914400" eaLnBrk="0" hangingPunct="0">
              <a:tabLst>
                <a:tab pos="457200" algn="l"/>
              </a:tabLst>
            </a:pPr>
            <a:r>
              <a:rPr lang="" altLang="x-none" sz="1200" b="1" dirty="0">
                <a:solidFill>
                  <a:srgbClr val="FFCC99"/>
                </a:solidFill>
                <a:latin typeface="Times New Roman" panose="02020603050405020304" pitchFamily="18" charset="0"/>
              </a:rPr>
              <a:t>Pop and Print the top element of the STACK, that is, F. Push all the neighbors of F on to the stack that are in the ready state. (Note F has two neighbors C and H. but only C will be added as H is not in the ready state). The STACK now becomes:</a:t>
            </a:r>
            <a:endParaRPr lang="en-US" sz="1200" b="1">
              <a:solidFill>
                <a:srgbClr val="FFCC99"/>
              </a:solidFill>
              <a:latin typeface="Times New Roman" panose="02020603050405020304" pitchFamily="18" charset="0"/>
            </a:endParaRPr>
          </a:p>
          <a:p>
            <a:pPr defTabSz="914400" eaLnBrk="0" hangingPunct="0">
              <a:tabLst>
                <a:tab pos="457200" algn="l"/>
              </a:tabLst>
            </a:pPr>
            <a:r>
              <a:rPr lang="" altLang="x-none" sz="1200" b="1" dirty="0">
                <a:solidFill>
                  <a:srgbClr val="FFCC99"/>
                </a:solidFill>
                <a:latin typeface="Times New Roman" panose="02020603050405020304" pitchFamily="18" charset="0"/>
              </a:rPr>
              <a:t>	PRINT: F</a:t>
            </a:r>
            <a:endParaRPr lang="" altLang="x-none" sz="1200" b="1" dirty="0">
              <a:solidFill>
                <a:srgbClr val="FFCC99"/>
              </a:solidFill>
              <a:latin typeface="Times New Roman" panose="02020603050405020304" pitchFamily="18" charset="0"/>
            </a:endParaRPr>
          </a:p>
        </p:txBody>
      </p:sp>
      <p:graphicFrame>
        <p:nvGraphicFramePr>
          <p:cNvPr id="158776" name="Content Placeholder 158775"/>
          <p:cNvGraphicFramePr/>
          <p:nvPr>
            <p:ph/>
          </p:nvPr>
        </p:nvGraphicFramePr>
        <p:xfrm>
          <a:off x="3119438" y="2919413"/>
          <a:ext cx="1533525" cy="457200"/>
        </p:xfrm>
        <a:graphic>
          <a:graphicData uri="http://schemas.openxmlformats.org/drawingml/2006/table">
            <a:tbl>
              <a:tblPr/>
              <a:tblGrid>
                <a:gridCol w="1533525"/>
              </a:tblGrid>
              <a:tr h="455613">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just">
                        <a:spcBef>
                          <a:spcPct val="0"/>
                        </a:spcBef>
                        <a:buNone/>
                      </a:pPr>
                      <a:endParaRPr lang="en-US" altLang="x-none" sz="1200" b="1" dirty="0">
                        <a:solidFill>
                          <a:srgbClr val="993300"/>
                        </a:solidFill>
                        <a:cs typeface="Times New Roman" panose="02020603050405020304" pitchFamily="18" charset="0"/>
                      </a:endParaRPr>
                    </a:p>
                    <a:p>
                      <a:pPr lvl="0" algn="just">
                        <a:spcBef>
                          <a:spcPct val="0"/>
                        </a:spcBef>
                        <a:buNone/>
                      </a:pPr>
                      <a:r>
                        <a:rPr lang="en-US" altLang="x-none" sz="1200" b="1" dirty="0">
                          <a:solidFill>
                            <a:srgbClr val="993300"/>
                          </a:solidFill>
                          <a:cs typeface="Times New Roman" panose="02020603050405020304" pitchFamily="18" charset="0"/>
                        </a:rPr>
                        <a:t>STACK: E, C</a:t>
                      </a:r>
                      <a:endParaRPr lang="en-US" altLang="x-none" sz="2400" dirty="0">
                        <a:solidFill>
                          <a:srgbClr val="993300"/>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r>
            </a:tbl>
          </a:graphicData>
        </a:graphic>
      </p:graphicFrame>
      <p:sp>
        <p:nvSpPr>
          <p:cNvPr id="34846" name="Rectangles 158750"/>
          <p:cNvSpPr/>
          <p:nvPr/>
        </p:nvSpPr>
        <p:spPr>
          <a:xfrm>
            <a:off x="0" y="3505200"/>
            <a:ext cx="8610600" cy="457200"/>
          </a:xfrm>
          <a:prstGeom prst="rect">
            <a:avLst/>
          </a:prstGeom>
          <a:noFill/>
          <a:ln w="9525">
            <a:noFill/>
          </a:ln>
        </p:spPr>
        <p:txBody>
          <a:bodyPr anchor="ctr" anchorCtr="0">
            <a:spAutoFit/>
          </a:bodyPr>
          <a:p>
            <a:pPr algn="just" defTabSz="914400" eaLnBrk="0" hangingPunct="0">
              <a:tabLst>
                <a:tab pos="457200" algn="l"/>
              </a:tabLst>
            </a:pPr>
            <a:r>
              <a:rPr lang="" altLang="x-none" sz="1200" b="1" dirty="0">
                <a:solidFill>
                  <a:srgbClr val="FFCC99"/>
                </a:solidFill>
                <a:latin typeface="Times New Roman" panose="02020603050405020304" pitchFamily="18" charset="0"/>
              </a:rPr>
              <a:t>Pop and Print the top element of the</a:t>
            </a:r>
            <a:r>
              <a:rPr lang="" altLang="x-none" sz="1200" b="1" dirty="0">
                <a:solidFill>
                  <a:srgbClr val="FFCC99"/>
                </a:solidFill>
                <a:latin typeface="Courier New" panose="02070309020205020404" pitchFamily="49" charset="0"/>
              </a:rPr>
              <a:t> STACK</a:t>
            </a:r>
            <a:r>
              <a:rPr lang="" altLang="x-none" sz="1200" b="1" dirty="0">
                <a:solidFill>
                  <a:srgbClr val="FFCC99"/>
                </a:solidFill>
                <a:latin typeface="Times New Roman" panose="02020603050405020304" pitchFamily="18" charset="0"/>
              </a:rPr>
              <a:t>, that is,</a:t>
            </a:r>
            <a:r>
              <a:rPr lang="" altLang="x-none" sz="1200" b="1" dirty="0">
                <a:solidFill>
                  <a:srgbClr val="FFCC99"/>
                </a:solidFill>
                <a:latin typeface="Courier New" panose="02070309020205020404" pitchFamily="49" charset="0"/>
              </a:rPr>
              <a:t> C</a:t>
            </a:r>
            <a:r>
              <a:rPr lang="" altLang="x-none" sz="1200" b="1" dirty="0">
                <a:solidFill>
                  <a:srgbClr val="FFCC99"/>
                </a:solidFill>
                <a:latin typeface="Times New Roman" panose="02020603050405020304" pitchFamily="18" charset="0"/>
              </a:rPr>
              <a:t>. Push all the neighbors of </a:t>
            </a:r>
            <a:r>
              <a:rPr lang="" altLang="x-none" sz="1200" b="1" dirty="0">
                <a:solidFill>
                  <a:srgbClr val="FFCC99"/>
                </a:solidFill>
                <a:latin typeface="Courier New" panose="02070309020205020404" pitchFamily="49" charset="0"/>
              </a:rPr>
              <a:t>C</a:t>
            </a:r>
            <a:r>
              <a:rPr lang="" altLang="x-none" sz="1200" b="1" dirty="0">
                <a:solidFill>
                  <a:srgbClr val="FFCC99"/>
                </a:solidFill>
                <a:latin typeface="Times New Roman" panose="02020603050405020304" pitchFamily="18" charset="0"/>
              </a:rPr>
              <a:t> on to the stack that are in the ready state. The </a:t>
            </a:r>
            <a:r>
              <a:rPr lang="" altLang="x-none" sz="1200" b="1" dirty="0">
                <a:solidFill>
                  <a:srgbClr val="FFCC99"/>
                </a:solidFill>
                <a:latin typeface="Courier New" panose="02070309020205020404" pitchFamily="49" charset="0"/>
              </a:rPr>
              <a:t>STACK</a:t>
            </a:r>
            <a:r>
              <a:rPr lang="" altLang="x-none" sz="1200" b="1" dirty="0">
                <a:solidFill>
                  <a:srgbClr val="FFCC99"/>
                </a:solidFill>
                <a:latin typeface="Times New Roman" panose="02020603050405020304" pitchFamily="18" charset="0"/>
              </a:rPr>
              <a:t> now becomes:</a:t>
            </a:r>
            <a:endParaRPr lang="" altLang="x-none" sz="1200" b="1" dirty="0">
              <a:solidFill>
                <a:srgbClr val="FFCC99"/>
              </a:solidFill>
              <a:latin typeface="Times New Roman" panose="02020603050405020304" pitchFamily="18" charset="0"/>
            </a:endParaRPr>
          </a:p>
        </p:txBody>
      </p:sp>
      <p:graphicFrame>
        <p:nvGraphicFramePr>
          <p:cNvPr id="158752" name="Table 158751"/>
          <p:cNvGraphicFramePr/>
          <p:nvPr/>
        </p:nvGraphicFramePr>
        <p:xfrm>
          <a:off x="3429000" y="3810000"/>
          <a:ext cx="1900238" cy="457200"/>
        </p:xfrm>
        <a:graphic>
          <a:graphicData uri="http://schemas.openxmlformats.org/drawingml/2006/table">
            <a:tbl>
              <a:tblPr/>
              <a:tblGrid>
                <a:gridCol w="1900238"/>
              </a:tblGrid>
              <a:tr h="455613">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lgn="just">
                        <a:spcBef>
                          <a:spcPct val="0"/>
                        </a:spcBef>
                        <a:buNone/>
                      </a:pPr>
                      <a:endParaRPr lang="en-US" altLang="x-none" sz="1200" b="1" dirty="0">
                        <a:solidFill>
                          <a:srgbClr val="993300"/>
                        </a:solidFill>
                        <a:cs typeface="Times New Roman" panose="02020603050405020304" pitchFamily="18" charset="0"/>
                      </a:endParaRPr>
                    </a:p>
                    <a:p>
                      <a:pPr marL="0" lvl="0" indent="0" algn="just">
                        <a:spcBef>
                          <a:spcPct val="0"/>
                        </a:spcBef>
                        <a:buNone/>
                      </a:pPr>
                      <a:r>
                        <a:rPr lang="en-US" altLang="x-none" sz="1200" b="1" dirty="0">
                          <a:solidFill>
                            <a:srgbClr val="993300"/>
                          </a:solidFill>
                          <a:cs typeface="Times New Roman" panose="02020603050405020304" pitchFamily="18" charset="0"/>
                        </a:rPr>
                        <a:t>STACK: E, B, G</a:t>
                      </a:r>
                      <a:endParaRPr lang="en-US" altLang="x-none" sz="2400" dirty="0">
                        <a:solidFill>
                          <a:srgbClr val="993300"/>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r>
            </a:tbl>
          </a:graphicData>
        </a:graphic>
      </p:graphicFrame>
      <p:sp>
        <p:nvSpPr>
          <p:cNvPr id="34853" name="Rectangles 158757"/>
          <p:cNvSpPr/>
          <p:nvPr/>
        </p:nvSpPr>
        <p:spPr>
          <a:xfrm>
            <a:off x="1524000" y="3962400"/>
            <a:ext cx="1770063" cy="274638"/>
          </a:xfrm>
          <a:prstGeom prst="rect">
            <a:avLst/>
          </a:prstGeom>
          <a:solidFill>
            <a:srgbClr val="FFFFCC"/>
          </a:solidFill>
          <a:ln w="9525">
            <a:noFill/>
          </a:ln>
        </p:spPr>
        <p:txBody>
          <a:bodyPr wrap="none" anchor="ctr" anchorCtr="0">
            <a:spAutoFit/>
          </a:bodyPr>
          <a:p>
            <a:pPr algn="just" eaLnBrk="0" hangingPunct="0"/>
            <a:r>
              <a:rPr lang="" altLang="x-none" sz="1200" b="1" dirty="0">
                <a:solidFill>
                  <a:srgbClr val="993300"/>
                </a:solidFill>
                <a:latin typeface="Times New Roman" panose="02020603050405020304" pitchFamily="18" charset="0"/>
              </a:rPr>
              <a:t>	PRINT: C</a:t>
            </a:r>
            <a:endParaRPr lang="" altLang="x-none" sz="2400" dirty="0">
              <a:solidFill>
                <a:srgbClr val="993300"/>
              </a:solidFill>
              <a:latin typeface="Times New Roman" panose="02020603050405020304" pitchFamily="18" charset="0"/>
            </a:endParaRPr>
          </a:p>
        </p:txBody>
      </p:sp>
      <p:sp>
        <p:nvSpPr>
          <p:cNvPr id="34854" name="Rectangles 158758"/>
          <p:cNvSpPr/>
          <p:nvPr/>
        </p:nvSpPr>
        <p:spPr>
          <a:xfrm>
            <a:off x="0" y="4433888"/>
            <a:ext cx="8686800" cy="457200"/>
          </a:xfrm>
          <a:prstGeom prst="rect">
            <a:avLst/>
          </a:prstGeom>
          <a:noFill/>
          <a:ln w="9525">
            <a:noFill/>
          </a:ln>
        </p:spPr>
        <p:txBody>
          <a:bodyPr anchor="ctr" anchorCtr="0">
            <a:spAutoFit/>
          </a:bodyPr>
          <a:p>
            <a:pPr algn="just" defTabSz="914400" eaLnBrk="0" hangingPunct="0">
              <a:tabLst>
                <a:tab pos="457200" algn="l"/>
              </a:tabLst>
            </a:pPr>
            <a:r>
              <a:rPr lang="" altLang="x-none" sz="1200" b="1" dirty="0">
                <a:solidFill>
                  <a:srgbClr val="FFCC99"/>
                </a:solidFill>
                <a:latin typeface="Times New Roman" panose="02020603050405020304" pitchFamily="18" charset="0"/>
              </a:rPr>
              <a:t>Pop and Print the top element of the </a:t>
            </a:r>
            <a:r>
              <a:rPr lang="" altLang="x-none" sz="1200" b="1" dirty="0">
                <a:solidFill>
                  <a:srgbClr val="FFCC99"/>
                </a:solidFill>
                <a:latin typeface="Courier New" panose="02070309020205020404" pitchFamily="49" charset="0"/>
              </a:rPr>
              <a:t>STACK</a:t>
            </a:r>
            <a:r>
              <a:rPr lang="" altLang="x-none" sz="1200" b="1" dirty="0">
                <a:solidFill>
                  <a:srgbClr val="FFCC99"/>
                </a:solidFill>
                <a:latin typeface="Times New Roman" panose="02020603050405020304" pitchFamily="18" charset="0"/>
              </a:rPr>
              <a:t>, that is,</a:t>
            </a:r>
            <a:r>
              <a:rPr lang="" altLang="x-none" sz="1200" b="1" dirty="0">
                <a:solidFill>
                  <a:srgbClr val="FFCC99"/>
                </a:solidFill>
                <a:latin typeface="Courier New" panose="02070309020205020404" pitchFamily="49" charset="0"/>
              </a:rPr>
              <a:t> G</a:t>
            </a:r>
            <a:r>
              <a:rPr lang="" altLang="x-none" sz="1200" b="1" dirty="0">
                <a:solidFill>
                  <a:srgbClr val="FFCC99"/>
                </a:solidFill>
                <a:latin typeface="Times New Roman" panose="02020603050405020304" pitchFamily="18" charset="0"/>
              </a:rPr>
              <a:t>. Push all the neighbors of </a:t>
            </a:r>
            <a:r>
              <a:rPr lang="" altLang="x-none" sz="1200" b="1" dirty="0">
                <a:solidFill>
                  <a:srgbClr val="FFCC99"/>
                </a:solidFill>
                <a:latin typeface="Courier New" panose="02070309020205020404" pitchFamily="49" charset="0"/>
              </a:rPr>
              <a:t>G</a:t>
            </a:r>
            <a:r>
              <a:rPr lang="" altLang="x-none" sz="1200" b="1" dirty="0">
                <a:solidFill>
                  <a:srgbClr val="FFCC99"/>
                </a:solidFill>
                <a:latin typeface="Times New Roman" panose="02020603050405020304" pitchFamily="18" charset="0"/>
              </a:rPr>
              <a:t> on to the stack that are in the ready state. Since there are no neighbors of</a:t>
            </a:r>
            <a:r>
              <a:rPr lang="" altLang="x-none" sz="1200" b="1" dirty="0">
                <a:solidFill>
                  <a:srgbClr val="FFCC99"/>
                </a:solidFill>
                <a:latin typeface="Courier New" panose="02070309020205020404" pitchFamily="49" charset="0"/>
              </a:rPr>
              <a:t> G</a:t>
            </a:r>
            <a:r>
              <a:rPr lang="" altLang="x-none" sz="1200" b="1" dirty="0">
                <a:solidFill>
                  <a:srgbClr val="FFCC99"/>
                </a:solidFill>
                <a:latin typeface="Times New Roman" panose="02020603050405020304" pitchFamily="18" charset="0"/>
              </a:rPr>
              <a:t> that are in the ready state no push operation is performed. The </a:t>
            </a:r>
            <a:r>
              <a:rPr lang="" altLang="x-none" sz="1200" b="1" dirty="0">
                <a:solidFill>
                  <a:srgbClr val="FFCC99"/>
                </a:solidFill>
                <a:latin typeface="Courier New" panose="02070309020205020404" pitchFamily="49" charset="0"/>
              </a:rPr>
              <a:t>STACK</a:t>
            </a:r>
            <a:r>
              <a:rPr lang="" altLang="x-none" sz="1200" b="1" dirty="0">
                <a:solidFill>
                  <a:srgbClr val="FFCC99"/>
                </a:solidFill>
                <a:latin typeface="Times New Roman" panose="02020603050405020304" pitchFamily="18" charset="0"/>
              </a:rPr>
              <a:t> now becomes:</a:t>
            </a:r>
            <a:endParaRPr lang="" altLang="x-none" sz="1200" b="1" dirty="0">
              <a:solidFill>
                <a:srgbClr val="FFCC99"/>
              </a:solidFill>
              <a:latin typeface="Times New Roman" panose="02020603050405020304" pitchFamily="18" charset="0"/>
            </a:endParaRPr>
          </a:p>
        </p:txBody>
      </p:sp>
      <p:graphicFrame>
        <p:nvGraphicFramePr>
          <p:cNvPr id="158760" name="Table 158759"/>
          <p:cNvGraphicFramePr/>
          <p:nvPr/>
        </p:nvGraphicFramePr>
        <p:xfrm>
          <a:off x="3733800" y="4876800"/>
          <a:ext cx="1900238" cy="457200"/>
        </p:xfrm>
        <a:graphic>
          <a:graphicData uri="http://schemas.openxmlformats.org/drawingml/2006/table">
            <a:tbl>
              <a:tblPr/>
              <a:tblGrid>
                <a:gridCol w="1900238"/>
              </a:tblGrid>
              <a:tr h="455613">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lgn="just">
                        <a:spcBef>
                          <a:spcPct val="0"/>
                        </a:spcBef>
                        <a:buNone/>
                      </a:pPr>
                      <a:endParaRPr lang="en-US" altLang="x-none" sz="1200" b="1" dirty="0">
                        <a:solidFill>
                          <a:srgbClr val="993300"/>
                        </a:solidFill>
                        <a:cs typeface="Times New Roman" panose="02020603050405020304" pitchFamily="18" charset="0"/>
                      </a:endParaRPr>
                    </a:p>
                    <a:p>
                      <a:pPr marL="0" lvl="0" indent="0" algn="just">
                        <a:spcBef>
                          <a:spcPct val="0"/>
                        </a:spcBef>
                        <a:buNone/>
                      </a:pPr>
                      <a:r>
                        <a:rPr lang="en-US" altLang="x-none" sz="1200" b="1" dirty="0">
                          <a:solidFill>
                            <a:srgbClr val="993300"/>
                          </a:solidFill>
                          <a:cs typeface="Times New Roman" panose="02020603050405020304" pitchFamily="18" charset="0"/>
                        </a:rPr>
                        <a:t>STACK: E, B</a:t>
                      </a:r>
                      <a:endParaRPr lang="en-US" altLang="x-none" sz="2400" dirty="0">
                        <a:solidFill>
                          <a:srgbClr val="993300"/>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r>
            </a:tbl>
          </a:graphicData>
        </a:graphic>
      </p:graphicFrame>
      <p:sp>
        <p:nvSpPr>
          <p:cNvPr id="34861" name="Rectangles 158765"/>
          <p:cNvSpPr/>
          <p:nvPr/>
        </p:nvSpPr>
        <p:spPr>
          <a:xfrm>
            <a:off x="1905000" y="4876800"/>
            <a:ext cx="1817688" cy="274638"/>
          </a:xfrm>
          <a:prstGeom prst="rect">
            <a:avLst/>
          </a:prstGeom>
          <a:solidFill>
            <a:srgbClr val="FFFFCC"/>
          </a:solidFill>
          <a:ln w="9525">
            <a:noFill/>
          </a:ln>
        </p:spPr>
        <p:txBody>
          <a:bodyPr wrap="none" anchor="ctr" anchorCtr="0">
            <a:spAutoFit/>
          </a:bodyPr>
          <a:p>
            <a:pPr algn="just" eaLnBrk="0" hangingPunct="0"/>
            <a:r>
              <a:rPr lang="" altLang="x-none" sz="1200" b="1" dirty="0">
                <a:solidFill>
                  <a:srgbClr val="993300"/>
                </a:solidFill>
                <a:latin typeface="Times New Roman" panose="02020603050405020304" pitchFamily="18" charset="0"/>
              </a:rPr>
              <a:t>	PRINT G: </a:t>
            </a:r>
            <a:endParaRPr lang="" altLang="x-none" sz="2400" dirty="0">
              <a:solidFill>
                <a:srgbClr val="993300"/>
              </a:solidFill>
              <a:latin typeface="Times New Roman" panose="02020603050405020304" pitchFamily="18" charset="0"/>
            </a:endParaRPr>
          </a:p>
        </p:txBody>
      </p:sp>
      <p:sp>
        <p:nvSpPr>
          <p:cNvPr id="34862" name="Rectangles 158766"/>
          <p:cNvSpPr/>
          <p:nvPr/>
        </p:nvSpPr>
        <p:spPr>
          <a:xfrm>
            <a:off x="0" y="5424488"/>
            <a:ext cx="8763000" cy="457200"/>
          </a:xfrm>
          <a:prstGeom prst="rect">
            <a:avLst/>
          </a:prstGeom>
          <a:noFill/>
          <a:ln w="9525">
            <a:noFill/>
          </a:ln>
        </p:spPr>
        <p:txBody>
          <a:bodyPr anchor="ctr" anchorCtr="0">
            <a:spAutoFit/>
          </a:bodyPr>
          <a:p>
            <a:pPr algn="just" defTabSz="914400" eaLnBrk="0" hangingPunct="0">
              <a:tabLst>
                <a:tab pos="457200" algn="l"/>
              </a:tabLst>
            </a:pPr>
            <a:r>
              <a:rPr lang="" altLang="x-none" sz="1200" b="1" dirty="0">
                <a:solidFill>
                  <a:srgbClr val="FFCC99"/>
                </a:solidFill>
                <a:latin typeface="Times New Roman" panose="02020603050405020304" pitchFamily="18" charset="0"/>
              </a:rPr>
              <a:t>Pop and Print the top element of the </a:t>
            </a:r>
            <a:r>
              <a:rPr lang="" altLang="x-none" sz="1200" b="1" dirty="0">
                <a:solidFill>
                  <a:srgbClr val="FFCC99"/>
                </a:solidFill>
                <a:latin typeface="Courier New" panose="02070309020205020404" pitchFamily="49" charset="0"/>
              </a:rPr>
              <a:t>STACK</a:t>
            </a:r>
            <a:r>
              <a:rPr lang="" altLang="x-none" sz="1200" b="1" dirty="0">
                <a:solidFill>
                  <a:srgbClr val="FFCC99"/>
                </a:solidFill>
                <a:latin typeface="Times New Roman" panose="02020603050405020304" pitchFamily="18" charset="0"/>
              </a:rPr>
              <a:t>, that is,</a:t>
            </a:r>
            <a:r>
              <a:rPr lang="" altLang="x-none" sz="1200" b="1" dirty="0">
                <a:solidFill>
                  <a:srgbClr val="FFCC99"/>
                </a:solidFill>
                <a:latin typeface="Courier New" panose="02070309020205020404" pitchFamily="49" charset="0"/>
              </a:rPr>
              <a:t> B</a:t>
            </a:r>
            <a:r>
              <a:rPr lang="" altLang="x-none" sz="1200" b="1" dirty="0">
                <a:solidFill>
                  <a:srgbClr val="FFCC99"/>
                </a:solidFill>
                <a:latin typeface="Times New Roman" panose="02020603050405020304" pitchFamily="18" charset="0"/>
              </a:rPr>
              <a:t>. Push all the neighbors of </a:t>
            </a:r>
            <a:r>
              <a:rPr lang="" altLang="x-none" sz="1200" b="1" dirty="0">
                <a:solidFill>
                  <a:srgbClr val="FFCC99"/>
                </a:solidFill>
                <a:latin typeface="Courier New" panose="02070309020205020404" pitchFamily="49" charset="0"/>
              </a:rPr>
              <a:t>B</a:t>
            </a:r>
            <a:r>
              <a:rPr lang="" altLang="x-none" sz="1200" b="1" dirty="0">
                <a:solidFill>
                  <a:srgbClr val="FFCC99"/>
                </a:solidFill>
                <a:latin typeface="Times New Roman" panose="02020603050405020304" pitchFamily="18" charset="0"/>
              </a:rPr>
              <a:t> on to the stack that are in the ready state. Since there are no neighbors of</a:t>
            </a:r>
            <a:r>
              <a:rPr lang="" altLang="x-none" sz="1200" b="1" dirty="0">
                <a:solidFill>
                  <a:srgbClr val="FFCC99"/>
                </a:solidFill>
                <a:latin typeface="Courier New" panose="02070309020205020404" pitchFamily="49" charset="0"/>
              </a:rPr>
              <a:t> B</a:t>
            </a:r>
            <a:r>
              <a:rPr lang="" altLang="x-none" sz="1200" b="1" dirty="0">
                <a:solidFill>
                  <a:srgbClr val="FFCC99"/>
                </a:solidFill>
                <a:latin typeface="Times New Roman" panose="02020603050405020304" pitchFamily="18" charset="0"/>
              </a:rPr>
              <a:t> that are in the ready state no Push operation is performed. The</a:t>
            </a:r>
            <a:r>
              <a:rPr lang="" altLang="x-none" sz="1200" b="1" dirty="0">
                <a:solidFill>
                  <a:srgbClr val="FFCC99"/>
                </a:solidFill>
                <a:latin typeface="Courier New" panose="02070309020205020404" pitchFamily="49" charset="0"/>
              </a:rPr>
              <a:t> STACK</a:t>
            </a:r>
            <a:r>
              <a:rPr lang="" altLang="x-none" sz="1200" b="1" dirty="0">
                <a:solidFill>
                  <a:srgbClr val="FFCC99"/>
                </a:solidFill>
                <a:latin typeface="Times New Roman" panose="02020603050405020304" pitchFamily="18" charset="0"/>
              </a:rPr>
              <a:t> now becomes:</a:t>
            </a:r>
            <a:endParaRPr lang="" altLang="x-none" sz="1200" b="1" dirty="0">
              <a:solidFill>
                <a:srgbClr val="FFCC99"/>
              </a:solidFill>
              <a:latin typeface="Times New Roman" panose="02020603050405020304" pitchFamily="18" charset="0"/>
            </a:endParaRPr>
          </a:p>
        </p:txBody>
      </p:sp>
      <p:graphicFrame>
        <p:nvGraphicFramePr>
          <p:cNvPr id="158768" name="Table 158767"/>
          <p:cNvGraphicFramePr/>
          <p:nvPr/>
        </p:nvGraphicFramePr>
        <p:xfrm>
          <a:off x="4114800" y="5943600"/>
          <a:ext cx="1900238" cy="457200"/>
        </p:xfrm>
        <a:graphic>
          <a:graphicData uri="http://schemas.openxmlformats.org/drawingml/2006/table">
            <a:tbl>
              <a:tblPr/>
              <a:tblGrid>
                <a:gridCol w="1900238"/>
              </a:tblGrid>
              <a:tr h="455613">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lgn="just">
                        <a:spcBef>
                          <a:spcPct val="0"/>
                        </a:spcBef>
                        <a:buNone/>
                      </a:pPr>
                      <a:endParaRPr lang="en-US" altLang="x-none" sz="1200" b="1" dirty="0">
                        <a:solidFill>
                          <a:srgbClr val="993300"/>
                        </a:solidFill>
                        <a:cs typeface="Times New Roman" panose="02020603050405020304" pitchFamily="18" charset="0"/>
                      </a:endParaRPr>
                    </a:p>
                    <a:p>
                      <a:pPr marL="0" lvl="0" indent="0" algn="just">
                        <a:spcBef>
                          <a:spcPct val="0"/>
                        </a:spcBef>
                        <a:buNone/>
                      </a:pPr>
                      <a:r>
                        <a:rPr lang="en-US" altLang="x-none" sz="1200" b="1" dirty="0">
                          <a:solidFill>
                            <a:srgbClr val="993300"/>
                          </a:solidFill>
                          <a:cs typeface="Times New Roman" panose="02020603050405020304" pitchFamily="18" charset="0"/>
                        </a:rPr>
                        <a:t>STACK: E</a:t>
                      </a:r>
                      <a:endParaRPr lang="en-US" altLang="x-none" sz="2400" dirty="0">
                        <a:solidFill>
                          <a:srgbClr val="993300"/>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r>
            </a:tbl>
          </a:graphicData>
        </a:graphic>
      </p:graphicFrame>
      <p:sp>
        <p:nvSpPr>
          <p:cNvPr id="34869" name="Rectangles 158773"/>
          <p:cNvSpPr/>
          <p:nvPr/>
        </p:nvSpPr>
        <p:spPr>
          <a:xfrm>
            <a:off x="1905000" y="6019800"/>
            <a:ext cx="1766888" cy="274638"/>
          </a:xfrm>
          <a:prstGeom prst="rect">
            <a:avLst/>
          </a:prstGeom>
          <a:solidFill>
            <a:srgbClr val="FFFFCC"/>
          </a:solidFill>
          <a:ln w="9525">
            <a:noFill/>
          </a:ln>
        </p:spPr>
        <p:txBody>
          <a:bodyPr wrap="none" anchor="ctr" anchorCtr="0">
            <a:spAutoFit/>
          </a:bodyPr>
          <a:p>
            <a:pPr algn="just" eaLnBrk="0" hangingPunct="0"/>
            <a:r>
              <a:rPr lang="" altLang="x-none" sz="1200" b="1" dirty="0">
                <a:solidFill>
                  <a:srgbClr val="993300"/>
                </a:solidFill>
                <a:latin typeface="Times New Roman" panose="02020603050405020304" pitchFamily="18" charset="0"/>
              </a:rPr>
              <a:t>	PRINT e: </a:t>
            </a:r>
            <a:endParaRPr lang="" altLang="x-none" sz="2400" dirty="0">
              <a:solidFill>
                <a:srgbClr val="993300"/>
              </a:solidFill>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s 159745"/>
          <p:cNvSpPr/>
          <p:nvPr/>
        </p:nvSpPr>
        <p:spPr>
          <a:xfrm>
            <a:off x="533400" y="1892300"/>
            <a:ext cx="8610600" cy="2433638"/>
          </a:xfrm>
          <a:prstGeom prst="rect">
            <a:avLst/>
          </a:prstGeom>
          <a:noFill/>
          <a:ln w="9525">
            <a:noFill/>
          </a:ln>
        </p:spPr>
        <p:txBody>
          <a:bodyPr anchor="ctr" anchorCtr="0">
            <a:spAutoFit/>
          </a:bodyPr>
          <a:p>
            <a:pPr defTabSz="914400" eaLnBrk="0" hangingPunct="0">
              <a:lnSpc>
                <a:spcPct val="135000"/>
              </a:lnSpc>
              <a:tabLst>
                <a:tab pos="457200" algn="l"/>
              </a:tabLst>
            </a:pPr>
            <a:r>
              <a:rPr lang="" altLang="x-none" sz="1400" b="1" dirty="0">
                <a:solidFill>
                  <a:srgbClr val="FFFF00"/>
                </a:solidFill>
                <a:latin typeface="Times New Roman" panose="02020603050405020304" pitchFamily="18" charset="0"/>
              </a:rPr>
              <a:t>Pop and Print the top element of the STACK, that is, E. Push all the neighbors of E on to the stack that are in the ready state. Since there are no neighbors of E that are in the ready state no Push operation is performed. The STACK now becomes empty:</a:t>
            </a:r>
            <a:endParaRPr lang="en-US" sz="1400" b="1">
              <a:solidFill>
                <a:srgbClr val="FFFF00"/>
              </a:solidFill>
              <a:latin typeface="Times New Roman" panose="02020603050405020304" pitchFamily="18" charset="0"/>
            </a:endParaRPr>
          </a:p>
          <a:p>
            <a:pPr defTabSz="914400" eaLnBrk="0" hangingPunct="0">
              <a:lnSpc>
                <a:spcPct val="135000"/>
              </a:lnSpc>
              <a:tabLst>
                <a:tab pos="457200" algn="l"/>
              </a:tabLst>
            </a:pPr>
            <a:r>
              <a:rPr lang="" altLang="x-none" sz="1400" b="1" dirty="0">
                <a:solidFill>
                  <a:srgbClr val="FFFF00"/>
                </a:solidFill>
                <a:latin typeface="Times New Roman" panose="02020603050405020304" pitchFamily="18" charset="0"/>
              </a:rPr>
              <a:t>	PRINT: E</a:t>
            </a:r>
            <a:endParaRPr lang="en-US" sz="1400" b="1">
              <a:solidFill>
                <a:srgbClr val="FFFF00"/>
              </a:solidFill>
              <a:latin typeface="Times New Roman" panose="02020603050405020304" pitchFamily="18" charset="0"/>
            </a:endParaRPr>
          </a:p>
          <a:p>
            <a:pPr defTabSz="914400" eaLnBrk="0" hangingPunct="0">
              <a:lnSpc>
                <a:spcPct val="135000"/>
              </a:lnSpc>
              <a:tabLst>
                <a:tab pos="457200" algn="l"/>
              </a:tabLst>
            </a:pPr>
            <a:r>
              <a:rPr lang="" altLang="x-none" sz="1400" b="1" dirty="0">
                <a:solidFill>
                  <a:srgbClr val="FFFF00"/>
                </a:solidFill>
                <a:latin typeface="Times New Roman" panose="02020603050405020304" pitchFamily="18" charset="0"/>
              </a:rPr>
              <a:t>Since the STACK is now empty, the depth-first search of G starting at node H is complete and the nodes which were printed are-</a:t>
            </a:r>
            <a:endParaRPr lang="en-US" sz="1400" b="1">
              <a:solidFill>
                <a:srgbClr val="FFFF00"/>
              </a:solidFill>
              <a:latin typeface="Times New Roman" panose="02020603050405020304" pitchFamily="18" charset="0"/>
            </a:endParaRPr>
          </a:p>
          <a:p>
            <a:pPr algn="ctr" defTabSz="914400" eaLnBrk="0" hangingPunct="0">
              <a:lnSpc>
                <a:spcPct val="135000"/>
              </a:lnSpc>
              <a:tabLst>
                <a:tab pos="457200" algn="l"/>
              </a:tabLst>
            </a:pPr>
            <a:r>
              <a:rPr lang="" altLang="x-none" sz="1600" b="1" dirty="0">
                <a:solidFill>
                  <a:srgbClr val="FFFF00"/>
                </a:solidFill>
                <a:latin typeface="Times New Roman" panose="02020603050405020304" pitchFamily="18" charset="0"/>
              </a:rPr>
              <a:t>H, I, F, C, G, B E.</a:t>
            </a:r>
            <a:endParaRPr lang="en-US" sz="1600" b="1">
              <a:solidFill>
                <a:srgbClr val="FFFF00"/>
              </a:solidFill>
              <a:latin typeface="Times New Roman" panose="02020603050405020304" pitchFamily="18" charset="0"/>
            </a:endParaRPr>
          </a:p>
          <a:p>
            <a:pPr defTabSz="914400" eaLnBrk="0" hangingPunct="0">
              <a:lnSpc>
                <a:spcPct val="135000"/>
              </a:lnSpc>
              <a:tabLst>
                <a:tab pos="457200" algn="l"/>
              </a:tabLst>
            </a:pPr>
            <a:r>
              <a:rPr lang="" altLang="x-none" sz="1400" b="1" dirty="0">
                <a:solidFill>
                  <a:srgbClr val="FFFF00"/>
                </a:solidFill>
                <a:latin typeface="Times New Roman" panose="02020603050405020304" pitchFamily="18" charset="0"/>
              </a:rPr>
              <a:t>These are the nodes which are reachable from the node H. </a:t>
            </a:r>
            <a:endParaRPr lang="" altLang="x-none" sz="1400" b="1" dirty="0">
              <a:solidFill>
                <a:srgbClr val="FFFF00"/>
              </a:solidFill>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Title 136193"/>
          <p:cNvSpPr>
            <a:spLocks noGrp="1"/>
          </p:cNvSpPr>
          <p:nvPr>
            <p:ph type="title"/>
          </p:nvPr>
        </p:nvSpPr>
        <p:spPr>
          <a:xfrm>
            <a:off x="304800" y="0"/>
            <a:ext cx="7772400" cy="914400"/>
          </a:xfrm>
          <a:ln/>
        </p:spPr>
        <p:txBody>
          <a:bodyPr anchor="ctr" anchorCtr="0"/>
          <a:p>
            <a:pPr algn="l"/>
            <a:r>
              <a:rPr lang="en-US">
                <a:solidFill>
                  <a:srgbClr val="FFCCFF"/>
                </a:solidFill>
              </a:rPr>
              <a:t> </a:t>
            </a:r>
            <a:r>
              <a:rPr lang="en-US" sz="3600" b="1" u="sng">
                <a:solidFill>
                  <a:srgbClr val="FFCCFF"/>
                </a:solidFill>
              </a:rPr>
              <a:t>INTRODUCTION</a:t>
            </a:r>
            <a:r>
              <a:rPr lang="en-US" sz="3600" b="1" u="sng"/>
              <a:t> </a:t>
            </a:r>
            <a:endParaRPr lang="en-US" sz="3600" b="1" u="sng"/>
          </a:p>
        </p:txBody>
      </p:sp>
      <p:sp>
        <p:nvSpPr>
          <p:cNvPr id="14338" name="Text Placeholder 136194"/>
          <p:cNvSpPr>
            <a:spLocks noGrp="1"/>
          </p:cNvSpPr>
          <p:nvPr>
            <p:ph idx="1"/>
          </p:nvPr>
        </p:nvSpPr>
        <p:spPr>
          <a:xfrm>
            <a:off x="0" y="914400"/>
            <a:ext cx="9144000" cy="4876800"/>
          </a:xfrm>
          <a:ln/>
        </p:spPr>
        <p:txBody>
          <a:bodyPr anchor="t" anchorCtr="0"/>
          <a:p>
            <a:pPr>
              <a:lnSpc>
                <a:spcPct val="110000"/>
              </a:lnSpc>
            </a:pPr>
            <a:r>
              <a:rPr lang="" altLang="x-none" sz="1600" dirty="0">
                <a:solidFill>
                  <a:srgbClr val="FFFF00"/>
                </a:solidFill>
              </a:rPr>
              <a:t>A graph is an abstract data structure that is used to implement the graph concept from mathematics. A graph is basically, a collection of vertices (also called nodes) and edges that connect these vertices. A graph is often viewed as a generalization of the tree structure, where instead of a having a purely parent-to-child relationship between tree nodes, any kind of complex relationships between the nodes can be represented.</a:t>
            </a:r>
            <a:endParaRPr lang="" altLang="x-none" sz="1600" dirty="0">
              <a:solidFill>
                <a:srgbClr val="FFFF00"/>
              </a:solidFill>
            </a:endParaRPr>
          </a:p>
          <a:p>
            <a:pPr>
              <a:lnSpc>
                <a:spcPct val="110000"/>
              </a:lnSpc>
              <a:buNone/>
            </a:pPr>
            <a:endParaRPr lang="" altLang="x-none" sz="1600" dirty="0">
              <a:solidFill>
                <a:srgbClr val="FFFF00"/>
              </a:solidFill>
            </a:endParaRPr>
          </a:p>
          <a:p>
            <a:pPr>
              <a:lnSpc>
                <a:spcPct val="110000"/>
              </a:lnSpc>
              <a:buNone/>
            </a:pPr>
            <a:r>
              <a:rPr lang="" altLang="x-none" sz="2400" b="1" dirty="0">
                <a:solidFill>
                  <a:srgbClr val="FFCCFF"/>
                </a:solidFill>
              </a:rPr>
              <a:t>	</a:t>
            </a:r>
            <a:r>
              <a:rPr lang="" altLang="x-none" sz="2400" b="1" u="sng" dirty="0">
                <a:solidFill>
                  <a:srgbClr val="FFCCFF"/>
                </a:solidFill>
              </a:rPr>
              <a:t>Why graphs are useful?</a:t>
            </a:r>
            <a:endParaRPr lang="en-US" sz="2400" b="1" u="sng">
              <a:solidFill>
                <a:srgbClr val="FFCCFF"/>
              </a:solidFill>
            </a:endParaRPr>
          </a:p>
          <a:p>
            <a:pPr>
              <a:lnSpc>
                <a:spcPct val="110000"/>
              </a:lnSpc>
            </a:pPr>
            <a:r>
              <a:rPr lang="" altLang="x-none" sz="1600" dirty="0">
                <a:solidFill>
                  <a:srgbClr val="FFFF00"/>
                </a:solidFill>
              </a:rPr>
              <a:t>Graphs are widely used to model any situation where entities or things are related to each other in pairs; for example, the following information can be represented by graphs: </a:t>
            </a:r>
            <a:endParaRPr lang="en-US" sz="1600">
              <a:solidFill>
                <a:srgbClr val="FFFF00"/>
              </a:solidFill>
            </a:endParaRPr>
          </a:p>
          <a:p>
            <a:pPr>
              <a:lnSpc>
                <a:spcPct val="110000"/>
              </a:lnSpc>
            </a:pPr>
            <a:r>
              <a:rPr lang="" altLang="x-none" sz="1600" i="1" dirty="0">
                <a:solidFill>
                  <a:srgbClr val="FFFF00"/>
                </a:solidFill>
              </a:rPr>
              <a:t>Family trees</a:t>
            </a:r>
            <a:r>
              <a:rPr lang="" altLang="x-none" sz="1600" dirty="0">
                <a:solidFill>
                  <a:srgbClr val="FFFF00"/>
                </a:solidFill>
              </a:rPr>
              <a:t> in which the member nodes have an edge from parent to each of their children. </a:t>
            </a:r>
            <a:endParaRPr lang="en-US" sz="1600">
              <a:solidFill>
                <a:srgbClr val="FFFF00"/>
              </a:solidFill>
            </a:endParaRPr>
          </a:p>
          <a:p>
            <a:pPr>
              <a:lnSpc>
                <a:spcPct val="110000"/>
              </a:lnSpc>
            </a:pPr>
            <a:r>
              <a:rPr lang="" altLang="x-none" sz="1600" i="1" dirty="0">
                <a:solidFill>
                  <a:srgbClr val="FFFF00"/>
                </a:solidFill>
              </a:rPr>
              <a:t>Transportation networks</a:t>
            </a:r>
            <a:r>
              <a:rPr lang="" altLang="x-none" sz="1600" dirty="0">
                <a:solidFill>
                  <a:srgbClr val="FFFF00"/>
                </a:solidFill>
              </a:rPr>
              <a:t> in which nodes are airports, intersections, ports, etc. The edges can be airline flights, one-way roads, shipping routes, etc. </a:t>
            </a:r>
            <a:endParaRPr lang="en-US" sz="1600">
              <a:solidFill>
                <a:srgbClr val="FFFF00"/>
              </a:solidFill>
            </a:endParaRPr>
          </a:p>
          <a:p>
            <a:pPr>
              <a:lnSpc>
                <a:spcPct val="80000"/>
              </a:lnSpc>
            </a:pPr>
            <a:endParaRPr lang="en-US" sz="1600">
              <a:solidFill>
                <a:srgbClr val="FFFF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Text Placeholder 137217"/>
          <p:cNvSpPr>
            <a:spLocks noGrp="1"/>
          </p:cNvSpPr>
          <p:nvPr>
            <p:ph idx="1"/>
          </p:nvPr>
        </p:nvSpPr>
        <p:spPr>
          <a:xfrm>
            <a:off x="304800" y="0"/>
            <a:ext cx="8839200" cy="1981200"/>
          </a:xfrm>
          <a:ln/>
        </p:spPr>
        <p:txBody>
          <a:bodyPr anchor="t" anchorCtr="0"/>
          <a:p>
            <a:pPr>
              <a:buNone/>
            </a:pPr>
            <a:r>
              <a:rPr lang="en-US" sz="2400" b="1" u="sng">
                <a:solidFill>
                  <a:srgbClr val="FFCCFF"/>
                </a:solidFill>
              </a:rPr>
              <a:t>Definition</a:t>
            </a:r>
            <a:endParaRPr lang="en-US" sz="2400" u="sng">
              <a:solidFill>
                <a:srgbClr val="FFCCFF"/>
              </a:solidFill>
            </a:endParaRPr>
          </a:p>
          <a:p>
            <a:r>
              <a:rPr lang="en-US" sz="1600">
                <a:solidFill>
                  <a:srgbClr val="FFFF00"/>
                </a:solidFill>
              </a:rPr>
              <a:t>A graph G is defined as an ordered set (V, E), where V(G) represent the set of vertices and E(G) represents the edges that connect the vertices.</a:t>
            </a:r>
            <a:endParaRPr lang="en-US" sz="1600">
              <a:solidFill>
                <a:srgbClr val="FFFF00"/>
              </a:solidFill>
            </a:endParaRPr>
          </a:p>
          <a:p>
            <a:r>
              <a:rPr lang="en-US" sz="1600">
                <a:solidFill>
                  <a:srgbClr val="FFFF00"/>
                </a:solidFill>
              </a:rPr>
              <a:t>The figure given shows a graph with V(G) = { A, B, C, D and E} and E(G) = { (A, B), (B, C), (A, D), (B, D), (D, E), (C, E) }. Note that there are 5 vertices or nodes and 6 edges in the graph.</a:t>
            </a:r>
            <a:endParaRPr lang="en-US" sz="1600">
              <a:solidFill>
                <a:srgbClr val="FFFF00"/>
              </a:solidFill>
            </a:endParaRPr>
          </a:p>
        </p:txBody>
      </p:sp>
      <p:grpSp>
        <p:nvGrpSpPr>
          <p:cNvPr id="15362" name="Group 137218"/>
          <p:cNvGrpSpPr/>
          <p:nvPr/>
        </p:nvGrpSpPr>
        <p:grpSpPr>
          <a:xfrm>
            <a:off x="3048000" y="1600200"/>
            <a:ext cx="2628900" cy="1257300"/>
            <a:chOff x="1704" y="2304"/>
            <a:chExt cx="1656" cy="792"/>
          </a:xfrm>
        </p:grpSpPr>
        <p:sp>
          <p:nvSpPr>
            <p:cNvPr id="15363" name="Oval 137219"/>
            <p:cNvSpPr/>
            <p:nvPr/>
          </p:nvSpPr>
          <p:spPr>
            <a:xfrm>
              <a:off x="1704" y="2304"/>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eaLnBrk="0" hangingPunct="0"/>
              <a:r>
                <a:rPr lang="en-US" sz="1000" b="1">
                  <a:solidFill>
                    <a:srgbClr val="993300"/>
                  </a:solidFill>
                  <a:latin typeface="Tahoma" panose="020B0604030504040204" charset="0"/>
                </a:rPr>
                <a:t>A</a:t>
              </a:r>
              <a:endParaRPr lang="en-US" b="1">
                <a:solidFill>
                  <a:srgbClr val="993300"/>
                </a:solidFill>
                <a:latin typeface="Tahoma" panose="020B0604030504040204" charset="0"/>
              </a:endParaRPr>
            </a:p>
          </p:txBody>
        </p:sp>
        <p:sp>
          <p:nvSpPr>
            <p:cNvPr id="15364" name="Oval 137220"/>
            <p:cNvSpPr/>
            <p:nvPr/>
          </p:nvSpPr>
          <p:spPr>
            <a:xfrm>
              <a:off x="2496" y="2304"/>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eaLnBrk="0" hangingPunct="0"/>
              <a:r>
                <a:rPr lang="en-US" sz="1000" b="1">
                  <a:solidFill>
                    <a:srgbClr val="993300"/>
                  </a:solidFill>
                  <a:latin typeface="Tahoma" panose="020B0604030504040204" charset="0"/>
                </a:rPr>
                <a:t>B</a:t>
              </a:r>
              <a:endParaRPr lang="en-US" b="1">
                <a:solidFill>
                  <a:srgbClr val="993300"/>
                </a:solidFill>
                <a:latin typeface="Tahoma" panose="020B0604030504040204" charset="0"/>
              </a:endParaRPr>
            </a:p>
          </p:txBody>
        </p:sp>
        <p:sp>
          <p:nvSpPr>
            <p:cNvPr id="15365" name="Oval 137221"/>
            <p:cNvSpPr/>
            <p:nvPr/>
          </p:nvSpPr>
          <p:spPr>
            <a:xfrm>
              <a:off x="3144" y="2304"/>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eaLnBrk="0" hangingPunct="0"/>
              <a:r>
                <a:rPr lang="en-US" sz="1000" b="1">
                  <a:solidFill>
                    <a:srgbClr val="993300"/>
                  </a:solidFill>
                  <a:latin typeface="Tahoma" panose="020B0604030504040204" charset="0"/>
                </a:rPr>
                <a:t>C</a:t>
              </a:r>
              <a:endParaRPr lang="en-US" b="1">
                <a:solidFill>
                  <a:srgbClr val="993300"/>
                </a:solidFill>
                <a:latin typeface="Tahoma" panose="020B0604030504040204" charset="0"/>
              </a:endParaRPr>
            </a:p>
          </p:txBody>
        </p:sp>
        <p:sp>
          <p:nvSpPr>
            <p:cNvPr id="15366" name="Oval 137222"/>
            <p:cNvSpPr/>
            <p:nvPr/>
          </p:nvSpPr>
          <p:spPr>
            <a:xfrm>
              <a:off x="1704" y="2880"/>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eaLnBrk="0" hangingPunct="0"/>
              <a:r>
                <a:rPr lang="en-US" sz="1000" b="1">
                  <a:solidFill>
                    <a:srgbClr val="993300"/>
                  </a:solidFill>
                  <a:latin typeface="Tahoma" panose="020B0604030504040204" charset="0"/>
                </a:rPr>
                <a:t>D</a:t>
              </a:r>
              <a:endParaRPr lang="en-US" b="1">
                <a:solidFill>
                  <a:srgbClr val="993300"/>
                </a:solidFill>
                <a:latin typeface="Tahoma" panose="020B0604030504040204" charset="0"/>
              </a:endParaRPr>
            </a:p>
          </p:txBody>
        </p:sp>
        <p:sp>
          <p:nvSpPr>
            <p:cNvPr id="15367" name="Oval 137223"/>
            <p:cNvSpPr/>
            <p:nvPr/>
          </p:nvSpPr>
          <p:spPr>
            <a:xfrm>
              <a:off x="2496" y="2880"/>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eaLnBrk="0" hangingPunct="0"/>
              <a:r>
                <a:rPr lang="en-US" sz="1000" b="1">
                  <a:solidFill>
                    <a:srgbClr val="993300"/>
                  </a:solidFill>
                  <a:latin typeface="Tahoma" panose="020B0604030504040204" charset="0"/>
                </a:rPr>
                <a:t>E</a:t>
              </a:r>
              <a:endParaRPr lang="en-US" b="1">
                <a:solidFill>
                  <a:srgbClr val="993300"/>
                </a:solidFill>
                <a:latin typeface="Tahoma" panose="020B0604030504040204" charset="0"/>
              </a:endParaRPr>
            </a:p>
          </p:txBody>
        </p:sp>
        <p:sp>
          <p:nvSpPr>
            <p:cNvPr id="15368" name="Straight Connector 137224"/>
            <p:cNvSpPr/>
            <p:nvPr/>
          </p:nvSpPr>
          <p:spPr>
            <a:xfrm>
              <a:off x="1776" y="2520"/>
              <a:ext cx="0" cy="360"/>
            </a:xfrm>
            <a:prstGeom prst="line">
              <a:avLst/>
            </a:prstGeom>
            <a:ln w="9525" cap="flat" cmpd="sng">
              <a:solidFill>
                <a:srgbClr val="FFFF00"/>
              </a:solidFill>
              <a:prstDash val="solid"/>
              <a:round/>
              <a:headEnd type="none" w="med" len="med"/>
              <a:tailEnd type="none" w="med" len="med"/>
            </a:ln>
          </p:spPr>
        </p:sp>
        <p:sp>
          <p:nvSpPr>
            <p:cNvPr id="15369" name="Straight Connector 137225"/>
            <p:cNvSpPr/>
            <p:nvPr/>
          </p:nvSpPr>
          <p:spPr>
            <a:xfrm>
              <a:off x="1920" y="2376"/>
              <a:ext cx="576" cy="0"/>
            </a:xfrm>
            <a:prstGeom prst="line">
              <a:avLst/>
            </a:prstGeom>
            <a:ln w="9525" cap="flat" cmpd="sng">
              <a:solidFill>
                <a:srgbClr val="FFFF00"/>
              </a:solidFill>
              <a:prstDash val="solid"/>
              <a:round/>
              <a:headEnd type="none" w="med" len="med"/>
              <a:tailEnd type="none" w="med" len="med"/>
            </a:ln>
          </p:spPr>
        </p:sp>
        <p:sp>
          <p:nvSpPr>
            <p:cNvPr id="15370" name="Straight Connector 137226"/>
            <p:cNvSpPr/>
            <p:nvPr/>
          </p:nvSpPr>
          <p:spPr>
            <a:xfrm>
              <a:off x="1920" y="3024"/>
              <a:ext cx="576" cy="0"/>
            </a:xfrm>
            <a:prstGeom prst="line">
              <a:avLst/>
            </a:prstGeom>
            <a:ln w="9525" cap="flat" cmpd="sng">
              <a:solidFill>
                <a:srgbClr val="FFFF00"/>
              </a:solidFill>
              <a:prstDash val="solid"/>
              <a:round/>
              <a:headEnd type="none" w="med" len="med"/>
              <a:tailEnd type="none" w="med" len="med"/>
            </a:ln>
          </p:spPr>
        </p:sp>
        <p:sp>
          <p:nvSpPr>
            <p:cNvPr id="15371" name="Straight Connector 137227"/>
            <p:cNvSpPr/>
            <p:nvPr/>
          </p:nvSpPr>
          <p:spPr>
            <a:xfrm flipV="1">
              <a:off x="1920" y="2448"/>
              <a:ext cx="576" cy="504"/>
            </a:xfrm>
            <a:prstGeom prst="line">
              <a:avLst/>
            </a:prstGeom>
            <a:ln w="9525" cap="flat" cmpd="sng">
              <a:solidFill>
                <a:srgbClr val="FFFF00"/>
              </a:solidFill>
              <a:prstDash val="solid"/>
              <a:round/>
              <a:headEnd type="none" w="med" len="med"/>
              <a:tailEnd type="none" w="med" len="med"/>
            </a:ln>
          </p:spPr>
        </p:sp>
        <p:sp>
          <p:nvSpPr>
            <p:cNvPr id="15372" name="Straight Connector 137228"/>
            <p:cNvSpPr/>
            <p:nvPr/>
          </p:nvSpPr>
          <p:spPr>
            <a:xfrm>
              <a:off x="2712" y="2376"/>
              <a:ext cx="432" cy="0"/>
            </a:xfrm>
            <a:prstGeom prst="line">
              <a:avLst/>
            </a:prstGeom>
            <a:ln w="9525" cap="flat" cmpd="sng">
              <a:solidFill>
                <a:srgbClr val="FFFF00"/>
              </a:solidFill>
              <a:prstDash val="solid"/>
              <a:round/>
              <a:headEnd type="none" w="med" len="med"/>
              <a:tailEnd type="none" w="med" len="med"/>
            </a:ln>
          </p:spPr>
        </p:sp>
        <p:sp>
          <p:nvSpPr>
            <p:cNvPr id="15373" name="Straight Connector 137229"/>
            <p:cNvSpPr/>
            <p:nvPr/>
          </p:nvSpPr>
          <p:spPr>
            <a:xfrm flipH="1">
              <a:off x="2712" y="2520"/>
              <a:ext cx="504" cy="432"/>
            </a:xfrm>
            <a:prstGeom prst="line">
              <a:avLst/>
            </a:prstGeom>
            <a:ln w="9525" cap="flat" cmpd="sng">
              <a:solidFill>
                <a:srgbClr val="FFFF00"/>
              </a:solidFill>
              <a:prstDash val="solid"/>
              <a:round/>
              <a:headEnd type="none" w="med" len="med"/>
              <a:tailEnd type="none" w="med" len="med"/>
            </a:ln>
          </p:spPr>
        </p:sp>
      </p:grpSp>
      <p:sp>
        <p:nvSpPr>
          <p:cNvPr id="15374" name="Text Box 137230"/>
          <p:cNvSpPr txBox="1"/>
          <p:nvPr/>
        </p:nvSpPr>
        <p:spPr>
          <a:xfrm>
            <a:off x="304800" y="2971800"/>
            <a:ext cx="8458200" cy="2047875"/>
          </a:xfrm>
          <a:prstGeom prst="rect">
            <a:avLst/>
          </a:prstGeom>
          <a:noFill/>
          <a:ln w="9525">
            <a:noFill/>
          </a:ln>
        </p:spPr>
        <p:txBody>
          <a:bodyPr anchor="t" anchorCtr="0">
            <a:spAutoFit/>
          </a:bodyPr>
          <a:p>
            <a:pPr eaLnBrk="0" hangingPunct="0"/>
            <a:r>
              <a:rPr lang="en-US" sz="1600">
                <a:solidFill>
                  <a:srgbClr val="FFFF00"/>
                </a:solidFill>
                <a:latin typeface="Times New Roman" panose="02020603050405020304" pitchFamily="18" charset="0"/>
              </a:rPr>
              <a:t>A graph can be directed or undirected. In an undirected graph, the edges do not have any direction associated with them. That is, if an edge is drawn between nodes A and B, then the nodes can be traversed from A to B as well as from B to A. The above figure shows an undirected graph because it does not gives any information about the direction of the edges. </a:t>
            </a:r>
            <a:endParaRPr lang="en-US" sz="1600">
              <a:solidFill>
                <a:srgbClr val="FFFF00"/>
              </a:solidFill>
              <a:latin typeface="Times New Roman" panose="02020603050405020304" pitchFamily="18" charset="0"/>
            </a:endParaRPr>
          </a:p>
          <a:p>
            <a:pPr eaLnBrk="0" hangingPunct="0"/>
            <a:endParaRPr lang="en-US" sz="1600">
              <a:solidFill>
                <a:srgbClr val="FFFF00"/>
              </a:solidFill>
              <a:latin typeface="Times New Roman" panose="02020603050405020304" pitchFamily="18" charset="0"/>
            </a:endParaRPr>
          </a:p>
          <a:p>
            <a:pPr eaLnBrk="0" hangingPunct="0"/>
            <a:r>
              <a:rPr lang="en-US" sz="1600">
                <a:solidFill>
                  <a:srgbClr val="FFFF00"/>
                </a:solidFill>
                <a:latin typeface="Times New Roman" panose="02020603050405020304" pitchFamily="18" charset="0"/>
              </a:rPr>
              <a:t>The given figure  shows a directed graph. In a directed graph, edges form an ordered pair. If there is an edge from A to B, then there is a path from A to B but not from B to A. The edge (A, B) is said to initiate from node A (also known as initial node) and terminate at node B (terminal node).</a:t>
            </a:r>
            <a:endParaRPr lang="en-US" sz="1600">
              <a:solidFill>
                <a:srgbClr val="FFFF00"/>
              </a:solidFill>
              <a:latin typeface="Times New Roman" panose="02020603050405020304" pitchFamily="18" charset="0"/>
            </a:endParaRPr>
          </a:p>
        </p:txBody>
      </p:sp>
      <p:grpSp>
        <p:nvGrpSpPr>
          <p:cNvPr id="15375" name="Group 137231"/>
          <p:cNvGrpSpPr/>
          <p:nvPr/>
        </p:nvGrpSpPr>
        <p:grpSpPr>
          <a:xfrm>
            <a:off x="2819400" y="5600700"/>
            <a:ext cx="2628900" cy="1257300"/>
            <a:chOff x="1512" y="1793"/>
            <a:chExt cx="1656" cy="792"/>
          </a:xfrm>
        </p:grpSpPr>
        <p:sp>
          <p:nvSpPr>
            <p:cNvPr id="15376" name="Oval 137232"/>
            <p:cNvSpPr/>
            <p:nvPr/>
          </p:nvSpPr>
          <p:spPr>
            <a:xfrm>
              <a:off x="1512" y="1793"/>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eaLnBrk="0" hangingPunct="0"/>
              <a:r>
                <a:rPr lang="en-US" sz="1000" b="1">
                  <a:solidFill>
                    <a:srgbClr val="993300"/>
                  </a:solidFill>
                  <a:latin typeface="Tahoma" panose="020B0604030504040204" charset="0"/>
                </a:rPr>
                <a:t>A</a:t>
              </a:r>
              <a:endParaRPr lang="en-US" b="1">
                <a:solidFill>
                  <a:srgbClr val="993300"/>
                </a:solidFill>
                <a:latin typeface="Tahoma" panose="020B0604030504040204" charset="0"/>
              </a:endParaRPr>
            </a:p>
          </p:txBody>
        </p:sp>
        <p:sp>
          <p:nvSpPr>
            <p:cNvPr id="15377" name="Oval 137233"/>
            <p:cNvSpPr/>
            <p:nvPr/>
          </p:nvSpPr>
          <p:spPr>
            <a:xfrm>
              <a:off x="2304" y="1793"/>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eaLnBrk="0" hangingPunct="0"/>
              <a:r>
                <a:rPr lang="en-US" sz="1000" b="1">
                  <a:solidFill>
                    <a:srgbClr val="993300"/>
                  </a:solidFill>
                  <a:latin typeface="Tahoma" panose="020B0604030504040204" charset="0"/>
                </a:rPr>
                <a:t>B</a:t>
              </a:r>
              <a:endParaRPr lang="en-US" b="1">
                <a:solidFill>
                  <a:srgbClr val="993300"/>
                </a:solidFill>
                <a:latin typeface="Tahoma" panose="020B0604030504040204" charset="0"/>
              </a:endParaRPr>
            </a:p>
          </p:txBody>
        </p:sp>
        <p:sp>
          <p:nvSpPr>
            <p:cNvPr id="15378" name="Oval 137234"/>
            <p:cNvSpPr/>
            <p:nvPr/>
          </p:nvSpPr>
          <p:spPr>
            <a:xfrm>
              <a:off x="2952" y="1793"/>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eaLnBrk="0" hangingPunct="0"/>
              <a:r>
                <a:rPr lang="en-US" sz="1000" b="1">
                  <a:solidFill>
                    <a:srgbClr val="993300"/>
                  </a:solidFill>
                  <a:latin typeface="Tahoma" panose="020B0604030504040204" charset="0"/>
                </a:rPr>
                <a:t>C</a:t>
              </a:r>
              <a:endParaRPr lang="en-US" b="1">
                <a:solidFill>
                  <a:srgbClr val="993300"/>
                </a:solidFill>
                <a:latin typeface="Tahoma" panose="020B0604030504040204" charset="0"/>
              </a:endParaRPr>
            </a:p>
          </p:txBody>
        </p:sp>
        <p:sp>
          <p:nvSpPr>
            <p:cNvPr id="15379" name="Oval 137235"/>
            <p:cNvSpPr/>
            <p:nvPr/>
          </p:nvSpPr>
          <p:spPr>
            <a:xfrm>
              <a:off x="1512" y="2369"/>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eaLnBrk="0" hangingPunct="0"/>
              <a:r>
                <a:rPr lang="en-US" sz="1000" b="1">
                  <a:solidFill>
                    <a:srgbClr val="993300"/>
                  </a:solidFill>
                  <a:latin typeface="Tahoma" panose="020B0604030504040204" charset="0"/>
                </a:rPr>
                <a:t>D</a:t>
              </a:r>
              <a:endParaRPr lang="en-US" b="1">
                <a:solidFill>
                  <a:srgbClr val="993300"/>
                </a:solidFill>
                <a:latin typeface="Tahoma" panose="020B0604030504040204" charset="0"/>
              </a:endParaRPr>
            </a:p>
          </p:txBody>
        </p:sp>
        <p:sp>
          <p:nvSpPr>
            <p:cNvPr id="15380" name="Oval 137236"/>
            <p:cNvSpPr/>
            <p:nvPr/>
          </p:nvSpPr>
          <p:spPr>
            <a:xfrm>
              <a:off x="2304" y="2369"/>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eaLnBrk="0" hangingPunct="0"/>
              <a:r>
                <a:rPr lang="en-US" sz="1000" b="1">
                  <a:solidFill>
                    <a:srgbClr val="993300"/>
                  </a:solidFill>
                  <a:latin typeface="Tahoma" panose="020B0604030504040204" charset="0"/>
                </a:rPr>
                <a:t>E</a:t>
              </a:r>
              <a:endParaRPr lang="en-US" b="1">
                <a:solidFill>
                  <a:srgbClr val="993300"/>
                </a:solidFill>
                <a:latin typeface="Tahoma" panose="020B0604030504040204" charset="0"/>
              </a:endParaRPr>
            </a:p>
          </p:txBody>
        </p:sp>
        <p:sp>
          <p:nvSpPr>
            <p:cNvPr id="15381" name="Straight Connector 137237"/>
            <p:cNvSpPr/>
            <p:nvPr/>
          </p:nvSpPr>
          <p:spPr>
            <a:xfrm>
              <a:off x="1584" y="1957"/>
              <a:ext cx="0" cy="432"/>
            </a:xfrm>
            <a:prstGeom prst="line">
              <a:avLst/>
            </a:prstGeom>
            <a:ln w="9525" cap="flat" cmpd="sng">
              <a:solidFill>
                <a:srgbClr val="FFFF00"/>
              </a:solidFill>
              <a:prstDash val="solid"/>
              <a:round/>
              <a:headEnd type="none" w="med" len="med"/>
              <a:tailEnd type="triangle" w="med" len="med"/>
            </a:ln>
          </p:spPr>
        </p:sp>
        <p:sp>
          <p:nvSpPr>
            <p:cNvPr id="15382" name="Straight Connector 137238"/>
            <p:cNvSpPr/>
            <p:nvPr/>
          </p:nvSpPr>
          <p:spPr>
            <a:xfrm flipV="1">
              <a:off x="1728" y="1885"/>
              <a:ext cx="576" cy="0"/>
            </a:xfrm>
            <a:prstGeom prst="line">
              <a:avLst/>
            </a:prstGeom>
            <a:ln w="9525" cap="flat" cmpd="sng">
              <a:solidFill>
                <a:srgbClr val="FFFF00"/>
              </a:solidFill>
              <a:prstDash val="solid"/>
              <a:round/>
              <a:headEnd type="none" w="med" len="med"/>
              <a:tailEnd type="triangle" w="med" len="med"/>
            </a:ln>
          </p:spPr>
        </p:sp>
        <p:sp>
          <p:nvSpPr>
            <p:cNvPr id="15383" name="Straight Connector 137239"/>
            <p:cNvSpPr/>
            <p:nvPr/>
          </p:nvSpPr>
          <p:spPr>
            <a:xfrm flipH="1">
              <a:off x="1728" y="1957"/>
              <a:ext cx="576" cy="504"/>
            </a:xfrm>
            <a:prstGeom prst="line">
              <a:avLst/>
            </a:prstGeom>
            <a:ln w="9525" cap="flat" cmpd="sng">
              <a:solidFill>
                <a:srgbClr val="FFFF00"/>
              </a:solidFill>
              <a:prstDash val="solid"/>
              <a:round/>
              <a:headEnd type="none" w="med" len="med"/>
              <a:tailEnd type="triangle" w="med" len="med"/>
            </a:ln>
          </p:spPr>
        </p:sp>
        <p:sp>
          <p:nvSpPr>
            <p:cNvPr id="15384" name="Straight Connector 137240"/>
            <p:cNvSpPr/>
            <p:nvPr/>
          </p:nvSpPr>
          <p:spPr>
            <a:xfrm>
              <a:off x="1728" y="2533"/>
              <a:ext cx="576" cy="0"/>
            </a:xfrm>
            <a:prstGeom prst="line">
              <a:avLst/>
            </a:prstGeom>
            <a:ln w="9525" cap="flat" cmpd="sng">
              <a:solidFill>
                <a:srgbClr val="FFFF00"/>
              </a:solidFill>
              <a:prstDash val="solid"/>
              <a:round/>
              <a:headEnd type="none" w="med" len="med"/>
              <a:tailEnd type="triangle" w="med" len="med"/>
            </a:ln>
          </p:spPr>
        </p:sp>
        <p:sp>
          <p:nvSpPr>
            <p:cNvPr id="15385" name="Straight Connector 137241"/>
            <p:cNvSpPr/>
            <p:nvPr/>
          </p:nvSpPr>
          <p:spPr>
            <a:xfrm flipV="1">
              <a:off x="2520" y="1957"/>
              <a:ext cx="504" cy="504"/>
            </a:xfrm>
            <a:prstGeom prst="line">
              <a:avLst/>
            </a:prstGeom>
            <a:ln w="9525" cap="flat" cmpd="sng">
              <a:solidFill>
                <a:srgbClr val="FFFF00"/>
              </a:solidFill>
              <a:prstDash val="solid"/>
              <a:round/>
              <a:headEnd type="none" w="med" len="med"/>
              <a:tailEnd type="triangle" w="med" len="med"/>
            </a:ln>
          </p:spPr>
        </p:sp>
        <p:sp>
          <p:nvSpPr>
            <p:cNvPr id="15386" name="Straight Connector 137242"/>
            <p:cNvSpPr/>
            <p:nvPr/>
          </p:nvSpPr>
          <p:spPr>
            <a:xfrm flipH="1">
              <a:off x="2520" y="1885"/>
              <a:ext cx="432" cy="0"/>
            </a:xfrm>
            <a:prstGeom prst="line">
              <a:avLst/>
            </a:prstGeom>
            <a:ln w="9525" cap="flat" cmpd="sng">
              <a:solidFill>
                <a:srgbClr val="FFFF00"/>
              </a:solidFill>
              <a:prstDash val="solid"/>
              <a:round/>
              <a:headEnd type="none" w="med" len="med"/>
              <a:tailEnd type="triangle" w="med" len="med"/>
            </a:ln>
          </p:spPr>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Title 138241"/>
          <p:cNvSpPr>
            <a:spLocks noGrp="1"/>
          </p:cNvSpPr>
          <p:nvPr>
            <p:ph type="title"/>
          </p:nvPr>
        </p:nvSpPr>
        <p:spPr>
          <a:xfrm>
            <a:off x="304800" y="304800"/>
            <a:ext cx="7772400" cy="685800"/>
          </a:xfrm>
          <a:ln/>
        </p:spPr>
        <p:txBody>
          <a:bodyPr anchor="ctr" anchorCtr="0"/>
          <a:p>
            <a:pPr algn="l"/>
            <a:r>
              <a:rPr lang="en-US" sz="3600" b="1" u="sng">
                <a:solidFill>
                  <a:srgbClr val="FFCCFF"/>
                </a:solidFill>
              </a:rPr>
              <a:t>Graph Terminology</a:t>
            </a:r>
            <a:br>
              <a:rPr lang="en-US" sz="3600" b="1" i="1" u="sng">
                <a:solidFill>
                  <a:srgbClr val="FFCCFF"/>
                </a:solidFill>
              </a:rPr>
            </a:br>
            <a:endParaRPr lang="en-US" sz="3600" b="1" i="1" u="sng">
              <a:solidFill>
                <a:srgbClr val="FFCCFF"/>
              </a:solidFill>
            </a:endParaRPr>
          </a:p>
        </p:txBody>
      </p:sp>
      <p:sp>
        <p:nvSpPr>
          <p:cNvPr id="16386" name="Text Placeholder 138242"/>
          <p:cNvSpPr>
            <a:spLocks noGrp="1"/>
          </p:cNvSpPr>
          <p:nvPr>
            <p:ph idx="1"/>
          </p:nvPr>
        </p:nvSpPr>
        <p:spPr>
          <a:xfrm>
            <a:off x="304800" y="762000"/>
            <a:ext cx="8839200" cy="2514600"/>
          </a:xfrm>
          <a:ln/>
        </p:spPr>
        <p:txBody>
          <a:bodyPr anchor="t" anchorCtr="0"/>
          <a:p>
            <a:r>
              <a:rPr lang="en-US" sz="1600" b="1" i="1">
                <a:solidFill>
                  <a:srgbClr val="FFFF00"/>
                </a:solidFill>
              </a:rPr>
              <a:t>Adjacent Nodes or Neighbors:</a:t>
            </a:r>
            <a:r>
              <a:rPr lang="en-US" sz="1600" b="1">
                <a:solidFill>
                  <a:srgbClr val="FFFF00"/>
                </a:solidFill>
              </a:rPr>
              <a:t> </a:t>
            </a:r>
            <a:r>
              <a:rPr lang="en-US" sz="1600">
                <a:solidFill>
                  <a:srgbClr val="FFFF00"/>
                </a:solidFill>
              </a:rPr>
              <a:t>For every edge, e = (u, v) that connects nodes u and v; the nodes u and v are the end-points and are said to be the adjacent nodes or neighbors. </a:t>
            </a:r>
            <a:endParaRPr lang="en-US" sz="1600" i="1">
              <a:solidFill>
                <a:srgbClr val="FFFF00"/>
              </a:solidFill>
            </a:endParaRPr>
          </a:p>
          <a:p>
            <a:r>
              <a:rPr lang="en-US" sz="1600" b="1" i="1">
                <a:solidFill>
                  <a:srgbClr val="FFFF00"/>
                </a:solidFill>
              </a:rPr>
              <a:t>Degree of a node:</a:t>
            </a:r>
            <a:r>
              <a:rPr lang="en-US" sz="1600" b="1">
                <a:solidFill>
                  <a:srgbClr val="FFFF00"/>
                </a:solidFill>
              </a:rPr>
              <a:t> </a:t>
            </a:r>
            <a:r>
              <a:rPr lang="en-US" sz="1600">
                <a:solidFill>
                  <a:srgbClr val="FFFF00"/>
                </a:solidFill>
              </a:rPr>
              <a:t>Degree of a node u, </a:t>
            </a:r>
            <a:r>
              <a:rPr lang="en-US" sz="1600" err="1">
                <a:solidFill>
                  <a:srgbClr val="FFFF00"/>
                </a:solidFill>
              </a:rPr>
              <a:t>deg(u</a:t>
            </a:r>
            <a:r>
              <a:rPr lang="en-US" sz="1600">
                <a:solidFill>
                  <a:srgbClr val="FFFF00"/>
                </a:solidFill>
              </a:rPr>
              <a:t>), is the total number of edges containing the node u. If </a:t>
            </a:r>
            <a:r>
              <a:rPr lang="en-US" sz="1600" err="1">
                <a:solidFill>
                  <a:srgbClr val="FFFF00"/>
                </a:solidFill>
              </a:rPr>
              <a:t>deg(u</a:t>
            </a:r>
            <a:r>
              <a:rPr lang="en-US" sz="1600">
                <a:solidFill>
                  <a:srgbClr val="FFFF00"/>
                </a:solidFill>
              </a:rPr>
              <a:t>) = 0, it means that u does not belong to any edge and such a node is known as an isolated node. </a:t>
            </a:r>
            <a:endParaRPr lang="" altLang="x-none" sz="1600" i="1" dirty="0">
              <a:solidFill>
                <a:srgbClr val="FFFF00"/>
              </a:solidFill>
            </a:endParaRPr>
          </a:p>
          <a:p>
            <a:r>
              <a:rPr lang="" altLang="x-none" sz="1600" b="1" i="1" dirty="0">
                <a:solidFill>
                  <a:srgbClr val="FFFF00"/>
                </a:solidFill>
              </a:rPr>
              <a:t>Regular graph:</a:t>
            </a:r>
            <a:r>
              <a:rPr lang="" altLang="x-none" sz="1600" b="1" dirty="0">
                <a:solidFill>
                  <a:srgbClr val="FFFF00"/>
                </a:solidFill>
              </a:rPr>
              <a:t> </a:t>
            </a:r>
            <a:r>
              <a:rPr lang="" altLang="x-none" sz="1600" dirty="0">
                <a:solidFill>
                  <a:srgbClr val="FFFF00"/>
                </a:solidFill>
              </a:rPr>
              <a:t>Regular graph is a graph where each vertex has the same number of neighbors. That is every node has the same degree. A regular graph with vertices of degree </a:t>
            </a:r>
            <a:r>
              <a:rPr lang="" altLang="x-none" sz="1600" i="1" dirty="0">
                <a:solidFill>
                  <a:srgbClr val="FFFF00"/>
                </a:solidFill>
              </a:rPr>
              <a:t>k</a:t>
            </a:r>
            <a:r>
              <a:rPr lang="" altLang="x-none" sz="1600" dirty="0">
                <a:solidFill>
                  <a:srgbClr val="FFFF00"/>
                </a:solidFill>
              </a:rPr>
              <a:t> is called a </a:t>
            </a:r>
            <a:r>
              <a:rPr lang="" altLang="x-none" sz="1600" i="1" dirty="0">
                <a:solidFill>
                  <a:srgbClr val="FFFF00"/>
                </a:solidFill>
              </a:rPr>
              <a:t>k</a:t>
            </a:r>
            <a:r>
              <a:rPr lang="" altLang="x-none" sz="1600" dirty="0">
                <a:solidFill>
                  <a:srgbClr val="FFFF00"/>
                </a:solidFill>
              </a:rPr>
              <a:t>‑regular graph or regular graph of degree </a:t>
            </a:r>
            <a:r>
              <a:rPr lang="" altLang="x-none" sz="1600" i="1" dirty="0">
                <a:solidFill>
                  <a:srgbClr val="FFFF00"/>
                </a:solidFill>
              </a:rPr>
              <a:t>k</a:t>
            </a:r>
            <a:r>
              <a:rPr lang="" altLang="x-none" sz="1600" dirty="0">
                <a:solidFill>
                  <a:srgbClr val="FFFF00"/>
                </a:solidFill>
              </a:rPr>
              <a:t>. </a:t>
            </a:r>
            <a:endParaRPr lang="en-US" sz="1600">
              <a:solidFill>
                <a:srgbClr val="FFFF00"/>
              </a:solidFill>
            </a:endParaRPr>
          </a:p>
        </p:txBody>
      </p:sp>
      <p:sp>
        <p:nvSpPr>
          <p:cNvPr id="16387" name="Straight Connector 138243"/>
          <p:cNvSpPr/>
          <p:nvPr/>
        </p:nvSpPr>
        <p:spPr>
          <a:xfrm flipV="1">
            <a:off x="4303713" y="3011488"/>
            <a:ext cx="114300" cy="114300"/>
          </a:xfrm>
          <a:prstGeom prst="line">
            <a:avLst/>
          </a:prstGeom>
          <a:ln w="19050" cap="flat" cmpd="sng">
            <a:solidFill>
              <a:srgbClr val="000000"/>
            </a:solidFill>
            <a:prstDash val="solid"/>
            <a:round/>
            <a:headEnd type="none" w="med" len="med"/>
            <a:tailEnd type="none" w="med" len="med"/>
          </a:ln>
        </p:spPr>
      </p:sp>
      <p:sp>
        <p:nvSpPr>
          <p:cNvPr id="16388" name="Rectangles 138244"/>
          <p:cNvSpPr/>
          <p:nvPr/>
        </p:nvSpPr>
        <p:spPr>
          <a:xfrm>
            <a:off x="1674813" y="2801938"/>
            <a:ext cx="1931987" cy="0"/>
          </a:xfrm>
          <a:prstGeom prst="rect">
            <a:avLst/>
          </a:prstGeom>
          <a:noFill/>
          <a:ln w="9525">
            <a:noFill/>
          </a:ln>
        </p:spPr>
        <p:txBody>
          <a:bodyPr anchor="t" anchorCtr="0"/>
          <a:p>
            <a:endParaRPr lang="en-US" altLang="zh-CN">
              <a:latin typeface="Arial" panose="020B0604020202020204" pitchFamily="34" charset="0"/>
            </a:endParaRPr>
          </a:p>
        </p:txBody>
      </p:sp>
      <p:sp>
        <p:nvSpPr>
          <p:cNvPr id="16389" name="Rectangles 138245"/>
          <p:cNvSpPr/>
          <p:nvPr/>
        </p:nvSpPr>
        <p:spPr>
          <a:xfrm>
            <a:off x="1674813" y="2801938"/>
            <a:ext cx="1931987" cy="0"/>
          </a:xfrm>
          <a:prstGeom prst="rect">
            <a:avLst/>
          </a:prstGeom>
          <a:noFill/>
          <a:ln w="9525">
            <a:noFill/>
          </a:ln>
        </p:spPr>
        <p:txBody>
          <a:bodyPr anchor="t" anchorCtr="0"/>
          <a:p>
            <a:endParaRPr lang="en-US" altLang="zh-CN">
              <a:latin typeface="Arial" panose="020B0604020202020204" pitchFamily="34" charset="0"/>
            </a:endParaRPr>
          </a:p>
        </p:txBody>
      </p:sp>
      <p:sp>
        <p:nvSpPr>
          <p:cNvPr id="16390" name="Rectangles 138246"/>
          <p:cNvSpPr/>
          <p:nvPr/>
        </p:nvSpPr>
        <p:spPr>
          <a:xfrm>
            <a:off x="1674813" y="2801938"/>
            <a:ext cx="1931987" cy="0"/>
          </a:xfrm>
          <a:prstGeom prst="rect">
            <a:avLst/>
          </a:prstGeom>
          <a:noFill/>
          <a:ln w="9525">
            <a:noFill/>
          </a:ln>
        </p:spPr>
        <p:txBody>
          <a:bodyPr anchor="t" anchorCtr="0"/>
          <a:p>
            <a:endParaRPr lang="en-US" altLang="zh-CN">
              <a:latin typeface="Arial" panose="020B0604020202020204" pitchFamily="34" charset="0"/>
            </a:endParaRPr>
          </a:p>
        </p:txBody>
      </p:sp>
      <p:graphicFrame>
        <p:nvGraphicFramePr>
          <p:cNvPr id="138248" name="Table 138247"/>
          <p:cNvGraphicFramePr/>
          <p:nvPr/>
        </p:nvGraphicFramePr>
        <p:xfrm>
          <a:off x="838200" y="3276600"/>
          <a:ext cx="5795963" cy="1254125"/>
        </p:xfrm>
        <a:graphic>
          <a:graphicData uri="http://schemas.openxmlformats.org/drawingml/2006/table">
            <a:tbl>
              <a:tblPr/>
              <a:tblGrid>
                <a:gridCol w="1931988"/>
                <a:gridCol w="1931987"/>
                <a:gridCol w="1931988"/>
              </a:tblGrid>
              <a:tr h="125412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spcBef>
                          <a:spcPct val="0"/>
                        </a:spcBef>
                        <a:buNone/>
                      </a:pPr>
                      <a:br>
                        <a:rPr sz="1000">
                          <a:cs typeface="Times New Roman" panose="02020603050405020304" pitchFamily="18" charset="0"/>
                        </a:rPr>
                      </a:br>
                      <a:r>
                        <a:rPr lang="en-US" altLang="x-none" sz="1100" dirty="0">
                          <a:cs typeface="Times New Roman" panose="02020603050405020304" pitchFamily="18" charset="0"/>
                        </a:rPr>
                        <a:t>O regular graph</a:t>
                      </a:r>
                      <a:endParaRPr lang="en-US" sz="100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99"/>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lgn="ctr">
                        <a:spcBef>
                          <a:spcPct val="0"/>
                        </a:spcBef>
                        <a:buNone/>
                      </a:pPr>
                      <a:r>
                        <a:rPr lang="en-US" altLang="x-none" sz="1100" dirty="0">
                          <a:cs typeface="Times New Roman" panose="02020603050405020304" pitchFamily="18" charset="0"/>
                        </a:rPr>
                        <a:t>1 regular graph</a:t>
                      </a:r>
                      <a:endParaRPr lang="en-US" altLang="x-none" sz="24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99"/>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lgn="ctr">
                        <a:spcBef>
                          <a:spcPct val="0"/>
                        </a:spcBef>
                        <a:buNone/>
                      </a:pPr>
                      <a:r>
                        <a:rPr lang="en-US" altLang="x-none" sz="1100" dirty="0">
                          <a:cs typeface="Times New Roman" panose="02020603050405020304" pitchFamily="18" charset="0"/>
                        </a:rPr>
                        <a:t>2 regular graph</a:t>
                      </a:r>
                      <a:endParaRPr lang="en-US" altLang="x-none" sz="24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99"/>
                    </a:solidFill>
                  </a:tcPr>
                </a:tc>
              </a:tr>
            </a:tbl>
          </a:graphicData>
        </a:graphic>
      </p:graphicFrame>
      <p:grpSp>
        <p:nvGrpSpPr>
          <p:cNvPr id="16401" name="Group 138257"/>
          <p:cNvGrpSpPr/>
          <p:nvPr/>
        </p:nvGrpSpPr>
        <p:grpSpPr>
          <a:xfrm>
            <a:off x="1905000" y="3505200"/>
            <a:ext cx="573088" cy="804863"/>
            <a:chOff x="1080" y="3820"/>
            <a:chExt cx="361" cy="507"/>
          </a:xfrm>
        </p:grpSpPr>
        <p:sp>
          <p:nvSpPr>
            <p:cNvPr id="16402" name="Oval 138258"/>
            <p:cNvSpPr/>
            <p:nvPr/>
          </p:nvSpPr>
          <p:spPr>
            <a:xfrm>
              <a:off x="1224" y="3820"/>
              <a:ext cx="72" cy="72"/>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endParaRPr lang="en-US" altLang="zh-CN">
                <a:latin typeface="Arial" panose="020B0604020202020204" pitchFamily="34" charset="0"/>
              </a:endParaRPr>
            </a:p>
          </p:txBody>
        </p:sp>
        <p:sp>
          <p:nvSpPr>
            <p:cNvPr id="16403" name="Oval 138259"/>
            <p:cNvSpPr/>
            <p:nvPr/>
          </p:nvSpPr>
          <p:spPr>
            <a:xfrm>
              <a:off x="1369" y="3967"/>
              <a:ext cx="72" cy="72"/>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endParaRPr lang="en-US" altLang="zh-CN">
                <a:latin typeface="Arial" panose="020B0604020202020204" pitchFamily="34" charset="0"/>
              </a:endParaRPr>
            </a:p>
          </p:txBody>
        </p:sp>
        <p:sp>
          <p:nvSpPr>
            <p:cNvPr id="16404" name="Oval 138260"/>
            <p:cNvSpPr/>
            <p:nvPr/>
          </p:nvSpPr>
          <p:spPr>
            <a:xfrm>
              <a:off x="1081" y="4111"/>
              <a:ext cx="72" cy="72"/>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endParaRPr lang="en-US" altLang="zh-CN">
                <a:latin typeface="Arial" panose="020B0604020202020204" pitchFamily="34" charset="0"/>
              </a:endParaRPr>
            </a:p>
          </p:txBody>
        </p:sp>
        <p:sp>
          <p:nvSpPr>
            <p:cNvPr id="16405" name="Oval 138261"/>
            <p:cNvSpPr/>
            <p:nvPr/>
          </p:nvSpPr>
          <p:spPr>
            <a:xfrm>
              <a:off x="1370" y="4115"/>
              <a:ext cx="71" cy="71"/>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endParaRPr lang="en-US" altLang="zh-CN">
                <a:latin typeface="Arial" panose="020B0604020202020204" pitchFamily="34" charset="0"/>
              </a:endParaRPr>
            </a:p>
          </p:txBody>
        </p:sp>
        <p:sp>
          <p:nvSpPr>
            <p:cNvPr id="16406" name="Oval 138262"/>
            <p:cNvSpPr/>
            <p:nvPr/>
          </p:nvSpPr>
          <p:spPr>
            <a:xfrm>
              <a:off x="1080" y="3964"/>
              <a:ext cx="72" cy="72"/>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endParaRPr lang="en-US" altLang="zh-CN">
                <a:latin typeface="Arial" panose="020B0604020202020204" pitchFamily="34" charset="0"/>
              </a:endParaRPr>
            </a:p>
          </p:txBody>
        </p:sp>
        <p:sp>
          <p:nvSpPr>
            <p:cNvPr id="16407" name="Oval 138263"/>
            <p:cNvSpPr/>
            <p:nvPr/>
          </p:nvSpPr>
          <p:spPr>
            <a:xfrm>
              <a:off x="1225" y="4255"/>
              <a:ext cx="72" cy="72"/>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endParaRPr lang="en-US" altLang="zh-CN">
                <a:latin typeface="Arial" panose="020B0604020202020204" pitchFamily="34" charset="0"/>
              </a:endParaRPr>
            </a:p>
          </p:txBody>
        </p:sp>
      </p:grpSp>
      <p:grpSp>
        <p:nvGrpSpPr>
          <p:cNvPr id="16408" name="Group 138264"/>
          <p:cNvGrpSpPr/>
          <p:nvPr/>
        </p:nvGrpSpPr>
        <p:grpSpPr>
          <a:xfrm>
            <a:off x="3657600" y="3581400"/>
            <a:ext cx="573088" cy="804863"/>
            <a:chOff x="2297" y="3820"/>
            <a:chExt cx="361" cy="507"/>
          </a:xfrm>
        </p:grpSpPr>
        <p:sp>
          <p:nvSpPr>
            <p:cNvPr id="16409" name="Oval 138265"/>
            <p:cNvSpPr/>
            <p:nvPr/>
          </p:nvSpPr>
          <p:spPr>
            <a:xfrm>
              <a:off x="2441" y="3820"/>
              <a:ext cx="72" cy="72"/>
            </a:xfrm>
            <a:prstGeom prst="ellipse">
              <a:avLst/>
            </a:prstGeom>
            <a:solidFill>
              <a:srgbClr val="FFCC99"/>
            </a:solidFill>
            <a:ln w="9525" cap="flat" cmpd="sng">
              <a:solidFill>
                <a:srgbClr val="000000"/>
              </a:solidFill>
              <a:prstDash val="solid"/>
              <a:round/>
              <a:headEnd type="none" w="med" len="med"/>
              <a:tailEnd type="none" w="med" len="med"/>
            </a:ln>
          </p:spPr>
          <p:txBody>
            <a:bodyPr anchor="t" anchorCtr="0"/>
            <a:p>
              <a:endParaRPr lang="en-US" altLang="zh-CN">
                <a:latin typeface="Arial" panose="020B0604020202020204" pitchFamily="34" charset="0"/>
              </a:endParaRPr>
            </a:p>
          </p:txBody>
        </p:sp>
        <p:sp>
          <p:nvSpPr>
            <p:cNvPr id="16410" name="Oval 138266"/>
            <p:cNvSpPr/>
            <p:nvPr/>
          </p:nvSpPr>
          <p:spPr>
            <a:xfrm>
              <a:off x="2586" y="3967"/>
              <a:ext cx="72" cy="72"/>
            </a:xfrm>
            <a:prstGeom prst="ellipse">
              <a:avLst/>
            </a:prstGeom>
            <a:solidFill>
              <a:srgbClr val="FFCC99"/>
            </a:solidFill>
            <a:ln w="9525" cap="flat" cmpd="sng">
              <a:solidFill>
                <a:srgbClr val="000000"/>
              </a:solidFill>
              <a:prstDash val="solid"/>
              <a:round/>
              <a:headEnd type="none" w="med" len="med"/>
              <a:tailEnd type="none" w="med" len="med"/>
            </a:ln>
          </p:spPr>
          <p:txBody>
            <a:bodyPr anchor="t" anchorCtr="0"/>
            <a:p>
              <a:endParaRPr lang="en-US" altLang="zh-CN">
                <a:latin typeface="Arial" panose="020B0604020202020204" pitchFamily="34" charset="0"/>
              </a:endParaRPr>
            </a:p>
          </p:txBody>
        </p:sp>
        <p:sp>
          <p:nvSpPr>
            <p:cNvPr id="16411" name="Oval 138267"/>
            <p:cNvSpPr/>
            <p:nvPr/>
          </p:nvSpPr>
          <p:spPr>
            <a:xfrm>
              <a:off x="2586" y="4115"/>
              <a:ext cx="72" cy="71"/>
            </a:xfrm>
            <a:prstGeom prst="ellipse">
              <a:avLst/>
            </a:prstGeom>
            <a:solidFill>
              <a:srgbClr val="FFCC99"/>
            </a:solidFill>
            <a:ln w="9525" cap="flat" cmpd="sng">
              <a:solidFill>
                <a:srgbClr val="000000"/>
              </a:solidFill>
              <a:prstDash val="solid"/>
              <a:round/>
              <a:headEnd type="none" w="med" len="med"/>
              <a:tailEnd type="none" w="med" len="med"/>
            </a:ln>
          </p:spPr>
          <p:txBody>
            <a:bodyPr anchor="t" anchorCtr="0"/>
            <a:p>
              <a:endParaRPr lang="en-US" altLang="zh-CN">
                <a:latin typeface="Arial" panose="020B0604020202020204" pitchFamily="34" charset="0"/>
              </a:endParaRPr>
            </a:p>
          </p:txBody>
        </p:sp>
        <p:sp>
          <p:nvSpPr>
            <p:cNvPr id="16412" name="Oval 138268"/>
            <p:cNvSpPr/>
            <p:nvPr/>
          </p:nvSpPr>
          <p:spPr>
            <a:xfrm>
              <a:off x="2297" y="3964"/>
              <a:ext cx="72" cy="72"/>
            </a:xfrm>
            <a:prstGeom prst="ellipse">
              <a:avLst/>
            </a:prstGeom>
            <a:solidFill>
              <a:srgbClr val="FFCC99"/>
            </a:solidFill>
            <a:ln w="9525" cap="flat" cmpd="sng">
              <a:solidFill>
                <a:srgbClr val="000000"/>
              </a:solidFill>
              <a:prstDash val="solid"/>
              <a:round/>
              <a:headEnd type="none" w="med" len="med"/>
              <a:tailEnd type="none" w="med" len="med"/>
            </a:ln>
          </p:spPr>
          <p:txBody>
            <a:bodyPr anchor="t" anchorCtr="0"/>
            <a:p>
              <a:endParaRPr lang="en-US" altLang="zh-CN">
                <a:latin typeface="Arial" panose="020B0604020202020204" pitchFamily="34" charset="0"/>
              </a:endParaRPr>
            </a:p>
          </p:txBody>
        </p:sp>
        <p:sp>
          <p:nvSpPr>
            <p:cNvPr id="16413" name="Oval 138269"/>
            <p:cNvSpPr/>
            <p:nvPr/>
          </p:nvSpPr>
          <p:spPr>
            <a:xfrm>
              <a:off x="2442" y="4255"/>
              <a:ext cx="72" cy="72"/>
            </a:xfrm>
            <a:prstGeom prst="ellipse">
              <a:avLst/>
            </a:prstGeom>
            <a:solidFill>
              <a:srgbClr val="FFCC99"/>
            </a:solidFill>
            <a:ln w="9525" cap="flat" cmpd="sng">
              <a:solidFill>
                <a:srgbClr val="000000"/>
              </a:solidFill>
              <a:prstDash val="solid"/>
              <a:round/>
              <a:headEnd type="none" w="med" len="med"/>
              <a:tailEnd type="none" w="med" len="med"/>
            </a:ln>
          </p:spPr>
          <p:txBody>
            <a:bodyPr anchor="t" anchorCtr="0"/>
            <a:p>
              <a:endParaRPr lang="en-US" altLang="zh-CN">
                <a:latin typeface="Arial" panose="020B0604020202020204" pitchFamily="34" charset="0"/>
              </a:endParaRPr>
            </a:p>
          </p:txBody>
        </p:sp>
        <p:sp>
          <p:nvSpPr>
            <p:cNvPr id="16414" name="Straight Connector 138270"/>
            <p:cNvSpPr/>
            <p:nvPr/>
          </p:nvSpPr>
          <p:spPr>
            <a:xfrm flipV="1">
              <a:off x="2376" y="3892"/>
              <a:ext cx="72" cy="72"/>
            </a:xfrm>
            <a:prstGeom prst="line">
              <a:avLst/>
            </a:prstGeom>
            <a:ln w="19050" cap="flat" cmpd="sng">
              <a:solidFill>
                <a:srgbClr val="000000"/>
              </a:solidFill>
              <a:prstDash val="solid"/>
              <a:round/>
              <a:headEnd type="none" w="med" len="med"/>
              <a:tailEnd type="none" w="med" len="med"/>
            </a:ln>
          </p:spPr>
        </p:sp>
        <p:sp>
          <p:nvSpPr>
            <p:cNvPr id="16415" name="Straight Connector 138271"/>
            <p:cNvSpPr/>
            <p:nvPr/>
          </p:nvSpPr>
          <p:spPr>
            <a:xfrm>
              <a:off x="2304" y="4111"/>
              <a:ext cx="144" cy="144"/>
            </a:xfrm>
            <a:prstGeom prst="line">
              <a:avLst/>
            </a:prstGeom>
            <a:ln w="19050" cap="flat" cmpd="sng">
              <a:solidFill>
                <a:srgbClr val="000000"/>
              </a:solidFill>
              <a:prstDash val="solid"/>
              <a:round/>
              <a:headEnd type="none" w="med" len="med"/>
              <a:tailEnd type="none" w="med" len="med"/>
            </a:ln>
          </p:spPr>
        </p:sp>
        <p:sp>
          <p:nvSpPr>
            <p:cNvPr id="16416" name="Straight Connector 138272"/>
            <p:cNvSpPr/>
            <p:nvPr/>
          </p:nvSpPr>
          <p:spPr>
            <a:xfrm flipH="1">
              <a:off x="2592" y="4036"/>
              <a:ext cx="0" cy="144"/>
            </a:xfrm>
            <a:prstGeom prst="line">
              <a:avLst/>
            </a:prstGeom>
            <a:ln w="19050" cap="flat" cmpd="sng">
              <a:solidFill>
                <a:srgbClr val="000000"/>
              </a:solidFill>
              <a:prstDash val="solid"/>
              <a:round/>
              <a:headEnd type="none" w="med" len="med"/>
              <a:tailEnd type="none" w="med" len="med"/>
            </a:ln>
          </p:spPr>
        </p:sp>
      </p:grpSp>
      <p:sp>
        <p:nvSpPr>
          <p:cNvPr id="16417" name="Oval 138273"/>
          <p:cNvSpPr/>
          <p:nvPr/>
        </p:nvSpPr>
        <p:spPr>
          <a:xfrm>
            <a:off x="3657600" y="4038600"/>
            <a:ext cx="114300" cy="114300"/>
          </a:xfrm>
          <a:prstGeom prst="ellipse">
            <a:avLst/>
          </a:prstGeom>
          <a:solidFill>
            <a:srgbClr val="000000"/>
          </a:solidFill>
          <a:ln w="9525" cap="flat" cmpd="sng">
            <a:solidFill>
              <a:srgbClr val="000000"/>
            </a:solidFill>
            <a:prstDash val="solid"/>
            <a:round/>
            <a:headEnd type="none" w="med" len="med"/>
            <a:tailEnd type="none" w="med" len="med"/>
          </a:ln>
        </p:spPr>
        <p:txBody>
          <a:bodyPr anchor="t" anchorCtr="0"/>
          <a:p>
            <a:endParaRPr lang="en-US" altLang="zh-CN">
              <a:latin typeface="Arial" panose="020B0604020202020204" pitchFamily="34" charset="0"/>
            </a:endParaRPr>
          </a:p>
        </p:txBody>
      </p:sp>
      <p:grpSp>
        <p:nvGrpSpPr>
          <p:cNvPr id="16418" name="Group 138274"/>
          <p:cNvGrpSpPr/>
          <p:nvPr/>
        </p:nvGrpSpPr>
        <p:grpSpPr>
          <a:xfrm>
            <a:off x="5257800" y="3581400"/>
            <a:ext cx="573088" cy="804863"/>
            <a:chOff x="3514" y="3820"/>
            <a:chExt cx="361" cy="507"/>
          </a:xfrm>
        </p:grpSpPr>
        <p:sp>
          <p:nvSpPr>
            <p:cNvPr id="16419" name="Oval 138275"/>
            <p:cNvSpPr/>
            <p:nvPr/>
          </p:nvSpPr>
          <p:spPr>
            <a:xfrm>
              <a:off x="3658" y="3820"/>
              <a:ext cx="72" cy="72"/>
            </a:xfrm>
            <a:prstGeom prst="ellipse">
              <a:avLst/>
            </a:prstGeom>
            <a:solidFill>
              <a:srgbClr val="FFCC99"/>
            </a:solidFill>
            <a:ln w="9525" cap="flat" cmpd="sng">
              <a:solidFill>
                <a:srgbClr val="000000"/>
              </a:solidFill>
              <a:prstDash val="solid"/>
              <a:round/>
              <a:headEnd type="none" w="med" len="med"/>
              <a:tailEnd type="none" w="med" len="med"/>
            </a:ln>
          </p:spPr>
          <p:txBody>
            <a:bodyPr anchor="t" anchorCtr="0"/>
            <a:p>
              <a:endParaRPr lang="en-US" altLang="zh-CN">
                <a:latin typeface="Arial" panose="020B0604020202020204" pitchFamily="34" charset="0"/>
              </a:endParaRPr>
            </a:p>
          </p:txBody>
        </p:sp>
        <p:sp>
          <p:nvSpPr>
            <p:cNvPr id="16420" name="Oval 138276"/>
            <p:cNvSpPr/>
            <p:nvPr/>
          </p:nvSpPr>
          <p:spPr>
            <a:xfrm>
              <a:off x="3802" y="3967"/>
              <a:ext cx="72" cy="72"/>
            </a:xfrm>
            <a:prstGeom prst="ellipse">
              <a:avLst/>
            </a:prstGeom>
            <a:solidFill>
              <a:srgbClr val="FFCC99"/>
            </a:solidFill>
            <a:ln w="9525" cap="flat" cmpd="sng">
              <a:solidFill>
                <a:srgbClr val="000000"/>
              </a:solidFill>
              <a:prstDash val="solid"/>
              <a:round/>
              <a:headEnd type="none" w="med" len="med"/>
              <a:tailEnd type="none" w="med" len="med"/>
            </a:ln>
          </p:spPr>
          <p:txBody>
            <a:bodyPr anchor="t" anchorCtr="0"/>
            <a:p>
              <a:endParaRPr lang="en-US" altLang="zh-CN">
                <a:latin typeface="Arial" panose="020B0604020202020204" pitchFamily="34" charset="0"/>
              </a:endParaRPr>
            </a:p>
          </p:txBody>
        </p:sp>
        <p:sp>
          <p:nvSpPr>
            <p:cNvPr id="16421" name="Oval 138277"/>
            <p:cNvSpPr/>
            <p:nvPr/>
          </p:nvSpPr>
          <p:spPr>
            <a:xfrm>
              <a:off x="3514" y="4111"/>
              <a:ext cx="72" cy="72"/>
            </a:xfrm>
            <a:prstGeom prst="ellipse">
              <a:avLst/>
            </a:prstGeom>
            <a:solidFill>
              <a:srgbClr val="FFCC99"/>
            </a:solidFill>
            <a:ln w="9525" cap="flat" cmpd="sng">
              <a:solidFill>
                <a:srgbClr val="000000"/>
              </a:solidFill>
              <a:prstDash val="solid"/>
              <a:round/>
              <a:headEnd type="none" w="med" len="med"/>
              <a:tailEnd type="none" w="med" len="med"/>
            </a:ln>
          </p:spPr>
          <p:txBody>
            <a:bodyPr anchor="t" anchorCtr="0"/>
            <a:p>
              <a:endParaRPr lang="en-US" altLang="zh-CN">
                <a:latin typeface="Arial" panose="020B0604020202020204" pitchFamily="34" charset="0"/>
              </a:endParaRPr>
            </a:p>
          </p:txBody>
        </p:sp>
        <p:sp>
          <p:nvSpPr>
            <p:cNvPr id="16422" name="Oval 138278"/>
            <p:cNvSpPr/>
            <p:nvPr/>
          </p:nvSpPr>
          <p:spPr>
            <a:xfrm>
              <a:off x="3803" y="4115"/>
              <a:ext cx="72" cy="71"/>
            </a:xfrm>
            <a:prstGeom prst="ellipse">
              <a:avLst/>
            </a:prstGeom>
            <a:solidFill>
              <a:srgbClr val="FFCC99"/>
            </a:solidFill>
            <a:ln w="9525" cap="flat" cmpd="sng">
              <a:solidFill>
                <a:srgbClr val="000000"/>
              </a:solidFill>
              <a:prstDash val="solid"/>
              <a:round/>
              <a:headEnd type="none" w="med" len="med"/>
              <a:tailEnd type="none" w="med" len="med"/>
            </a:ln>
          </p:spPr>
          <p:txBody>
            <a:bodyPr anchor="t" anchorCtr="0"/>
            <a:p>
              <a:endParaRPr lang="en-US" altLang="zh-CN">
                <a:latin typeface="Arial" panose="020B0604020202020204" pitchFamily="34" charset="0"/>
              </a:endParaRPr>
            </a:p>
          </p:txBody>
        </p:sp>
        <p:sp>
          <p:nvSpPr>
            <p:cNvPr id="16423" name="Oval 138279"/>
            <p:cNvSpPr/>
            <p:nvPr/>
          </p:nvSpPr>
          <p:spPr>
            <a:xfrm>
              <a:off x="3514" y="3964"/>
              <a:ext cx="72" cy="72"/>
            </a:xfrm>
            <a:prstGeom prst="ellipse">
              <a:avLst/>
            </a:prstGeom>
            <a:solidFill>
              <a:srgbClr val="FFCC99"/>
            </a:solidFill>
            <a:ln w="9525" cap="flat" cmpd="sng">
              <a:solidFill>
                <a:srgbClr val="000000"/>
              </a:solidFill>
              <a:prstDash val="solid"/>
              <a:round/>
              <a:headEnd type="none" w="med" len="med"/>
              <a:tailEnd type="none" w="med" len="med"/>
            </a:ln>
          </p:spPr>
          <p:txBody>
            <a:bodyPr anchor="t" anchorCtr="0"/>
            <a:p>
              <a:endParaRPr lang="en-US" altLang="zh-CN">
                <a:latin typeface="Arial" panose="020B0604020202020204" pitchFamily="34" charset="0"/>
              </a:endParaRPr>
            </a:p>
          </p:txBody>
        </p:sp>
        <p:sp>
          <p:nvSpPr>
            <p:cNvPr id="16424" name="Oval 138280"/>
            <p:cNvSpPr/>
            <p:nvPr/>
          </p:nvSpPr>
          <p:spPr>
            <a:xfrm>
              <a:off x="3658" y="4255"/>
              <a:ext cx="72" cy="72"/>
            </a:xfrm>
            <a:prstGeom prst="ellipse">
              <a:avLst/>
            </a:prstGeom>
            <a:solidFill>
              <a:srgbClr val="FFCC99"/>
            </a:solidFill>
            <a:ln w="9525" cap="flat" cmpd="sng">
              <a:solidFill>
                <a:srgbClr val="000000"/>
              </a:solidFill>
              <a:prstDash val="solid"/>
              <a:round/>
              <a:headEnd type="none" w="med" len="med"/>
              <a:tailEnd type="none" w="med" len="med"/>
            </a:ln>
          </p:spPr>
          <p:txBody>
            <a:bodyPr anchor="t" anchorCtr="0"/>
            <a:p>
              <a:endParaRPr lang="en-US" altLang="zh-CN">
                <a:latin typeface="Arial" panose="020B0604020202020204" pitchFamily="34" charset="0"/>
              </a:endParaRPr>
            </a:p>
          </p:txBody>
        </p:sp>
        <p:sp>
          <p:nvSpPr>
            <p:cNvPr id="16425" name="Straight Connector 138281"/>
            <p:cNvSpPr/>
            <p:nvPr/>
          </p:nvSpPr>
          <p:spPr>
            <a:xfrm flipV="1">
              <a:off x="3528" y="3964"/>
              <a:ext cx="288" cy="0"/>
            </a:xfrm>
            <a:prstGeom prst="line">
              <a:avLst/>
            </a:prstGeom>
            <a:ln w="19050" cap="flat" cmpd="sng">
              <a:solidFill>
                <a:srgbClr val="000000"/>
              </a:solidFill>
              <a:prstDash val="solid"/>
              <a:round/>
              <a:headEnd type="none" w="med" len="med"/>
              <a:tailEnd type="none" w="med" len="med"/>
            </a:ln>
          </p:spPr>
        </p:sp>
        <p:sp>
          <p:nvSpPr>
            <p:cNvPr id="16426" name="Straight Connector 138282"/>
            <p:cNvSpPr/>
            <p:nvPr/>
          </p:nvSpPr>
          <p:spPr>
            <a:xfrm>
              <a:off x="3600" y="4108"/>
              <a:ext cx="216" cy="0"/>
            </a:xfrm>
            <a:prstGeom prst="line">
              <a:avLst/>
            </a:prstGeom>
            <a:ln w="19050" cap="flat" cmpd="sng">
              <a:solidFill>
                <a:srgbClr val="000000"/>
              </a:solidFill>
              <a:prstDash val="solid"/>
              <a:round/>
              <a:headEnd type="none" w="med" len="med"/>
              <a:tailEnd type="none" w="med" len="med"/>
            </a:ln>
          </p:spPr>
        </p:sp>
        <p:sp>
          <p:nvSpPr>
            <p:cNvPr id="16427" name="Straight Connector 138283"/>
            <p:cNvSpPr/>
            <p:nvPr/>
          </p:nvSpPr>
          <p:spPr>
            <a:xfrm flipV="1">
              <a:off x="3744" y="4180"/>
              <a:ext cx="72" cy="72"/>
            </a:xfrm>
            <a:prstGeom prst="line">
              <a:avLst/>
            </a:prstGeom>
            <a:ln w="19050" cap="flat" cmpd="sng">
              <a:solidFill>
                <a:srgbClr val="000000"/>
              </a:solidFill>
              <a:prstDash val="solid"/>
              <a:round/>
              <a:headEnd type="none" w="med" len="med"/>
              <a:tailEnd type="none" w="med" len="med"/>
            </a:ln>
          </p:spPr>
        </p:sp>
        <p:sp>
          <p:nvSpPr>
            <p:cNvPr id="16428" name="Straight Connector 138284"/>
            <p:cNvSpPr/>
            <p:nvPr/>
          </p:nvSpPr>
          <p:spPr>
            <a:xfrm flipH="1" flipV="1">
              <a:off x="3528" y="4180"/>
              <a:ext cx="144" cy="72"/>
            </a:xfrm>
            <a:prstGeom prst="line">
              <a:avLst/>
            </a:prstGeom>
            <a:ln w="19050" cap="flat" cmpd="sng">
              <a:solidFill>
                <a:srgbClr val="000000"/>
              </a:solidFill>
              <a:prstDash val="solid"/>
              <a:round/>
              <a:headEnd type="none" w="med" len="med"/>
              <a:tailEnd type="none" w="med" len="med"/>
            </a:ln>
          </p:spPr>
        </p:sp>
        <p:sp>
          <p:nvSpPr>
            <p:cNvPr id="16429" name="Straight Connector 138285"/>
            <p:cNvSpPr/>
            <p:nvPr/>
          </p:nvSpPr>
          <p:spPr>
            <a:xfrm flipV="1">
              <a:off x="3532" y="3892"/>
              <a:ext cx="140" cy="75"/>
            </a:xfrm>
            <a:prstGeom prst="line">
              <a:avLst/>
            </a:prstGeom>
            <a:ln w="19050" cap="flat" cmpd="sng">
              <a:solidFill>
                <a:srgbClr val="000000"/>
              </a:solidFill>
              <a:prstDash val="solid"/>
              <a:round/>
              <a:headEnd type="none" w="med" len="med"/>
              <a:tailEnd type="none" w="med" len="med"/>
            </a:ln>
          </p:spPr>
        </p:sp>
        <p:sp>
          <p:nvSpPr>
            <p:cNvPr id="16430" name="Straight Connector 138286"/>
            <p:cNvSpPr/>
            <p:nvPr/>
          </p:nvSpPr>
          <p:spPr>
            <a:xfrm flipH="1" flipV="1">
              <a:off x="3672" y="3820"/>
              <a:ext cx="144" cy="144"/>
            </a:xfrm>
            <a:prstGeom prst="line">
              <a:avLst/>
            </a:prstGeom>
            <a:ln w="19050" cap="flat" cmpd="sng">
              <a:solidFill>
                <a:srgbClr val="000000"/>
              </a:solidFill>
              <a:prstDash val="solid"/>
              <a:round/>
              <a:headEnd type="none" w="med" len="med"/>
              <a:tailEnd type="none" w="med" len="med"/>
            </a:ln>
          </p:spPr>
        </p:sp>
      </p:grpSp>
      <p:sp>
        <p:nvSpPr>
          <p:cNvPr id="16431" name="Text Box 138287"/>
          <p:cNvSpPr txBox="1"/>
          <p:nvPr/>
        </p:nvSpPr>
        <p:spPr>
          <a:xfrm>
            <a:off x="381000" y="4572000"/>
            <a:ext cx="8763000" cy="1314450"/>
          </a:xfrm>
          <a:prstGeom prst="rect">
            <a:avLst/>
          </a:prstGeom>
          <a:noFill/>
          <a:ln w="9525">
            <a:noFill/>
          </a:ln>
        </p:spPr>
        <p:txBody>
          <a:bodyPr anchor="t" anchorCtr="0">
            <a:spAutoFit/>
          </a:bodyPr>
          <a:p>
            <a:pPr eaLnBrk="0" hangingPunct="0"/>
            <a:r>
              <a:rPr lang="en-US" sz="1600" b="1" i="1">
                <a:solidFill>
                  <a:srgbClr val="FFFF00"/>
                </a:solidFill>
                <a:latin typeface="Times New Roman" panose="02020603050405020304" pitchFamily="18" charset="0"/>
              </a:rPr>
              <a:t>Path:</a:t>
            </a:r>
            <a:r>
              <a:rPr lang="en-US" sz="1600" b="1">
                <a:solidFill>
                  <a:srgbClr val="FFFF00"/>
                </a:solidFill>
                <a:latin typeface="Times New Roman" panose="02020603050405020304" pitchFamily="18" charset="0"/>
              </a:rPr>
              <a:t> </a:t>
            </a:r>
            <a:r>
              <a:rPr lang="en-US" sz="1600">
                <a:solidFill>
                  <a:srgbClr val="FFFF00"/>
                </a:solidFill>
                <a:latin typeface="Times New Roman" panose="02020603050405020304" pitchFamily="18" charset="0"/>
              </a:rPr>
              <a:t>A path P, written as P = {v0, v1, v2,….., </a:t>
            </a:r>
            <a:r>
              <a:rPr lang="en-US" sz="1600" err="1">
                <a:solidFill>
                  <a:srgbClr val="FFFF00"/>
                </a:solidFill>
                <a:latin typeface="Times New Roman" panose="02020603050405020304" pitchFamily="18" charset="0"/>
              </a:rPr>
              <a:t>vn</a:t>
            </a:r>
            <a:r>
              <a:rPr lang="en-US" sz="1600">
                <a:solidFill>
                  <a:srgbClr val="FFFF00"/>
                </a:solidFill>
                <a:latin typeface="Times New Roman" panose="02020603050405020304" pitchFamily="18" charset="0"/>
              </a:rPr>
              <a:t>), of length n from a node u to v is defined as a sequence of (n+1) nodes. Here, u = v0, v = </a:t>
            </a:r>
            <a:r>
              <a:rPr lang="en-US" sz="1600" err="1">
                <a:solidFill>
                  <a:srgbClr val="FFFF00"/>
                </a:solidFill>
                <a:latin typeface="Times New Roman" panose="02020603050405020304" pitchFamily="18" charset="0"/>
              </a:rPr>
              <a:t>vn</a:t>
            </a:r>
            <a:r>
              <a:rPr lang="en-US" sz="1600">
                <a:solidFill>
                  <a:srgbClr val="FFFF00"/>
                </a:solidFill>
                <a:latin typeface="Times New Roman" panose="02020603050405020304" pitchFamily="18" charset="0"/>
              </a:rPr>
              <a:t> and vi-1 is adjacent to vi for i = 1, 2, 3, …, n.</a:t>
            </a:r>
            <a:endParaRPr lang="en-US" sz="1600" i="1">
              <a:solidFill>
                <a:srgbClr val="FFFF00"/>
              </a:solidFill>
              <a:latin typeface="Times New Roman" panose="02020603050405020304" pitchFamily="18" charset="0"/>
            </a:endParaRPr>
          </a:p>
          <a:p>
            <a:pPr eaLnBrk="0" hangingPunct="0"/>
            <a:r>
              <a:rPr lang="en-US" sz="1600" b="1" i="1">
                <a:solidFill>
                  <a:srgbClr val="FFFF00"/>
                </a:solidFill>
                <a:latin typeface="Times New Roman" panose="02020603050405020304" pitchFamily="18" charset="0"/>
              </a:rPr>
              <a:t>Closed path:</a:t>
            </a:r>
            <a:r>
              <a:rPr lang="en-US" sz="1600" b="1">
                <a:solidFill>
                  <a:srgbClr val="FFFF00"/>
                </a:solidFill>
                <a:latin typeface="Times New Roman" panose="02020603050405020304" pitchFamily="18" charset="0"/>
              </a:rPr>
              <a:t> </a:t>
            </a:r>
            <a:r>
              <a:rPr lang="en-US" sz="1600">
                <a:solidFill>
                  <a:srgbClr val="FFFF00"/>
                </a:solidFill>
                <a:latin typeface="Times New Roman" panose="02020603050405020304" pitchFamily="18" charset="0"/>
              </a:rPr>
              <a:t>A path P is known as a closed path if the edge has the same end-points. That is, if v0 = </a:t>
            </a:r>
            <a:r>
              <a:rPr lang="en-US" sz="1600" err="1">
                <a:solidFill>
                  <a:srgbClr val="FFFF00"/>
                </a:solidFill>
                <a:latin typeface="Times New Roman" panose="02020603050405020304" pitchFamily="18" charset="0"/>
              </a:rPr>
              <a:t>vn</a:t>
            </a:r>
            <a:r>
              <a:rPr lang="en-US" sz="1600">
                <a:solidFill>
                  <a:srgbClr val="FFFF00"/>
                </a:solidFill>
                <a:latin typeface="Times New Roman" panose="02020603050405020304" pitchFamily="18" charset="0"/>
              </a:rPr>
              <a:t>.  </a:t>
            </a:r>
            <a:endParaRPr lang="en-US" sz="1600" i="1">
              <a:solidFill>
                <a:srgbClr val="FFFF00"/>
              </a:solidFill>
              <a:latin typeface="Times New Roman" panose="02020603050405020304" pitchFamily="18" charset="0"/>
            </a:endParaRPr>
          </a:p>
          <a:p>
            <a:pPr eaLnBrk="0" hangingPunct="0"/>
            <a:r>
              <a:rPr lang="en-US" sz="1600" b="1" i="1">
                <a:solidFill>
                  <a:srgbClr val="FFFF00"/>
                </a:solidFill>
                <a:latin typeface="Times New Roman" panose="02020603050405020304" pitchFamily="18" charset="0"/>
              </a:rPr>
              <a:t>Simple path:</a:t>
            </a:r>
            <a:r>
              <a:rPr lang="en-US" sz="1600" b="1">
                <a:solidFill>
                  <a:srgbClr val="FFFF00"/>
                </a:solidFill>
                <a:latin typeface="Times New Roman" panose="02020603050405020304" pitchFamily="18" charset="0"/>
              </a:rPr>
              <a:t> </a:t>
            </a:r>
            <a:r>
              <a:rPr lang="en-US" sz="1600">
                <a:solidFill>
                  <a:srgbClr val="FFFF00"/>
                </a:solidFill>
                <a:latin typeface="Times New Roman" panose="02020603050405020304" pitchFamily="18" charset="0"/>
              </a:rPr>
              <a:t>A path P is known as a simple path if all the nodes in the path are distinct with an exception that v0 may be equal to </a:t>
            </a:r>
            <a:r>
              <a:rPr lang="en-US" sz="1600" err="1">
                <a:solidFill>
                  <a:srgbClr val="FFFF00"/>
                </a:solidFill>
                <a:latin typeface="Times New Roman" panose="02020603050405020304" pitchFamily="18" charset="0"/>
              </a:rPr>
              <a:t>vn</a:t>
            </a:r>
            <a:r>
              <a:rPr lang="en-US" sz="1600">
                <a:solidFill>
                  <a:srgbClr val="FFFF00"/>
                </a:solidFill>
                <a:latin typeface="Times New Roman" panose="02020603050405020304" pitchFamily="18" charset="0"/>
              </a:rPr>
              <a:t>. If v0 = </a:t>
            </a:r>
            <a:r>
              <a:rPr lang="en-US" sz="1600" err="1">
                <a:solidFill>
                  <a:srgbClr val="FFFF00"/>
                </a:solidFill>
                <a:latin typeface="Times New Roman" panose="02020603050405020304" pitchFamily="18" charset="0"/>
              </a:rPr>
              <a:t>vn</a:t>
            </a:r>
            <a:r>
              <a:rPr lang="en-US" sz="1600">
                <a:solidFill>
                  <a:srgbClr val="FFFF00"/>
                </a:solidFill>
                <a:latin typeface="Times New Roman" panose="02020603050405020304" pitchFamily="18" charset="0"/>
              </a:rPr>
              <a:t>, then the path is called a closed simple path.</a:t>
            </a:r>
            <a:r>
              <a:rPr lang="en-US" sz="1600">
                <a:latin typeface="Times New Roman" panose="02020603050405020304" pitchFamily="18" charset="0"/>
              </a:rPr>
              <a:t> </a:t>
            </a:r>
            <a:endParaRPr lang="en-US" sz="1600" i="1">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Text Placeholder 139265"/>
          <p:cNvSpPr>
            <a:spLocks noGrp="1"/>
          </p:cNvSpPr>
          <p:nvPr>
            <p:ph idx="1"/>
          </p:nvPr>
        </p:nvSpPr>
        <p:spPr>
          <a:xfrm>
            <a:off x="0" y="0"/>
            <a:ext cx="9144000" cy="5105400"/>
          </a:xfrm>
          <a:ln/>
        </p:spPr>
        <p:txBody>
          <a:bodyPr anchor="t" anchorCtr="0"/>
          <a:p>
            <a:pPr>
              <a:lnSpc>
                <a:spcPct val="110000"/>
              </a:lnSpc>
            </a:pPr>
            <a:r>
              <a:rPr lang="en-US" sz="1600" b="1" i="1">
                <a:solidFill>
                  <a:srgbClr val="FFCC99"/>
                </a:solidFill>
              </a:rPr>
              <a:t>Cycle:</a:t>
            </a:r>
            <a:r>
              <a:rPr lang="en-US" sz="1600" b="1">
                <a:solidFill>
                  <a:srgbClr val="FFFF00"/>
                </a:solidFill>
              </a:rPr>
              <a:t> A closed simple path with length 3 or more is known as a cycle. A cycle of length </a:t>
            </a:r>
            <a:r>
              <a:rPr lang="en-US" sz="1600" b="1" i="1">
                <a:solidFill>
                  <a:srgbClr val="FFFF00"/>
                </a:solidFill>
              </a:rPr>
              <a:t>k </a:t>
            </a:r>
            <a:r>
              <a:rPr lang="en-US" sz="1600" b="1">
                <a:solidFill>
                  <a:srgbClr val="FFFF00"/>
                </a:solidFill>
              </a:rPr>
              <a:t>is called a </a:t>
            </a:r>
            <a:r>
              <a:rPr lang="en-US" sz="1600" b="1" i="1">
                <a:solidFill>
                  <a:srgbClr val="FFFF00"/>
                </a:solidFill>
              </a:rPr>
              <a:t>k</a:t>
            </a:r>
            <a:r>
              <a:rPr lang="en-US" sz="1600" b="1">
                <a:solidFill>
                  <a:srgbClr val="FFFF00"/>
                </a:solidFill>
              </a:rPr>
              <a:t> – cycle. </a:t>
            </a:r>
            <a:endParaRPr lang="en-US" sz="1600" b="1" i="1">
              <a:solidFill>
                <a:srgbClr val="FFFF00"/>
              </a:solidFill>
            </a:endParaRPr>
          </a:p>
          <a:p>
            <a:pPr>
              <a:lnSpc>
                <a:spcPct val="110000"/>
              </a:lnSpc>
            </a:pPr>
            <a:r>
              <a:rPr lang="en-US" sz="1600" b="1" i="1">
                <a:solidFill>
                  <a:srgbClr val="FFCC99"/>
                </a:solidFill>
              </a:rPr>
              <a:t>Connected graph:</a:t>
            </a:r>
            <a:r>
              <a:rPr lang="en-US" sz="1600" b="1">
                <a:solidFill>
                  <a:srgbClr val="FFFF00"/>
                </a:solidFill>
              </a:rPr>
              <a:t> A graph in which there exists a path between any two of its nodes is called a connected graph. That is to say that there are no isolated nodes in a connected graph. A connected graph that does not have any cycle is called a tree.  </a:t>
            </a:r>
            <a:endParaRPr lang="en-US" sz="1600" b="1" i="1">
              <a:solidFill>
                <a:srgbClr val="FFFF00"/>
              </a:solidFill>
            </a:endParaRPr>
          </a:p>
          <a:p>
            <a:pPr>
              <a:lnSpc>
                <a:spcPct val="110000"/>
              </a:lnSpc>
            </a:pPr>
            <a:r>
              <a:rPr lang="en-US" sz="1600" b="1" i="1">
                <a:solidFill>
                  <a:srgbClr val="FFCC99"/>
                </a:solidFill>
              </a:rPr>
              <a:t>Complete graph:</a:t>
            </a:r>
            <a:r>
              <a:rPr lang="en-US" sz="1600" b="1">
                <a:solidFill>
                  <a:srgbClr val="FFFF00"/>
                </a:solidFill>
              </a:rPr>
              <a:t> A graph G is said to be a complete, if all its nodes are fully connected, that is, there is a path from one node to every other node in the graph. A complete graph has n(n-1)/2 edges, where n is the number of nodes in G.</a:t>
            </a:r>
            <a:endParaRPr lang="en-US" sz="1600" b="1" i="1">
              <a:solidFill>
                <a:srgbClr val="FFFF00"/>
              </a:solidFill>
            </a:endParaRPr>
          </a:p>
          <a:p>
            <a:pPr>
              <a:lnSpc>
                <a:spcPct val="110000"/>
              </a:lnSpc>
            </a:pPr>
            <a:r>
              <a:rPr lang="en-US" sz="1600" b="1" i="1">
                <a:solidFill>
                  <a:srgbClr val="FFCC99"/>
                </a:solidFill>
              </a:rPr>
              <a:t>Labeled graph or weighted graph:</a:t>
            </a:r>
            <a:r>
              <a:rPr lang="en-US" sz="1600" b="1">
                <a:solidFill>
                  <a:srgbClr val="FFFF00"/>
                </a:solidFill>
              </a:rPr>
              <a:t> A graph is said to be labeled if every edge in the graph is assigned some data. In a weighted graph, the edges of the graph are assigned some weight or length. Weight of the edge, denoted by </a:t>
            </a:r>
            <a:r>
              <a:rPr lang="en-US" sz="1600" b="1" err="1">
                <a:solidFill>
                  <a:srgbClr val="FFFF00"/>
                </a:solidFill>
              </a:rPr>
              <a:t>w(e</a:t>
            </a:r>
            <a:r>
              <a:rPr lang="en-US" sz="1600" b="1">
                <a:solidFill>
                  <a:srgbClr val="FFFF00"/>
                </a:solidFill>
              </a:rPr>
              <a:t>) is a positive value which indicates the cost of traversing the edge. </a:t>
            </a:r>
            <a:endParaRPr lang="en-US" sz="1600" b="1">
              <a:solidFill>
                <a:srgbClr val="FFFF00"/>
              </a:solidFill>
            </a:endParaRPr>
          </a:p>
          <a:p>
            <a:pPr>
              <a:lnSpc>
                <a:spcPct val="110000"/>
              </a:lnSpc>
            </a:pPr>
            <a:r>
              <a:rPr lang="en-US" sz="1600" b="1" i="1">
                <a:solidFill>
                  <a:srgbClr val="FFCC99"/>
                </a:solidFill>
              </a:rPr>
              <a:t>Multiple edges:</a:t>
            </a:r>
            <a:r>
              <a:rPr lang="en-US" sz="1600" b="1">
                <a:solidFill>
                  <a:srgbClr val="FFFF00"/>
                </a:solidFill>
              </a:rPr>
              <a:t> Distinct edges which connect the same end points are called multiple edges. That is, e = {u, v) and e’ = (u, v) are known as multiple edges of G.</a:t>
            </a:r>
            <a:endParaRPr lang="en-US" sz="1600" b="1" i="1">
              <a:solidFill>
                <a:srgbClr val="FFFF00"/>
              </a:solidFill>
            </a:endParaRPr>
          </a:p>
          <a:p>
            <a:pPr>
              <a:lnSpc>
                <a:spcPct val="110000"/>
              </a:lnSpc>
            </a:pPr>
            <a:r>
              <a:rPr lang="en-US" sz="1600" b="1" i="1">
                <a:solidFill>
                  <a:srgbClr val="FFCC99"/>
                </a:solidFill>
              </a:rPr>
              <a:t>Loop:</a:t>
            </a:r>
            <a:r>
              <a:rPr lang="en-US" sz="1600" b="1">
                <a:solidFill>
                  <a:srgbClr val="FFFF00"/>
                </a:solidFill>
              </a:rPr>
              <a:t> An edge that has identical end-points is called a loop. That is, e = (u, u).</a:t>
            </a:r>
            <a:endParaRPr lang="en-US" sz="1600" b="1" i="1">
              <a:solidFill>
                <a:srgbClr val="FFFF00"/>
              </a:solidFill>
            </a:endParaRPr>
          </a:p>
          <a:p>
            <a:pPr>
              <a:lnSpc>
                <a:spcPct val="110000"/>
              </a:lnSpc>
            </a:pPr>
            <a:r>
              <a:rPr lang="en-US" sz="1600" b="1" i="1">
                <a:solidFill>
                  <a:srgbClr val="FFCC99"/>
                </a:solidFill>
              </a:rPr>
              <a:t>Multi- graph:</a:t>
            </a:r>
            <a:r>
              <a:rPr lang="en-US" sz="1600" b="1">
                <a:solidFill>
                  <a:srgbClr val="FFFF00"/>
                </a:solidFill>
              </a:rPr>
              <a:t> A graph with multiple edges and/or a loop is called a multi-graph. </a:t>
            </a:r>
            <a:endParaRPr lang="en-US" sz="1600" b="1">
              <a:solidFill>
                <a:srgbClr val="FFFF00"/>
              </a:solidFill>
            </a:endParaRPr>
          </a:p>
          <a:p>
            <a:pPr>
              <a:lnSpc>
                <a:spcPct val="110000"/>
              </a:lnSpc>
            </a:pPr>
            <a:r>
              <a:rPr lang="en-US" sz="1600" b="1" i="1">
                <a:solidFill>
                  <a:srgbClr val="FFCC99"/>
                </a:solidFill>
              </a:rPr>
              <a:t>Size of the graph:</a:t>
            </a:r>
            <a:r>
              <a:rPr lang="en-US" sz="1600" b="1">
                <a:solidFill>
                  <a:srgbClr val="FFFF00"/>
                </a:solidFill>
              </a:rPr>
              <a:t> </a:t>
            </a:r>
            <a:r>
              <a:rPr lang="" altLang="x-none" sz="1600" b="1" dirty="0">
                <a:solidFill>
                  <a:srgbClr val="FFFF00"/>
                </a:solidFill>
              </a:rPr>
              <a:t>The size of a graph is the total number of edges in it. </a:t>
            </a:r>
            <a:endParaRPr lang="en-US" sz="1600" b="1">
              <a:solidFill>
                <a:srgbClr val="FFFF00"/>
              </a:solidFill>
            </a:endParaRPr>
          </a:p>
        </p:txBody>
      </p:sp>
      <p:sp>
        <p:nvSpPr>
          <p:cNvPr id="17410" name="Straight Connector 139266"/>
          <p:cNvSpPr/>
          <p:nvPr/>
        </p:nvSpPr>
        <p:spPr>
          <a:xfrm>
            <a:off x="3532188" y="3648075"/>
            <a:ext cx="457200" cy="0"/>
          </a:xfrm>
          <a:prstGeom prst="line">
            <a:avLst/>
          </a:prstGeom>
          <a:ln w="9525" cap="flat" cmpd="sng">
            <a:solidFill>
              <a:srgbClr val="000000"/>
            </a:solidFill>
            <a:prstDash val="solid"/>
            <a:round/>
            <a:headEnd type="none" w="med" len="med"/>
            <a:tailEnd type="none" w="med" len="med"/>
          </a:ln>
        </p:spPr>
      </p:sp>
      <p:sp>
        <p:nvSpPr>
          <p:cNvPr id="17411" name="Straight Connector 139267"/>
          <p:cNvSpPr/>
          <p:nvPr/>
        </p:nvSpPr>
        <p:spPr>
          <a:xfrm flipH="1">
            <a:off x="5707063" y="2971800"/>
            <a:ext cx="685800" cy="0"/>
          </a:xfrm>
          <a:prstGeom prst="line">
            <a:avLst/>
          </a:prstGeom>
          <a:ln w="9525" cap="flat" cmpd="sng">
            <a:solidFill>
              <a:srgbClr val="000000"/>
            </a:solidFill>
            <a:prstDash val="solid"/>
            <a:round/>
            <a:headEnd type="none" w="med" len="med"/>
            <a:tailEnd type="triangle" w="med" len="med"/>
          </a:ln>
        </p:spPr>
      </p:sp>
      <p:sp>
        <p:nvSpPr>
          <p:cNvPr id="17412" name="Rectangles 139268"/>
          <p:cNvSpPr/>
          <p:nvPr/>
        </p:nvSpPr>
        <p:spPr>
          <a:xfrm>
            <a:off x="742950" y="2527300"/>
            <a:ext cx="1828800" cy="0"/>
          </a:xfrm>
          <a:prstGeom prst="rect">
            <a:avLst/>
          </a:prstGeom>
          <a:noFill/>
          <a:ln w="9525">
            <a:noFill/>
          </a:ln>
        </p:spPr>
        <p:txBody>
          <a:bodyPr anchor="t" anchorCtr="0"/>
          <a:p>
            <a:endParaRPr lang="en-US" altLang="zh-CN">
              <a:latin typeface="Arial" panose="020B0604020202020204" pitchFamily="34" charset="0"/>
            </a:endParaRPr>
          </a:p>
        </p:txBody>
      </p:sp>
      <p:sp>
        <p:nvSpPr>
          <p:cNvPr id="17413" name="Rectangles 139269"/>
          <p:cNvSpPr/>
          <p:nvPr/>
        </p:nvSpPr>
        <p:spPr>
          <a:xfrm>
            <a:off x="742950" y="2527300"/>
            <a:ext cx="1943100" cy="0"/>
          </a:xfrm>
          <a:prstGeom prst="rect">
            <a:avLst/>
          </a:prstGeom>
          <a:noFill/>
          <a:ln w="9525">
            <a:noFill/>
          </a:ln>
        </p:spPr>
        <p:txBody>
          <a:bodyPr anchor="t" anchorCtr="0"/>
          <a:p>
            <a:endParaRPr lang="en-US" altLang="zh-CN">
              <a:latin typeface="Arial" panose="020B0604020202020204" pitchFamily="34" charset="0"/>
            </a:endParaRPr>
          </a:p>
        </p:txBody>
      </p:sp>
      <p:sp>
        <p:nvSpPr>
          <p:cNvPr id="17414" name="Rectangles 139270"/>
          <p:cNvSpPr/>
          <p:nvPr/>
        </p:nvSpPr>
        <p:spPr>
          <a:xfrm>
            <a:off x="742950" y="2527300"/>
            <a:ext cx="2413000" cy="0"/>
          </a:xfrm>
          <a:prstGeom prst="rect">
            <a:avLst/>
          </a:prstGeom>
          <a:noFill/>
          <a:ln w="9525">
            <a:noFill/>
          </a:ln>
        </p:spPr>
        <p:txBody>
          <a:bodyPr anchor="t" anchorCtr="0"/>
          <a:p>
            <a:endParaRPr lang="en-US" altLang="zh-CN">
              <a:latin typeface="Arial" panose="020B0604020202020204" pitchFamily="34" charset="0"/>
            </a:endParaRPr>
          </a:p>
        </p:txBody>
      </p:sp>
      <p:graphicFrame>
        <p:nvGraphicFramePr>
          <p:cNvPr id="139272" name="Table 139271"/>
          <p:cNvGraphicFramePr/>
          <p:nvPr/>
        </p:nvGraphicFramePr>
        <p:xfrm>
          <a:off x="533400" y="5053013"/>
          <a:ext cx="6184900" cy="1804988"/>
        </p:xfrm>
        <a:graphic>
          <a:graphicData uri="http://schemas.openxmlformats.org/drawingml/2006/table">
            <a:tbl>
              <a:tblPr/>
              <a:tblGrid>
                <a:gridCol w="1828800"/>
                <a:gridCol w="1943100"/>
                <a:gridCol w="2413000"/>
              </a:tblGrid>
              <a:tr h="1804988">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spcBef>
                          <a:spcPct val="0"/>
                        </a:spcBef>
                        <a:buNone/>
                      </a:pPr>
                      <a:br>
                        <a:rPr sz="1000">
                          <a:cs typeface="Times New Roman" panose="02020603050405020304" pitchFamily="18" charset="0"/>
                        </a:rPr>
                      </a:br>
                      <a:r>
                        <a:rPr sz="1100" b="1">
                          <a:cs typeface="Times New Roman" panose="02020603050405020304" pitchFamily="18" charset="0"/>
                        </a:rPr>
                        <a:t>(a) Multi-graph</a:t>
                      </a:r>
                      <a:endParaRPr lang="en-US" sz="100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99"/>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lgn="ctr">
                        <a:spcBef>
                          <a:spcPct val="0"/>
                        </a:spcBef>
                        <a:buNone/>
                      </a:pPr>
                      <a:r>
                        <a:rPr sz="1100" b="1">
                          <a:cs typeface="Times New Roman" panose="02020603050405020304" pitchFamily="18" charset="0"/>
                        </a:rPr>
                        <a:t>(b) Tree</a:t>
                      </a:r>
                      <a:endParaRPr lang="en-US" sz="24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99"/>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spcBef>
                          <a:spcPct val="0"/>
                        </a:spcBef>
                        <a:buNone/>
                      </a:pPr>
                      <a:r>
                        <a:rPr sz="1100" b="1">
                          <a:cs typeface="Times New Roman" panose="02020603050405020304" pitchFamily="18" charset="0"/>
                        </a:rPr>
                        <a:t>(c) Weighted Graph</a:t>
                      </a:r>
                      <a:endParaRPr lang="en-US" sz="100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99"/>
                    </a:solidFill>
                  </a:tcPr>
                </a:tc>
              </a:tr>
            </a:tbl>
          </a:graphicData>
        </a:graphic>
      </p:graphicFrame>
      <p:grpSp>
        <p:nvGrpSpPr>
          <p:cNvPr id="17425" name="Group 139281"/>
          <p:cNvGrpSpPr/>
          <p:nvPr/>
        </p:nvGrpSpPr>
        <p:grpSpPr>
          <a:xfrm>
            <a:off x="685800" y="5600700"/>
            <a:ext cx="1603375" cy="1257300"/>
            <a:chOff x="648" y="638"/>
            <a:chExt cx="1010" cy="792"/>
          </a:xfrm>
        </p:grpSpPr>
        <p:sp>
          <p:nvSpPr>
            <p:cNvPr id="17426" name="Oval 139282"/>
            <p:cNvSpPr/>
            <p:nvPr/>
          </p:nvSpPr>
          <p:spPr>
            <a:xfrm>
              <a:off x="648" y="782"/>
              <a:ext cx="144" cy="144"/>
            </a:xfrm>
            <a:prstGeom prst="ellipse">
              <a:avLst/>
            </a:prstGeom>
            <a:solidFill>
              <a:srgbClr val="EAEAEA"/>
            </a:solidFill>
            <a:ln w="9525" cap="flat" cmpd="sng">
              <a:solidFill>
                <a:srgbClr val="000000"/>
              </a:solidFill>
              <a:prstDash val="solid"/>
              <a:round/>
              <a:headEnd type="none" w="med" len="med"/>
              <a:tailEnd type="none" w="med" len="med"/>
            </a:ln>
          </p:spPr>
          <p:txBody>
            <a:bodyPr anchor="t" anchorCtr="0"/>
            <a:p>
              <a:pPr eaLnBrk="0" hangingPunct="0"/>
              <a:r>
                <a:rPr lang="en-US" sz="800">
                  <a:latin typeface="Times New Roman" panose="02020603050405020304" pitchFamily="18" charset="0"/>
                </a:rPr>
                <a:t>A</a:t>
              </a:r>
              <a:endParaRPr lang="en-US">
                <a:latin typeface="Times New Roman" panose="02020603050405020304" pitchFamily="18" charset="0"/>
              </a:endParaRPr>
            </a:p>
          </p:txBody>
        </p:sp>
        <p:sp>
          <p:nvSpPr>
            <p:cNvPr id="17427" name="Oval 139283"/>
            <p:cNvSpPr/>
            <p:nvPr/>
          </p:nvSpPr>
          <p:spPr>
            <a:xfrm>
              <a:off x="1224" y="782"/>
              <a:ext cx="144" cy="144"/>
            </a:xfrm>
            <a:prstGeom prst="ellipse">
              <a:avLst/>
            </a:prstGeom>
            <a:solidFill>
              <a:srgbClr val="EAEAEA"/>
            </a:solidFill>
            <a:ln w="9525" cap="flat" cmpd="sng">
              <a:solidFill>
                <a:srgbClr val="000000"/>
              </a:solidFill>
              <a:prstDash val="solid"/>
              <a:round/>
              <a:headEnd type="none" w="med" len="med"/>
              <a:tailEnd type="none" w="med" len="med"/>
            </a:ln>
          </p:spPr>
          <p:txBody>
            <a:bodyPr anchor="t" anchorCtr="0"/>
            <a:p>
              <a:pPr eaLnBrk="0" hangingPunct="0"/>
              <a:r>
                <a:rPr lang="en-US" sz="800">
                  <a:latin typeface="Times New Roman" panose="02020603050405020304" pitchFamily="18" charset="0"/>
                </a:rPr>
                <a:t>B</a:t>
              </a:r>
              <a:endParaRPr lang="en-US">
                <a:latin typeface="Times New Roman" panose="02020603050405020304" pitchFamily="18" charset="0"/>
              </a:endParaRPr>
            </a:p>
          </p:txBody>
        </p:sp>
        <p:sp>
          <p:nvSpPr>
            <p:cNvPr id="17428" name="Oval 139284"/>
            <p:cNvSpPr/>
            <p:nvPr/>
          </p:nvSpPr>
          <p:spPr>
            <a:xfrm>
              <a:off x="650" y="1141"/>
              <a:ext cx="144" cy="144"/>
            </a:xfrm>
            <a:prstGeom prst="ellipse">
              <a:avLst/>
            </a:prstGeom>
            <a:solidFill>
              <a:srgbClr val="EAEAEA"/>
            </a:solidFill>
            <a:ln w="9525" cap="flat" cmpd="sng">
              <a:solidFill>
                <a:srgbClr val="000000"/>
              </a:solidFill>
              <a:prstDash val="solid"/>
              <a:round/>
              <a:headEnd type="none" w="med" len="med"/>
              <a:tailEnd type="none" w="med" len="med"/>
            </a:ln>
          </p:spPr>
          <p:txBody>
            <a:bodyPr anchor="t" anchorCtr="0"/>
            <a:p>
              <a:pPr eaLnBrk="0" hangingPunct="0"/>
              <a:r>
                <a:rPr lang="en-US" sz="800">
                  <a:latin typeface="Times New Roman" panose="02020603050405020304" pitchFamily="18" charset="0"/>
                </a:rPr>
                <a:t>C</a:t>
              </a:r>
              <a:endParaRPr lang="en-US">
                <a:latin typeface="Times New Roman" panose="02020603050405020304" pitchFamily="18" charset="0"/>
              </a:endParaRPr>
            </a:p>
          </p:txBody>
        </p:sp>
        <p:sp>
          <p:nvSpPr>
            <p:cNvPr id="17429" name="Straight Connector 139285"/>
            <p:cNvSpPr/>
            <p:nvPr/>
          </p:nvSpPr>
          <p:spPr>
            <a:xfrm>
              <a:off x="792" y="854"/>
              <a:ext cx="432" cy="0"/>
            </a:xfrm>
            <a:prstGeom prst="line">
              <a:avLst/>
            </a:prstGeom>
            <a:ln w="9525" cap="flat" cmpd="sng">
              <a:solidFill>
                <a:srgbClr val="000000"/>
              </a:solidFill>
              <a:prstDash val="solid"/>
              <a:round/>
              <a:headEnd type="none" w="med" len="med"/>
              <a:tailEnd type="none" w="med" len="med"/>
            </a:ln>
          </p:spPr>
        </p:sp>
        <p:sp>
          <p:nvSpPr>
            <p:cNvPr id="17430" name="Straight Connector 139286"/>
            <p:cNvSpPr/>
            <p:nvPr/>
          </p:nvSpPr>
          <p:spPr>
            <a:xfrm>
              <a:off x="792" y="1214"/>
              <a:ext cx="432" cy="0"/>
            </a:xfrm>
            <a:prstGeom prst="line">
              <a:avLst/>
            </a:prstGeom>
            <a:ln w="9525" cap="flat" cmpd="sng">
              <a:solidFill>
                <a:srgbClr val="000000"/>
              </a:solidFill>
              <a:prstDash val="solid"/>
              <a:round/>
              <a:headEnd type="none" w="med" len="med"/>
              <a:tailEnd type="none" w="med" len="med"/>
            </a:ln>
          </p:spPr>
        </p:sp>
        <p:sp>
          <p:nvSpPr>
            <p:cNvPr id="17431" name="Straight Connector 139287"/>
            <p:cNvSpPr/>
            <p:nvPr/>
          </p:nvSpPr>
          <p:spPr>
            <a:xfrm>
              <a:off x="792" y="854"/>
              <a:ext cx="432" cy="360"/>
            </a:xfrm>
            <a:prstGeom prst="line">
              <a:avLst/>
            </a:prstGeom>
            <a:ln w="9525" cap="flat" cmpd="sng">
              <a:solidFill>
                <a:srgbClr val="000000"/>
              </a:solidFill>
              <a:prstDash val="solid"/>
              <a:round/>
              <a:headEnd type="none" w="med" len="med"/>
              <a:tailEnd type="none" w="med" len="med"/>
            </a:ln>
          </p:spPr>
        </p:sp>
        <p:sp>
          <p:nvSpPr>
            <p:cNvPr id="17432" name="Straight Connector 139288"/>
            <p:cNvSpPr/>
            <p:nvPr/>
          </p:nvSpPr>
          <p:spPr>
            <a:xfrm flipH="1">
              <a:off x="792" y="854"/>
              <a:ext cx="432" cy="360"/>
            </a:xfrm>
            <a:prstGeom prst="line">
              <a:avLst/>
            </a:prstGeom>
            <a:ln w="9525" cap="flat" cmpd="sng">
              <a:solidFill>
                <a:srgbClr val="000000"/>
              </a:solidFill>
              <a:prstDash val="solid"/>
              <a:round/>
              <a:headEnd type="none" w="med" len="med"/>
              <a:tailEnd type="none" w="med" len="med"/>
            </a:ln>
          </p:spPr>
        </p:sp>
        <p:sp>
          <p:nvSpPr>
            <p:cNvPr id="17433" name="Freeform 139289"/>
            <p:cNvSpPr/>
            <p:nvPr/>
          </p:nvSpPr>
          <p:spPr>
            <a:xfrm flipH="1" flipV="1">
              <a:off x="792" y="1214"/>
              <a:ext cx="576" cy="72"/>
            </a:xfrm>
            <a:custGeom>
              <a:avLst/>
              <a:gdLst/>
              <a:ahLst/>
              <a:cxnLst>
                <a:cxn ang="270">
                  <a:pos x="2613" y="0"/>
                </a:cxn>
                <a:cxn ang="0">
                  <a:pos x="21600" y="21441"/>
                </a:cxn>
                <a:cxn ang="180">
                  <a:pos x="0" y="21441"/>
                </a:cxn>
              </a:cxnLst>
              <a:pathLst>
                <a:path w="21600" h="21441" fill="none">
                  <a:moveTo>
                    <a:pt x="2613" y="0"/>
                  </a:moveTo>
                  <a:cubicBezTo>
                    <a:pt x="13315" y="1293"/>
                    <a:pt x="21600" y="10399"/>
                    <a:pt x="21600" y="21441"/>
                  </a:cubicBezTo>
                </a:path>
                <a:path w="21600" h="21441" stroke="0">
                  <a:moveTo>
                    <a:pt x="2613" y="0"/>
                  </a:moveTo>
                  <a:cubicBezTo>
                    <a:pt x="13315" y="1293"/>
                    <a:pt x="21600" y="10399"/>
                    <a:pt x="21600" y="21441"/>
                  </a:cubicBezTo>
                  <a:lnTo>
                    <a:pt x="0" y="21441"/>
                  </a:lnTo>
                  <a:close/>
                </a:path>
              </a:pathLst>
            </a:custGeom>
            <a:noFill/>
            <a:ln w="9525" cap="flat" cmpd="sng">
              <a:solidFill>
                <a:srgbClr val="000000"/>
              </a:solidFill>
              <a:prstDash val="solid"/>
              <a:round/>
              <a:headEnd type="none" w="med" len="med"/>
              <a:tailEnd type="none" w="med" len="med"/>
            </a:ln>
          </p:spPr>
          <p:txBody>
            <a:bodyPr/>
            <a:p>
              <a:endParaRPr lang="en-US"/>
            </a:p>
          </p:txBody>
        </p:sp>
        <p:sp>
          <p:nvSpPr>
            <p:cNvPr id="17434" name="Oval 139290"/>
            <p:cNvSpPr/>
            <p:nvPr/>
          </p:nvSpPr>
          <p:spPr>
            <a:xfrm rot="-2968030">
              <a:off x="1332" y="746"/>
              <a:ext cx="144" cy="72"/>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endParaRPr lang="en-US" altLang="zh-CN">
                <a:latin typeface="Arial" panose="020B0604020202020204" pitchFamily="34" charset="0"/>
              </a:endParaRPr>
            </a:p>
          </p:txBody>
        </p:sp>
        <p:sp>
          <p:nvSpPr>
            <p:cNvPr id="17435" name="Rectangles 139291"/>
            <p:cNvSpPr/>
            <p:nvPr/>
          </p:nvSpPr>
          <p:spPr>
            <a:xfrm>
              <a:off x="936" y="638"/>
              <a:ext cx="216" cy="144"/>
            </a:xfrm>
            <a:prstGeom prst="rect">
              <a:avLst/>
            </a:prstGeom>
            <a:solidFill>
              <a:schemeClr val="bg1"/>
            </a:solidFill>
            <a:ln w="3175" cap="flat" cmpd="sng">
              <a:solidFill>
                <a:srgbClr val="FFFFFF"/>
              </a:solidFill>
              <a:prstDash val="solid"/>
              <a:miter/>
              <a:headEnd type="none" w="med" len="med"/>
              <a:tailEnd type="none" w="med" len="med"/>
            </a:ln>
          </p:spPr>
          <p:txBody>
            <a:bodyPr anchor="t" anchorCtr="0"/>
            <a:p>
              <a:pPr eaLnBrk="0" hangingPunct="0"/>
              <a:r>
                <a:rPr lang="en-US" sz="800" b="1">
                  <a:latin typeface="Times New Roman" panose="02020603050405020304" pitchFamily="18" charset="0"/>
                </a:rPr>
                <a:t>e1</a:t>
              </a:r>
              <a:endParaRPr lang="en-US" b="1">
                <a:latin typeface="Times New Roman" panose="02020603050405020304" pitchFamily="18" charset="0"/>
              </a:endParaRPr>
            </a:p>
          </p:txBody>
        </p:sp>
        <p:sp>
          <p:nvSpPr>
            <p:cNvPr id="17436" name="Rectangles 139292"/>
            <p:cNvSpPr/>
            <p:nvPr/>
          </p:nvSpPr>
          <p:spPr>
            <a:xfrm>
              <a:off x="648" y="926"/>
              <a:ext cx="216" cy="144"/>
            </a:xfrm>
            <a:prstGeom prst="rect">
              <a:avLst/>
            </a:prstGeom>
            <a:solidFill>
              <a:schemeClr val="bg1"/>
            </a:solidFill>
            <a:ln w="3175" cap="flat" cmpd="sng">
              <a:solidFill>
                <a:srgbClr val="FFFFFF"/>
              </a:solidFill>
              <a:prstDash val="solid"/>
              <a:miter/>
              <a:headEnd type="none" w="med" len="med"/>
              <a:tailEnd type="none" w="med" len="med"/>
            </a:ln>
          </p:spPr>
          <p:txBody>
            <a:bodyPr anchor="t" anchorCtr="0"/>
            <a:p>
              <a:pPr eaLnBrk="0" hangingPunct="0"/>
              <a:r>
                <a:rPr lang="en-US" sz="800" b="1">
                  <a:latin typeface="Times New Roman" panose="02020603050405020304" pitchFamily="18" charset="0"/>
                </a:rPr>
                <a:t>e2</a:t>
              </a:r>
              <a:endParaRPr lang="en-US" b="1">
                <a:latin typeface="Times New Roman" panose="02020603050405020304" pitchFamily="18" charset="0"/>
              </a:endParaRPr>
            </a:p>
          </p:txBody>
        </p:sp>
        <p:sp>
          <p:nvSpPr>
            <p:cNvPr id="17437" name="Rectangles 139293"/>
            <p:cNvSpPr/>
            <p:nvPr/>
          </p:nvSpPr>
          <p:spPr>
            <a:xfrm>
              <a:off x="1154" y="997"/>
              <a:ext cx="288" cy="144"/>
            </a:xfrm>
            <a:prstGeom prst="rect">
              <a:avLst/>
            </a:prstGeom>
            <a:solidFill>
              <a:schemeClr val="bg1"/>
            </a:solidFill>
            <a:ln w="3175" cap="flat" cmpd="sng">
              <a:solidFill>
                <a:srgbClr val="FFFFFF"/>
              </a:solidFill>
              <a:prstDash val="solid"/>
              <a:miter/>
              <a:headEnd type="none" w="med" len="med"/>
              <a:tailEnd type="none" w="med" len="med"/>
            </a:ln>
          </p:spPr>
          <p:txBody>
            <a:bodyPr anchor="t" anchorCtr="0"/>
            <a:p>
              <a:pPr eaLnBrk="0" hangingPunct="0"/>
              <a:r>
                <a:rPr lang="en-US" sz="800" b="1">
                  <a:latin typeface="Times New Roman" panose="02020603050405020304" pitchFamily="18" charset="0"/>
                </a:rPr>
                <a:t>e3</a:t>
              </a:r>
              <a:endParaRPr lang="en-US" b="1">
                <a:latin typeface="Times New Roman" panose="02020603050405020304" pitchFamily="18" charset="0"/>
              </a:endParaRPr>
            </a:p>
          </p:txBody>
        </p:sp>
        <p:sp>
          <p:nvSpPr>
            <p:cNvPr id="17438" name="Rectangles 139294"/>
            <p:cNvSpPr/>
            <p:nvPr/>
          </p:nvSpPr>
          <p:spPr>
            <a:xfrm>
              <a:off x="1442" y="793"/>
              <a:ext cx="216" cy="144"/>
            </a:xfrm>
            <a:prstGeom prst="rect">
              <a:avLst/>
            </a:prstGeom>
            <a:solidFill>
              <a:schemeClr val="bg1"/>
            </a:solidFill>
            <a:ln w="3175" cap="flat" cmpd="sng">
              <a:solidFill>
                <a:srgbClr val="FFFFFF"/>
              </a:solidFill>
              <a:prstDash val="solid"/>
              <a:miter/>
              <a:headEnd type="none" w="med" len="med"/>
              <a:tailEnd type="none" w="med" len="med"/>
            </a:ln>
          </p:spPr>
          <p:txBody>
            <a:bodyPr anchor="t" anchorCtr="0"/>
            <a:p>
              <a:pPr eaLnBrk="0" hangingPunct="0"/>
              <a:r>
                <a:rPr lang="en-US" sz="800" b="1">
                  <a:latin typeface="Times New Roman" panose="02020603050405020304" pitchFamily="18" charset="0"/>
                </a:rPr>
                <a:t>e4</a:t>
              </a:r>
              <a:endParaRPr lang="en-US" b="1">
                <a:latin typeface="Times New Roman" panose="02020603050405020304" pitchFamily="18" charset="0"/>
              </a:endParaRPr>
            </a:p>
          </p:txBody>
        </p:sp>
        <p:sp>
          <p:nvSpPr>
            <p:cNvPr id="17439" name="Rectangles 139295"/>
            <p:cNvSpPr/>
            <p:nvPr/>
          </p:nvSpPr>
          <p:spPr>
            <a:xfrm>
              <a:off x="648" y="1286"/>
              <a:ext cx="216" cy="144"/>
            </a:xfrm>
            <a:prstGeom prst="rect">
              <a:avLst/>
            </a:prstGeom>
            <a:solidFill>
              <a:schemeClr val="bg1"/>
            </a:solidFill>
            <a:ln w="3175" cap="flat" cmpd="sng">
              <a:solidFill>
                <a:srgbClr val="FFFFFF"/>
              </a:solidFill>
              <a:prstDash val="solid"/>
              <a:miter/>
              <a:headEnd type="none" w="med" len="med"/>
              <a:tailEnd type="none" w="med" len="med"/>
            </a:ln>
          </p:spPr>
          <p:txBody>
            <a:bodyPr anchor="t" anchorCtr="0"/>
            <a:p>
              <a:pPr eaLnBrk="0" hangingPunct="0"/>
              <a:r>
                <a:rPr lang="en-US" sz="800" b="1">
                  <a:latin typeface="Times New Roman" panose="02020603050405020304" pitchFamily="18" charset="0"/>
                </a:rPr>
                <a:t>e5</a:t>
              </a:r>
              <a:endParaRPr lang="en-US" b="1">
                <a:latin typeface="Times New Roman" panose="02020603050405020304" pitchFamily="18" charset="0"/>
              </a:endParaRPr>
            </a:p>
          </p:txBody>
        </p:sp>
        <p:sp>
          <p:nvSpPr>
            <p:cNvPr id="17440" name="Rectangles 139296"/>
            <p:cNvSpPr/>
            <p:nvPr/>
          </p:nvSpPr>
          <p:spPr>
            <a:xfrm>
              <a:off x="1368" y="1142"/>
              <a:ext cx="216" cy="144"/>
            </a:xfrm>
            <a:prstGeom prst="rect">
              <a:avLst/>
            </a:prstGeom>
            <a:solidFill>
              <a:schemeClr val="bg1"/>
            </a:solidFill>
            <a:ln w="3175" cap="flat" cmpd="sng">
              <a:solidFill>
                <a:srgbClr val="FFFFFF"/>
              </a:solidFill>
              <a:prstDash val="solid"/>
              <a:miter/>
              <a:headEnd type="none" w="med" len="med"/>
              <a:tailEnd type="none" w="med" len="med"/>
            </a:ln>
          </p:spPr>
          <p:txBody>
            <a:bodyPr anchor="t" anchorCtr="0"/>
            <a:p>
              <a:pPr eaLnBrk="0" hangingPunct="0"/>
              <a:r>
                <a:rPr lang="en-US" sz="800" b="1">
                  <a:latin typeface="Times New Roman" panose="02020603050405020304" pitchFamily="18" charset="0"/>
                </a:rPr>
                <a:t>e6</a:t>
              </a:r>
              <a:endParaRPr lang="en-US" b="1">
                <a:latin typeface="Times New Roman" panose="02020603050405020304" pitchFamily="18" charset="0"/>
              </a:endParaRPr>
            </a:p>
          </p:txBody>
        </p:sp>
        <p:sp>
          <p:nvSpPr>
            <p:cNvPr id="17441" name="Rectangles 139297"/>
            <p:cNvSpPr/>
            <p:nvPr/>
          </p:nvSpPr>
          <p:spPr>
            <a:xfrm>
              <a:off x="1008" y="1286"/>
              <a:ext cx="216" cy="144"/>
            </a:xfrm>
            <a:prstGeom prst="rect">
              <a:avLst/>
            </a:prstGeom>
            <a:solidFill>
              <a:schemeClr val="bg1"/>
            </a:solidFill>
            <a:ln w="3175" cap="flat" cmpd="sng">
              <a:solidFill>
                <a:srgbClr val="FFFFFF"/>
              </a:solidFill>
              <a:prstDash val="solid"/>
              <a:miter/>
              <a:headEnd type="none" w="med" len="med"/>
              <a:tailEnd type="none" w="med" len="med"/>
            </a:ln>
          </p:spPr>
          <p:txBody>
            <a:bodyPr anchor="t" anchorCtr="0"/>
            <a:p>
              <a:pPr eaLnBrk="0" hangingPunct="0"/>
              <a:r>
                <a:rPr lang="en-US" sz="800" b="1">
                  <a:latin typeface="Times New Roman" panose="02020603050405020304" pitchFamily="18" charset="0"/>
                </a:rPr>
                <a:t>e7</a:t>
              </a:r>
              <a:endParaRPr lang="en-US" b="1">
                <a:latin typeface="Times New Roman" panose="02020603050405020304" pitchFamily="18" charset="0"/>
              </a:endParaRPr>
            </a:p>
          </p:txBody>
        </p:sp>
      </p:grpSp>
      <p:grpSp>
        <p:nvGrpSpPr>
          <p:cNvPr id="17442" name="Group 139298"/>
          <p:cNvGrpSpPr/>
          <p:nvPr/>
        </p:nvGrpSpPr>
        <p:grpSpPr>
          <a:xfrm>
            <a:off x="2514600" y="5486400"/>
            <a:ext cx="1600200" cy="914400"/>
            <a:chOff x="1800" y="782"/>
            <a:chExt cx="1008" cy="576"/>
          </a:xfrm>
        </p:grpSpPr>
        <p:sp>
          <p:nvSpPr>
            <p:cNvPr id="17443" name="Oval 139299"/>
            <p:cNvSpPr/>
            <p:nvPr/>
          </p:nvSpPr>
          <p:spPr>
            <a:xfrm>
              <a:off x="1800" y="782"/>
              <a:ext cx="144" cy="144"/>
            </a:xfrm>
            <a:prstGeom prst="ellipse">
              <a:avLst/>
            </a:prstGeom>
            <a:solidFill>
              <a:srgbClr val="EAEAEA"/>
            </a:solidFill>
            <a:ln w="9525" cap="flat" cmpd="sng">
              <a:solidFill>
                <a:srgbClr val="000000"/>
              </a:solidFill>
              <a:prstDash val="solid"/>
              <a:round/>
              <a:headEnd type="none" w="med" len="med"/>
              <a:tailEnd type="none" w="med" len="med"/>
            </a:ln>
          </p:spPr>
          <p:txBody>
            <a:bodyPr anchor="t" anchorCtr="0"/>
            <a:p>
              <a:pPr eaLnBrk="0" hangingPunct="0"/>
              <a:r>
                <a:rPr lang="en-US" sz="800">
                  <a:latin typeface="Times New Roman" panose="02020603050405020304" pitchFamily="18" charset="0"/>
                </a:rPr>
                <a:t>A</a:t>
              </a:r>
              <a:endParaRPr lang="en-US">
                <a:latin typeface="Times New Roman" panose="02020603050405020304" pitchFamily="18" charset="0"/>
              </a:endParaRPr>
            </a:p>
          </p:txBody>
        </p:sp>
        <p:sp>
          <p:nvSpPr>
            <p:cNvPr id="17444" name="Oval 139300"/>
            <p:cNvSpPr/>
            <p:nvPr/>
          </p:nvSpPr>
          <p:spPr>
            <a:xfrm>
              <a:off x="1800" y="1214"/>
              <a:ext cx="144" cy="144"/>
            </a:xfrm>
            <a:prstGeom prst="ellipse">
              <a:avLst/>
            </a:prstGeom>
            <a:solidFill>
              <a:srgbClr val="EAEAEA"/>
            </a:solidFill>
            <a:ln w="9525" cap="flat" cmpd="sng">
              <a:solidFill>
                <a:srgbClr val="000000"/>
              </a:solidFill>
              <a:prstDash val="solid"/>
              <a:round/>
              <a:headEnd type="none" w="med" len="med"/>
              <a:tailEnd type="none" w="med" len="med"/>
            </a:ln>
          </p:spPr>
          <p:txBody>
            <a:bodyPr anchor="t" anchorCtr="0"/>
            <a:p>
              <a:pPr eaLnBrk="0" hangingPunct="0"/>
              <a:r>
                <a:rPr lang="en-US" sz="800">
                  <a:latin typeface="Times New Roman" panose="02020603050405020304" pitchFamily="18" charset="0"/>
                </a:rPr>
                <a:t>D</a:t>
              </a:r>
              <a:endParaRPr lang="en-US">
                <a:latin typeface="Times New Roman" panose="02020603050405020304" pitchFamily="18" charset="0"/>
              </a:endParaRPr>
            </a:p>
          </p:txBody>
        </p:sp>
        <p:sp>
          <p:nvSpPr>
            <p:cNvPr id="17445" name="Oval 139301"/>
            <p:cNvSpPr/>
            <p:nvPr/>
          </p:nvSpPr>
          <p:spPr>
            <a:xfrm>
              <a:off x="2232" y="1214"/>
              <a:ext cx="144" cy="144"/>
            </a:xfrm>
            <a:prstGeom prst="ellipse">
              <a:avLst/>
            </a:prstGeom>
            <a:solidFill>
              <a:srgbClr val="EAEAEA"/>
            </a:solidFill>
            <a:ln w="9525" cap="flat" cmpd="sng">
              <a:solidFill>
                <a:srgbClr val="000000"/>
              </a:solidFill>
              <a:prstDash val="solid"/>
              <a:round/>
              <a:headEnd type="none" w="med" len="med"/>
              <a:tailEnd type="none" w="med" len="med"/>
            </a:ln>
          </p:spPr>
          <p:txBody>
            <a:bodyPr anchor="t" anchorCtr="0"/>
            <a:p>
              <a:pPr eaLnBrk="0" hangingPunct="0"/>
              <a:r>
                <a:rPr lang="en-US" sz="800">
                  <a:latin typeface="Times New Roman" panose="02020603050405020304" pitchFamily="18" charset="0"/>
                </a:rPr>
                <a:t>E</a:t>
              </a:r>
              <a:endParaRPr lang="en-US">
                <a:latin typeface="Times New Roman" panose="02020603050405020304" pitchFamily="18" charset="0"/>
              </a:endParaRPr>
            </a:p>
          </p:txBody>
        </p:sp>
        <p:sp>
          <p:nvSpPr>
            <p:cNvPr id="17446" name="Oval 139302"/>
            <p:cNvSpPr/>
            <p:nvPr/>
          </p:nvSpPr>
          <p:spPr>
            <a:xfrm>
              <a:off x="2232" y="782"/>
              <a:ext cx="144" cy="144"/>
            </a:xfrm>
            <a:prstGeom prst="ellipse">
              <a:avLst/>
            </a:prstGeom>
            <a:solidFill>
              <a:srgbClr val="EAEAEA"/>
            </a:solidFill>
            <a:ln w="9525" cap="flat" cmpd="sng">
              <a:solidFill>
                <a:srgbClr val="000000"/>
              </a:solidFill>
              <a:prstDash val="solid"/>
              <a:round/>
              <a:headEnd type="none" w="med" len="med"/>
              <a:tailEnd type="none" w="med" len="med"/>
            </a:ln>
          </p:spPr>
          <p:txBody>
            <a:bodyPr anchor="t" anchorCtr="0"/>
            <a:p>
              <a:pPr eaLnBrk="0" hangingPunct="0"/>
              <a:r>
                <a:rPr lang="en-US" sz="800">
                  <a:latin typeface="Times New Roman" panose="02020603050405020304" pitchFamily="18" charset="0"/>
                </a:rPr>
                <a:t>B</a:t>
              </a:r>
              <a:endParaRPr lang="en-US">
                <a:latin typeface="Times New Roman" panose="02020603050405020304" pitchFamily="18" charset="0"/>
              </a:endParaRPr>
            </a:p>
          </p:txBody>
        </p:sp>
        <p:sp>
          <p:nvSpPr>
            <p:cNvPr id="17447" name="Oval 139303"/>
            <p:cNvSpPr/>
            <p:nvPr/>
          </p:nvSpPr>
          <p:spPr>
            <a:xfrm>
              <a:off x="2664" y="782"/>
              <a:ext cx="144" cy="144"/>
            </a:xfrm>
            <a:prstGeom prst="ellipse">
              <a:avLst/>
            </a:prstGeom>
            <a:solidFill>
              <a:srgbClr val="EAEAEA"/>
            </a:solidFill>
            <a:ln w="9525" cap="flat" cmpd="sng">
              <a:solidFill>
                <a:srgbClr val="000000"/>
              </a:solidFill>
              <a:prstDash val="solid"/>
              <a:round/>
              <a:headEnd type="none" w="med" len="med"/>
              <a:tailEnd type="none" w="med" len="med"/>
            </a:ln>
          </p:spPr>
          <p:txBody>
            <a:bodyPr anchor="t" anchorCtr="0"/>
            <a:p>
              <a:pPr eaLnBrk="0" hangingPunct="0"/>
              <a:r>
                <a:rPr lang="en-US" sz="800">
                  <a:latin typeface="Times New Roman" panose="02020603050405020304" pitchFamily="18" charset="0"/>
                </a:rPr>
                <a:t>C</a:t>
              </a:r>
              <a:endParaRPr lang="en-US">
                <a:latin typeface="Times New Roman" panose="02020603050405020304" pitchFamily="18" charset="0"/>
              </a:endParaRPr>
            </a:p>
          </p:txBody>
        </p:sp>
        <p:sp>
          <p:nvSpPr>
            <p:cNvPr id="17448" name="Oval 139304"/>
            <p:cNvSpPr/>
            <p:nvPr/>
          </p:nvSpPr>
          <p:spPr>
            <a:xfrm>
              <a:off x="2664" y="1214"/>
              <a:ext cx="144" cy="144"/>
            </a:xfrm>
            <a:prstGeom prst="ellipse">
              <a:avLst/>
            </a:prstGeom>
            <a:solidFill>
              <a:srgbClr val="EAEAEA"/>
            </a:solidFill>
            <a:ln w="9525" cap="flat" cmpd="sng">
              <a:solidFill>
                <a:srgbClr val="000000"/>
              </a:solidFill>
              <a:prstDash val="solid"/>
              <a:round/>
              <a:headEnd type="none" w="med" len="med"/>
              <a:tailEnd type="none" w="med" len="med"/>
            </a:ln>
          </p:spPr>
          <p:txBody>
            <a:bodyPr anchor="t" anchorCtr="0"/>
            <a:p>
              <a:pPr eaLnBrk="0" hangingPunct="0"/>
              <a:r>
                <a:rPr lang="en-US" sz="800">
                  <a:latin typeface="Times New Roman" panose="02020603050405020304" pitchFamily="18" charset="0"/>
                </a:rPr>
                <a:t>F</a:t>
              </a:r>
              <a:endParaRPr lang="en-US">
                <a:latin typeface="Times New Roman" panose="02020603050405020304" pitchFamily="18" charset="0"/>
              </a:endParaRPr>
            </a:p>
          </p:txBody>
        </p:sp>
        <p:sp>
          <p:nvSpPr>
            <p:cNvPr id="17449" name="Straight Connector 139305"/>
            <p:cNvSpPr/>
            <p:nvPr/>
          </p:nvSpPr>
          <p:spPr>
            <a:xfrm flipV="1">
              <a:off x="1872" y="926"/>
              <a:ext cx="0" cy="288"/>
            </a:xfrm>
            <a:prstGeom prst="line">
              <a:avLst/>
            </a:prstGeom>
            <a:ln w="9525" cap="flat" cmpd="sng">
              <a:solidFill>
                <a:srgbClr val="000000"/>
              </a:solidFill>
              <a:prstDash val="solid"/>
              <a:round/>
              <a:headEnd type="none" w="med" len="med"/>
              <a:tailEnd type="none" w="med" len="med"/>
            </a:ln>
          </p:spPr>
        </p:sp>
        <p:sp>
          <p:nvSpPr>
            <p:cNvPr id="17450" name="Straight Connector 139306"/>
            <p:cNvSpPr/>
            <p:nvPr/>
          </p:nvSpPr>
          <p:spPr>
            <a:xfrm>
              <a:off x="1872" y="926"/>
              <a:ext cx="432" cy="288"/>
            </a:xfrm>
            <a:prstGeom prst="line">
              <a:avLst/>
            </a:prstGeom>
            <a:ln w="9525" cap="flat" cmpd="sng">
              <a:solidFill>
                <a:srgbClr val="000000"/>
              </a:solidFill>
              <a:prstDash val="solid"/>
              <a:round/>
              <a:headEnd type="none" w="med" len="med"/>
              <a:tailEnd type="none" w="med" len="med"/>
            </a:ln>
          </p:spPr>
        </p:sp>
        <p:sp>
          <p:nvSpPr>
            <p:cNvPr id="17451" name="Straight Connector 139307"/>
            <p:cNvSpPr/>
            <p:nvPr/>
          </p:nvSpPr>
          <p:spPr>
            <a:xfrm flipV="1">
              <a:off x="2304" y="926"/>
              <a:ext cx="0" cy="288"/>
            </a:xfrm>
            <a:prstGeom prst="line">
              <a:avLst/>
            </a:prstGeom>
            <a:ln w="9525" cap="flat" cmpd="sng">
              <a:solidFill>
                <a:srgbClr val="000000"/>
              </a:solidFill>
              <a:prstDash val="solid"/>
              <a:round/>
              <a:headEnd type="none" w="med" len="med"/>
              <a:tailEnd type="none" w="med" len="med"/>
            </a:ln>
          </p:spPr>
        </p:sp>
        <p:sp>
          <p:nvSpPr>
            <p:cNvPr id="17452" name="Straight Connector 139308"/>
            <p:cNvSpPr/>
            <p:nvPr/>
          </p:nvSpPr>
          <p:spPr>
            <a:xfrm>
              <a:off x="2376" y="854"/>
              <a:ext cx="288" cy="0"/>
            </a:xfrm>
            <a:prstGeom prst="line">
              <a:avLst/>
            </a:prstGeom>
            <a:ln w="9525" cap="flat" cmpd="sng">
              <a:solidFill>
                <a:srgbClr val="000000"/>
              </a:solidFill>
              <a:prstDash val="solid"/>
              <a:round/>
              <a:headEnd type="none" w="med" len="med"/>
              <a:tailEnd type="none" w="med" len="med"/>
            </a:ln>
          </p:spPr>
        </p:sp>
        <p:sp>
          <p:nvSpPr>
            <p:cNvPr id="17453" name="Straight Connector 139309"/>
            <p:cNvSpPr/>
            <p:nvPr/>
          </p:nvSpPr>
          <p:spPr>
            <a:xfrm>
              <a:off x="2376" y="1286"/>
              <a:ext cx="288" cy="0"/>
            </a:xfrm>
            <a:prstGeom prst="line">
              <a:avLst/>
            </a:prstGeom>
            <a:ln w="9525" cap="flat" cmpd="sng">
              <a:solidFill>
                <a:srgbClr val="000000"/>
              </a:solidFill>
              <a:prstDash val="solid"/>
              <a:round/>
              <a:headEnd type="none" w="med" len="med"/>
              <a:tailEnd type="none" w="med" len="med"/>
            </a:ln>
          </p:spPr>
        </p:sp>
      </p:grpSp>
      <p:grpSp>
        <p:nvGrpSpPr>
          <p:cNvPr id="17454" name="Group 139310"/>
          <p:cNvGrpSpPr/>
          <p:nvPr/>
        </p:nvGrpSpPr>
        <p:grpSpPr>
          <a:xfrm>
            <a:off x="4648200" y="5372100"/>
            <a:ext cx="2051050" cy="1485900"/>
            <a:chOff x="3026" y="637"/>
            <a:chExt cx="1292" cy="936"/>
          </a:xfrm>
        </p:grpSpPr>
        <p:sp>
          <p:nvSpPr>
            <p:cNvPr id="17455" name="Oval 139311"/>
            <p:cNvSpPr/>
            <p:nvPr/>
          </p:nvSpPr>
          <p:spPr>
            <a:xfrm>
              <a:off x="3600" y="782"/>
              <a:ext cx="142" cy="146"/>
            </a:xfrm>
            <a:prstGeom prst="ellipse">
              <a:avLst/>
            </a:prstGeom>
            <a:solidFill>
              <a:srgbClr val="EAEAEA"/>
            </a:solidFill>
            <a:ln w="9525" cap="flat" cmpd="sng">
              <a:solidFill>
                <a:srgbClr val="000000"/>
              </a:solidFill>
              <a:prstDash val="solid"/>
              <a:round/>
              <a:headEnd type="none" w="med" len="med"/>
              <a:tailEnd type="none" w="med" len="med"/>
            </a:ln>
          </p:spPr>
          <p:txBody>
            <a:bodyPr anchor="t" anchorCtr="0"/>
            <a:p>
              <a:pPr eaLnBrk="0" hangingPunct="0"/>
              <a:r>
                <a:rPr lang="en-US" sz="800">
                  <a:latin typeface="Times New Roman" panose="02020603050405020304" pitchFamily="18" charset="0"/>
                </a:rPr>
                <a:t>B</a:t>
              </a:r>
              <a:endParaRPr lang="en-US">
                <a:latin typeface="Times New Roman" panose="02020603050405020304" pitchFamily="18" charset="0"/>
              </a:endParaRPr>
            </a:p>
          </p:txBody>
        </p:sp>
        <p:sp>
          <p:nvSpPr>
            <p:cNvPr id="17456" name="Straight Connector 139312"/>
            <p:cNvSpPr/>
            <p:nvPr/>
          </p:nvSpPr>
          <p:spPr>
            <a:xfrm>
              <a:off x="3098" y="873"/>
              <a:ext cx="0" cy="432"/>
            </a:xfrm>
            <a:prstGeom prst="line">
              <a:avLst/>
            </a:prstGeom>
            <a:ln w="9525" cap="flat" cmpd="sng">
              <a:solidFill>
                <a:srgbClr val="000000"/>
              </a:solidFill>
              <a:prstDash val="solid"/>
              <a:round/>
              <a:headEnd type="none" w="med" len="med"/>
              <a:tailEnd type="triangle" w="med" len="med"/>
            </a:ln>
          </p:spPr>
        </p:sp>
        <p:sp>
          <p:nvSpPr>
            <p:cNvPr id="17457" name="Straight Connector 139313"/>
            <p:cNvSpPr/>
            <p:nvPr/>
          </p:nvSpPr>
          <p:spPr>
            <a:xfrm>
              <a:off x="3170" y="853"/>
              <a:ext cx="430" cy="1"/>
            </a:xfrm>
            <a:prstGeom prst="line">
              <a:avLst/>
            </a:prstGeom>
            <a:ln w="9525" cap="flat" cmpd="sng">
              <a:solidFill>
                <a:srgbClr val="000000"/>
              </a:solidFill>
              <a:prstDash val="solid"/>
              <a:round/>
              <a:headEnd type="none" w="med" len="med"/>
              <a:tailEnd type="triangle" w="med" len="med"/>
            </a:ln>
          </p:spPr>
        </p:sp>
        <p:sp>
          <p:nvSpPr>
            <p:cNvPr id="17458" name="Straight Connector 139314"/>
            <p:cNvSpPr/>
            <p:nvPr/>
          </p:nvSpPr>
          <p:spPr>
            <a:xfrm flipH="1">
              <a:off x="3170" y="925"/>
              <a:ext cx="504" cy="432"/>
            </a:xfrm>
            <a:prstGeom prst="line">
              <a:avLst/>
            </a:prstGeom>
            <a:ln w="9525" cap="flat" cmpd="sng">
              <a:solidFill>
                <a:srgbClr val="000000"/>
              </a:solidFill>
              <a:prstDash val="solid"/>
              <a:round/>
              <a:headEnd type="none" w="med" len="med"/>
              <a:tailEnd type="triangle" w="med" len="med"/>
            </a:ln>
          </p:spPr>
        </p:sp>
        <p:sp>
          <p:nvSpPr>
            <p:cNvPr id="17459" name="Straight Connector 139315"/>
            <p:cNvSpPr/>
            <p:nvPr/>
          </p:nvSpPr>
          <p:spPr>
            <a:xfrm>
              <a:off x="3168" y="1359"/>
              <a:ext cx="648" cy="0"/>
            </a:xfrm>
            <a:prstGeom prst="line">
              <a:avLst/>
            </a:prstGeom>
            <a:ln w="9525" cap="flat" cmpd="sng">
              <a:solidFill>
                <a:srgbClr val="000000"/>
              </a:solidFill>
              <a:prstDash val="solid"/>
              <a:round/>
              <a:headEnd type="none" w="med" len="med"/>
              <a:tailEnd type="triangle" w="med" len="med"/>
            </a:ln>
          </p:spPr>
        </p:sp>
        <p:sp>
          <p:nvSpPr>
            <p:cNvPr id="17460" name="Straight Connector 139316"/>
            <p:cNvSpPr/>
            <p:nvPr/>
          </p:nvSpPr>
          <p:spPr>
            <a:xfrm flipV="1">
              <a:off x="3890" y="924"/>
              <a:ext cx="362" cy="361"/>
            </a:xfrm>
            <a:prstGeom prst="line">
              <a:avLst/>
            </a:prstGeom>
            <a:ln w="9525" cap="flat" cmpd="sng">
              <a:solidFill>
                <a:srgbClr val="000000"/>
              </a:solidFill>
              <a:prstDash val="solid"/>
              <a:round/>
              <a:headEnd type="none" w="med" len="med"/>
              <a:tailEnd type="triangle" w="med" len="med"/>
            </a:ln>
          </p:spPr>
        </p:sp>
        <p:sp>
          <p:nvSpPr>
            <p:cNvPr id="17461" name="Straight Connector 139317"/>
            <p:cNvSpPr/>
            <p:nvPr/>
          </p:nvSpPr>
          <p:spPr>
            <a:xfrm flipH="1">
              <a:off x="3746" y="853"/>
              <a:ext cx="432" cy="0"/>
            </a:xfrm>
            <a:prstGeom prst="line">
              <a:avLst/>
            </a:prstGeom>
            <a:ln w="9525" cap="flat" cmpd="sng">
              <a:solidFill>
                <a:srgbClr val="000000"/>
              </a:solidFill>
              <a:prstDash val="solid"/>
              <a:round/>
              <a:headEnd type="none" w="med" len="med"/>
              <a:tailEnd type="triangle" w="med" len="med"/>
            </a:ln>
          </p:spPr>
        </p:sp>
        <p:sp>
          <p:nvSpPr>
            <p:cNvPr id="17462" name="Oval 139318"/>
            <p:cNvSpPr/>
            <p:nvPr/>
          </p:nvSpPr>
          <p:spPr>
            <a:xfrm>
              <a:off x="3026" y="781"/>
              <a:ext cx="142" cy="145"/>
            </a:xfrm>
            <a:prstGeom prst="ellipse">
              <a:avLst/>
            </a:prstGeom>
            <a:solidFill>
              <a:srgbClr val="EAEAEA"/>
            </a:solidFill>
            <a:ln w="9525" cap="flat" cmpd="sng">
              <a:solidFill>
                <a:srgbClr val="000000"/>
              </a:solidFill>
              <a:prstDash val="solid"/>
              <a:round/>
              <a:headEnd type="none" w="med" len="med"/>
              <a:tailEnd type="none" w="med" len="med"/>
            </a:ln>
          </p:spPr>
          <p:txBody>
            <a:bodyPr anchor="t" anchorCtr="0"/>
            <a:p>
              <a:pPr eaLnBrk="0" hangingPunct="0"/>
              <a:r>
                <a:rPr lang="en-US" sz="800">
                  <a:latin typeface="Times New Roman" panose="02020603050405020304" pitchFamily="18" charset="0"/>
                </a:rPr>
                <a:t>A</a:t>
              </a:r>
              <a:endParaRPr lang="en-US">
                <a:latin typeface="Times New Roman" panose="02020603050405020304" pitchFamily="18" charset="0"/>
              </a:endParaRPr>
            </a:p>
          </p:txBody>
        </p:sp>
        <p:sp>
          <p:nvSpPr>
            <p:cNvPr id="17463" name="Oval 139319"/>
            <p:cNvSpPr/>
            <p:nvPr/>
          </p:nvSpPr>
          <p:spPr>
            <a:xfrm>
              <a:off x="3026" y="1285"/>
              <a:ext cx="142" cy="145"/>
            </a:xfrm>
            <a:prstGeom prst="ellipse">
              <a:avLst/>
            </a:prstGeom>
            <a:solidFill>
              <a:srgbClr val="EAEAEA"/>
            </a:solidFill>
            <a:ln w="9525" cap="flat" cmpd="sng">
              <a:solidFill>
                <a:srgbClr val="000000"/>
              </a:solidFill>
              <a:prstDash val="solid"/>
              <a:round/>
              <a:headEnd type="none" w="med" len="med"/>
              <a:tailEnd type="none" w="med" len="med"/>
            </a:ln>
          </p:spPr>
          <p:txBody>
            <a:bodyPr anchor="t" anchorCtr="0"/>
            <a:p>
              <a:pPr eaLnBrk="0" hangingPunct="0"/>
              <a:r>
                <a:rPr lang="en-US" sz="800">
                  <a:latin typeface="Times New Roman" panose="02020603050405020304" pitchFamily="18" charset="0"/>
                </a:rPr>
                <a:t>D</a:t>
              </a:r>
              <a:endParaRPr lang="en-US">
                <a:latin typeface="Times New Roman" panose="02020603050405020304" pitchFamily="18" charset="0"/>
              </a:endParaRPr>
            </a:p>
          </p:txBody>
        </p:sp>
        <p:sp>
          <p:nvSpPr>
            <p:cNvPr id="17464" name="Oval 139320"/>
            <p:cNvSpPr/>
            <p:nvPr/>
          </p:nvSpPr>
          <p:spPr>
            <a:xfrm>
              <a:off x="4176" y="782"/>
              <a:ext cx="142" cy="146"/>
            </a:xfrm>
            <a:prstGeom prst="ellipse">
              <a:avLst/>
            </a:prstGeom>
            <a:solidFill>
              <a:srgbClr val="EAEAEA"/>
            </a:solidFill>
            <a:ln w="9525" cap="flat" cmpd="sng">
              <a:solidFill>
                <a:srgbClr val="000000"/>
              </a:solidFill>
              <a:prstDash val="solid"/>
              <a:round/>
              <a:headEnd type="none" w="med" len="med"/>
              <a:tailEnd type="none" w="med" len="med"/>
            </a:ln>
          </p:spPr>
          <p:txBody>
            <a:bodyPr anchor="t" anchorCtr="0"/>
            <a:p>
              <a:pPr eaLnBrk="0" hangingPunct="0"/>
              <a:r>
                <a:rPr lang="en-US" sz="800">
                  <a:latin typeface="Times New Roman" panose="02020603050405020304" pitchFamily="18" charset="0"/>
                </a:rPr>
                <a:t>C</a:t>
              </a:r>
              <a:endParaRPr lang="en-US">
                <a:latin typeface="Times New Roman" panose="02020603050405020304" pitchFamily="18" charset="0"/>
              </a:endParaRPr>
            </a:p>
          </p:txBody>
        </p:sp>
        <p:sp>
          <p:nvSpPr>
            <p:cNvPr id="17465" name="Oval 139321"/>
            <p:cNvSpPr/>
            <p:nvPr/>
          </p:nvSpPr>
          <p:spPr>
            <a:xfrm>
              <a:off x="3816" y="1287"/>
              <a:ext cx="142" cy="145"/>
            </a:xfrm>
            <a:prstGeom prst="ellipse">
              <a:avLst/>
            </a:prstGeom>
            <a:solidFill>
              <a:srgbClr val="EAEAEA"/>
            </a:solidFill>
            <a:ln w="9525" cap="flat" cmpd="sng">
              <a:solidFill>
                <a:srgbClr val="000000"/>
              </a:solidFill>
              <a:prstDash val="solid"/>
              <a:round/>
              <a:headEnd type="none" w="med" len="med"/>
              <a:tailEnd type="none" w="med" len="med"/>
            </a:ln>
          </p:spPr>
          <p:txBody>
            <a:bodyPr anchor="t" anchorCtr="0"/>
            <a:p>
              <a:pPr eaLnBrk="0" hangingPunct="0"/>
              <a:r>
                <a:rPr lang="en-US" sz="800">
                  <a:latin typeface="Times New Roman" panose="02020603050405020304" pitchFamily="18" charset="0"/>
                </a:rPr>
                <a:t>B</a:t>
              </a:r>
              <a:endParaRPr lang="en-US">
                <a:latin typeface="Times New Roman" panose="02020603050405020304" pitchFamily="18" charset="0"/>
              </a:endParaRPr>
            </a:p>
          </p:txBody>
        </p:sp>
        <p:sp>
          <p:nvSpPr>
            <p:cNvPr id="17466" name="Text Box 139322"/>
            <p:cNvSpPr txBox="1"/>
            <p:nvPr/>
          </p:nvSpPr>
          <p:spPr>
            <a:xfrm>
              <a:off x="3242" y="637"/>
              <a:ext cx="144" cy="144"/>
            </a:xfrm>
            <a:prstGeom prst="rect">
              <a:avLst/>
            </a:prstGeom>
            <a:solidFill>
              <a:schemeClr val="bg1"/>
            </a:solidFill>
            <a:ln w="9525" cap="flat" cmpd="sng">
              <a:solidFill>
                <a:srgbClr val="FFFFFF"/>
              </a:solidFill>
              <a:prstDash val="solid"/>
              <a:miter/>
              <a:headEnd type="none" w="med" len="med"/>
              <a:tailEnd type="none" w="med" len="med"/>
            </a:ln>
          </p:spPr>
          <p:txBody>
            <a:bodyPr anchor="t" anchorCtr="0"/>
            <a:p>
              <a:pPr eaLnBrk="0" hangingPunct="0"/>
              <a:r>
                <a:rPr lang="en-US" sz="800" b="1">
                  <a:latin typeface="Times New Roman" panose="02020603050405020304" pitchFamily="18" charset="0"/>
                </a:rPr>
                <a:t>3</a:t>
              </a:r>
              <a:endParaRPr lang="en-US" b="1">
                <a:latin typeface="Times New Roman" panose="02020603050405020304" pitchFamily="18" charset="0"/>
              </a:endParaRPr>
            </a:p>
          </p:txBody>
        </p:sp>
        <p:sp>
          <p:nvSpPr>
            <p:cNvPr id="17467" name="Text Box 139323"/>
            <p:cNvSpPr txBox="1"/>
            <p:nvPr/>
          </p:nvSpPr>
          <p:spPr>
            <a:xfrm>
              <a:off x="3168" y="999"/>
              <a:ext cx="144" cy="144"/>
            </a:xfrm>
            <a:prstGeom prst="rect">
              <a:avLst/>
            </a:prstGeom>
            <a:solidFill>
              <a:schemeClr val="bg1"/>
            </a:solidFill>
            <a:ln w="9525" cap="flat" cmpd="sng">
              <a:solidFill>
                <a:srgbClr val="FFFFFF"/>
              </a:solidFill>
              <a:prstDash val="solid"/>
              <a:miter/>
              <a:headEnd type="none" w="med" len="med"/>
              <a:tailEnd type="none" w="med" len="med"/>
            </a:ln>
          </p:spPr>
          <p:txBody>
            <a:bodyPr anchor="t" anchorCtr="0"/>
            <a:p>
              <a:pPr eaLnBrk="0" hangingPunct="0"/>
              <a:r>
                <a:rPr lang="en-US" sz="800" b="1">
                  <a:latin typeface="Times New Roman" panose="02020603050405020304" pitchFamily="18" charset="0"/>
                </a:rPr>
                <a:t>2</a:t>
              </a:r>
              <a:endParaRPr lang="en-US" b="1">
                <a:latin typeface="Times New Roman" panose="02020603050405020304" pitchFamily="18" charset="0"/>
              </a:endParaRPr>
            </a:p>
          </p:txBody>
        </p:sp>
        <p:sp>
          <p:nvSpPr>
            <p:cNvPr id="17468" name="Text Box 139324"/>
            <p:cNvSpPr txBox="1"/>
            <p:nvPr/>
          </p:nvSpPr>
          <p:spPr>
            <a:xfrm>
              <a:off x="3890" y="637"/>
              <a:ext cx="144" cy="144"/>
            </a:xfrm>
            <a:prstGeom prst="rect">
              <a:avLst/>
            </a:prstGeom>
            <a:solidFill>
              <a:schemeClr val="bg1"/>
            </a:solidFill>
            <a:ln w="9525" cap="flat" cmpd="sng">
              <a:solidFill>
                <a:srgbClr val="FFFFFF"/>
              </a:solidFill>
              <a:prstDash val="solid"/>
              <a:miter/>
              <a:headEnd type="none" w="med" len="med"/>
              <a:tailEnd type="none" w="med" len="med"/>
            </a:ln>
          </p:spPr>
          <p:txBody>
            <a:bodyPr anchor="t" anchorCtr="0"/>
            <a:p>
              <a:pPr eaLnBrk="0" hangingPunct="0"/>
              <a:r>
                <a:rPr lang="en-US" sz="800" b="1">
                  <a:latin typeface="Times New Roman" panose="02020603050405020304" pitchFamily="18" charset="0"/>
                </a:rPr>
                <a:t>4</a:t>
              </a:r>
              <a:endParaRPr lang="en-US" b="1">
                <a:latin typeface="Times New Roman" panose="02020603050405020304" pitchFamily="18" charset="0"/>
              </a:endParaRPr>
            </a:p>
          </p:txBody>
        </p:sp>
        <p:sp>
          <p:nvSpPr>
            <p:cNvPr id="17469" name="Text Box 139325"/>
            <p:cNvSpPr txBox="1"/>
            <p:nvPr/>
          </p:nvSpPr>
          <p:spPr>
            <a:xfrm>
              <a:off x="3530" y="1069"/>
              <a:ext cx="144" cy="144"/>
            </a:xfrm>
            <a:prstGeom prst="rect">
              <a:avLst/>
            </a:prstGeom>
            <a:solidFill>
              <a:schemeClr val="bg1"/>
            </a:solidFill>
            <a:ln w="9525" cap="flat" cmpd="sng">
              <a:solidFill>
                <a:srgbClr val="FFFFFF"/>
              </a:solidFill>
              <a:prstDash val="solid"/>
              <a:miter/>
              <a:headEnd type="none" w="med" len="med"/>
              <a:tailEnd type="none" w="med" len="med"/>
            </a:ln>
          </p:spPr>
          <p:txBody>
            <a:bodyPr anchor="t" anchorCtr="0"/>
            <a:p>
              <a:pPr eaLnBrk="0" hangingPunct="0"/>
              <a:r>
                <a:rPr lang="en-US" sz="800" b="1">
                  <a:latin typeface="Times New Roman" panose="02020603050405020304" pitchFamily="18" charset="0"/>
                </a:rPr>
                <a:t>7</a:t>
              </a:r>
              <a:endParaRPr lang="en-US" b="1">
                <a:latin typeface="Times New Roman" panose="02020603050405020304" pitchFamily="18" charset="0"/>
              </a:endParaRPr>
            </a:p>
          </p:txBody>
        </p:sp>
        <p:sp>
          <p:nvSpPr>
            <p:cNvPr id="17470" name="Text Box 139326"/>
            <p:cNvSpPr txBox="1"/>
            <p:nvPr/>
          </p:nvSpPr>
          <p:spPr>
            <a:xfrm>
              <a:off x="4106" y="1069"/>
              <a:ext cx="144" cy="144"/>
            </a:xfrm>
            <a:prstGeom prst="rect">
              <a:avLst/>
            </a:prstGeom>
            <a:solidFill>
              <a:schemeClr val="bg1"/>
            </a:solidFill>
            <a:ln w="9525" cap="flat" cmpd="sng">
              <a:solidFill>
                <a:srgbClr val="FFFFFF"/>
              </a:solidFill>
              <a:prstDash val="solid"/>
              <a:miter/>
              <a:headEnd type="none" w="med" len="med"/>
              <a:tailEnd type="none" w="med" len="med"/>
            </a:ln>
          </p:spPr>
          <p:txBody>
            <a:bodyPr anchor="t" anchorCtr="0"/>
            <a:p>
              <a:pPr eaLnBrk="0" hangingPunct="0"/>
              <a:r>
                <a:rPr lang="en-US" sz="800" b="1">
                  <a:latin typeface="Times New Roman" panose="02020603050405020304" pitchFamily="18" charset="0"/>
                </a:rPr>
                <a:t>1</a:t>
              </a:r>
              <a:endParaRPr lang="en-US" b="1">
                <a:latin typeface="Times New Roman" panose="02020603050405020304" pitchFamily="18" charset="0"/>
              </a:endParaRPr>
            </a:p>
          </p:txBody>
        </p:sp>
        <p:sp>
          <p:nvSpPr>
            <p:cNvPr id="17471" name="Text Box 139327"/>
            <p:cNvSpPr txBox="1"/>
            <p:nvPr/>
          </p:nvSpPr>
          <p:spPr>
            <a:xfrm>
              <a:off x="3458" y="1429"/>
              <a:ext cx="144" cy="144"/>
            </a:xfrm>
            <a:prstGeom prst="rect">
              <a:avLst/>
            </a:prstGeom>
            <a:solidFill>
              <a:schemeClr val="bg1"/>
            </a:solidFill>
            <a:ln w="9525" cap="flat" cmpd="sng">
              <a:solidFill>
                <a:srgbClr val="FFFFFF"/>
              </a:solidFill>
              <a:prstDash val="solid"/>
              <a:miter/>
              <a:headEnd type="none" w="med" len="med"/>
              <a:tailEnd type="none" w="med" len="med"/>
            </a:ln>
          </p:spPr>
          <p:txBody>
            <a:bodyPr anchor="t" anchorCtr="0"/>
            <a:p>
              <a:pPr eaLnBrk="0" hangingPunct="0"/>
              <a:r>
                <a:rPr lang="en-US" sz="800" b="1">
                  <a:latin typeface="Times New Roman" panose="02020603050405020304" pitchFamily="18" charset="0"/>
                </a:rPr>
                <a:t>3</a:t>
              </a:r>
              <a:endParaRPr lang="en-US" b="1">
                <a:latin typeface="Times New Roman" panose="02020603050405020304" pitchFamily="18"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Text Placeholder 140289"/>
          <p:cNvSpPr>
            <a:spLocks noGrp="1"/>
          </p:cNvSpPr>
          <p:nvPr>
            <p:ph idx="1"/>
          </p:nvPr>
        </p:nvSpPr>
        <p:spPr>
          <a:xfrm>
            <a:off x="0" y="0"/>
            <a:ext cx="9144000" cy="6858000"/>
          </a:xfrm>
          <a:ln/>
        </p:spPr>
        <p:txBody>
          <a:bodyPr anchor="t" anchorCtr="0"/>
          <a:p>
            <a:pPr>
              <a:lnSpc>
                <a:spcPct val="80000"/>
              </a:lnSpc>
              <a:buNone/>
            </a:pPr>
            <a:r>
              <a:rPr lang="en-US" sz="1800" b="1" u="sng">
                <a:solidFill>
                  <a:srgbClr val="FFCCFF"/>
                </a:solidFill>
              </a:rPr>
              <a:t>Directed Graph</a:t>
            </a:r>
            <a:endParaRPr lang="en-US" sz="1800" b="1" u="sng">
              <a:solidFill>
                <a:srgbClr val="FFCCFF"/>
              </a:solidFill>
            </a:endParaRPr>
          </a:p>
          <a:p>
            <a:pPr>
              <a:lnSpc>
                <a:spcPct val="80000"/>
              </a:lnSpc>
              <a:buNone/>
            </a:pPr>
            <a:endParaRPr lang="en-US" sz="1800" b="1" u="sng">
              <a:solidFill>
                <a:srgbClr val="FFCCFF"/>
              </a:solidFill>
            </a:endParaRPr>
          </a:p>
          <a:p>
            <a:pPr>
              <a:lnSpc>
                <a:spcPct val="80000"/>
              </a:lnSpc>
              <a:buNone/>
            </a:pPr>
            <a:r>
              <a:rPr lang="en-US" sz="1400" b="1">
                <a:solidFill>
                  <a:srgbClr val="FFFF00"/>
                </a:solidFill>
              </a:rPr>
              <a:t>	A directed graph G, also known as a digraph, is a graph in which every edge has a direction assigned to it. An edge of a directed graph is given as an ordered pair (u, v) of nodes in G. For an edge (u, v)-</a:t>
            </a:r>
            <a:endParaRPr lang="en-US" sz="1400" b="1">
              <a:solidFill>
                <a:srgbClr val="FFFF00"/>
              </a:solidFill>
            </a:endParaRPr>
          </a:p>
          <a:p>
            <a:pPr>
              <a:lnSpc>
                <a:spcPct val="80000"/>
              </a:lnSpc>
            </a:pPr>
            <a:r>
              <a:rPr lang="en-US" sz="1400" b="1">
                <a:solidFill>
                  <a:srgbClr val="FFFF00"/>
                </a:solidFill>
              </a:rPr>
              <a:t>the edge begins at u and terminates at v</a:t>
            </a:r>
            <a:endParaRPr lang="en-US" sz="1400" b="1">
              <a:solidFill>
                <a:srgbClr val="FFFF00"/>
              </a:solidFill>
            </a:endParaRPr>
          </a:p>
          <a:p>
            <a:pPr>
              <a:lnSpc>
                <a:spcPct val="80000"/>
              </a:lnSpc>
            </a:pPr>
            <a:r>
              <a:rPr lang="en-US" sz="1400" b="1">
                <a:solidFill>
                  <a:srgbClr val="FFFF00"/>
                </a:solidFill>
              </a:rPr>
              <a:t>u is known as the origin or initial point of e. Correspondingly, v is known as the destination or terminal point of e</a:t>
            </a:r>
            <a:endParaRPr lang="en-US" sz="1400" b="1">
              <a:solidFill>
                <a:srgbClr val="FFFF00"/>
              </a:solidFill>
            </a:endParaRPr>
          </a:p>
          <a:p>
            <a:pPr>
              <a:lnSpc>
                <a:spcPct val="80000"/>
              </a:lnSpc>
            </a:pPr>
            <a:r>
              <a:rPr lang="en-US" sz="1400" b="1">
                <a:solidFill>
                  <a:srgbClr val="FFFF00"/>
                </a:solidFill>
              </a:rPr>
              <a:t>u is the predecessor of v. Correspondingly, v is the successor of u</a:t>
            </a:r>
            <a:endParaRPr lang="en-US" sz="1400" b="1">
              <a:solidFill>
                <a:srgbClr val="FFFF00"/>
              </a:solidFill>
            </a:endParaRPr>
          </a:p>
          <a:p>
            <a:pPr>
              <a:lnSpc>
                <a:spcPct val="80000"/>
              </a:lnSpc>
            </a:pPr>
            <a:r>
              <a:rPr lang="en-US" sz="1400" b="1">
                <a:solidFill>
                  <a:srgbClr val="FFFF00"/>
                </a:solidFill>
              </a:rPr>
              <a:t>nodes u and v are adjacent to each other.</a:t>
            </a:r>
            <a:endParaRPr lang="en-US" sz="1400" b="1" i="1">
              <a:solidFill>
                <a:srgbClr val="FFFF00"/>
              </a:solidFill>
            </a:endParaRPr>
          </a:p>
          <a:p>
            <a:pPr>
              <a:lnSpc>
                <a:spcPct val="80000"/>
              </a:lnSpc>
              <a:buNone/>
            </a:pPr>
            <a:endParaRPr lang="en-US" sz="1400" b="1" i="1">
              <a:solidFill>
                <a:srgbClr val="FFFF00"/>
              </a:solidFill>
            </a:endParaRPr>
          </a:p>
          <a:p>
            <a:pPr>
              <a:lnSpc>
                <a:spcPct val="80000"/>
              </a:lnSpc>
              <a:buNone/>
            </a:pPr>
            <a:r>
              <a:rPr lang="en-US" sz="1800" b="1" u="sng">
                <a:solidFill>
                  <a:srgbClr val="FFCCFF"/>
                </a:solidFill>
              </a:rPr>
              <a:t>Terminology of a directed graph</a:t>
            </a:r>
            <a:endParaRPr lang="en-US" sz="1800" b="1" u="sng">
              <a:solidFill>
                <a:srgbClr val="FFCCFF"/>
              </a:solidFill>
            </a:endParaRPr>
          </a:p>
          <a:p>
            <a:pPr>
              <a:lnSpc>
                <a:spcPct val="80000"/>
              </a:lnSpc>
              <a:buNone/>
            </a:pPr>
            <a:endParaRPr lang="en-US" sz="1200" b="1" i="1">
              <a:solidFill>
                <a:srgbClr val="FFCCFF"/>
              </a:solidFill>
            </a:endParaRPr>
          </a:p>
          <a:p>
            <a:pPr>
              <a:lnSpc>
                <a:spcPct val="80000"/>
              </a:lnSpc>
            </a:pPr>
            <a:r>
              <a:rPr lang="en-US" sz="1600" b="1" i="1">
                <a:solidFill>
                  <a:srgbClr val="FFCC99"/>
                </a:solidFill>
              </a:rPr>
              <a:t>Out-degree of a node:</a:t>
            </a:r>
            <a:r>
              <a:rPr lang="en-US" sz="1400" b="1">
                <a:solidFill>
                  <a:srgbClr val="FFFF00"/>
                </a:solidFill>
              </a:rPr>
              <a:t> The out degree of a node u, written as </a:t>
            </a:r>
            <a:r>
              <a:rPr lang="en-US" sz="1400" b="1" err="1">
                <a:solidFill>
                  <a:srgbClr val="FFFF00"/>
                </a:solidFill>
              </a:rPr>
              <a:t>outdeg(u</a:t>
            </a:r>
            <a:r>
              <a:rPr lang="en-US" sz="1400" b="1">
                <a:solidFill>
                  <a:srgbClr val="FFFF00"/>
                </a:solidFill>
              </a:rPr>
              <a:t>), is the number of edges that originate at u.</a:t>
            </a:r>
            <a:endParaRPr lang="en-US" sz="1400" b="1" i="1">
              <a:solidFill>
                <a:srgbClr val="FFFF00"/>
              </a:solidFill>
            </a:endParaRPr>
          </a:p>
          <a:p>
            <a:pPr>
              <a:lnSpc>
                <a:spcPct val="80000"/>
              </a:lnSpc>
            </a:pPr>
            <a:r>
              <a:rPr lang="en-US" sz="1400" b="1" i="1">
                <a:solidFill>
                  <a:srgbClr val="FFFF00"/>
                </a:solidFill>
              </a:rPr>
              <a:t>In-degree of a node</a:t>
            </a:r>
            <a:r>
              <a:rPr lang="en-US" sz="1400" b="1">
                <a:solidFill>
                  <a:srgbClr val="FFFF00"/>
                </a:solidFill>
              </a:rPr>
              <a:t>: The in degree of a node u, written as </a:t>
            </a:r>
            <a:r>
              <a:rPr lang="en-US" sz="1400" b="1" err="1">
                <a:solidFill>
                  <a:srgbClr val="FFFF00"/>
                </a:solidFill>
              </a:rPr>
              <a:t>indeg(u</a:t>
            </a:r>
            <a:r>
              <a:rPr lang="en-US" sz="1400" b="1">
                <a:solidFill>
                  <a:srgbClr val="FFFF00"/>
                </a:solidFill>
              </a:rPr>
              <a:t>), is the number of edges that terminate at u. </a:t>
            </a:r>
            <a:endParaRPr lang="en-US" sz="1400" b="1" i="1">
              <a:solidFill>
                <a:srgbClr val="FFFF00"/>
              </a:solidFill>
            </a:endParaRPr>
          </a:p>
          <a:p>
            <a:pPr>
              <a:lnSpc>
                <a:spcPct val="80000"/>
              </a:lnSpc>
            </a:pPr>
            <a:r>
              <a:rPr lang="en-US" sz="1600" b="1" i="1">
                <a:solidFill>
                  <a:srgbClr val="FFCC99"/>
                </a:solidFill>
              </a:rPr>
              <a:t>Degree of a node:</a:t>
            </a:r>
            <a:r>
              <a:rPr lang="en-US" sz="1400" b="1" i="1">
                <a:solidFill>
                  <a:srgbClr val="FFFF00"/>
                </a:solidFill>
              </a:rPr>
              <a:t> </a:t>
            </a:r>
            <a:r>
              <a:rPr lang="en-US" sz="1400" b="1">
                <a:solidFill>
                  <a:srgbClr val="FFFF00"/>
                </a:solidFill>
              </a:rPr>
              <a:t>Degree of a node written as </a:t>
            </a:r>
            <a:r>
              <a:rPr lang="en-US" sz="1400" b="1" err="1">
                <a:solidFill>
                  <a:srgbClr val="FFFF00"/>
                </a:solidFill>
              </a:rPr>
              <a:t>deg(u</a:t>
            </a:r>
            <a:r>
              <a:rPr lang="en-US" sz="1400" b="1">
                <a:solidFill>
                  <a:srgbClr val="FFFF00"/>
                </a:solidFill>
              </a:rPr>
              <a:t>) is equal to the sum of in-degree and out-degree of that node. Therefore, </a:t>
            </a:r>
            <a:r>
              <a:rPr lang="en-US" sz="1400" b="1" err="1">
                <a:solidFill>
                  <a:srgbClr val="FFFF00"/>
                </a:solidFill>
              </a:rPr>
              <a:t>deg(u</a:t>
            </a:r>
            <a:r>
              <a:rPr lang="en-US" sz="1400" b="1">
                <a:solidFill>
                  <a:srgbClr val="FFFF00"/>
                </a:solidFill>
              </a:rPr>
              <a:t>) = </a:t>
            </a:r>
            <a:r>
              <a:rPr lang="en-US" sz="1400" b="1" err="1">
                <a:solidFill>
                  <a:srgbClr val="FFFF00"/>
                </a:solidFill>
              </a:rPr>
              <a:t>indeg(u</a:t>
            </a:r>
            <a:r>
              <a:rPr lang="en-US" sz="1400" b="1">
                <a:solidFill>
                  <a:srgbClr val="FFFF00"/>
                </a:solidFill>
              </a:rPr>
              <a:t>) + </a:t>
            </a:r>
            <a:r>
              <a:rPr lang="en-US" sz="1400" b="1" err="1">
                <a:solidFill>
                  <a:srgbClr val="FFFF00"/>
                </a:solidFill>
              </a:rPr>
              <a:t>outdeg(u</a:t>
            </a:r>
            <a:r>
              <a:rPr lang="en-US" sz="1400" b="1">
                <a:solidFill>
                  <a:srgbClr val="FFFF00"/>
                </a:solidFill>
              </a:rPr>
              <a:t>)</a:t>
            </a:r>
            <a:endParaRPr lang="en-US" sz="1400" b="1" i="1">
              <a:solidFill>
                <a:srgbClr val="FFFF00"/>
              </a:solidFill>
            </a:endParaRPr>
          </a:p>
          <a:p>
            <a:pPr>
              <a:lnSpc>
                <a:spcPct val="80000"/>
              </a:lnSpc>
            </a:pPr>
            <a:r>
              <a:rPr lang="en-US" sz="1400" b="1" i="1">
                <a:solidFill>
                  <a:srgbClr val="FFFF00"/>
                </a:solidFill>
              </a:rPr>
              <a:t>Source:</a:t>
            </a:r>
            <a:r>
              <a:rPr lang="en-US" sz="1400" b="1">
                <a:solidFill>
                  <a:srgbClr val="FFFF00"/>
                </a:solidFill>
              </a:rPr>
              <a:t> A node u is known as a source if it has a positive out-degree but an in-degree = 0.</a:t>
            </a:r>
            <a:endParaRPr lang="en-US" sz="1400" b="1" i="1">
              <a:solidFill>
                <a:srgbClr val="FFFF00"/>
              </a:solidFill>
            </a:endParaRPr>
          </a:p>
          <a:p>
            <a:pPr>
              <a:lnSpc>
                <a:spcPct val="80000"/>
              </a:lnSpc>
            </a:pPr>
            <a:r>
              <a:rPr lang="en-US" sz="1600" b="1" i="1">
                <a:solidFill>
                  <a:srgbClr val="FFFF00"/>
                </a:solidFill>
              </a:rPr>
              <a:t>Sink:</a:t>
            </a:r>
            <a:r>
              <a:rPr lang="en-US" sz="1400" b="1">
                <a:solidFill>
                  <a:srgbClr val="FFFF00"/>
                </a:solidFill>
              </a:rPr>
              <a:t> A node u is known as a sink if it has a positive in degree but a zero out-degree.</a:t>
            </a:r>
            <a:endParaRPr lang="en-US" sz="1400" b="1" i="1">
              <a:solidFill>
                <a:srgbClr val="FFFF00"/>
              </a:solidFill>
            </a:endParaRPr>
          </a:p>
          <a:p>
            <a:pPr>
              <a:lnSpc>
                <a:spcPct val="80000"/>
              </a:lnSpc>
            </a:pPr>
            <a:r>
              <a:rPr lang="en-US" sz="1800" b="1" i="1" err="1">
                <a:solidFill>
                  <a:srgbClr val="FFCC99"/>
                </a:solidFill>
              </a:rPr>
              <a:t>Reachability</a:t>
            </a:r>
            <a:r>
              <a:rPr lang="en-US" sz="1800" b="1" i="1">
                <a:solidFill>
                  <a:srgbClr val="FFCC99"/>
                </a:solidFill>
              </a:rPr>
              <a:t>:</a:t>
            </a:r>
            <a:r>
              <a:rPr lang="en-US" sz="1400" b="1">
                <a:solidFill>
                  <a:srgbClr val="FFFF00"/>
                </a:solidFill>
              </a:rPr>
              <a:t> A node v is said to be reachable from node u, if and only if there exists a (directed) path from node u to node v. </a:t>
            </a:r>
            <a:endParaRPr lang="en-US" sz="1400" b="1">
              <a:solidFill>
                <a:srgbClr val="FFFF00"/>
              </a:solidFill>
            </a:endParaRPr>
          </a:p>
          <a:p>
            <a:pPr>
              <a:lnSpc>
                <a:spcPct val="80000"/>
              </a:lnSpc>
            </a:pPr>
            <a:r>
              <a:rPr lang="en-US" sz="1600" b="1" i="1">
                <a:solidFill>
                  <a:srgbClr val="FFCC99"/>
                </a:solidFill>
              </a:rPr>
              <a:t>Strongly connected directed graph</a:t>
            </a:r>
            <a:r>
              <a:rPr lang="en-US" sz="1600" b="1">
                <a:solidFill>
                  <a:srgbClr val="FFFF00"/>
                </a:solidFill>
              </a:rPr>
              <a:t>:</a:t>
            </a:r>
            <a:r>
              <a:rPr lang="en-US" sz="1400" b="1">
                <a:solidFill>
                  <a:srgbClr val="FFFF00"/>
                </a:solidFill>
              </a:rPr>
              <a:t> A digraph is said to be strongly connected if and only if there exists a path from every pair of nodes in G. That is, if there is a path from node u to v, then there must be a path from node v to u. </a:t>
            </a:r>
            <a:endParaRPr lang="en-US" sz="1400" b="1" i="1">
              <a:solidFill>
                <a:srgbClr val="FFFF00"/>
              </a:solidFill>
            </a:endParaRPr>
          </a:p>
          <a:p>
            <a:pPr>
              <a:lnSpc>
                <a:spcPct val="80000"/>
              </a:lnSpc>
            </a:pPr>
            <a:r>
              <a:rPr lang="en-US" sz="1600" b="1" i="1">
                <a:solidFill>
                  <a:srgbClr val="FFCC99"/>
                </a:solidFill>
              </a:rPr>
              <a:t>Unilaterally connected graph:</a:t>
            </a:r>
            <a:r>
              <a:rPr lang="en-US" sz="1400" b="1">
                <a:solidFill>
                  <a:srgbClr val="FFFF00"/>
                </a:solidFill>
              </a:rPr>
              <a:t> A digraph is said to be unilaterally connected if there exists a path from any pair of nodes u, v in G such that there is a path from u to v or a path from v to u but not both. </a:t>
            </a:r>
            <a:endParaRPr lang="en-US" sz="1400" b="1" i="1">
              <a:solidFill>
                <a:srgbClr val="FFFF00"/>
              </a:solidFill>
            </a:endParaRPr>
          </a:p>
          <a:p>
            <a:pPr>
              <a:lnSpc>
                <a:spcPct val="80000"/>
              </a:lnSpc>
            </a:pPr>
            <a:r>
              <a:rPr lang="en-US" sz="1600" b="1" i="1">
                <a:solidFill>
                  <a:srgbClr val="FFCC99"/>
                </a:solidFill>
              </a:rPr>
              <a:t>Parallel/Multiple edges:</a:t>
            </a:r>
            <a:r>
              <a:rPr lang="en-US" sz="1400" b="1">
                <a:solidFill>
                  <a:srgbClr val="FFFF00"/>
                </a:solidFill>
              </a:rPr>
              <a:t> Distinct edges which connect the same end points are called multiple edges. That is, e = {u, v) and e’ = (u, v) are known as multiple edges of G.</a:t>
            </a:r>
            <a:r>
              <a:rPr lang="en-US" sz="1400">
                <a:solidFill>
                  <a:srgbClr val="FFFF00"/>
                </a:solidFill>
              </a:rPr>
              <a:t> </a:t>
            </a:r>
            <a:endParaRPr lang="en-US" sz="1400">
              <a:solidFill>
                <a:srgbClr val="FFFF00"/>
              </a:solidFill>
            </a:endParaRPr>
          </a:p>
          <a:p>
            <a:pPr>
              <a:lnSpc>
                <a:spcPct val="80000"/>
              </a:lnSpc>
            </a:pPr>
            <a:r>
              <a:rPr lang="en-US" sz="1600" b="1" i="1">
                <a:solidFill>
                  <a:srgbClr val="FFCC99"/>
                </a:solidFill>
              </a:rPr>
              <a:t>Simple directed graph:</a:t>
            </a:r>
            <a:r>
              <a:rPr lang="en-US" sz="1400" b="1">
                <a:solidFill>
                  <a:srgbClr val="FFFF00"/>
                </a:solidFill>
              </a:rPr>
              <a:t> A directed graph G is said to be a simple directed graph if and only if it has no parallel edges. However, a simple directed graph may contain cycle with an exception that it cannot have more than one loop at a given node </a:t>
            </a:r>
            <a:endParaRPr lang="en-US" sz="1400" b="1">
              <a:solidFill>
                <a:srgbClr val="FFFF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s 141313"/>
          <p:cNvSpPr/>
          <p:nvPr/>
        </p:nvSpPr>
        <p:spPr>
          <a:xfrm>
            <a:off x="1760538" y="2665413"/>
            <a:ext cx="2468562" cy="0"/>
          </a:xfrm>
          <a:prstGeom prst="rect">
            <a:avLst/>
          </a:prstGeom>
          <a:noFill/>
          <a:ln w="9525">
            <a:noFill/>
          </a:ln>
        </p:spPr>
        <p:txBody>
          <a:bodyPr wrap="none" anchor="t" anchorCtr="0">
            <a:spAutoFit/>
          </a:bodyPr>
          <a:p>
            <a:pPr eaLnBrk="0" hangingPunct="0"/>
            <a:endParaRPr lang="en-US" sz="2400">
              <a:latin typeface="Times New Roman" panose="02020603050405020304" pitchFamily="18" charset="0"/>
            </a:endParaRPr>
          </a:p>
        </p:txBody>
      </p:sp>
      <p:graphicFrame>
        <p:nvGraphicFramePr>
          <p:cNvPr id="141398" name="Table 141397"/>
          <p:cNvGraphicFramePr/>
          <p:nvPr/>
        </p:nvGraphicFramePr>
        <p:xfrm>
          <a:off x="609600" y="457200"/>
          <a:ext cx="6705600" cy="1752600"/>
        </p:xfrm>
        <a:graphic>
          <a:graphicData uri="http://schemas.openxmlformats.org/drawingml/2006/table">
            <a:tbl>
              <a:tblPr/>
              <a:tblGrid>
                <a:gridCol w="3505200"/>
                <a:gridCol w="3200400"/>
              </a:tblGrid>
              <a:tr h="175260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spcBef>
                          <a:spcPct val="0"/>
                        </a:spcBef>
                        <a:buNone/>
                      </a:pPr>
                      <a:r>
                        <a:rPr sz="1100" b="1">
                          <a:cs typeface="Times New Roman" panose="02020603050405020304" pitchFamily="18" charset="0"/>
                        </a:rPr>
                        <a:t> (a): Directed Acyclic Graph</a:t>
                      </a:r>
                      <a:endParaRPr lang="en-US" sz="100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99"/>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spcBef>
                          <a:spcPct val="0"/>
                        </a:spcBef>
                        <a:buNone/>
                      </a:pPr>
                      <a:r>
                        <a:rPr sz="1100" b="1">
                          <a:cs typeface="Times New Roman" panose="02020603050405020304" pitchFamily="18" charset="0"/>
                        </a:rPr>
                        <a:t>(b): Strongly Connected Directed Acyclic Graph</a:t>
                      </a:r>
                      <a:endParaRPr lang="en-US" sz="100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99"/>
                    </a:solidFill>
                  </a:tcPr>
                </a:tc>
              </a:tr>
            </a:tbl>
          </a:graphicData>
        </a:graphic>
      </p:graphicFrame>
      <p:grpSp>
        <p:nvGrpSpPr>
          <p:cNvPr id="19466" name="Group 141322"/>
          <p:cNvGrpSpPr/>
          <p:nvPr/>
        </p:nvGrpSpPr>
        <p:grpSpPr>
          <a:xfrm>
            <a:off x="990600" y="762000"/>
            <a:ext cx="1943100" cy="1371600"/>
            <a:chOff x="1368" y="2461"/>
            <a:chExt cx="1224" cy="864"/>
          </a:xfrm>
        </p:grpSpPr>
        <p:sp>
          <p:nvSpPr>
            <p:cNvPr id="19467" name="Oval 141323"/>
            <p:cNvSpPr/>
            <p:nvPr/>
          </p:nvSpPr>
          <p:spPr>
            <a:xfrm>
              <a:off x="1585" y="2474"/>
              <a:ext cx="144" cy="144"/>
            </a:xfrm>
            <a:prstGeom prst="ellipse">
              <a:avLst/>
            </a:prstGeom>
            <a:solidFill>
              <a:srgbClr val="EAEAEA"/>
            </a:solidFill>
            <a:ln w="9525" cap="flat" cmpd="sng">
              <a:solidFill>
                <a:srgbClr val="000000"/>
              </a:solidFill>
              <a:prstDash val="solid"/>
              <a:round/>
              <a:headEnd type="none" w="med" len="med"/>
              <a:tailEnd type="none" w="med" len="med"/>
            </a:ln>
          </p:spPr>
          <p:txBody>
            <a:bodyPr anchor="t" anchorCtr="0"/>
            <a:p>
              <a:pPr eaLnBrk="0" hangingPunct="0"/>
              <a:r>
                <a:rPr lang="en-US" sz="800">
                  <a:latin typeface="Times New Roman" panose="02020603050405020304" pitchFamily="18" charset="0"/>
                </a:rPr>
                <a:t>A</a:t>
              </a:r>
              <a:endParaRPr lang="en-US">
                <a:latin typeface="Times New Roman" panose="02020603050405020304" pitchFamily="18" charset="0"/>
              </a:endParaRPr>
            </a:p>
          </p:txBody>
        </p:sp>
        <p:sp>
          <p:nvSpPr>
            <p:cNvPr id="19468" name="Oval 141324"/>
            <p:cNvSpPr/>
            <p:nvPr/>
          </p:nvSpPr>
          <p:spPr>
            <a:xfrm>
              <a:off x="2160" y="2461"/>
              <a:ext cx="216" cy="216"/>
            </a:xfrm>
            <a:prstGeom prst="ellipse">
              <a:avLst/>
            </a:prstGeom>
            <a:solidFill>
              <a:srgbClr val="EAEAEA"/>
            </a:solidFill>
            <a:ln w="9525" cap="flat" cmpd="sng">
              <a:solidFill>
                <a:srgbClr val="000000"/>
              </a:solidFill>
              <a:prstDash val="solid"/>
              <a:round/>
              <a:headEnd type="none" w="med" len="med"/>
              <a:tailEnd type="none" w="med" len="med"/>
            </a:ln>
          </p:spPr>
          <p:txBody>
            <a:bodyPr anchor="t" anchorCtr="0"/>
            <a:p>
              <a:pPr eaLnBrk="0" hangingPunct="0"/>
              <a:r>
                <a:rPr lang="en-US" sz="800">
                  <a:latin typeface="Times New Roman" panose="02020603050405020304" pitchFamily="18" charset="0"/>
                </a:rPr>
                <a:t>B</a:t>
              </a:r>
              <a:endParaRPr lang="en-US">
                <a:latin typeface="Times New Roman" panose="02020603050405020304" pitchFamily="18" charset="0"/>
              </a:endParaRPr>
            </a:p>
          </p:txBody>
        </p:sp>
        <p:sp>
          <p:nvSpPr>
            <p:cNvPr id="19469" name="Oval 141325"/>
            <p:cNvSpPr/>
            <p:nvPr/>
          </p:nvSpPr>
          <p:spPr>
            <a:xfrm>
              <a:off x="1584" y="2965"/>
              <a:ext cx="216" cy="216"/>
            </a:xfrm>
            <a:prstGeom prst="ellipse">
              <a:avLst/>
            </a:prstGeom>
            <a:solidFill>
              <a:srgbClr val="EAEAEA"/>
            </a:solidFill>
            <a:ln w="9525" cap="flat" cmpd="sng">
              <a:solidFill>
                <a:srgbClr val="000000"/>
              </a:solidFill>
              <a:prstDash val="solid"/>
              <a:round/>
              <a:headEnd type="none" w="med" len="med"/>
              <a:tailEnd type="none" w="med" len="med"/>
            </a:ln>
          </p:spPr>
          <p:txBody>
            <a:bodyPr anchor="t" anchorCtr="0"/>
            <a:p>
              <a:pPr eaLnBrk="0" hangingPunct="0"/>
              <a:r>
                <a:rPr lang="en-US" sz="800">
                  <a:latin typeface="Times New Roman" panose="02020603050405020304" pitchFamily="18" charset="0"/>
                </a:rPr>
                <a:t>C</a:t>
              </a:r>
              <a:endParaRPr lang="en-US">
                <a:latin typeface="Times New Roman" panose="02020603050405020304" pitchFamily="18" charset="0"/>
              </a:endParaRPr>
            </a:p>
          </p:txBody>
        </p:sp>
        <p:sp>
          <p:nvSpPr>
            <p:cNvPr id="19470" name="Oval 141326"/>
            <p:cNvSpPr/>
            <p:nvPr/>
          </p:nvSpPr>
          <p:spPr>
            <a:xfrm>
              <a:off x="2232" y="2965"/>
              <a:ext cx="216" cy="216"/>
            </a:xfrm>
            <a:prstGeom prst="ellipse">
              <a:avLst/>
            </a:prstGeom>
            <a:solidFill>
              <a:srgbClr val="EAEAEA"/>
            </a:solidFill>
            <a:ln w="9525" cap="flat" cmpd="sng">
              <a:solidFill>
                <a:srgbClr val="000000"/>
              </a:solidFill>
              <a:prstDash val="solid"/>
              <a:round/>
              <a:headEnd type="none" w="med" len="med"/>
              <a:tailEnd type="none" w="med" len="med"/>
            </a:ln>
          </p:spPr>
          <p:txBody>
            <a:bodyPr anchor="t" anchorCtr="0"/>
            <a:p>
              <a:pPr eaLnBrk="0" hangingPunct="0"/>
              <a:r>
                <a:rPr lang="en-US" sz="800">
                  <a:latin typeface="Times New Roman" panose="02020603050405020304" pitchFamily="18" charset="0"/>
                </a:rPr>
                <a:t>D</a:t>
              </a:r>
              <a:endParaRPr lang="en-US">
                <a:latin typeface="Times New Roman" panose="02020603050405020304" pitchFamily="18" charset="0"/>
              </a:endParaRPr>
            </a:p>
          </p:txBody>
        </p:sp>
        <p:sp>
          <p:nvSpPr>
            <p:cNvPr id="19471" name="Freeform 141327"/>
            <p:cNvSpPr/>
            <p:nvPr/>
          </p:nvSpPr>
          <p:spPr>
            <a:xfrm flipH="1" flipV="1">
              <a:off x="1800" y="3109"/>
              <a:ext cx="576" cy="72"/>
            </a:xfrm>
            <a:custGeom>
              <a:avLst/>
              <a:gdLst/>
              <a:ahLst/>
              <a:cxnLst>
                <a:cxn ang="270">
                  <a:pos x="2613" y="0"/>
                </a:cxn>
                <a:cxn ang="0">
                  <a:pos x="21600" y="21441"/>
                </a:cxn>
                <a:cxn ang="180">
                  <a:pos x="0" y="21441"/>
                </a:cxn>
              </a:cxnLst>
              <a:pathLst>
                <a:path w="21600" h="21441" fill="none">
                  <a:moveTo>
                    <a:pt x="2613" y="0"/>
                  </a:moveTo>
                  <a:cubicBezTo>
                    <a:pt x="13315" y="1293"/>
                    <a:pt x="21600" y="10399"/>
                    <a:pt x="21600" y="21441"/>
                  </a:cubicBezTo>
                </a:path>
                <a:path w="21600" h="21441" stroke="0">
                  <a:moveTo>
                    <a:pt x="2613" y="0"/>
                  </a:moveTo>
                  <a:cubicBezTo>
                    <a:pt x="13315" y="1293"/>
                    <a:pt x="21600" y="10399"/>
                    <a:pt x="21600" y="21441"/>
                  </a:cubicBezTo>
                  <a:lnTo>
                    <a:pt x="0" y="21441"/>
                  </a:lnTo>
                  <a:close/>
                </a:path>
              </a:pathLst>
            </a:custGeom>
            <a:noFill/>
            <a:ln w="9525" cap="flat" cmpd="sng">
              <a:solidFill>
                <a:srgbClr val="000000"/>
              </a:solidFill>
              <a:prstDash val="solid"/>
              <a:round/>
              <a:headEnd type="none" w="med" len="med"/>
              <a:tailEnd type="none" w="med" len="med"/>
            </a:ln>
          </p:spPr>
          <p:txBody>
            <a:bodyPr/>
            <a:p>
              <a:endParaRPr lang="en-US"/>
            </a:p>
          </p:txBody>
        </p:sp>
        <p:sp>
          <p:nvSpPr>
            <p:cNvPr id="19472" name="Rectangles 141328"/>
            <p:cNvSpPr/>
            <p:nvPr/>
          </p:nvSpPr>
          <p:spPr>
            <a:xfrm>
              <a:off x="2376" y="2466"/>
              <a:ext cx="216" cy="144"/>
            </a:xfrm>
            <a:prstGeom prst="rect">
              <a:avLst/>
            </a:prstGeom>
            <a:solidFill>
              <a:schemeClr val="bg1"/>
            </a:solidFill>
            <a:ln w="3175" cap="flat" cmpd="sng">
              <a:solidFill>
                <a:srgbClr val="FFFFFF"/>
              </a:solidFill>
              <a:prstDash val="solid"/>
              <a:miter/>
              <a:headEnd type="none" w="med" len="med"/>
              <a:tailEnd type="none" w="med" len="med"/>
            </a:ln>
          </p:spPr>
          <p:txBody>
            <a:bodyPr anchor="t" anchorCtr="0"/>
            <a:p>
              <a:pPr eaLnBrk="0" hangingPunct="0"/>
              <a:r>
                <a:rPr lang="en-US" sz="800" b="1">
                  <a:solidFill>
                    <a:schemeClr val="tx2"/>
                  </a:solidFill>
                  <a:latin typeface="Times New Roman" panose="02020603050405020304" pitchFamily="18" charset="0"/>
                </a:rPr>
                <a:t>e8</a:t>
              </a:r>
              <a:endParaRPr lang="en-US" b="1">
                <a:solidFill>
                  <a:schemeClr val="tx2"/>
                </a:solidFill>
                <a:latin typeface="Times New Roman" panose="02020603050405020304" pitchFamily="18" charset="0"/>
              </a:endParaRPr>
            </a:p>
          </p:txBody>
        </p:sp>
        <p:sp>
          <p:nvSpPr>
            <p:cNvPr id="19473" name="Rectangles 141329"/>
            <p:cNvSpPr/>
            <p:nvPr/>
          </p:nvSpPr>
          <p:spPr>
            <a:xfrm>
              <a:off x="1872" y="3181"/>
              <a:ext cx="216" cy="144"/>
            </a:xfrm>
            <a:prstGeom prst="rect">
              <a:avLst/>
            </a:prstGeom>
            <a:solidFill>
              <a:schemeClr val="bg1"/>
            </a:solidFill>
            <a:ln w="3175" cap="flat" cmpd="sng">
              <a:solidFill>
                <a:srgbClr val="FFFFFF"/>
              </a:solidFill>
              <a:prstDash val="solid"/>
              <a:miter/>
              <a:headEnd type="none" w="med" len="med"/>
              <a:tailEnd type="none" w="med" len="med"/>
            </a:ln>
          </p:spPr>
          <p:txBody>
            <a:bodyPr anchor="t" anchorCtr="0"/>
            <a:p>
              <a:pPr eaLnBrk="0" hangingPunct="0"/>
              <a:r>
                <a:rPr lang="en-US" sz="800" b="1">
                  <a:solidFill>
                    <a:schemeClr val="tx2"/>
                  </a:solidFill>
                  <a:latin typeface="Times New Roman" panose="02020603050405020304" pitchFamily="18" charset="0"/>
                </a:rPr>
                <a:t>e5</a:t>
              </a:r>
              <a:endParaRPr lang="en-US" b="1">
                <a:solidFill>
                  <a:schemeClr val="tx2"/>
                </a:solidFill>
                <a:latin typeface="Times New Roman" panose="02020603050405020304" pitchFamily="18" charset="0"/>
              </a:endParaRPr>
            </a:p>
          </p:txBody>
        </p:sp>
        <p:sp>
          <p:nvSpPr>
            <p:cNvPr id="19474" name="Rectangles 141330"/>
            <p:cNvSpPr/>
            <p:nvPr/>
          </p:nvSpPr>
          <p:spPr>
            <a:xfrm>
              <a:off x="1872" y="2821"/>
              <a:ext cx="216" cy="144"/>
            </a:xfrm>
            <a:prstGeom prst="rect">
              <a:avLst/>
            </a:prstGeom>
            <a:solidFill>
              <a:schemeClr val="bg1"/>
            </a:solidFill>
            <a:ln w="3175" cap="flat" cmpd="sng">
              <a:solidFill>
                <a:srgbClr val="FFFFFF"/>
              </a:solidFill>
              <a:prstDash val="solid"/>
              <a:miter/>
              <a:headEnd type="none" w="med" len="med"/>
              <a:tailEnd type="none" w="med" len="med"/>
            </a:ln>
          </p:spPr>
          <p:txBody>
            <a:bodyPr anchor="t" anchorCtr="0"/>
            <a:p>
              <a:pPr eaLnBrk="0" hangingPunct="0"/>
              <a:r>
                <a:rPr lang="en-US" sz="800">
                  <a:solidFill>
                    <a:schemeClr val="tx2"/>
                  </a:solidFill>
                  <a:latin typeface="Times New Roman" panose="02020603050405020304" pitchFamily="18" charset="0"/>
                </a:rPr>
                <a:t>e6</a:t>
              </a:r>
              <a:endParaRPr lang="en-US">
                <a:solidFill>
                  <a:schemeClr val="tx2"/>
                </a:solidFill>
                <a:latin typeface="Times New Roman" panose="02020603050405020304" pitchFamily="18" charset="0"/>
              </a:endParaRPr>
            </a:p>
          </p:txBody>
        </p:sp>
        <p:sp>
          <p:nvSpPr>
            <p:cNvPr id="19475" name="Rectangles 141331"/>
            <p:cNvSpPr/>
            <p:nvPr/>
          </p:nvSpPr>
          <p:spPr>
            <a:xfrm>
              <a:off x="1872" y="2965"/>
              <a:ext cx="216" cy="144"/>
            </a:xfrm>
            <a:prstGeom prst="rect">
              <a:avLst/>
            </a:prstGeom>
            <a:solidFill>
              <a:schemeClr val="bg1"/>
            </a:solidFill>
            <a:ln w="3175" cap="flat" cmpd="sng">
              <a:solidFill>
                <a:srgbClr val="FFFFFF"/>
              </a:solidFill>
              <a:prstDash val="solid"/>
              <a:miter/>
              <a:headEnd type="none" w="med" len="med"/>
              <a:tailEnd type="none" w="med" len="med"/>
            </a:ln>
          </p:spPr>
          <p:txBody>
            <a:bodyPr anchor="t" anchorCtr="0"/>
            <a:p>
              <a:pPr eaLnBrk="0" hangingPunct="0"/>
              <a:r>
                <a:rPr lang="en-US" sz="800" b="1">
                  <a:solidFill>
                    <a:schemeClr val="tx2"/>
                  </a:solidFill>
                  <a:latin typeface="Times New Roman" panose="02020603050405020304" pitchFamily="18" charset="0"/>
                </a:rPr>
                <a:t>e3</a:t>
              </a:r>
              <a:endParaRPr lang="en-US" b="1">
                <a:solidFill>
                  <a:schemeClr val="tx2"/>
                </a:solidFill>
                <a:latin typeface="Times New Roman" panose="02020603050405020304" pitchFamily="18" charset="0"/>
              </a:endParaRPr>
            </a:p>
          </p:txBody>
        </p:sp>
        <p:sp>
          <p:nvSpPr>
            <p:cNvPr id="19476" name="Straight Connector 141332"/>
            <p:cNvSpPr/>
            <p:nvPr/>
          </p:nvSpPr>
          <p:spPr>
            <a:xfrm>
              <a:off x="1728" y="2533"/>
              <a:ext cx="432" cy="0"/>
            </a:xfrm>
            <a:prstGeom prst="line">
              <a:avLst/>
            </a:prstGeom>
            <a:ln w="9525" cap="flat" cmpd="sng">
              <a:solidFill>
                <a:srgbClr val="000000"/>
              </a:solidFill>
              <a:prstDash val="solid"/>
              <a:round/>
              <a:headEnd type="none" w="med" len="med"/>
              <a:tailEnd type="triangle" w="med" len="med"/>
            </a:ln>
          </p:spPr>
        </p:sp>
        <p:sp>
          <p:nvSpPr>
            <p:cNvPr id="19477" name="Straight Connector 141333"/>
            <p:cNvSpPr/>
            <p:nvPr/>
          </p:nvSpPr>
          <p:spPr>
            <a:xfrm flipH="1">
              <a:off x="1800" y="2677"/>
              <a:ext cx="504" cy="360"/>
            </a:xfrm>
            <a:prstGeom prst="line">
              <a:avLst/>
            </a:prstGeom>
            <a:ln w="9525" cap="flat" cmpd="sng">
              <a:solidFill>
                <a:srgbClr val="000000"/>
              </a:solidFill>
              <a:prstDash val="solid"/>
              <a:round/>
              <a:headEnd type="none" w="med" len="med"/>
              <a:tailEnd type="triangle" w="med" len="med"/>
            </a:ln>
          </p:spPr>
        </p:sp>
        <p:sp>
          <p:nvSpPr>
            <p:cNvPr id="19478" name="Straight Connector 141334"/>
            <p:cNvSpPr/>
            <p:nvPr/>
          </p:nvSpPr>
          <p:spPr>
            <a:xfrm>
              <a:off x="1800" y="3109"/>
              <a:ext cx="432" cy="0"/>
            </a:xfrm>
            <a:prstGeom prst="line">
              <a:avLst/>
            </a:prstGeom>
            <a:ln w="9525" cap="flat" cmpd="sng">
              <a:solidFill>
                <a:srgbClr val="000000"/>
              </a:solidFill>
              <a:prstDash val="solid"/>
              <a:round/>
              <a:headEnd type="none" w="med" len="med"/>
              <a:tailEnd type="triangle" w="med" len="med"/>
            </a:ln>
          </p:spPr>
        </p:sp>
        <p:sp>
          <p:nvSpPr>
            <p:cNvPr id="19479" name="Straight Connector 141335"/>
            <p:cNvSpPr/>
            <p:nvPr/>
          </p:nvSpPr>
          <p:spPr>
            <a:xfrm>
              <a:off x="2304" y="2677"/>
              <a:ext cx="0" cy="288"/>
            </a:xfrm>
            <a:prstGeom prst="line">
              <a:avLst/>
            </a:prstGeom>
            <a:ln w="9525" cap="flat" cmpd="sng">
              <a:solidFill>
                <a:srgbClr val="000000"/>
              </a:solidFill>
              <a:prstDash val="solid"/>
              <a:round/>
              <a:headEnd type="none" w="med" len="med"/>
              <a:tailEnd type="triangle" w="med" len="med"/>
            </a:ln>
          </p:spPr>
        </p:sp>
        <p:sp>
          <p:nvSpPr>
            <p:cNvPr id="19480" name="Straight Connector 141336"/>
            <p:cNvSpPr/>
            <p:nvPr/>
          </p:nvSpPr>
          <p:spPr>
            <a:xfrm flipV="1">
              <a:off x="1656" y="2605"/>
              <a:ext cx="0" cy="360"/>
            </a:xfrm>
            <a:prstGeom prst="line">
              <a:avLst/>
            </a:prstGeom>
            <a:ln w="9525" cap="flat" cmpd="sng">
              <a:solidFill>
                <a:srgbClr val="000000"/>
              </a:solidFill>
              <a:prstDash val="solid"/>
              <a:round/>
              <a:headEnd type="none" w="med" len="med"/>
              <a:tailEnd type="triangle" w="med" len="med"/>
            </a:ln>
          </p:spPr>
        </p:sp>
        <p:sp>
          <p:nvSpPr>
            <p:cNvPr id="19481" name="Straight Connector 141337"/>
            <p:cNvSpPr/>
            <p:nvPr/>
          </p:nvSpPr>
          <p:spPr>
            <a:xfrm flipV="1">
              <a:off x="2376" y="2461"/>
              <a:ext cx="72" cy="72"/>
            </a:xfrm>
            <a:prstGeom prst="line">
              <a:avLst/>
            </a:prstGeom>
            <a:ln w="9525" cap="flat" cmpd="sng">
              <a:solidFill>
                <a:srgbClr val="000000"/>
              </a:solidFill>
              <a:prstDash val="solid"/>
              <a:round/>
              <a:headEnd type="none" w="med" len="med"/>
              <a:tailEnd type="triangle" w="med" len="med"/>
            </a:ln>
          </p:spPr>
        </p:sp>
        <p:sp>
          <p:nvSpPr>
            <p:cNvPr id="19482" name="Rectangles 141338"/>
            <p:cNvSpPr/>
            <p:nvPr/>
          </p:nvSpPr>
          <p:spPr>
            <a:xfrm>
              <a:off x="1368" y="2677"/>
              <a:ext cx="216" cy="144"/>
            </a:xfrm>
            <a:prstGeom prst="rect">
              <a:avLst/>
            </a:prstGeom>
            <a:solidFill>
              <a:schemeClr val="bg1"/>
            </a:solidFill>
            <a:ln w="3175" cap="flat" cmpd="sng">
              <a:solidFill>
                <a:srgbClr val="FFFFFF"/>
              </a:solidFill>
              <a:prstDash val="solid"/>
              <a:miter/>
              <a:headEnd type="none" w="med" len="med"/>
              <a:tailEnd type="none" w="med" len="med"/>
            </a:ln>
          </p:spPr>
          <p:txBody>
            <a:bodyPr anchor="t" anchorCtr="0"/>
            <a:p>
              <a:pPr eaLnBrk="0" hangingPunct="0"/>
              <a:r>
                <a:rPr lang="en-US" sz="800" b="1">
                  <a:solidFill>
                    <a:schemeClr val="tx2"/>
                  </a:solidFill>
                  <a:latin typeface="Times New Roman" panose="02020603050405020304" pitchFamily="18" charset="0"/>
                </a:rPr>
                <a:t>e2</a:t>
              </a:r>
              <a:endParaRPr lang="en-US" b="1">
                <a:solidFill>
                  <a:schemeClr val="tx2"/>
                </a:solidFill>
                <a:latin typeface="Times New Roman" panose="02020603050405020304" pitchFamily="18" charset="0"/>
              </a:endParaRPr>
            </a:p>
          </p:txBody>
        </p:sp>
        <p:sp>
          <p:nvSpPr>
            <p:cNvPr id="19483" name="Rectangles 141339"/>
            <p:cNvSpPr/>
            <p:nvPr/>
          </p:nvSpPr>
          <p:spPr>
            <a:xfrm>
              <a:off x="1872" y="2605"/>
              <a:ext cx="216" cy="144"/>
            </a:xfrm>
            <a:prstGeom prst="rect">
              <a:avLst/>
            </a:prstGeom>
            <a:solidFill>
              <a:schemeClr val="bg1"/>
            </a:solidFill>
            <a:ln w="3175" cap="flat" cmpd="sng">
              <a:solidFill>
                <a:srgbClr val="FFFFFF"/>
              </a:solidFill>
              <a:prstDash val="solid"/>
              <a:miter/>
              <a:headEnd type="none" w="med" len="med"/>
              <a:tailEnd type="none" w="med" len="med"/>
            </a:ln>
          </p:spPr>
          <p:txBody>
            <a:bodyPr anchor="t" anchorCtr="0"/>
            <a:p>
              <a:pPr eaLnBrk="0" hangingPunct="0"/>
              <a:r>
                <a:rPr lang="en-US" sz="800" b="1">
                  <a:solidFill>
                    <a:schemeClr val="tx2"/>
                  </a:solidFill>
                  <a:latin typeface="Times New Roman" panose="02020603050405020304" pitchFamily="18" charset="0"/>
                </a:rPr>
                <a:t>e7</a:t>
              </a:r>
              <a:endParaRPr lang="en-US" b="1">
                <a:solidFill>
                  <a:schemeClr val="tx2"/>
                </a:solidFill>
                <a:latin typeface="Times New Roman" panose="02020603050405020304" pitchFamily="18" charset="0"/>
              </a:endParaRPr>
            </a:p>
          </p:txBody>
        </p:sp>
        <p:sp>
          <p:nvSpPr>
            <p:cNvPr id="19484" name="Rectangles 141340"/>
            <p:cNvSpPr/>
            <p:nvPr/>
          </p:nvSpPr>
          <p:spPr>
            <a:xfrm>
              <a:off x="2376" y="2677"/>
              <a:ext cx="216" cy="144"/>
            </a:xfrm>
            <a:prstGeom prst="rect">
              <a:avLst/>
            </a:prstGeom>
            <a:solidFill>
              <a:schemeClr val="bg1"/>
            </a:solidFill>
            <a:ln w="3175" cap="flat" cmpd="sng">
              <a:solidFill>
                <a:srgbClr val="FFFFFF"/>
              </a:solidFill>
              <a:prstDash val="solid"/>
              <a:miter/>
              <a:headEnd type="none" w="med" len="med"/>
              <a:tailEnd type="none" w="med" len="med"/>
            </a:ln>
          </p:spPr>
          <p:txBody>
            <a:bodyPr anchor="t" anchorCtr="0"/>
            <a:p>
              <a:pPr eaLnBrk="0" hangingPunct="0"/>
              <a:r>
                <a:rPr lang="en-US" sz="800" b="1">
                  <a:solidFill>
                    <a:schemeClr val="tx2"/>
                  </a:solidFill>
                  <a:latin typeface="Times New Roman" panose="02020603050405020304" pitchFamily="18" charset="0"/>
                </a:rPr>
                <a:t>e4</a:t>
              </a:r>
              <a:endParaRPr lang="en-US" b="1">
                <a:solidFill>
                  <a:schemeClr val="tx2"/>
                </a:solidFill>
                <a:latin typeface="Times New Roman" panose="02020603050405020304" pitchFamily="18" charset="0"/>
              </a:endParaRPr>
            </a:p>
          </p:txBody>
        </p:sp>
        <p:sp>
          <p:nvSpPr>
            <p:cNvPr id="19485" name="Straight Connector 141341"/>
            <p:cNvSpPr/>
            <p:nvPr/>
          </p:nvSpPr>
          <p:spPr>
            <a:xfrm>
              <a:off x="1656" y="2605"/>
              <a:ext cx="576" cy="432"/>
            </a:xfrm>
            <a:prstGeom prst="line">
              <a:avLst/>
            </a:prstGeom>
            <a:ln w="9525" cap="flat" cmpd="sng">
              <a:solidFill>
                <a:srgbClr val="000000"/>
              </a:solidFill>
              <a:prstDash val="solid"/>
              <a:round/>
              <a:headEnd type="none" w="med" len="med"/>
              <a:tailEnd type="triangle" w="med" len="med"/>
            </a:ln>
          </p:spPr>
        </p:sp>
      </p:grpSp>
      <p:sp>
        <p:nvSpPr>
          <p:cNvPr id="19486" name="Oval 141342"/>
          <p:cNvSpPr/>
          <p:nvPr/>
        </p:nvSpPr>
        <p:spPr>
          <a:xfrm rot="-2968030">
            <a:off x="2457450" y="742950"/>
            <a:ext cx="228600" cy="11430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endParaRPr lang="en-US" altLang="zh-CN">
              <a:latin typeface="Arial" panose="020B0604020202020204" pitchFamily="34" charset="0"/>
            </a:endParaRPr>
          </a:p>
        </p:txBody>
      </p:sp>
      <p:grpSp>
        <p:nvGrpSpPr>
          <p:cNvPr id="19487" name="Group 141343"/>
          <p:cNvGrpSpPr/>
          <p:nvPr/>
        </p:nvGrpSpPr>
        <p:grpSpPr>
          <a:xfrm>
            <a:off x="5257800" y="838200"/>
            <a:ext cx="1374775" cy="1143000"/>
            <a:chOff x="2952" y="2546"/>
            <a:chExt cx="866" cy="720"/>
          </a:xfrm>
        </p:grpSpPr>
        <p:sp>
          <p:nvSpPr>
            <p:cNvPr id="19488" name="Oval 141344"/>
            <p:cNvSpPr/>
            <p:nvPr/>
          </p:nvSpPr>
          <p:spPr>
            <a:xfrm>
              <a:off x="2955" y="2560"/>
              <a:ext cx="144" cy="144"/>
            </a:xfrm>
            <a:prstGeom prst="ellipse">
              <a:avLst/>
            </a:prstGeom>
            <a:solidFill>
              <a:srgbClr val="EAEAEA"/>
            </a:solidFill>
            <a:ln w="9525" cap="flat" cmpd="sng">
              <a:solidFill>
                <a:srgbClr val="000000"/>
              </a:solidFill>
              <a:prstDash val="solid"/>
              <a:round/>
              <a:headEnd type="none" w="med" len="med"/>
              <a:tailEnd type="none" w="med" len="med"/>
            </a:ln>
          </p:spPr>
          <p:txBody>
            <a:bodyPr anchor="t" anchorCtr="0"/>
            <a:p>
              <a:pPr eaLnBrk="0" hangingPunct="0"/>
              <a:r>
                <a:rPr lang="en-US" sz="800">
                  <a:latin typeface="Times New Roman" panose="02020603050405020304" pitchFamily="18" charset="0"/>
                </a:rPr>
                <a:t>A</a:t>
              </a:r>
              <a:endParaRPr lang="en-US">
                <a:latin typeface="Times New Roman" panose="02020603050405020304" pitchFamily="18" charset="0"/>
              </a:endParaRPr>
            </a:p>
          </p:txBody>
        </p:sp>
        <p:sp>
          <p:nvSpPr>
            <p:cNvPr id="19489" name="Oval 141345"/>
            <p:cNvSpPr/>
            <p:nvPr/>
          </p:nvSpPr>
          <p:spPr>
            <a:xfrm>
              <a:off x="3530" y="2546"/>
              <a:ext cx="216" cy="216"/>
            </a:xfrm>
            <a:prstGeom prst="ellipse">
              <a:avLst/>
            </a:prstGeom>
            <a:solidFill>
              <a:srgbClr val="EAEAEA"/>
            </a:solidFill>
            <a:ln w="9525" cap="flat" cmpd="sng">
              <a:solidFill>
                <a:srgbClr val="000000"/>
              </a:solidFill>
              <a:prstDash val="solid"/>
              <a:round/>
              <a:headEnd type="none" w="med" len="med"/>
              <a:tailEnd type="none" w="med" len="med"/>
            </a:ln>
          </p:spPr>
          <p:txBody>
            <a:bodyPr anchor="t" anchorCtr="0"/>
            <a:p>
              <a:pPr eaLnBrk="0" hangingPunct="0"/>
              <a:r>
                <a:rPr lang="en-US" sz="800">
                  <a:latin typeface="Times New Roman" panose="02020603050405020304" pitchFamily="18" charset="0"/>
                </a:rPr>
                <a:t>B</a:t>
              </a:r>
              <a:endParaRPr lang="en-US">
                <a:latin typeface="Times New Roman" panose="02020603050405020304" pitchFamily="18" charset="0"/>
              </a:endParaRPr>
            </a:p>
          </p:txBody>
        </p:sp>
        <p:sp>
          <p:nvSpPr>
            <p:cNvPr id="19490" name="Oval 141346"/>
            <p:cNvSpPr/>
            <p:nvPr/>
          </p:nvSpPr>
          <p:spPr>
            <a:xfrm>
              <a:off x="2954" y="3050"/>
              <a:ext cx="216" cy="216"/>
            </a:xfrm>
            <a:prstGeom prst="ellipse">
              <a:avLst/>
            </a:prstGeom>
            <a:solidFill>
              <a:srgbClr val="EAEAEA"/>
            </a:solidFill>
            <a:ln w="9525" cap="flat" cmpd="sng">
              <a:solidFill>
                <a:srgbClr val="000000"/>
              </a:solidFill>
              <a:prstDash val="solid"/>
              <a:round/>
              <a:headEnd type="none" w="med" len="med"/>
              <a:tailEnd type="none" w="med" len="med"/>
            </a:ln>
          </p:spPr>
          <p:txBody>
            <a:bodyPr anchor="t" anchorCtr="0"/>
            <a:p>
              <a:pPr eaLnBrk="0" hangingPunct="0"/>
              <a:r>
                <a:rPr lang="en-US" sz="800">
                  <a:latin typeface="Times New Roman" panose="02020603050405020304" pitchFamily="18" charset="0"/>
                </a:rPr>
                <a:t>C</a:t>
              </a:r>
              <a:endParaRPr lang="en-US">
                <a:latin typeface="Times New Roman" panose="02020603050405020304" pitchFamily="18" charset="0"/>
              </a:endParaRPr>
            </a:p>
          </p:txBody>
        </p:sp>
        <p:sp>
          <p:nvSpPr>
            <p:cNvPr id="19491" name="Oval 141347"/>
            <p:cNvSpPr/>
            <p:nvPr/>
          </p:nvSpPr>
          <p:spPr>
            <a:xfrm>
              <a:off x="3602" y="3050"/>
              <a:ext cx="216" cy="216"/>
            </a:xfrm>
            <a:prstGeom prst="ellipse">
              <a:avLst/>
            </a:prstGeom>
            <a:solidFill>
              <a:srgbClr val="EAEAEA"/>
            </a:solidFill>
            <a:ln w="9525" cap="flat" cmpd="sng">
              <a:solidFill>
                <a:srgbClr val="000000"/>
              </a:solidFill>
              <a:prstDash val="solid"/>
              <a:round/>
              <a:headEnd type="none" w="med" len="med"/>
              <a:tailEnd type="none" w="med" len="med"/>
            </a:ln>
          </p:spPr>
          <p:txBody>
            <a:bodyPr anchor="t" anchorCtr="0"/>
            <a:p>
              <a:pPr eaLnBrk="0" hangingPunct="0"/>
              <a:r>
                <a:rPr lang="en-US" sz="800">
                  <a:latin typeface="Times New Roman" panose="02020603050405020304" pitchFamily="18" charset="0"/>
                </a:rPr>
                <a:t>D</a:t>
              </a:r>
              <a:endParaRPr lang="en-US">
                <a:latin typeface="Times New Roman" panose="02020603050405020304" pitchFamily="18" charset="0"/>
              </a:endParaRPr>
            </a:p>
          </p:txBody>
        </p:sp>
        <p:sp>
          <p:nvSpPr>
            <p:cNvPr id="19492" name="Straight Connector 141348"/>
            <p:cNvSpPr/>
            <p:nvPr/>
          </p:nvSpPr>
          <p:spPr>
            <a:xfrm>
              <a:off x="3098" y="2618"/>
              <a:ext cx="432" cy="0"/>
            </a:xfrm>
            <a:prstGeom prst="line">
              <a:avLst/>
            </a:prstGeom>
            <a:ln w="9525" cap="flat" cmpd="sng">
              <a:solidFill>
                <a:srgbClr val="000000"/>
              </a:solidFill>
              <a:prstDash val="solid"/>
              <a:round/>
              <a:headEnd type="none" w="med" len="med"/>
              <a:tailEnd type="triangle" w="med" len="med"/>
            </a:ln>
          </p:spPr>
        </p:sp>
        <p:sp>
          <p:nvSpPr>
            <p:cNvPr id="19493" name="Straight Connector 141349"/>
            <p:cNvSpPr/>
            <p:nvPr/>
          </p:nvSpPr>
          <p:spPr>
            <a:xfrm>
              <a:off x="3170" y="3194"/>
              <a:ext cx="432" cy="0"/>
            </a:xfrm>
            <a:prstGeom prst="line">
              <a:avLst/>
            </a:prstGeom>
            <a:ln w="9525" cap="flat" cmpd="sng">
              <a:solidFill>
                <a:srgbClr val="000000"/>
              </a:solidFill>
              <a:prstDash val="solid"/>
              <a:round/>
              <a:headEnd type="none" w="med" len="med"/>
              <a:tailEnd type="triangle" w="med" len="med"/>
            </a:ln>
          </p:spPr>
        </p:sp>
        <p:sp>
          <p:nvSpPr>
            <p:cNvPr id="19494" name="Straight Connector 141350"/>
            <p:cNvSpPr/>
            <p:nvPr/>
          </p:nvSpPr>
          <p:spPr>
            <a:xfrm>
              <a:off x="3674" y="2762"/>
              <a:ext cx="0" cy="288"/>
            </a:xfrm>
            <a:prstGeom prst="line">
              <a:avLst/>
            </a:prstGeom>
            <a:ln w="9525" cap="flat" cmpd="sng">
              <a:solidFill>
                <a:srgbClr val="000000"/>
              </a:solidFill>
              <a:prstDash val="solid"/>
              <a:round/>
              <a:headEnd type="none" w="med" len="med"/>
              <a:tailEnd type="triangle" w="med" len="med"/>
            </a:ln>
          </p:spPr>
        </p:sp>
        <p:sp>
          <p:nvSpPr>
            <p:cNvPr id="19495" name="Straight Connector 141351"/>
            <p:cNvSpPr/>
            <p:nvPr/>
          </p:nvSpPr>
          <p:spPr>
            <a:xfrm flipV="1">
              <a:off x="3026" y="2690"/>
              <a:ext cx="0" cy="360"/>
            </a:xfrm>
            <a:prstGeom prst="line">
              <a:avLst/>
            </a:prstGeom>
            <a:ln w="9525" cap="flat" cmpd="sng">
              <a:solidFill>
                <a:srgbClr val="000000"/>
              </a:solidFill>
              <a:prstDash val="solid"/>
              <a:round/>
              <a:headEnd type="none" w="med" len="med"/>
              <a:tailEnd type="triangle" w="med" len="med"/>
            </a:ln>
          </p:spPr>
        </p:sp>
        <p:sp>
          <p:nvSpPr>
            <p:cNvPr id="19496" name="Straight Connector 141352"/>
            <p:cNvSpPr/>
            <p:nvPr/>
          </p:nvSpPr>
          <p:spPr>
            <a:xfrm flipH="1">
              <a:off x="3096" y="2687"/>
              <a:ext cx="432" cy="0"/>
            </a:xfrm>
            <a:prstGeom prst="line">
              <a:avLst/>
            </a:prstGeom>
            <a:ln w="9525" cap="flat" cmpd="sng">
              <a:solidFill>
                <a:srgbClr val="000000"/>
              </a:solidFill>
              <a:prstDash val="solid"/>
              <a:round/>
              <a:headEnd type="none" w="med" len="med"/>
              <a:tailEnd type="triangle" w="med" len="med"/>
            </a:ln>
          </p:spPr>
        </p:sp>
        <p:sp>
          <p:nvSpPr>
            <p:cNvPr id="19497" name="Straight Connector 141353"/>
            <p:cNvSpPr/>
            <p:nvPr/>
          </p:nvSpPr>
          <p:spPr>
            <a:xfrm flipH="1">
              <a:off x="3168" y="3119"/>
              <a:ext cx="432" cy="0"/>
            </a:xfrm>
            <a:prstGeom prst="line">
              <a:avLst/>
            </a:prstGeom>
            <a:ln w="9525" cap="flat" cmpd="sng">
              <a:solidFill>
                <a:srgbClr val="000000"/>
              </a:solidFill>
              <a:prstDash val="solid"/>
              <a:round/>
              <a:headEnd type="none" w="med" len="med"/>
              <a:tailEnd type="triangle" w="med" len="med"/>
            </a:ln>
          </p:spPr>
        </p:sp>
        <p:sp>
          <p:nvSpPr>
            <p:cNvPr id="19498" name="Straight Connector 141354"/>
            <p:cNvSpPr/>
            <p:nvPr/>
          </p:nvSpPr>
          <p:spPr>
            <a:xfrm>
              <a:off x="2952" y="2687"/>
              <a:ext cx="0" cy="432"/>
            </a:xfrm>
            <a:prstGeom prst="line">
              <a:avLst/>
            </a:prstGeom>
            <a:ln w="9525" cap="flat" cmpd="sng">
              <a:solidFill>
                <a:srgbClr val="000000"/>
              </a:solidFill>
              <a:prstDash val="solid"/>
              <a:round/>
              <a:headEnd type="none" w="med" len="med"/>
              <a:tailEnd type="triangle" w="med" len="med"/>
            </a:ln>
          </p:spPr>
        </p:sp>
        <p:sp>
          <p:nvSpPr>
            <p:cNvPr id="19499" name="Straight Connector 141355"/>
            <p:cNvSpPr/>
            <p:nvPr/>
          </p:nvSpPr>
          <p:spPr>
            <a:xfrm flipV="1">
              <a:off x="3744" y="2687"/>
              <a:ext cx="0" cy="360"/>
            </a:xfrm>
            <a:prstGeom prst="line">
              <a:avLst/>
            </a:prstGeom>
            <a:ln w="9525" cap="flat" cmpd="sng">
              <a:solidFill>
                <a:srgbClr val="000000"/>
              </a:solidFill>
              <a:prstDash val="solid"/>
              <a:round/>
              <a:headEnd type="none" w="med" len="med"/>
              <a:tailEnd type="triangle" w="med" len="med"/>
            </a:ln>
          </p:spPr>
        </p:sp>
      </p:grpSp>
      <p:sp>
        <p:nvSpPr>
          <p:cNvPr id="19500" name="Text Box 141356"/>
          <p:cNvSpPr txBox="1"/>
          <p:nvPr/>
        </p:nvSpPr>
        <p:spPr>
          <a:xfrm>
            <a:off x="0" y="2362200"/>
            <a:ext cx="9144000" cy="2289175"/>
          </a:xfrm>
          <a:prstGeom prst="rect">
            <a:avLst/>
          </a:prstGeom>
          <a:noFill/>
          <a:ln w="9525">
            <a:noFill/>
          </a:ln>
        </p:spPr>
        <p:txBody>
          <a:bodyPr anchor="t" anchorCtr="0">
            <a:spAutoFit/>
          </a:bodyPr>
          <a:p>
            <a:pPr eaLnBrk="0" hangingPunct="0"/>
            <a:r>
              <a:rPr lang="" altLang="x-none" b="1" u="sng" dirty="0">
                <a:solidFill>
                  <a:srgbClr val="FFCCFF"/>
                </a:solidFill>
                <a:latin typeface="Times New Roman" panose="02020603050405020304" pitchFamily="18" charset="0"/>
              </a:rPr>
              <a:t>TRANSITIVE CLOSURE OF A DIRECTED GRAPH </a:t>
            </a:r>
            <a:endParaRPr lang="" altLang="x-none" b="1" u="sng" dirty="0">
              <a:solidFill>
                <a:srgbClr val="FFCCFF"/>
              </a:solidFill>
              <a:latin typeface="Times New Roman" panose="02020603050405020304" pitchFamily="18" charset="0"/>
            </a:endParaRPr>
          </a:p>
          <a:p>
            <a:pPr eaLnBrk="0" hangingPunct="0"/>
            <a:r>
              <a:rPr lang="" altLang="x-none" b="1" dirty="0">
                <a:solidFill>
                  <a:srgbClr val="FFFF00"/>
                </a:solidFill>
                <a:latin typeface="Times New Roman" panose="02020603050405020304" pitchFamily="18" charset="0"/>
              </a:rPr>
              <a:t>A transitive closure of a graph is constructed to answer reachability questions. That is, is there a path from a node A to node E in one or more hops? A binary relation indicates only whether the node A is connected to node B, and that node B is connected to node C, etc. But once the transitive closure is constructed as shown below, we can easily determine in O(1) time that whether node E is reachable from node A or not. Like the adjacency list, transitive closure is also stored as a matrix T, so if T[1][5] = 1, then it is the case that node 1 can reach node 5 in one or more hops.</a:t>
            </a:r>
            <a:endParaRPr lang="en-US" b="1">
              <a:solidFill>
                <a:srgbClr val="FFFF00"/>
              </a:solidFill>
              <a:latin typeface="Times New Roman" panose="02020603050405020304" pitchFamily="18" charset="0"/>
            </a:endParaRPr>
          </a:p>
        </p:txBody>
      </p:sp>
      <p:grpSp>
        <p:nvGrpSpPr>
          <p:cNvPr id="19501" name="Group 141357"/>
          <p:cNvGrpSpPr/>
          <p:nvPr/>
        </p:nvGrpSpPr>
        <p:grpSpPr>
          <a:xfrm>
            <a:off x="304800" y="5257800"/>
            <a:ext cx="2628900" cy="342900"/>
            <a:chOff x="648" y="914"/>
            <a:chExt cx="1656" cy="216"/>
          </a:xfrm>
        </p:grpSpPr>
        <p:sp>
          <p:nvSpPr>
            <p:cNvPr id="19502" name="Oval 141358"/>
            <p:cNvSpPr/>
            <p:nvPr/>
          </p:nvSpPr>
          <p:spPr>
            <a:xfrm>
              <a:off x="648" y="914"/>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800">
                  <a:latin typeface="Times New Roman" panose="02020603050405020304" pitchFamily="18" charset="0"/>
                </a:rPr>
                <a:t>A</a:t>
              </a:r>
              <a:endParaRPr lang="en-US">
                <a:latin typeface="Times New Roman" panose="02020603050405020304" pitchFamily="18" charset="0"/>
              </a:endParaRPr>
            </a:p>
          </p:txBody>
        </p:sp>
        <p:sp>
          <p:nvSpPr>
            <p:cNvPr id="19503" name="Straight Connector 141359"/>
            <p:cNvSpPr/>
            <p:nvPr/>
          </p:nvSpPr>
          <p:spPr>
            <a:xfrm>
              <a:off x="864" y="986"/>
              <a:ext cx="144" cy="0"/>
            </a:xfrm>
            <a:prstGeom prst="line">
              <a:avLst/>
            </a:prstGeom>
            <a:ln w="9525" cap="flat" cmpd="sng">
              <a:solidFill>
                <a:srgbClr val="FFFF00"/>
              </a:solidFill>
              <a:prstDash val="solid"/>
              <a:round/>
              <a:headEnd type="none" w="med" len="med"/>
              <a:tailEnd type="triangle" w="med" len="med"/>
            </a:ln>
          </p:spPr>
        </p:sp>
        <p:sp>
          <p:nvSpPr>
            <p:cNvPr id="19504" name="Oval 141360"/>
            <p:cNvSpPr/>
            <p:nvPr/>
          </p:nvSpPr>
          <p:spPr>
            <a:xfrm>
              <a:off x="1008" y="914"/>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800">
                  <a:latin typeface="Times New Roman" panose="02020603050405020304" pitchFamily="18" charset="0"/>
                </a:rPr>
                <a:t>B</a:t>
              </a:r>
              <a:endParaRPr lang="en-US">
                <a:latin typeface="Times New Roman" panose="02020603050405020304" pitchFamily="18" charset="0"/>
              </a:endParaRPr>
            </a:p>
          </p:txBody>
        </p:sp>
        <p:sp>
          <p:nvSpPr>
            <p:cNvPr id="19505" name="Straight Connector 141361"/>
            <p:cNvSpPr/>
            <p:nvPr/>
          </p:nvSpPr>
          <p:spPr>
            <a:xfrm>
              <a:off x="1224" y="986"/>
              <a:ext cx="144" cy="0"/>
            </a:xfrm>
            <a:prstGeom prst="line">
              <a:avLst/>
            </a:prstGeom>
            <a:ln w="9525" cap="flat" cmpd="sng">
              <a:solidFill>
                <a:srgbClr val="FFFF00"/>
              </a:solidFill>
              <a:prstDash val="solid"/>
              <a:round/>
              <a:headEnd type="none" w="med" len="med"/>
              <a:tailEnd type="triangle" w="med" len="med"/>
            </a:ln>
          </p:spPr>
        </p:sp>
        <p:sp>
          <p:nvSpPr>
            <p:cNvPr id="19506" name="Oval 141362"/>
            <p:cNvSpPr/>
            <p:nvPr/>
          </p:nvSpPr>
          <p:spPr>
            <a:xfrm>
              <a:off x="1368" y="914"/>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800">
                  <a:latin typeface="Times New Roman" panose="02020603050405020304" pitchFamily="18" charset="0"/>
                </a:rPr>
                <a:t>C</a:t>
              </a:r>
              <a:endParaRPr lang="en-US">
                <a:latin typeface="Times New Roman" panose="02020603050405020304" pitchFamily="18" charset="0"/>
              </a:endParaRPr>
            </a:p>
          </p:txBody>
        </p:sp>
        <p:sp>
          <p:nvSpPr>
            <p:cNvPr id="19507" name="Straight Connector 141363"/>
            <p:cNvSpPr/>
            <p:nvPr/>
          </p:nvSpPr>
          <p:spPr>
            <a:xfrm>
              <a:off x="1584" y="986"/>
              <a:ext cx="144" cy="0"/>
            </a:xfrm>
            <a:prstGeom prst="line">
              <a:avLst/>
            </a:prstGeom>
            <a:ln w="9525" cap="flat" cmpd="sng">
              <a:solidFill>
                <a:srgbClr val="FFFF00"/>
              </a:solidFill>
              <a:prstDash val="solid"/>
              <a:round/>
              <a:headEnd type="none" w="med" len="med"/>
              <a:tailEnd type="triangle" w="med" len="med"/>
            </a:ln>
          </p:spPr>
        </p:sp>
        <p:sp>
          <p:nvSpPr>
            <p:cNvPr id="19508" name="Oval 141364"/>
            <p:cNvSpPr/>
            <p:nvPr/>
          </p:nvSpPr>
          <p:spPr>
            <a:xfrm>
              <a:off x="1728" y="914"/>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800">
                  <a:latin typeface="Times New Roman" panose="02020603050405020304" pitchFamily="18" charset="0"/>
                </a:rPr>
                <a:t>D</a:t>
              </a:r>
              <a:endParaRPr lang="en-US">
                <a:latin typeface="Times New Roman" panose="02020603050405020304" pitchFamily="18" charset="0"/>
              </a:endParaRPr>
            </a:p>
          </p:txBody>
        </p:sp>
        <p:sp>
          <p:nvSpPr>
            <p:cNvPr id="19509" name="Straight Connector 141365"/>
            <p:cNvSpPr/>
            <p:nvPr/>
          </p:nvSpPr>
          <p:spPr>
            <a:xfrm>
              <a:off x="1944" y="986"/>
              <a:ext cx="144" cy="0"/>
            </a:xfrm>
            <a:prstGeom prst="line">
              <a:avLst/>
            </a:prstGeom>
            <a:ln w="9525" cap="flat" cmpd="sng">
              <a:solidFill>
                <a:srgbClr val="FFFF00"/>
              </a:solidFill>
              <a:prstDash val="solid"/>
              <a:round/>
              <a:headEnd type="none" w="med" len="med"/>
              <a:tailEnd type="triangle" w="med" len="med"/>
            </a:ln>
          </p:spPr>
        </p:sp>
        <p:sp>
          <p:nvSpPr>
            <p:cNvPr id="19510" name="Oval 141366"/>
            <p:cNvSpPr/>
            <p:nvPr/>
          </p:nvSpPr>
          <p:spPr>
            <a:xfrm>
              <a:off x="2088" y="914"/>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800">
                  <a:latin typeface="Times New Roman" panose="02020603050405020304" pitchFamily="18" charset="0"/>
                </a:rPr>
                <a:t>E</a:t>
              </a:r>
              <a:endParaRPr lang="en-US">
                <a:latin typeface="Times New Roman" panose="02020603050405020304" pitchFamily="18" charset="0"/>
              </a:endParaRPr>
            </a:p>
          </p:txBody>
        </p:sp>
      </p:grpSp>
      <p:sp>
        <p:nvSpPr>
          <p:cNvPr id="19511" name="Rectangles 141367"/>
          <p:cNvSpPr/>
          <p:nvPr/>
        </p:nvSpPr>
        <p:spPr>
          <a:xfrm>
            <a:off x="914400" y="5791200"/>
            <a:ext cx="811213" cy="274638"/>
          </a:xfrm>
          <a:prstGeom prst="rect">
            <a:avLst/>
          </a:prstGeom>
          <a:noFill/>
          <a:ln w="9525">
            <a:noFill/>
          </a:ln>
        </p:spPr>
        <p:txBody>
          <a:bodyPr wrap="none" anchor="ctr" anchorCtr="0">
            <a:spAutoFit/>
          </a:bodyPr>
          <a:p>
            <a:pPr eaLnBrk="0" hangingPunct="0"/>
            <a:r>
              <a:rPr lang="en-US" sz="1200" b="1">
                <a:solidFill>
                  <a:srgbClr val="996600"/>
                </a:solidFill>
                <a:latin typeface="Times New Roman" panose="02020603050405020304" pitchFamily="18" charset="0"/>
              </a:rPr>
              <a:t>Graph G</a:t>
            </a:r>
            <a:r>
              <a:rPr lang="en-US" sz="1200">
                <a:latin typeface="Times New Roman" panose="02020603050405020304" pitchFamily="18" charset="0"/>
              </a:rPr>
              <a:t> </a:t>
            </a:r>
            <a:endParaRPr lang="en-US" sz="1200">
              <a:latin typeface="Times New Roman" panose="02020603050405020304" pitchFamily="18" charset="0"/>
            </a:endParaRPr>
          </a:p>
        </p:txBody>
      </p:sp>
      <p:grpSp>
        <p:nvGrpSpPr>
          <p:cNvPr id="19512" name="Group 141368"/>
          <p:cNvGrpSpPr/>
          <p:nvPr/>
        </p:nvGrpSpPr>
        <p:grpSpPr>
          <a:xfrm>
            <a:off x="4495800" y="4876800"/>
            <a:ext cx="2628900" cy="1028700"/>
            <a:chOff x="2592" y="986"/>
            <a:chExt cx="1656" cy="648"/>
          </a:xfrm>
        </p:grpSpPr>
        <p:sp>
          <p:nvSpPr>
            <p:cNvPr id="19513" name="Oval 141369"/>
            <p:cNvSpPr/>
            <p:nvPr/>
          </p:nvSpPr>
          <p:spPr>
            <a:xfrm>
              <a:off x="2592" y="1202"/>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800">
                  <a:latin typeface="Times New Roman" panose="02020603050405020304" pitchFamily="18" charset="0"/>
                </a:rPr>
                <a:t>A</a:t>
              </a:r>
              <a:endParaRPr lang="en-US">
                <a:latin typeface="Times New Roman" panose="02020603050405020304" pitchFamily="18" charset="0"/>
              </a:endParaRPr>
            </a:p>
          </p:txBody>
        </p:sp>
        <p:sp>
          <p:nvSpPr>
            <p:cNvPr id="19514" name="Straight Connector 141370"/>
            <p:cNvSpPr/>
            <p:nvPr/>
          </p:nvSpPr>
          <p:spPr>
            <a:xfrm>
              <a:off x="2808" y="1274"/>
              <a:ext cx="144" cy="0"/>
            </a:xfrm>
            <a:prstGeom prst="line">
              <a:avLst/>
            </a:prstGeom>
            <a:ln w="9525" cap="flat" cmpd="sng">
              <a:solidFill>
                <a:srgbClr val="FFFF00"/>
              </a:solidFill>
              <a:prstDash val="solid"/>
              <a:round/>
              <a:headEnd type="none" w="med" len="med"/>
              <a:tailEnd type="triangle" w="med" len="med"/>
            </a:ln>
          </p:spPr>
        </p:sp>
        <p:sp>
          <p:nvSpPr>
            <p:cNvPr id="19515" name="Oval 141371"/>
            <p:cNvSpPr/>
            <p:nvPr/>
          </p:nvSpPr>
          <p:spPr>
            <a:xfrm>
              <a:off x="2952" y="1202"/>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800">
                  <a:latin typeface="Times New Roman" panose="02020603050405020304" pitchFamily="18" charset="0"/>
                </a:rPr>
                <a:t>B</a:t>
              </a:r>
              <a:endParaRPr lang="en-US">
                <a:latin typeface="Times New Roman" panose="02020603050405020304" pitchFamily="18" charset="0"/>
              </a:endParaRPr>
            </a:p>
          </p:txBody>
        </p:sp>
        <p:sp>
          <p:nvSpPr>
            <p:cNvPr id="19516" name="Straight Connector 141372"/>
            <p:cNvSpPr/>
            <p:nvPr/>
          </p:nvSpPr>
          <p:spPr>
            <a:xfrm>
              <a:off x="3168" y="1274"/>
              <a:ext cx="144" cy="0"/>
            </a:xfrm>
            <a:prstGeom prst="line">
              <a:avLst/>
            </a:prstGeom>
            <a:ln w="9525" cap="flat" cmpd="sng">
              <a:solidFill>
                <a:srgbClr val="FFFF00"/>
              </a:solidFill>
              <a:prstDash val="solid"/>
              <a:round/>
              <a:headEnd type="none" w="med" len="med"/>
              <a:tailEnd type="triangle" w="med" len="med"/>
            </a:ln>
          </p:spPr>
        </p:sp>
        <p:sp>
          <p:nvSpPr>
            <p:cNvPr id="19517" name="Oval 141373"/>
            <p:cNvSpPr/>
            <p:nvPr/>
          </p:nvSpPr>
          <p:spPr>
            <a:xfrm>
              <a:off x="3312" y="1202"/>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800">
                  <a:latin typeface="Times New Roman" panose="02020603050405020304" pitchFamily="18" charset="0"/>
                </a:rPr>
                <a:t>C</a:t>
              </a:r>
              <a:endParaRPr lang="en-US">
                <a:latin typeface="Times New Roman" panose="02020603050405020304" pitchFamily="18" charset="0"/>
              </a:endParaRPr>
            </a:p>
          </p:txBody>
        </p:sp>
        <p:sp>
          <p:nvSpPr>
            <p:cNvPr id="19518" name="Straight Connector 141374"/>
            <p:cNvSpPr/>
            <p:nvPr/>
          </p:nvSpPr>
          <p:spPr>
            <a:xfrm>
              <a:off x="3528" y="1274"/>
              <a:ext cx="144" cy="0"/>
            </a:xfrm>
            <a:prstGeom prst="line">
              <a:avLst/>
            </a:prstGeom>
            <a:ln w="9525" cap="flat" cmpd="sng">
              <a:solidFill>
                <a:srgbClr val="FFFF00"/>
              </a:solidFill>
              <a:prstDash val="solid"/>
              <a:round/>
              <a:headEnd type="none" w="med" len="med"/>
              <a:tailEnd type="triangle" w="med" len="med"/>
            </a:ln>
          </p:spPr>
        </p:sp>
        <p:sp>
          <p:nvSpPr>
            <p:cNvPr id="19519" name="Oval 141375"/>
            <p:cNvSpPr/>
            <p:nvPr/>
          </p:nvSpPr>
          <p:spPr>
            <a:xfrm>
              <a:off x="3672" y="1202"/>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800">
                  <a:latin typeface="Times New Roman" panose="02020603050405020304" pitchFamily="18" charset="0"/>
                </a:rPr>
                <a:t>D</a:t>
              </a:r>
              <a:endParaRPr lang="en-US">
                <a:latin typeface="Times New Roman" panose="02020603050405020304" pitchFamily="18" charset="0"/>
              </a:endParaRPr>
            </a:p>
          </p:txBody>
        </p:sp>
        <p:sp>
          <p:nvSpPr>
            <p:cNvPr id="19520" name="Straight Connector 141376"/>
            <p:cNvSpPr/>
            <p:nvPr/>
          </p:nvSpPr>
          <p:spPr>
            <a:xfrm>
              <a:off x="3888" y="1274"/>
              <a:ext cx="144" cy="0"/>
            </a:xfrm>
            <a:prstGeom prst="line">
              <a:avLst/>
            </a:prstGeom>
            <a:ln w="9525" cap="flat" cmpd="sng">
              <a:solidFill>
                <a:srgbClr val="FFFF00"/>
              </a:solidFill>
              <a:prstDash val="solid"/>
              <a:round/>
              <a:headEnd type="none" w="med" len="med"/>
              <a:tailEnd type="triangle" w="med" len="med"/>
            </a:ln>
          </p:spPr>
        </p:sp>
        <p:sp>
          <p:nvSpPr>
            <p:cNvPr id="19521" name="Oval 141377"/>
            <p:cNvSpPr/>
            <p:nvPr/>
          </p:nvSpPr>
          <p:spPr>
            <a:xfrm>
              <a:off x="4032" y="1202"/>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800">
                  <a:latin typeface="Times New Roman" panose="02020603050405020304" pitchFamily="18" charset="0"/>
                </a:rPr>
                <a:t>E</a:t>
              </a:r>
              <a:endParaRPr lang="en-US">
                <a:latin typeface="Times New Roman" panose="02020603050405020304" pitchFamily="18" charset="0"/>
              </a:endParaRPr>
            </a:p>
          </p:txBody>
        </p:sp>
        <p:sp>
          <p:nvSpPr>
            <p:cNvPr id="19522" name="Straight Connector 141378"/>
            <p:cNvSpPr/>
            <p:nvPr/>
          </p:nvSpPr>
          <p:spPr>
            <a:xfrm flipV="1">
              <a:off x="2736" y="1130"/>
              <a:ext cx="0" cy="72"/>
            </a:xfrm>
            <a:prstGeom prst="line">
              <a:avLst/>
            </a:prstGeom>
            <a:ln w="9525" cap="flat" cmpd="sng">
              <a:solidFill>
                <a:srgbClr val="FFFF00"/>
              </a:solidFill>
              <a:prstDash val="solid"/>
              <a:round/>
              <a:headEnd type="none" w="med" len="med"/>
              <a:tailEnd type="none" w="med" len="med"/>
            </a:ln>
          </p:spPr>
        </p:sp>
        <p:sp>
          <p:nvSpPr>
            <p:cNvPr id="19523" name="Straight Connector 141379"/>
            <p:cNvSpPr/>
            <p:nvPr/>
          </p:nvSpPr>
          <p:spPr>
            <a:xfrm>
              <a:off x="2736" y="1130"/>
              <a:ext cx="648" cy="0"/>
            </a:xfrm>
            <a:prstGeom prst="line">
              <a:avLst/>
            </a:prstGeom>
            <a:ln w="9525" cap="flat" cmpd="sng">
              <a:solidFill>
                <a:srgbClr val="FFFF00"/>
              </a:solidFill>
              <a:prstDash val="solid"/>
              <a:round/>
              <a:headEnd type="none" w="med" len="med"/>
              <a:tailEnd type="none" w="med" len="med"/>
            </a:ln>
          </p:spPr>
        </p:sp>
        <p:sp>
          <p:nvSpPr>
            <p:cNvPr id="19524" name="Straight Connector 141380"/>
            <p:cNvSpPr/>
            <p:nvPr/>
          </p:nvSpPr>
          <p:spPr>
            <a:xfrm>
              <a:off x="3384" y="1130"/>
              <a:ext cx="0" cy="72"/>
            </a:xfrm>
            <a:prstGeom prst="line">
              <a:avLst/>
            </a:prstGeom>
            <a:ln w="9525" cap="flat" cmpd="sng">
              <a:solidFill>
                <a:srgbClr val="FFFF00"/>
              </a:solidFill>
              <a:prstDash val="solid"/>
              <a:round/>
              <a:headEnd type="none" w="med" len="med"/>
              <a:tailEnd type="triangle" w="med" len="med"/>
            </a:ln>
          </p:spPr>
        </p:sp>
        <p:sp>
          <p:nvSpPr>
            <p:cNvPr id="19525" name="Straight Connector 141381"/>
            <p:cNvSpPr/>
            <p:nvPr/>
          </p:nvSpPr>
          <p:spPr>
            <a:xfrm flipV="1">
              <a:off x="2664" y="1058"/>
              <a:ext cx="0" cy="144"/>
            </a:xfrm>
            <a:prstGeom prst="line">
              <a:avLst/>
            </a:prstGeom>
            <a:ln w="9525" cap="flat" cmpd="sng">
              <a:solidFill>
                <a:srgbClr val="FFFF00"/>
              </a:solidFill>
              <a:prstDash val="solid"/>
              <a:round/>
              <a:headEnd type="none" w="med" len="med"/>
              <a:tailEnd type="none" w="med" len="med"/>
            </a:ln>
          </p:spPr>
        </p:sp>
        <p:sp>
          <p:nvSpPr>
            <p:cNvPr id="19526" name="Straight Connector 141382"/>
            <p:cNvSpPr/>
            <p:nvPr/>
          </p:nvSpPr>
          <p:spPr>
            <a:xfrm>
              <a:off x="2664" y="1058"/>
              <a:ext cx="1080" cy="0"/>
            </a:xfrm>
            <a:prstGeom prst="line">
              <a:avLst/>
            </a:prstGeom>
            <a:ln w="9525" cap="flat" cmpd="sng">
              <a:solidFill>
                <a:srgbClr val="FFFF00"/>
              </a:solidFill>
              <a:prstDash val="solid"/>
              <a:round/>
              <a:headEnd type="none" w="med" len="med"/>
              <a:tailEnd type="none" w="med" len="med"/>
            </a:ln>
          </p:spPr>
        </p:sp>
        <p:sp>
          <p:nvSpPr>
            <p:cNvPr id="19527" name="Straight Connector 141383"/>
            <p:cNvSpPr/>
            <p:nvPr/>
          </p:nvSpPr>
          <p:spPr>
            <a:xfrm>
              <a:off x="3744" y="1058"/>
              <a:ext cx="0" cy="144"/>
            </a:xfrm>
            <a:prstGeom prst="line">
              <a:avLst/>
            </a:prstGeom>
            <a:ln w="9525" cap="flat" cmpd="sng">
              <a:solidFill>
                <a:srgbClr val="FFFF00"/>
              </a:solidFill>
              <a:prstDash val="solid"/>
              <a:round/>
              <a:headEnd type="none" w="med" len="med"/>
              <a:tailEnd type="triangle" w="med" len="med"/>
            </a:ln>
          </p:spPr>
        </p:sp>
        <p:sp>
          <p:nvSpPr>
            <p:cNvPr id="19528" name="Straight Connector 141384"/>
            <p:cNvSpPr/>
            <p:nvPr/>
          </p:nvSpPr>
          <p:spPr>
            <a:xfrm flipV="1">
              <a:off x="2592" y="986"/>
              <a:ext cx="0" cy="288"/>
            </a:xfrm>
            <a:prstGeom prst="line">
              <a:avLst/>
            </a:prstGeom>
            <a:ln w="9525" cap="flat" cmpd="sng">
              <a:solidFill>
                <a:srgbClr val="FFFF00"/>
              </a:solidFill>
              <a:prstDash val="solid"/>
              <a:round/>
              <a:headEnd type="none" w="med" len="med"/>
              <a:tailEnd type="none" w="med" len="med"/>
            </a:ln>
          </p:spPr>
        </p:sp>
        <p:sp>
          <p:nvSpPr>
            <p:cNvPr id="19529" name="Straight Connector 141385"/>
            <p:cNvSpPr/>
            <p:nvPr/>
          </p:nvSpPr>
          <p:spPr>
            <a:xfrm>
              <a:off x="2592" y="986"/>
              <a:ext cx="1512" cy="0"/>
            </a:xfrm>
            <a:prstGeom prst="line">
              <a:avLst/>
            </a:prstGeom>
            <a:ln w="9525" cap="flat" cmpd="sng">
              <a:solidFill>
                <a:srgbClr val="FFFF00"/>
              </a:solidFill>
              <a:prstDash val="solid"/>
              <a:round/>
              <a:headEnd type="none" w="med" len="med"/>
              <a:tailEnd type="none" w="med" len="med"/>
            </a:ln>
          </p:spPr>
        </p:sp>
        <p:sp>
          <p:nvSpPr>
            <p:cNvPr id="19530" name="Straight Connector 141386"/>
            <p:cNvSpPr/>
            <p:nvPr/>
          </p:nvSpPr>
          <p:spPr>
            <a:xfrm>
              <a:off x="4104" y="986"/>
              <a:ext cx="0" cy="216"/>
            </a:xfrm>
            <a:prstGeom prst="line">
              <a:avLst/>
            </a:prstGeom>
            <a:ln w="9525" cap="flat" cmpd="sng">
              <a:solidFill>
                <a:srgbClr val="FFFF00"/>
              </a:solidFill>
              <a:prstDash val="solid"/>
              <a:round/>
              <a:headEnd type="none" w="med" len="med"/>
              <a:tailEnd type="triangle" w="med" len="med"/>
            </a:ln>
          </p:spPr>
        </p:sp>
        <p:sp>
          <p:nvSpPr>
            <p:cNvPr id="19531" name="Straight Connector 141387"/>
            <p:cNvSpPr/>
            <p:nvPr/>
          </p:nvSpPr>
          <p:spPr>
            <a:xfrm>
              <a:off x="3096" y="1418"/>
              <a:ext cx="0" cy="72"/>
            </a:xfrm>
            <a:prstGeom prst="line">
              <a:avLst/>
            </a:prstGeom>
            <a:ln w="9525" cap="flat" cmpd="sng">
              <a:solidFill>
                <a:srgbClr val="FFFF00"/>
              </a:solidFill>
              <a:prstDash val="solid"/>
              <a:round/>
              <a:headEnd type="none" w="med" len="med"/>
              <a:tailEnd type="none" w="med" len="med"/>
            </a:ln>
          </p:spPr>
        </p:sp>
        <p:sp>
          <p:nvSpPr>
            <p:cNvPr id="19532" name="Straight Connector 141388"/>
            <p:cNvSpPr/>
            <p:nvPr/>
          </p:nvSpPr>
          <p:spPr>
            <a:xfrm>
              <a:off x="3096" y="1490"/>
              <a:ext cx="648" cy="0"/>
            </a:xfrm>
            <a:prstGeom prst="line">
              <a:avLst/>
            </a:prstGeom>
            <a:ln w="9525" cap="flat" cmpd="sng">
              <a:solidFill>
                <a:srgbClr val="FFFF00"/>
              </a:solidFill>
              <a:prstDash val="solid"/>
              <a:round/>
              <a:headEnd type="none" w="med" len="med"/>
              <a:tailEnd type="none" w="med" len="med"/>
            </a:ln>
          </p:spPr>
        </p:sp>
        <p:sp>
          <p:nvSpPr>
            <p:cNvPr id="19533" name="Straight Connector 141389"/>
            <p:cNvSpPr/>
            <p:nvPr/>
          </p:nvSpPr>
          <p:spPr>
            <a:xfrm flipV="1">
              <a:off x="3744" y="1418"/>
              <a:ext cx="0" cy="72"/>
            </a:xfrm>
            <a:prstGeom prst="line">
              <a:avLst/>
            </a:prstGeom>
            <a:ln w="9525" cap="flat" cmpd="sng">
              <a:solidFill>
                <a:srgbClr val="FFFF00"/>
              </a:solidFill>
              <a:prstDash val="solid"/>
              <a:round/>
              <a:headEnd type="none" w="med" len="med"/>
              <a:tailEnd type="triangle" w="med" len="med"/>
            </a:ln>
          </p:spPr>
        </p:sp>
        <p:sp>
          <p:nvSpPr>
            <p:cNvPr id="19534" name="Straight Connector 141390"/>
            <p:cNvSpPr/>
            <p:nvPr/>
          </p:nvSpPr>
          <p:spPr>
            <a:xfrm>
              <a:off x="3024" y="1418"/>
              <a:ext cx="0" cy="144"/>
            </a:xfrm>
            <a:prstGeom prst="line">
              <a:avLst/>
            </a:prstGeom>
            <a:ln w="9525" cap="flat" cmpd="sng">
              <a:solidFill>
                <a:srgbClr val="FFFF00"/>
              </a:solidFill>
              <a:prstDash val="solid"/>
              <a:round/>
              <a:headEnd type="none" w="med" len="med"/>
              <a:tailEnd type="none" w="med" len="med"/>
            </a:ln>
          </p:spPr>
        </p:sp>
        <p:sp>
          <p:nvSpPr>
            <p:cNvPr id="19535" name="Straight Connector 141391"/>
            <p:cNvSpPr/>
            <p:nvPr/>
          </p:nvSpPr>
          <p:spPr>
            <a:xfrm flipV="1">
              <a:off x="4104" y="1418"/>
              <a:ext cx="0" cy="144"/>
            </a:xfrm>
            <a:prstGeom prst="line">
              <a:avLst/>
            </a:prstGeom>
            <a:ln w="9525" cap="flat" cmpd="sng">
              <a:solidFill>
                <a:srgbClr val="FFFF00"/>
              </a:solidFill>
              <a:prstDash val="solid"/>
              <a:round/>
              <a:headEnd type="none" w="med" len="med"/>
              <a:tailEnd type="triangle" w="med" len="med"/>
            </a:ln>
          </p:spPr>
        </p:sp>
        <p:sp>
          <p:nvSpPr>
            <p:cNvPr id="19536" name="Straight Connector 141392"/>
            <p:cNvSpPr/>
            <p:nvPr/>
          </p:nvSpPr>
          <p:spPr>
            <a:xfrm>
              <a:off x="3456" y="1418"/>
              <a:ext cx="0" cy="216"/>
            </a:xfrm>
            <a:prstGeom prst="line">
              <a:avLst/>
            </a:prstGeom>
            <a:ln w="9525" cap="flat" cmpd="sng">
              <a:solidFill>
                <a:srgbClr val="FFFF00"/>
              </a:solidFill>
              <a:prstDash val="solid"/>
              <a:round/>
              <a:headEnd type="none" w="med" len="med"/>
              <a:tailEnd type="none" w="med" len="med"/>
            </a:ln>
          </p:spPr>
        </p:sp>
        <p:sp>
          <p:nvSpPr>
            <p:cNvPr id="19537" name="Straight Connector 141393"/>
            <p:cNvSpPr/>
            <p:nvPr/>
          </p:nvSpPr>
          <p:spPr>
            <a:xfrm>
              <a:off x="3456" y="1634"/>
              <a:ext cx="720" cy="0"/>
            </a:xfrm>
            <a:prstGeom prst="line">
              <a:avLst/>
            </a:prstGeom>
            <a:ln w="9525" cap="flat" cmpd="sng">
              <a:solidFill>
                <a:srgbClr val="FFFF00"/>
              </a:solidFill>
              <a:prstDash val="solid"/>
              <a:round/>
              <a:headEnd type="none" w="med" len="med"/>
              <a:tailEnd type="none" w="med" len="med"/>
            </a:ln>
          </p:spPr>
        </p:sp>
        <p:sp>
          <p:nvSpPr>
            <p:cNvPr id="19538" name="Straight Connector 141394"/>
            <p:cNvSpPr/>
            <p:nvPr/>
          </p:nvSpPr>
          <p:spPr>
            <a:xfrm flipV="1">
              <a:off x="4176" y="1418"/>
              <a:ext cx="0" cy="216"/>
            </a:xfrm>
            <a:prstGeom prst="line">
              <a:avLst/>
            </a:prstGeom>
            <a:ln w="9525" cap="flat" cmpd="sng">
              <a:solidFill>
                <a:srgbClr val="FFFF00"/>
              </a:solidFill>
              <a:prstDash val="solid"/>
              <a:round/>
              <a:headEnd type="none" w="med" len="med"/>
              <a:tailEnd type="triangle" w="med" len="med"/>
            </a:ln>
          </p:spPr>
        </p:sp>
      </p:grpSp>
      <p:sp>
        <p:nvSpPr>
          <p:cNvPr id="19539" name="Straight Connector 141395"/>
          <p:cNvSpPr/>
          <p:nvPr/>
        </p:nvSpPr>
        <p:spPr>
          <a:xfrm>
            <a:off x="5181600" y="5791200"/>
            <a:ext cx="1714500" cy="0"/>
          </a:xfrm>
          <a:prstGeom prst="line">
            <a:avLst/>
          </a:prstGeom>
          <a:ln w="9525" cap="flat" cmpd="sng">
            <a:solidFill>
              <a:srgbClr val="FFFF00"/>
            </a:solidFill>
            <a:prstDash val="solid"/>
            <a:round/>
            <a:headEnd type="none" w="med" len="med"/>
            <a:tailEnd type="none" w="med" len="med"/>
          </a:ln>
        </p:spPr>
      </p:sp>
      <p:sp>
        <p:nvSpPr>
          <p:cNvPr id="19540" name="Rectangles 141396"/>
          <p:cNvSpPr/>
          <p:nvPr/>
        </p:nvSpPr>
        <p:spPr>
          <a:xfrm>
            <a:off x="4648200" y="6096000"/>
            <a:ext cx="1671638" cy="274638"/>
          </a:xfrm>
          <a:prstGeom prst="rect">
            <a:avLst/>
          </a:prstGeom>
          <a:noFill/>
          <a:ln w="9525">
            <a:noFill/>
          </a:ln>
        </p:spPr>
        <p:txBody>
          <a:bodyPr wrap="none" anchor="ctr" anchorCtr="0">
            <a:spAutoFit/>
          </a:bodyPr>
          <a:p>
            <a:pPr eaLnBrk="0" hangingPunct="0"/>
            <a:r>
              <a:rPr lang="en-US" sz="1200" b="1">
                <a:solidFill>
                  <a:srgbClr val="996600"/>
                </a:solidFill>
                <a:latin typeface="Times New Roman" panose="02020603050405020304" pitchFamily="18" charset="0"/>
              </a:rPr>
              <a:t>Transitive Closure G*</a:t>
            </a:r>
            <a:r>
              <a:rPr lang="en-US" sz="1200">
                <a:latin typeface="Times New Roman" panose="02020603050405020304" pitchFamily="18" charset="0"/>
              </a:rPr>
              <a:t> </a:t>
            </a:r>
            <a:endParaRPr lang="en-US" sz="1200">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Text Placeholder 142337"/>
          <p:cNvSpPr>
            <a:spLocks noGrp="1"/>
          </p:cNvSpPr>
          <p:nvPr>
            <p:ph idx="1"/>
          </p:nvPr>
        </p:nvSpPr>
        <p:spPr>
          <a:xfrm>
            <a:off x="0" y="0"/>
            <a:ext cx="8763000" cy="5715000"/>
          </a:xfrm>
          <a:ln/>
        </p:spPr>
        <p:txBody>
          <a:bodyPr anchor="t" anchorCtr="0"/>
          <a:p>
            <a:pPr>
              <a:lnSpc>
                <a:spcPct val="95000"/>
              </a:lnSpc>
              <a:buNone/>
            </a:pPr>
            <a:r>
              <a:rPr lang="en-US" sz="1800" b="1">
                <a:solidFill>
                  <a:srgbClr val="FFCCFF"/>
                </a:solidFill>
              </a:rPr>
              <a:t>	</a:t>
            </a:r>
            <a:r>
              <a:rPr lang="en-US" sz="1600" b="1">
                <a:solidFill>
                  <a:srgbClr val="FFCCFF"/>
                </a:solidFill>
              </a:rPr>
              <a:t>Definition:</a:t>
            </a:r>
            <a:r>
              <a:rPr lang="en-US" sz="1600">
                <a:solidFill>
                  <a:srgbClr val="FFCCFF"/>
                </a:solidFill>
              </a:rPr>
              <a:t> </a:t>
            </a:r>
            <a:endParaRPr lang="en-US" sz="1600">
              <a:solidFill>
                <a:srgbClr val="FFCCFF"/>
              </a:solidFill>
            </a:endParaRPr>
          </a:p>
          <a:p>
            <a:pPr>
              <a:lnSpc>
                <a:spcPct val="95000"/>
              </a:lnSpc>
              <a:buNone/>
            </a:pPr>
            <a:r>
              <a:rPr lang="en-US" sz="1600">
                <a:solidFill>
                  <a:srgbClr val="FFFF00"/>
                </a:solidFill>
              </a:rPr>
              <a:t>	For a directed graph G = (V,E), where V is the set of vertices and E is the set of edges, the transitive closure of G is a graph G* = (V,E*). In G*, for every vertex v, w in V there is an edge (v, w) in E* if and only if there is a valid path from v to w in G. </a:t>
            </a:r>
            <a:endParaRPr lang="en-US" sz="1600" b="1">
              <a:solidFill>
                <a:srgbClr val="FFFF00"/>
              </a:solidFill>
            </a:endParaRPr>
          </a:p>
          <a:p>
            <a:pPr>
              <a:lnSpc>
                <a:spcPct val="95000"/>
              </a:lnSpc>
              <a:buNone/>
            </a:pPr>
            <a:r>
              <a:rPr lang="en-US" sz="1600" b="1"/>
              <a:t>	</a:t>
            </a:r>
            <a:endParaRPr lang="en-US" sz="1600" b="1"/>
          </a:p>
          <a:p>
            <a:pPr>
              <a:lnSpc>
                <a:spcPct val="95000"/>
              </a:lnSpc>
              <a:buNone/>
            </a:pPr>
            <a:r>
              <a:rPr lang="en-US" sz="1600" b="1">
                <a:solidFill>
                  <a:srgbClr val="FFCCFF"/>
                </a:solidFill>
              </a:rPr>
              <a:t>	Why and where is it needed?</a:t>
            </a:r>
            <a:endParaRPr lang="en-US" sz="1600" b="1" i="1">
              <a:solidFill>
                <a:srgbClr val="FFCCFF"/>
              </a:solidFill>
            </a:endParaRPr>
          </a:p>
          <a:p>
            <a:pPr>
              <a:lnSpc>
                <a:spcPct val="95000"/>
              </a:lnSpc>
              <a:buNone/>
            </a:pPr>
            <a:r>
              <a:rPr lang="en-US" sz="1600">
                <a:solidFill>
                  <a:srgbClr val="FFFF00"/>
                </a:solidFill>
              </a:rPr>
              <a:t>	Finding the transitive closure of a directed graph is an important problem in many computational tasks that listed below.</a:t>
            </a:r>
            <a:endParaRPr lang="en-US" sz="1600">
              <a:solidFill>
                <a:srgbClr val="FFFF00"/>
              </a:solidFill>
            </a:endParaRPr>
          </a:p>
          <a:p>
            <a:pPr>
              <a:lnSpc>
                <a:spcPct val="95000"/>
              </a:lnSpc>
            </a:pPr>
            <a:r>
              <a:rPr lang="en-US" sz="1600">
                <a:solidFill>
                  <a:srgbClr val="FFFF00"/>
                </a:solidFill>
              </a:rPr>
              <a:t>Transitive closure is used to find the </a:t>
            </a:r>
            <a:r>
              <a:rPr lang="en-US" sz="1600" err="1">
                <a:solidFill>
                  <a:srgbClr val="FFFF00"/>
                </a:solidFill>
              </a:rPr>
              <a:t>reachability</a:t>
            </a:r>
            <a:r>
              <a:rPr lang="en-US" sz="1600">
                <a:solidFill>
                  <a:srgbClr val="FFFF00"/>
                </a:solidFill>
              </a:rPr>
              <a:t> analysis of transition networks representing distributed and parallel systems</a:t>
            </a:r>
            <a:endParaRPr lang="en-US" sz="1600">
              <a:solidFill>
                <a:srgbClr val="FFFF00"/>
              </a:solidFill>
            </a:endParaRPr>
          </a:p>
          <a:p>
            <a:pPr>
              <a:lnSpc>
                <a:spcPct val="95000"/>
              </a:lnSpc>
            </a:pPr>
            <a:r>
              <a:rPr lang="en-US" sz="1600">
                <a:solidFill>
                  <a:srgbClr val="FFFF00"/>
                </a:solidFill>
              </a:rPr>
              <a:t>It is used in the construction of parsing automata in compiler construction</a:t>
            </a:r>
            <a:endParaRPr lang="en-US" sz="1600">
              <a:solidFill>
                <a:srgbClr val="FFFF00"/>
              </a:solidFill>
            </a:endParaRPr>
          </a:p>
          <a:p>
            <a:pPr>
              <a:lnSpc>
                <a:spcPct val="95000"/>
              </a:lnSpc>
            </a:pPr>
            <a:r>
              <a:rPr lang="en-US" sz="1600">
                <a:solidFill>
                  <a:srgbClr val="FFFF00"/>
                </a:solidFill>
              </a:rPr>
              <a:t>Recently, transitive closure computation is being used to evaluate recursive database queries (because almost all practical recursive queries are transitive in nature).</a:t>
            </a:r>
            <a:r>
              <a:rPr lang="en-US" sz="1600"/>
              <a:t> </a:t>
            </a:r>
            <a:endParaRPr lang="en-US" sz="1600"/>
          </a:p>
          <a:p>
            <a:pPr>
              <a:lnSpc>
                <a:spcPct val="95000"/>
              </a:lnSpc>
              <a:buNone/>
            </a:pPr>
            <a:endParaRPr lang="" altLang="x-none" sz="1600" b="1" dirty="0"/>
          </a:p>
          <a:p>
            <a:pPr>
              <a:lnSpc>
                <a:spcPct val="95000"/>
              </a:lnSpc>
              <a:buNone/>
            </a:pPr>
            <a:r>
              <a:rPr lang="" altLang="x-none" sz="1600" b="1" dirty="0">
                <a:solidFill>
                  <a:srgbClr val="FFCCFF"/>
                </a:solidFill>
              </a:rPr>
              <a:t>	Algorithm</a:t>
            </a:r>
            <a:endParaRPr lang="en-US" sz="1600" b="1" i="1">
              <a:solidFill>
                <a:srgbClr val="FFCCFF"/>
              </a:solidFill>
            </a:endParaRPr>
          </a:p>
          <a:p>
            <a:pPr>
              <a:lnSpc>
                <a:spcPct val="95000"/>
              </a:lnSpc>
              <a:buNone/>
            </a:pPr>
            <a:r>
              <a:rPr lang="" altLang="x-none" sz="1600" dirty="0"/>
              <a:t>	</a:t>
            </a:r>
            <a:r>
              <a:rPr lang="" altLang="x-none" sz="1600" dirty="0">
                <a:solidFill>
                  <a:srgbClr val="FFFF00"/>
                </a:solidFill>
              </a:rPr>
              <a:t>The algorithm to find transitive enclosure of a graph G is given in figure below. In order to determine the transitive closure of a graph, we define a matrix t where tkij = 1, (for i, j, k = 1, 2, 3, …n) if there exists a path in G from the vertex i to vertex j with intermediate vertices in the set (1, 2, 3, .., k) and 0 otherwise. That is, G* is constructed by adding an edge (i, j) into E* if and only if tkij = 1. </a:t>
            </a:r>
            <a:endParaRPr lang="en-US" sz="1600">
              <a:solidFill>
                <a:srgbClr val="FFFF00"/>
              </a:solidFill>
            </a:endParaRPr>
          </a:p>
        </p:txBody>
      </p:sp>
      <p:sp>
        <p:nvSpPr>
          <p:cNvPr id="20482" name="Rectangles 142338"/>
          <p:cNvSpPr/>
          <p:nvPr/>
        </p:nvSpPr>
        <p:spPr>
          <a:xfrm>
            <a:off x="0" y="3171825"/>
            <a:ext cx="9144000" cy="0"/>
          </a:xfrm>
          <a:prstGeom prst="rect">
            <a:avLst/>
          </a:prstGeom>
          <a:solidFill>
            <a:srgbClr val="E6E6E6"/>
          </a:solidFill>
          <a:ln w="9525">
            <a:noFill/>
          </a:ln>
        </p:spPr>
        <p:txBody>
          <a:bodyPr anchor="t" anchorCtr="0"/>
          <a:p>
            <a:endParaRPr lang="en-US" altLang="zh-CN">
              <a:latin typeface="Arial" panose="020B0604020202020204" pitchFamily="34" charset="0"/>
            </a:endParaRPr>
          </a:p>
        </p:txBody>
      </p:sp>
      <p:sp>
        <p:nvSpPr>
          <p:cNvPr id="20483" name="Rectangles 142339"/>
          <p:cNvSpPr/>
          <p:nvPr/>
        </p:nvSpPr>
        <p:spPr>
          <a:xfrm>
            <a:off x="0" y="3171825"/>
            <a:ext cx="2838450" cy="0"/>
          </a:xfrm>
          <a:prstGeom prst="rect">
            <a:avLst/>
          </a:prstGeom>
          <a:solidFill>
            <a:srgbClr val="E6E6E6"/>
          </a:solidFill>
          <a:ln w="9525">
            <a:noFill/>
          </a:ln>
        </p:spPr>
        <p:txBody>
          <a:bodyPr anchor="t" anchorCtr="0"/>
          <a:p>
            <a:endParaRPr lang="en-US" altLang="zh-CN">
              <a:latin typeface="Arial" panose="020B0604020202020204" pitchFamily="34" charset="0"/>
            </a:endParaRPr>
          </a:p>
        </p:txBody>
      </p:sp>
      <p:sp>
        <p:nvSpPr>
          <p:cNvPr id="20484" name="Left Brace 142340"/>
          <p:cNvSpPr/>
          <p:nvPr/>
        </p:nvSpPr>
        <p:spPr>
          <a:xfrm>
            <a:off x="1289050" y="3208338"/>
            <a:ext cx="114300" cy="457200"/>
          </a:xfrm>
          <a:prstGeom prst="leftBrace">
            <a:avLst>
              <a:gd name="adj1" fmla="val 33314"/>
              <a:gd name="adj2" fmla="val 50000"/>
            </a:avLst>
          </a:prstGeom>
          <a:noFill/>
          <a:ln w="9525" cap="flat" cmpd="sng">
            <a:solidFill>
              <a:srgbClr val="000000"/>
            </a:solidFill>
            <a:prstDash val="solid"/>
            <a:round/>
            <a:headEnd type="none" w="med" len="med"/>
            <a:tailEnd type="none" w="med" len="med"/>
          </a:ln>
        </p:spPr>
        <p:txBody>
          <a:bodyPr anchor="t" anchorCtr="0"/>
          <a:p>
            <a:endParaRPr lang="en-US" altLang="zh-CN">
              <a:latin typeface="Arial" panose="020B0604020202020204" pitchFamily="34" charset="0"/>
            </a:endParaRPr>
          </a:p>
        </p:txBody>
      </p:sp>
      <p:graphicFrame>
        <p:nvGraphicFramePr>
          <p:cNvPr id="142342" name="Table 142341"/>
          <p:cNvGraphicFramePr/>
          <p:nvPr/>
        </p:nvGraphicFramePr>
        <p:xfrm>
          <a:off x="685800" y="5486400"/>
          <a:ext cx="3967163" cy="514350"/>
        </p:xfrm>
        <a:graphic>
          <a:graphicData uri="http://schemas.openxmlformats.org/drawingml/2006/table">
            <a:tbl>
              <a:tblPr/>
              <a:tblGrid>
                <a:gridCol w="955675"/>
                <a:gridCol w="3011488"/>
              </a:tblGrid>
              <a:tr h="51435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spcBef>
                          <a:spcPct val="0"/>
                        </a:spcBef>
                        <a:buNone/>
                      </a:pPr>
                      <a:r>
                        <a:rPr lang="en-US" altLang="x-none" sz="1000" b="1" dirty="0">
                          <a:solidFill>
                            <a:srgbClr val="993300"/>
                          </a:solidFill>
                          <a:latin typeface="Courier New" panose="02070309020205020404" pitchFamily="49" charset="0"/>
                          <a:cs typeface="Courier New" panose="02070309020205020404" pitchFamily="49" charset="0"/>
                        </a:rPr>
                        <a:t>When k = 0</a:t>
                      </a:r>
                      <a:endParaRPr lang="en-US" sz="1400" b="1" i="1">
                        <a:solidFill>
                          <a:srgbClr val="993300"/>
                        </a:solidFill>
                        <a:ea typeface="Arial" panose="020B0604020202020204" pitchFamily="34" charset="0"/>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99"/>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spcBef>
                          <a:spcPct val="0"/>
                        </a:spcBef>
                        <a:buNone/>
                      </a:pPr>
                      <a:r>
                        <a:rPr lang="en-US" altLang="x-none" sz="1000" b="1" dirty="0">
                          <a:solidFill>
                            <a:srgbClr val="993300"/>
                          </a:solidFill>
                          <a:latin typeface="Courier New" panose="02070309020205020404" pitchFamily="49" charset="0"/>
                          <a:cs typeface="Courier New" panose="02070309020205020404" pitchFamily="49" charset="0"/>
                        </a:rPr>
                        <a:t>T</a:t>
                      </a:r>
                      <a:r>
                        <a:rPr lang="en-US" altLang="x-none" sz="1000" b="1" baseline="30000" dirty="0">
                          <a:solidFill>
                            <a:srgbClr val="993300"/>
                          </a:solidFill>
                          <a:latin typeface="Courier New" panose="02070309020205020404" pitchFamily="49" charset="0"/>
                          <a:cs typeface="Courier New" panose="02070309020205020404" pitchFamily="49" charset="0"/>
                        </a:rPr>
                        <a:t>0</a:t>
                      </a:r>
                      <a:r>
                        <a:rPr lang="en-US" altLang="x-none" sz="1000" b="1" baseline="-30000" dirty="0">
                          <a:solidFill>
                            <a:srgbClr val="993300"/>
                          </a:solidFill>
                          <a:latin typeface="Courier New" panose="02070309020205020404" pitchFamily="49" charset="0"/>
                          <a:cs typeface="Courier New" panose="02070309020205020404" pitchFamily="49" charset="0"/>
                        </a:rPr>
                        <a:t>ij</a:t>
                      </a:r>
                      <a:r>
                        <a:rPr lang="en-US" altLang="x-none" sz="1000" b="1" dirty="0">
                          <a:solidFill>
                            <a:srgbClr val="993300"/>
                          </a:solidFill>
                          <a:latin typeface="Courier New" panose="02070309020205020404" pitchFamily="49" charset="0"/>
                          <a:cs typeface="Courier New" panose="02070309020205020404" pitchFamily="49" charset="0"/>
                        </a:rPr>
                        <a:t> =    0  if (i, j) is not in E</a:t>
                      </a:r>
                      <a:endParaRPr sz="1400" b="1" i="1">
                        <a:solidFill>
                          <a:srgbClr val="993300"/>
                        </a:solidFill>
                        <a:cs typeface="Arial" panose="020B0604020202020204" pitchFamily="34" charset="0"/>
                      </a:endParaRPr>
                    </a:p>
                    <a:p>
                      <a:pPr marL="0" lvl="0" indent="0">
                        <a:spcBef>
                          <a:spcPct val="0"/>
                        </a:spcBef>
                        <a:buNone/>
                      </a:pPr>
                      <a:r>
                        <a:rPr lang="en-US" altLang="x-none" sz="1000" b="1" dirty="0">
                          <a:solidFill>
                            <a:srgbClr val="993300"/>
                          </a:solidFill>
                          <a:latin typeface="Courier New" panose="02070309020205020404" pitchFamily="49" charset="0"/>
                          <a:cs typeface="Courier New" panose="02070309020205020404" pitchFamily="49" charset="0"/>
                        </a:rPr>
                        <a:t>         1 if (I, j) is in E</a:t>
                      </a:r>
                      <a:endParaRPr lang="en-US" sz="1400" b="1" i="1">
                        <a:solidFill>
                          <a:srgbClr val="993300"/>
                        </a:solidFill>
                        <a:ea typeface="Arial" panose="020B0604020202020204" pitchFamily="34" charset="0"/>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99"/>
                    </a:solidFill>
                  </a:tcPr>
                </a:tc>
              </a:tr>
            </a:tbl>
          </a:graphicData>
        </a:graphic>
      </p:graphicFrame>
      <p:sp>
        <p:nvSpPr>
          <p:cNvPr id="20493" name="Rectangles 142349"/>
          <p:cNvSpPr/>
          <p:nvPr/>
        </p:nvSpPr>
        <p:spPr>
          <a:xfrm>
            <a:off x="0" y="3113088"/>
            <a:ext cx="9144000" cy="0"/>
          </a:xfrm>
          <a:prstGeom prst="rect">
            <a:avLst/>
          </a:prstGeom>
          <a:solidFill>
            <a:srgbClr val="E6E6E6"/>
          </a:solidFill>
          <a:ln w="9525">
            <a:noFill/>
          </a:ln>
        </p:spPr>
        <p:txBody>
          <a:bodyPr anchor="t" anchorCtr="0"/>
          <a:p>
            <a:endParaRPr lang="en-US" altLang="zh-CN">
              <a:latin typeface="Arial" panose="020B0604020202020204" pitchFamily="34" charset="0"/>
            </a:endParaRPr>
          </a:p>
        </p:txBody>
      </p:sp>
      <p:graphicFrame>
        <p:nvGraphicFramePr>
          <p:cNvPr id="142351" name="Table 142350"/>
          <p:cNvGraphicFramePr/>
          <p:nvPr/>
        </p:nvGraphicFramePr>
        <p:xfrm>
          <a:off x="4876800" y="5410200"/>
          <a:ext cx="3733800" cy="631825"/>
        </p:xfrm>
        <a:graphic>
          <a:graphicData uri="http://schemas.openxmlformats.org/drawingml/2006/table">
            <a:tbl>
              <a:tblPr/>
              <a:tblGrid>
                <a:gridCol w="1244600"/>
                <a:gridCol w="2489200"/>
              </a:tblGrid>
              <a:tr h="63182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spcBef>
                          <a:spcPct val="0"/>
                        </a:spcBef>
                        <a:buNone/>
                      </a:pPr>
                      <a:r>
                        <a:rPr lang="en-US" altLang="x-none" sz="1000" b="1" dirty="0">
                          <a:solidFill>
                            <a:srgbClr val="993300"/>
                          </a:solidFill>
                          <a:latin typeface="Courier New" panose="02070309020205020404" pitchFamily="49" charset="0"/>
                          <a:cs typeface="Courier New" panose="02070309020205020404" pitchFamily="49" charset="0"/>
                        </a:rPr>
                        <a:t>When k ≥ 1</a:t>
                      </a:r>
                      <a:endParaRPr lang="en-US" sz="1400" b="1" i="1">
                        <a:solidFill>
                          <a:srgbClr val="993300"/>
                        </a:solidFill>
                        <a:ea typeface="Arial" panose="020B0604020202020204" pitchFamily="34" charset="0"/>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99"/>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spcBef>
                          <a:spcPct val="0"/>
                        </a:spcBef>
                        <a:buNone/>
                      </a:pPr>
                      <a:r>
                        <a:rPr lang="en-US" altLang="x-none" sz="1000" b="1" dirty="0">
                          <a:solidFill>
                            <a:srgbClr val="993300"/>
                          </a:solidFill>
                          <a:latin typeface="Courier New" panose="02070309020205020404" pitchFamily="49" charset="0"/>
                          <a:cs typeface="Courier New" panose="02070309020205020404" pitchFamily="49" charset="0"/>
                        </a:rPr>
                        <a:t>T</a:t>
                      </a:r>
                      <a:r>
                        <a:rPr lang="en-US" altLang="x-none" sz="1000" b="1" baseline="30000" dirty="0">
                          <a:solidFill>
                            <a:srgbClr val="993300"/>
                          </a:solidFill>
                          <a:latin typeface="Courier New" panose="02070309020205020404" pitchFamily="49" charset="0"/>
                          <a:cs typeface="Courier New" panose="02070309020205020404" pitchFamily="49" charset="0"/>
                        </a:rPr>
                        <a:t>k</a:t>
                      </a:r>
                      <a:r>
                        <a:rPr lang="en-US" altLang="x-none" sz="1000" b="1" baseline="-30000" dirty="0">
                          <a:solidFill>
                            <a:srgbClr val="993300"/>
                          </a:solidFill>
                          <a:latin typeface="Courier New" panose="02070309020205020404" pitchFamily="49" charset="0"/>
                          <a:cs typeface="Courier New" panose="02070309020205020404" pitchFamily="49" charset="0"/>
                        </a:rPr>
                        <a:t>ij</a:t>
                      </a:r>
                      <a:r>
                        <a:rPr lang="en-US" altLang="x-none" sz="1000" b="1" dirty="0">
                          <a:solidFill>
                            <a:srgbClr val="993300"/>
                          </a:solidFill>
                          <a:latin typeface="Courier New" panose="02070309020205020404" pitchFamily="49" charset="0"/>
                          <a:cs typeface="Courier New" panose="02070309020205020404" pitchFamily="49" charset="0"/>
                        </a:rPr>
                        <a:t> = T</a:t>
                      </a:r>
                      <a:r>
                        <a:rPr lang="en-US" altLang="x-none" sz="1000" b="1" baseline="30000" dirty="0">
                          <a:solidFill>
                            <a:srgbClr val="993300"/>
                          </a:solidFill>
                          <a:latin typeface="Courier New" panose="02070309020205020404" pitchFamily="49" charset="0"/>
                          <a:cs typeface="Courier New" panose="02070309020205020404" pitchFamily="49" charset="0"/>
                        </a:rPr>
                        <a:t>k-1</a:t>
                      </a:r>
                      <a:r>
                        <a:rPr lang="en-US" altLang="x-none" sz="1000" b="1" baseline="-30000" dirty="0">
                          <a:solidFill>
                            <a:srgbClr val="993300"/>
                          </a:solidFill>
                          <a:latin typeface="Courier New" panose="02070309020205020404" pitchFamily="49" charset="0"/>
                          <a:cs typeface="Courier New" panose="02070309020205020404" pitchFamily="49" charset="0"/>
                        </a:rPr>
                        <a:t>ij</a:t>
                      </a:r>
                      <a:r>
                        <a:rPr lang="en-US" altLang="x-none" sz="1000" b="1" dirty="0">
                          <a:solidFill>
                            <a:srgbClr val="993300"/>
                          </a:solidFill>
                          <a:latin typeface="Courier New" panose="02070309020205020404" pitchFamily="49" charset="0"/>
                          <a:cs typeface="Courier New" panose="02070309020205020404" pitchFamily="49" charset="0"/>
                        </a:rPr>
                        <a:t> V (T</a:t>
                      </a:r>
                      <a:r>
                        <a:rPr lang="en-US" altLang="x-none" sz="1000" b="1" baseline="30000" dirty="0">
                          <a:solidFill>
                            <a:srgbClr val="993300"/>
                          </a:solidFill>
                          <a:latin typeface="Courier New" panose="02070309020205020404" pitchFamily="49" charset="0"/>
                          <a:cs typeface="Courier New" panose="02070309020205020404" pitchFamily="49" charset="0"/>
                        </a:rPr>
                        <a:t>k-1</a:t>
                      </a:r>
                      <a:r>
                        <a:rPr lang="en-US" altLang="x-none" sz="1000" b="1" baseline="-30000" dirty="0">
                          <a:solidFill>
                            <a:srgbClr val="993300"/>
                          </a:solidFill>
                          <a:latin typeface="Courier New" panose="02070309020205020404" pitchFamily="49" charset="0"/>
                          <a:cs typeface="Courier New" panose="02070309020205020404" pitchFamily="49" charset="0"/>
                        </a:rPr>
                        <a:t>ik </a:t>
                      </a:r>
                      <a:r>
                        <a:rPr lang="en-US" altLang="x-none" sz="1000" b="1" dirty="0">
                          <a:solidFill>
                            <a:srgbClr val="993300"/>
                          </a:solidFill>
                          <a:latin typeface="Courier New" panose="02070309020205020404" pitchFamily="49" charset="0"/>
                          <a:cs typeface="Courier New" panose="02070309020205020404" pitchFamily="49" charset="0"/>
                        </a:rPr>
                        <a:t>Λ T</a:t>
                      </a:r>
                      <a:r>
                        <a:rPr lang="en-US" altLang="x-none" sz="1000" b="1" baseline="30000" dirty="0">
                          <a:solidFill>
                            <a:srgbClr val="993300"/>
                          </a:solidFill>
                          <a:latin typeface="Courier New" panose="02070309020205020404" pitchFamily="49" charset="0"/>
                          <a:cs typeface="Courier New" panose="02070309020205020404" pitchFamily="49" charset="0"/>
                        </a:rPr>
                        <a:t>k-1</a:t>
                      </a:r>
                      <a:r>
                        <a:rPr lang="en-US" altLang="x-none" sz="1000" b="1" baseline="-30000" dirty="0">
                          <a:solidFill>
                            <a:srgbClr val="993300"/>
                          </a:solidFill>
                          <a:latin typeface="Courier New" panose="02070309020205020404" pitchFamily="49" charset="0"/>
                          <a:cs typeface="Courier New" panose="02070309020205020404" pitchFamily="49" charset="0"/>
                        </a:rPr>
                        <a:t>kj</a:t>
                      </a:r>
                      <a:r>
                        <a:rPr lang="en-US" altLang="x-none" sz="1000" b="1" dirty="0">
                          <a:solidFill>
                            <a:srgbClr val="993300"/>
                          </a:solidFill>
                          <a:latin typeface="Courier New" panose="02070309020205020404" pitchFamily="49" charset="0"/>
                          <a:cs typeface="Courier New" panose="02070309020205020404" pitchFamily="49" charset="0"/>
                        </a:rPr>
                        <a:t>)</a:t>
                      </a:r>
                      <a:endParaRPr lang="en-US" sz="1400" b="1" i="1">
                        <a:solidFill>
                          <a:srgbClr val="993300"/>
                        </a:solidFill>
                        <a:ea typeface="Arial" panose="020B0604020202020204" pitchFamily="34" charset="0"/>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C99"/>
                    </a:solidFill>
                  </a:tcPr>
                </a:tc>
              </a:tr>
            </a:tbl>
          </a:graphicData>
        </a:graphic>
      </p:graphicFrame>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21708</Words>
  <Application>WPS Presentation</Application>
  <PresentationFormat>On-screen Show</PresentationFormat>
  <Paragraphs>651</Paragraphs>
  <Slides>24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Arial</vt:lpstr>
      <vt:lpstr>SimSun</vt:lpstr>
      <vt:lpstr>Wingdings</vt:lpstr>
      <vt:lpstr>Tahoma</vt:lpstr>
      <vt:lpstr>Times New Roman</vt:lpstr>
      <vt:lpstr>Courier New</vt:lpstr>
      <vt:lpstr>Microsoft YaHei</vt:lpstr>
      <vt:lpstr>Arial Unicode MS</vt:lpstr>
      <vt:lpstr>Calibri</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manisha.mathews</dc:creator>
  <cp:lastModifiedBy>KIIT</cp:lastModifiedBy>
  <cp:revision>113</cp:revision>
  <dcterms:created xsi:type="dcterms:W3CDTF">2009-07-24T09:58:34Z</dcterms:created>
  <dcterms:modified xsi:type="dcterms:W3CDTF">2023-12-08T07:31:59Z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157691BB6E3B4EF8A1C758B80C8ACAED_13</vt:lpwstr>
  </property>
  <property fmtid="{D5CDD505-2E9C-101B-9397-08002B2CF9AE}" pid="3" name="KSOProductBuildVer">
    <vt:lpwstr>1033-12.2.0.13359</vt:lpwstr>
  </property>
</Properties>
</file>