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09"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55"/>
    <a:srgbClr val="00004B"/>
    <a:srgbClr val="FF9900"/>
    <a:srgbClr val="FFCCFF"/>
    <a:srgbClr val="FFFF00"/>
    <a:srgbClr val="FFFFCC"/>
    <a:srgbClr val="FFCC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0" d="100"/>
          <a:sy n="70" d="100"/>
        </p:scale>
        <p:origin x="138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83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83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83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83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83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E9ABCBAA-0473-4DB3-80D4-C15DBF236B33}" type="slidenum">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502235A5-A044-4AD8-A23D-0E9896A5F23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 name="Rectangle 7"/>
          <p:cNvSpPr/>
          <p:nvPr userDrawn="1"/>
        </p:nvSpPr>
        <p:spPr>
          <a:xfrm>
            <a:off x="1828800" y="6553200"/>
            <a:ext cx="4876800" cy="304800"/>
          </a:xfrm>
          <a:prstGeom prst="rect">
            <a:avLst/>
          </a:prstGeom>
          <a:noFill/>
          <a:ln w="9525">
            <a:noFill/>
          </a:ln>
        </p:spPr>
        <p:txBody>
          <a:bodyPr/>
          <a:p>
            <a:pPr lvl="0" algn="ctr" eaLnBrk="1" hangingPunct="1"/>
            <a:r>
              <a:rPr sz="1600" dirty="0">
                <a:solidFill>
                  <a:srgbClr val="FF9900"/>
                </a:solidFill>
                <a:latin typeface="Arial" panose="020B0604020202020204" pitchFamily="34" charset="0"/>
              </a:rPr>
              <a:t>© </a:t>
            </a:r>
            <a:r>
              <a:rPr sz="1400" dirty="0">
                <a:solidFill>
                  <a:srgbClr val="FF9900"/>
                </a:solidFill>
                <a:latin typeface="Arial" panose="020B0604020202020204" pitchFamily="34" charset="0"/>
              </a:rPr>
              <a:t>Oxford University Press 2011. All rights reserved.</a:t>
            </a:r>
            <a:endParaRPr sz="1400" dirty="0">
              <a:solidFill>
                <a:srgbClr val="FF99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2"/>
          <p:cNvSpPr>
            <a:spLocks noGrp="1" noChangeArrowheads="1"/>
          </p:cNvSpPr>
          <p:nvPr>
            <p:ph type="ctrTitle"/>
          </p:nvPr>
        </p:nvSpPr>
        <p:spPr>
          <a:xfrm>
            <a:off x="685800" y="1371600"/>
            <a:ext cx="7772400" cy="14700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rPr>
              <a:t>Data Structures Using C</a:t>
            </a:r>
            <a:r>
              <a:rPr kumimoji="0" lang="en-US" sz="4400" b="0" i="0" u="none" strike="noStrike" kern="1200" cap="none" spc="0" normalizeH="0" baseline="0" noProof="0" smtClean="0">
                <a:ln>
                  <a:noFill/>
                </a:ln>
                <a:solidFill>
                  <a:schemeClr val="tx2"/>
                </a:solidFill>
                <a:effectLst/>
                <a:uLnTx/>
                <a:uFillTx/>
                <a:latin typeface="+mj-lt"/>
                <a:ea typeface="+mj-ea"/>
                <a:cs typeface="+mj-cs"/>
              </a:rPr>
              <a:t> </a:t>
            </a:r>
            <a:endParaRPr kumimoji="0" lang="en-US" sz="4400" b="0" i="0" u="none" strike="noStrike" kern="1200" cap="none" spc="0" normalizeH="0" baseline="0" noProof="0" smtClean="0">
              <a:ln>
                <a:noFill/>
              </a:ln>
              <a:solidFill>
                <a:schemeClr val="tx2"/>
              </a:solidFill>
              <a:effectLst/>
              <a:uLnTx/>
              <a:uFillTx/>
              <a:latin typeface="+mj-lt"/>
              <a:ea typeface="+mj-ea"/>
              <a:cs typeface="+mj-cs"/>
            </a:endParaRPr>
          </a:p>
        </p:txBody>
      </p:sp>
      <p:sp>
        <p:nvSpPr>
          <p:cNvPr id="3075" name="Rectangle 3"/>
          <p:cNvSpPr>
            <a:spLocks noGrp="1"/>
          </p:cNvSpPr>
          <p:nvPr>
            <p:ph type="subTitle" idx="1"/>
          </p:nvPr>
        </p:nvSpPr>
        <p:spPr>
          <a:xfrm>
            <a:off x="533400" y="2971800"/>
            <a:ext cx="8610600" cy="1752600"/>
          </a:xfrm>
          <a:ln/>
        </p:spPr>
        <p:txBody>
          <a:bodyPr vert="horz" wrap="square" lIns="91440" tIns="45720" rIns="91440" bIns="45720" anchor="t" anchorCtr="0"/>
          <a:p>
            <a:pPr eaLnBrk="1" hangingPunct="1">
              <a:buClrTx/>
              <a:buSzTx/>
              <a:buFontTx/>
            </a:pPr>
            <a:r>
              <a:rPr sz="2800" kern="1200" dirty="0">
                <a:solidFill>
                  <a:schemeClr val="bg1"/>
                </a:solidFill>
                <a:latin typeface="+mn-lt"/>
                <a:ea typeface="+mn-ea"/>
                <a:cs typeface="+mn-cs"/>
              </a:rPr>
              <a:t>KAMAKHYA NARAIN SINGH</a:t>
            </a:r>
            <a:endParaRPr sz="2800" kern="1200" dirty="0">
              <a:solidFill>
                <a:schemeClr val="bg1"/>
              </a:solidFill>
              <a:latin typeface="+mn-lt"/>
              <a:ea typeface="+mn-ea"/>
              <a:cs typeface="+mn-cs"/>
            </a:endParaRPr>
          </a:p>
          <a:p>
            <a:pPr eaLnBrk="1" hangingPunct="1">
              <a:buClrTx/>
              <a:buSzTx/>
              <a:buFontTx/>
            </a:pPr>
            <a:r>
              <a:rPr sz="2800" kern="1200" dirty="0">
                <a:solidFill>
                  <a:schemeClr val="bg1"/>
                </a:solidFill>
                <a:latin typeface="+mn-lt"/>
                <a:ea typeface="+mn-ea"/>
                <a:cs typeface="+mn-cs"/>
              </a:rPr>
              <a:t>ASST PROFESSOR,</a:t>
            </a:r>
            <a:endParaRPr sz="2800" kern="1200" dirty="0">
              <a:solidFill>
                <a:schemeClr val="bg1"/>
              </a:solidFill>
              <a:latin typeface="+mn-lt"/>
              <a:ea typeface="+mn-ea"/>
              <a:cs typeface="+mn-cs"/>
            </a:endParaRPr>
          </a:p>
          <a:p>
            <a:pPr eaLnBrk="1" hangingPunct="1">
              <a:buClrTx/>
              <a:buSzTx/>
              <a:buFontTx/>
            </a:pPr>
            <a:r>
              <a:rPr sz="2800" kern="1200" dirty="0">
                <a:solidFill>
                  <a:schemeClr val="bg1"/>
                </a:solidFill>
                <a:latin typeface="+mn-lt"/>
                <a:ea typeface="+mn-ea"/>
                <a:cs typeface="+mn-cs"/>
              </a:rPr>
              <a:t>SCA, KIIT UNIVERSITY</a:t>
            </a:r>
            <a:endParaRPr sz="2800" kern="1200" dirty="0">
              <a:solidFill>
                <a:schemeClr val="bg1"/>
              </a:solidFill>
              <a:latin typeface="+mn-lt"/>
              <a:ea typeface="+mn-ea"/>
              <a:cs typeface="+mn-cs"/>
            </a:endParaRPr>
          </a:p>
          <a:p>
            <a:pPr eaLnBrk="1" hangingPunct="1">
              <a:buClrTx/>
              <a:buSzTx/>
              <a:buFontTx/>
            </a:pPr>
            <a:endParaRPr sz="2800" kern="1200" dirty="0">
              <a:solidFill>
                <a:schemeClr val="bg1"/>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0" y="0"/>
            <a:ext cx="8839200" cy="731838"/>
          </a:xfrm>
          <a:ln/>
        </p:spPr>
        <p:txBody>
          <a:bodyPr vert="horz" wrap="square" lIns="91440" tIns="45720" rIns="91440" bIns="45720" anchor="ctr" anchorCtr="0"/>
          <a:p>
            <a:pPr eaLnBrk="1" hangingPunct="1"/>
            <a:r>
              <a:rPr sz="4000" b="1" dirty="0">
                <a:solidFill>
                  <a:srgbClr val="FFCCFF"/>
                </a:solidFill>
              </a:rPr>
              <a:t>Determining the Height of the Tree</a:t>
            </a:r>
            <a:r>
              <a:rPr sz="4000" dirty="0">
                <a:solidFill>
                  <a:srgbClr val="FFCCFF"/>
                </a:solidFill>
              </a:rPr>
              <a:t> </a:t>
            </a:r>
            <a:endParaRPr sz="4000" dirty="0">
              <a:solidFill>
                <a:srgbClr val="FFCCFF"/>
              </a:solidFill>
            </a:endParaRPr>
          </a:p>
        </p:txBody>
      </p:sp>
      <p:sp>
        <p:nvSpPr>
          <p:cNvPr id="12291" name="Rectangle 3"/>
          <p:cNvSpPr>
            <a:spLocks noGrp="1"/>
          </p:cNvSpPr>
          <p:nvPr>
            <p:ph idx="1"/>
          </p:nvPr>
        </p:nvSpPr>
        <p:spPr>
          <a:xfrm>
            <a:off x="0" y="838200"/>
            <a:ext cx="7315200" cy="1828800"/>
          </a:xfrm>
          <a:ln/>
        </p:spPr>
        <p:txBody>
          <a:bodyPr vert="horz" wrap="square" lIns="91440" tIns="45720" rIns="91440" bIns="45720" anchor="t" anchorCtr="0"/>
          <a:p>
            <a:pPr eaLnBrk="1" hangingPunct="1">
              <a:lnSpc>
                <a:spcPct val="95000"/>
              </a:lnSpc>
            </a:pPr>
            <a:r>
              <a:rPr sz="1800" b="1" dirty="0">
                <a:solidFill>
                  <a:srgbClr val="FFFF00"/>
                </a:solidFill>
              </a:rPr>
              <a:t>In order to determine the height of the binary search tree, we will calculate the height of the left sub-tree and the right sub-tree. Whichever height is greater, 1 is added to it. </a:t>
            </a:r>
            <a:endParaRPr sz="1800" b="1" dirty="0">
              <a:solidFill>
                <a:srgbClr val="FFFF00"/>
              </a:solidFill>
            </a:endParaRPr>
          </a:p>
          <a:p>
            <a:pPr eaLnBrk="1" hangingPunct="1">
              <a:lnSpc>
                <a:spcPct val="95000"/>
              </a:lnSpc>
            </a:pPr>
            <a:r>
              <a:rPr sz="1800" b="1" i="1" dirty="0">
                <a:solidFill>
                  <a:srgbClr val="FFFF00"/>
                </a:solidFill>
              </a:rPr>
              <a:t>Since height of right sub-tree is greater than the height of the left sub-tree, the height of the tree = height (right sub-tree) + 1= 2 + 1 = 3</a:t>
            </a:r>
            <a:endParaRPr sz="1800" b="1" i="1" dirty="0">
              <a:solidFill>
                <a:srgbClr val="FFFF00"/>
              </a:solidFill>
            </a:endParaRPr>
          </a:p>
        </p:txBody>
      </p:sp>
      <p:grpSp>
        <p:nvGrpSpPr>
          <p:cNvPr id="12292" name="Group 4"/>
          <p:cNvGrpSpPr/>
          <p:nvPr/>
        </p:nvGrpSpPr>
        <p:grpSpPr>
          <a:xfrm>
            <a:off x="7239000" y="1600200"/>
            <a:ext cx="1371600" cy="1257300"/>
            <a:chOff x="2088" y="3535"/>
            <a:chExt cx="648" cy="792"/>
          </a:xfrm>
        </p:grpSpPr>
        <p:sp>
          <p:nvSpPr>
            <p:cNvPr id="12294" name="Oval 5"/>
            <p:cNvSpPr/>
            <p:nvPr/>
          </p:nvSpPr>
          <p:spPr>
            <a:xfrm>
              <a:off x="2232" y="35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45</a:t>
              </a:r>
              <a:endParaRPr sz="1000" b="1" dirty="0">
                <a:solidFill>
                  <a:srgbClr val="993300"/>
                </a:solidFill>
                <a:latin typeface="Arial" panose="020B0604020202020204" pitchFamily="34" charset="0"/>
              </a:endParaRPr>
            </a:p>
          </p:txBody>
        </p:sp>
        <p:sp>
          <p:nvSpPr>
            <p:cNvPr id="12295" name="Line 6"/>
            <p:cNvSpPr/>
            <p:nvPr/>
          </p:nvSpPr>
          <p:spPr>
            <a:xfrm flipH="1">
              <a:off x="2232" y="3751"/>
              <a:ext cx="72" cy="72"/>
            </a:xfrm>
            <a:prstGeom prst="line">
              <a:avLst/>
            </a:prstGeom>
            <a:ln w="9525" cap="flat" cmpd="sng">
              <a:solidFill>
                <a:srgbClr val="FFFF00"/>
              </a:solidFill>
              <a:prstDash val="solid"/>
              <a:headEnd type="none" w="med" len="med"/>
              <a:tailEnd type="none" w="med" len="med"/>
            </a:ln>
          </p:spPr>
        </p:sp>
        <p:sp>
          <p:nvSpPr>
            <p:cNvPr id="12296" name="Oval 7"/>
            <p:cNvSpPr/>
            <p:nvPr/>
          </p:nvSpPr>
          <p:spPr>
            <a:xfrm>
              <a:off x="2088"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39</a:t>
              </a:r>
              <a:endParaRPr sz="1000" b="1" dirty="0">
                <a:solidFill>
                  <a:srgbClr val="993300"/>
                </a:solidFill>
                <a:latin typeface="Arial" panose="020B0604020202020204" pitchFamily="34" charset="0"/>
              </a:endParaRPr>
            </a:p>
          </p:txBody>
        </p:sp>
        <p:sp>
          <p:nvSpPr>
            <p:cNvPr id="12297" name="Line 8"/>
            <p:cNvSpPr/>
            <p:nvPr/>
          </p:nvSpPr>
          <p:spPr>
            <a:xfrm>
              <a:off x="2376" y="3751"/>
              <a:ext cx="72" cy="72"/>
            </a:xfrm>
            <a:prstGeom prst="line">
              <a:avLst/>
            </a:prstGeom>
            <a:ln w="9525" cap="flat" cmpd="sng">
              <a:solidFill>
                <a:srgbClr val="FFFF00"/>
              </a:solidFill>
              <a:prstDash val="solid"/>
              <a:headEnd type="none" w="med" len="med"/>
              <a:tailEnd type="none" w="med" len="med"/>
            </a:ln>
          </p:spPr>
        </p:sp>
        <p:sp>
          <p:nvSpPr>
            <p:cNvPr id="12298" name="Oval 9"/>
            <p:cNvSpPr/>
            <p:nvPr/>
          </p:nvSpPr>
          <p:spPr>
            <a:xfrm>
              <a:off x="2376"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78</a:t>
              </a:r>
              <a:endParaRPr sz="1000" b="1" dirty="0">
                <a:solidFill>
                  <a:srgbClr val="993300"/>
                </a:solidFill>
                <a:latin typeface="Arial" panose="020B0604020202020204" pitchFamily="34" charset="0"/>
              </a:endParaRPr>
            </a:p>
          </p:txBody>
        </p:sp>
        <p:sp>
          <p:nvSpPr>
            <p:cNvPr id="12299" name="Line 10"/>
            <p:cNvSpPr/>
            <p:nvPr/>
          </p:nvSpPr>
          <p:spPr>
            <a:xfrm>
              <a:off x="2520" y="4039"/>
              <a:ext cx="72" cy="72"/>
            </a:xfrm>
            <a:prstGeom prst="line">
              <a:avLst/>
            </a:prstGeom>
            <a:ln w="9525" cap="flat" cmpd="sng">
              <a:solidFill>
                <a:srgbClr val="FFFF00"/>
              </a:solidFill>
              <a:prstDash val="solid"/>
              <a:headEnd type="none" w="med" len="med"/>
              <a:tailEnd type="none" w="med" len="med"/>
            </a:ln>
          </p:spPr>
        </p:sp>
        <p:sp>
          <p:nvSpPr>
            <p:cNvPr id="12300" name="Line 11"/>
            <p:cNvSpPr/>
            <p:nvPr/>
          </p:nvSpPr>
          <p:spPr>
            <a:xfrm flipH="1">
              <a:off x="2376" y="4039"/>
              <a:ext cx="72" cy="72"/>
            </a:xfrm>
            <a:prstGeom prst="line">
              <a:avLst/>
            </a:prstGeom>
            <a:ln w="9525" cap="flat" cmpd="sng">
              <a:solidFill>
                <a:srgbClr val="FFFF00"/>
              </a:solidFill>
              <a:prstDash val="solid"/>
              <a:headEnd type="none" w="med" len="med"/>
              <a:tailEnd type="none" w="med" len="med"/>
            </a:ln>
          </p:spPr>
        </p:sp>
        <p:sp>
          <p:nvSpPr>
            <p:cNvPr id="12301" name="Oval 12"/>
            <p:cNvSpPr/>
            <p:nvPr/>
          </p:nvSpPr>
          <p:spPr>
            <a:xfrm>
              <a:off x="2232"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54</a:t>
              </a:r>
              <a:endParaRPr sz="1000" b="1" dirty="0">
                <a:solidFill>
                  <a:srgbClr val="993300"/>
                </a:solidFill>
                <a:latin typeface="Arial" panose="020B0604020202020204" pitchFamily="34" charset="0"/>
              </a:endParaRPr>
            </a:p>
          </p:txBody>
        </p:sp>
        <p:sp>
          <p:nvSpPr>
            <p:cNvPr id="12302" name="Oval 13"/>
            <p:cNvSpPr/>
            <p:nvPr/>
          </p:nvSpPr>
          <p:spPr>
            <a:xfrm>
              <a:off x="2520"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80</a:t>
              </a:r>
              <a:endParaRPr sz="1000" b="1" dirty="0">
                <a:solidFill>
                  <a:srgbClr val="993300"/>
                </a:solidFill>
                <a:latin typeface="Arial" panose="020B0604020202020204" pitchFamily="34" charset="0"/>
              </a:endParaRPr>
            </a:p>
          </p:txBody>
        </p:sp>
      </p:grpSp>
      <p:sp>
        <p:nvSpPr>
          <p:cNvPr id="12293" name="AutoShape 14"/>
          <p:cNvSpPr/>
          <p:nvPr/>
        </p:nvSpPr>
        <p:spPr>
          <a:xfrm>
            <a:off x="381000" y="2667000"/>
            <a:ext cx="6248400" cy="35052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r>
              <a:rPr sz="1100" b="1" dirty="0">
                <a:solidFill>
                  <a:srgbClr val="993300"/>
                </a:solidFill>
                <a:latin typeface="Courier New" panose="02070309020205020404" pitchFamily="49" charset="0"/>
              </a:rPr>
              <a:t>Algorithm to determine height of the binary search tree- Height (TREE)</a:t>
            </a:r>
            <a:endParaRPr sz="1100" b="1" dirty="0">
              <a:solidFill>
                <a:srgbClr val="993300"/>
              </a:solidFill>
              <a:latin typeface="Courier New" panose="02070309020205020404" pitchFamily="49" charset="0"/>
            </a:endParaRPr>
          </a:p>
          <a:p>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1: IF TREE = NULL, then</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0</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ELSE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SET LeftHeight = Height(TREE-&gt;LEFT)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SET RightHeight = Height(TREE-&gt;RIGHT)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IF LeftHeight &gt; RightHeight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LeftHeight + 1</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ELSE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RightHeight + 1</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[END OF IF]</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[END OF IF]</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2: End</a:t>
            </a:r>
            <a:endParaRPr sz="1100" b="1" dirty="0">
              <a:solidFill>
                <a:srgbClr val="993300"/>
              </a:solidFill>
              <a:latin typeface="Courier New" panose="02070309020205020404" pitchFamily="49" charset="0"/>
            </a:endParaRPr>
          </a:p>
          <a:p>
            <a:endParaRPr sz="1100" b="1" dirty="0">
              <a:solidFill>
                <a:srgbClr val="993300"/>
              </a:solidFill>
              <a:latin typeface="Courier New" panose="02070309020205020404" pitchFamily="49" charset="0"/>
            </a:endParaRPr>
          </a:p>
          <a:p>
            <a:r>
              <a:rPr sz="1000" dirty="0">
                <a:latin typeface="Courier New" panose="02070309020205020404" pitchFamily="49" charset="0"/>
              </a:rPr>
              <a:t>		</a:t>
            </a:r>
            <a:endParaRPr sz="1000" dirty="0">
              <a:latin typeface="Courier New" panose="02070309020205020404" pitchFamily="49" charset="0"/>
            </a:endParaRPr>
          </a:p>
          <a:p>
            <a:endParaRPr sz="1000" dirty="0">
              <a:latin typeface="Courier New" panose="02070309020205020404" pitchFamily="49" charset="0"/>
            </a:endParaRPr>
          </a:p>
          <a:p>
            <a:endParaRPr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0" y="0"/>
            <a:ext cx="8686800" cy="731838"/>
          </a:xfrm>
          <a:ln/>
        </p:spPr>
        <p:txBody>
          <a:bodyPr vert="horz" wrap="square" lIns="91440" tIns="45720" rIns="91440" bIns="45720" anchor="ctr" anchorCtr="0"/>
          <a:p>
            <a:pPr eaLnBrk="1" hangingPunct="1"/>
            <a:r>
              <a:rPr sz="4000" b="1" dirty="0">
                <a:solidFill>
                  <a:srgbClr val="FFCCFF"/>
                </a:solidFill>
              </a:rPr>
              <a:t>Determining the Number of Nodes</a:t>
            </a:r>
            <a:r>
              <a:rPr sz="4000" dirty="0">
                <a:solidFill>
                  <a:srgbClr val="FFCCFF"/>
                </a:solidFill>
              </a:rPr>
              <a:t> </a:t>
            </a:r>
            <a:endParaRPr sz="4000" dirty="0">
              <a:solidFill>
                <a:srgbClr val="FFCCFF"/>
              </a:solidFill>
            </a:endParaRPr>
          </a:p>
        </p:txBody>
      </p:sp>
      <p:sp>
        <p:nvSpPr>
          <p:cNvPr id="13315" name="Rectangle 3"/>
          <p:cNvSpPr>
            <a:spLocks noGrp="1"/>
          </p:cNvSpPr>
          <p:nvPr>
            <p:ph idx="1"/>
          </p:nvPr>
        </p:nvSpPr>
        <p:spPr>
          <a:xfrm>
            <a:off x="0" y="838200"/>
            <a:ext cx="6705600" cy="1600200"/>
          </a:xfrm>
          <a:ln/>
        </p:spPr>
        <p:txBody>
          <a:bodyPr vert="horz" wrap="square" lIns="91440" tIns="45720" rIns="91440" bIns="45720" anchor="t" anchorCtr="0"/>
          <a:p>
            <a:pPr eaLnBrk="1" hangingPunct="1">
              <a:lnSpc>
                <a:spcPct val="90000"/>
              </a:lnSpc>
            </a:pPr>
            <a:r>
              <a:rPr sz="1800" b="1" dirty="0">
                <a:solidFill>
                  <a:srgbClr val="FFFF00"/>
                </a:solidFill>
              </a:rPr>
              <a:t>Determining the number of nodes in a binary search tree is similar to determining its height. To calculate the total number of elements/ nodes in the tree, we will count the number of nodes in the left sub-tree and the right sub-tree. </a:t>
            </a:r>
            <a:endParaRPr sz="1800" b="1" i="1" dirty="0">
              <a:solidFill>
                <a:srgbClr val="FFFF00"/>
              </a:solidFill>
            </a:endParaRPr>
          </a:p>
          <a:p>
            <a:pPr eaLnBrk="1" hangingPunct="1">
              <a:lnSpc>
                <a:spcPct val="90000"/>
              </a:lnSpc>
            </a:pPr>
            <a:r>
              <a:rPr sz="1800" b="1" i="1" dirty="0">
                <a:solidFill>
                  <a:srgbClr val="FF9900"/>
                </a:solidFill>
              </a:rPr>
              <a:t>Number of nodes = totalNodes(left sub-tree) + totalNodes(right sub-tree) + 1</a:t>
            </a:r>
            <a:endParaRPr sz="1800" b="1" i="1" dirty="0">
              <a:solidFill>
                <a:srgbClr val="FF9900"/>
              </a:solidFill>
            </a:endParaRPr>
          </a:p>
        </p:txBody>
      </p:sp>
      <p:grpSp>
        <p:nvGrpSpPr>
          <p:cNvPr id="13316" name="Group 4"/>
          <p:cNvGrpSpPr/>
          <p:nvPr/>
        </p:nvGrpSpPr>
        <p:grpSpPr>
          <a:xfrm>
            <a:off x="6934200" y="1447800"/>
            <a:ext cx="1790700" cy="1714500"/>
            <a:chOff x="1872" y="3247"/>
            <a:chExt cx="792" cy="1080"/>
          </a:xfrm>
        </p:grpSpPr>
        <p:sp>
          <p:nvSpPr>
            <p:cNvPr id="13319" name="Oval 5"/>
            <p:cNvSpPr/>
            <p:nvPr/>
          </p:nvSpPr>
          <p:spPr>
            <a:xfrm>
              <a:off x="2016" y="324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b="1" dirty="0">
                  <a:solidFill>
                    <a:srgbClr val="993300"/>
                  </a:solidFill>
                  <a:latin typeface="Arial" panose="020B0604020202020204" pitchFamily="34" charset="0"/>
                </a:rPr>
                <a:t>45</a:t>
              </a:r>
              <a:endParaRPr b="1" dirty="0">
                <a:solidFill>
                  <a:srgbClr val="993300"/>
                </a:solidFill>
                <a:latin typeface="Arial" panose="020B0604020202020204" pitchFamily="34" charset="0"/>
              </a:endParaRPr>
            </a:p>
          </p:txBody>
        </p:sp>
        <p:sp>
          <p:nvSpPr>
            <p:cNvPr id="13320" name="Line 6"/>
            <p:cNvSpPr/>
            <p:nvPr/>
          </p:nvSpPr>
          <p:spPr>
            <a:xfrm flipH="1">
              <a:off x="2016" y="3463"/>
              <a:ext cx="72" cy="72"/>
            </a:xfrm>
            <a:prstGeom prst="line">
              <a:avLst/>
            </a:prstGeom>
            <a:ln w="9525" cap="flat" cmpd="sng">
              <a:solidFill>
                <a:srgbClr val="FFFF00"/>
              </a:solidFill>
              <a:prstDash val="solid"/>
              <a:headEnd type="none" w="med" len="med"/>
              <a:tailEnd type="none" w="med" len="med"/>
            </a:ln>
          </p:spPr>
        </p:sp>
        <p:sp>
          <p:nvSpPr>
            <p:cNvPr id="13321" name="Oval 7"/>
            <p:cNvSpPr/>
            <p:nvPr/>
          </p:nvSpPr>
          <p:spPr>
            <a:xfrm>
              <a:off x="1872" y="35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b="1" dirty="0">
                  <a:solidFill>
                    <a:srgbClr val="993300"/>
                  </a:solidFill>
                  <a:latin typeface="Arial" panose="020B0604020202020204" pitchFamily="34" charset="0"/>
                </a:rPr>
                <a:t>39</a:t>
              </a:r>
              <a:endParaRPr b="1" dirty="0">
                <a:solidFill>
                  <a:srgbClr val="993300"/>
                </a:solidFill>
                <a:latin typeface="Arial" panose="020B0604020202020204" pitchFamily="34" charset="0"/>
              </a:endParaRPr>
            </a:p>
          </p:txBody>
        </p:sp>
        <p:sp>
          <p:nvSpPr>
            <p:cNvPr id="13322" name="Line 8"/>
            <p:cNvSpPr/>
            <p:nvPr/>
          </p:nvSpPr>
          <p:spPr>
            <a:xfrm>
              <a:off x="2160" y="3463"/>
              <a:ext cx="72" cy="72"/>
            </a:xfrm>
            <a:prstGeom prst="line">
              <a:avLst/>
            </a:prstGeom>
            <a:ln w="9525" cap="flat" cmpd="sng">
              <a:solidFill>
                <a:srgbClr val="FFFF00"/>
              </a:solidFill>
              <a:prstDash val="solid"/>
              <a:headEnd type="none" w="med" len="med"/>
              <a:tailEnd type="none" w="med" len="med"/>
            </a:ln>
          </p:spPr>
        </p:sp>
        <p:sp>
          <p:nvSpPr>
            <p:cNvPr id="13323" name="Oval 9"/>
            <p:cNvSpPr/>
            <p:nvPr/>
          </p:nvSpPr>
          <p:spPr>
            <a:xfrm>
              <a:off x="2160" y="35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b="1" dirty="0">
                  <a:solidFill>
                    <a:srgbClr val="993300"/>
                  </a:solidFill>
                  <a:latin typeface="Arial" panose="020B0604020202020204" pitchFamily="34" charset="0"/>
                </a:rPr>
                <a:t>78</a:t>
              </a:r>
              <a:endParaRPr b="1" dirty="0">
                <a:solidFill>
                  <a:srgbClr val="993300"/>
                </a:solidFill>
                <a:latin typeface="Arial" panose="020B0604020202020204" pitchFamily="34" charset="0"/>
              </a:endParaRPr>
            </a:p>
          </p:txBody>
        </p:sp>
        <p:sp>
          <p:nvSpPr>
            <p:cNvPr id="13324" name="Line 10"/>
            <p:cNvSpPr/>
            <p:nvPr/>
          </p:nvSpPr>
          <p:spPr>
            <a:xfrm>
              <a:off x="2304" y="3751"/>
              <a:ext cx="72" cy="72"/>
            </a:xfrm>
            <a:prstGeom prst="line">
              <a:avLst/>
            </a:prstGeom>
            <a:ln w="9525" cap="flat" cmpd="sng">
              <a:solidFill>
                <a:srgbClr val="FFFF00"/>
              </a:solidFill>
              <a:prstDash val="solid"/>
              <a:headEnd type="none" w="med" len="med"/>
              <a:tailEnd type="none" w="med" len="med"/>
            </a:ln>
          </p:spPr>
        </p:sp>
        <p:sp>
          <p:nvSpPr>
            <p:cNvPr id="13325" name="Oval 11"/>
            <p:cNvSpPr/>
            <p:nvPr/>
          </p:nvSpPr>
          <p:spPr>
            <a:xfrm>
              <a:off x="2304"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b="1" dirty="0">
                  <a:solidFill>
                    <a:srgbClr val="993300"/>
                  </a:solidFill>
                  <a:latin typeface="Arial" panose="020B0604020202020204" pitchFamily="34" charset="0"/>
                </a:rPr>
                <a:t>79</a:t>
              </a:r>
              <a:endParaRPr b="1" dirty="0">
                <a:solidFill>
                  <a:srgbClr val="993300"/>
                </a:solidFill>
                <a:latin typeface="Arial" panose="020B0604020202020204" pitchFamily="34" charset="0"/>
              </a:endParaRPr>
            </a:p>
          </p:txBody>
        </p:sp>
        <p:sp>
          <p:nvSpPr>
            <p:cNvPr id="13326" name="Line 12"/>
            <p:cNvSpPr/>
            <p:nvPr/>
          </p:nvSpPr>
          <p:spPr>
            <a:xfrm flipH="1">
              <a:off x="2160" y="3751"/>
              <a:ext cx="72" cy="72"/>
            </a:xfrm>
            <a:prstGeom prst="line">
              <a:avLst/>
            </a:prstGeom>
            <a:ln w="9525" cap="flat" cmpd="sng">
              <a:solidFill>
                <a:srgbClr val="FFFF00"/>
              </a:solidFill>
              <a:prstDash val="solid"/>
              <a:headEnd type="none" w="med" len="med"/>
              <a:tailEnd type="none" w="med" len="med"/>
            </a:ln>
          </p:spPr>
        </p:sp>
        <p:sp>
          <p:nvSpPr>
            <p:cNvPr id="13327" name="Oval 13"/>
            <p:cNvSpPr/>
            <p:nvPr/>
          </p:nvSpPr>
          <p:spPr>
            <a:xfrm>
              <a:off x="2016"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b="1" dirty="0">
                  <a:solidFill>
                    <a:srgbClr val="993300"/>
                  </a:solidFill>
                  <a:latin typeface="Arial" panose="020B0604020202020204" pitchFamily="34" charset="0"/>
                </a:rPr>
                <a:t>54</a:t>
              </a:r>
              <a:endParaRPr b="1" dirty="0">
                <a:solidFill>
                  <a:srgbClr val="993300"/>
                </a:solidFill>
                <a:latin typeface="Arial" panose="020B0604020202020204" pitchFamily="34" charset="0"/>
              </a:endParaRPr>
            </a:p>
          </p:txBody>
        </p:sp>
        <p:sp>
          <p:nvSpPr>
            <p:cNvPr id="13328" name="Line 14"/>
            <p:cNvSpPr/>
            <p:nvPr/>
          </p:nvSpPr>
          <p:spPr>
            <a:xfrm>
              <a:off x="2088" y="4039"/>
              <a:ext cx="72" cy="144"/>
            </a:xfrm>
            <a:prstGeom prst="line">
              <a:avLst/>
            </a:prstGeom>
            <a:ln w="9525" cap="flat" cmpd="sng">
              <a:solidFill>
                <a:srgbClr val="FFFF00"/>
              </a:solidFill>
              <a:prstDash val="solid"/>
              <a:headEnd type="none" w="med" len="med"/>
              <a:tailEnd type="none" w="med" len="med"/>
            </a:ln>
          </p:spPr>
        </p:sp>
        <p:sp>
          <p:nvSpPr>
            <p:cNvPr id="13329" name="Oval 15"/>
            <p:cNvSpPr/>
            <p:nvPr/>
          </p:nvSpPr>
          <p:spPr>
            <a:xfrm>
              <a:off x="2016"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b="1" dirty="0">
                  <a:solidFill>
                    <a:srgbClr val="993300"/>
                  </a:solidFill>
                  <a:latin typeface="Arial" panose="020B0604020202020204" pitchFamily="34" charset="0"/>
                </a:rPr>
                <a:t>55</a:t>
              </a:r>
              <a:endParaRPr b="1" dirty="0">
                <a:solidFill>
                  <a:srgbClr val="993300"/>
                </a:solidFill>
                <a:latin typeface="Arial" panose="020B0604020202020204" pitchFamily="34" charset="0"/>
              </a:endParaRPr>
            </a:p>
          </p:txBody>
        </p:sp>
        <p:sp>
          <p:nvSpPr>
            <p:cNvPr id="13330" name="Line 16"/>
            <p:cNvSpPr/>
            <p:nvPr/>
          </p:nvSpPr>
          <p:spPr>
            <a:xfrm>
              <a:off x="2448" y="4039"/>
              <a:ext cx="72" cy="72"/>
            </a:xfrm>
            <a:prstGeom prst="line">
              <a:avLst/>
            </a:prstGeom>
            <a:ln w="9525" cap="flat" cmpd="sng">
              <a:solidFill>
                <a:srgbClr val="FFFF00"/>
              </a:solidFill>
              <a:prstDash val="solid"/>
              <a:headEnd type="none" w="med" len="med"/>
              <a:tailEnd type="none" w="med" len="med"/>
            </a:ln>
          </p:spPr>
        </p:sp>
        <p:sp>
          <p:nvSpPr>
            <p:cNvPr id="13331" name="Oval 17"/>
            <p:cNvSpPr/>
            <p:nvPr/>
          </p:nvSpPr>
          <p:spPr>
            <a:xfrm>
              <a:off x="2448"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b="1" dirty="0">
                  <a:solidFill>
                    <a:srgbClr val="993300"/>
                  </a:solidFill>
                  <a:latin typeface="Arial" panose="020B0604020202020204" pitchFamily="34" charset="0"/>
                </a:rPr>
                <a:t>80</a:t>
              </a:r>
              <a:endParaRPr b="1" dirty="0">
                <a:solidFill>
                  <a:srgbClr val="993300"/>
                </a:solidFill>
                <a:latin typeface="Arial" panose="020B0604020202020204" pitchFamily="34" charset="0"/>
              </a:endParaRPr>
            </a:p>
          </p:txBody>
        </p:sp>
      </p:grpSp>
      <p:sp>
        <p:nvSpPr>
          <p:cNvPr id="13317" name="Rectangle 18"/>
          <p:cNvSpPr/>
          <p:nvPr/>
        </p:nvSpPr>
        <p:spPr>
          <a:xfrm>
            <a:off x="762000" y="3048000"/>
            <a:ext cx="7138988" cy="1155700"/>
          </a:xfrm>
          <a:prstGeom prst="rect">
            <a:avLst/>
          </a:prstGeom>
          <a:noFill/>
          <a:ln w="9525">
            <a:noFill/>
          </a:ln>
        </p:spPr>
        <p:txBody>
          <a:bodyPr wrap="none" anchor="ctr" anchorCtr="0">
            <a:spAutoFit/>
          </a:bodyPr>
          <a:p>
            <a:pPr eaLnBrk="1" hangingPunct="1"/>
            <a:r>
              <a:rPr sz="1400" b="1" i="1" dirty="0">
                <a:solidFill>
                  <a:srgbClr val="FFCC99"/>
                </a:solidFill>
                <a:latin typeface="Arial" panose="020B0604020202020204" pitchFamily="34" charset="0"/>
              </a:rPr>
              <a:t>Total nodes of left sub-tree = 1</a:t>
            </a:r>
            <a:endParaRPr sz="1400" b="1" dirty="0">
              <a:solidFill>
                <a:srgbClr val="FFCC99"/>
              </a:solidFill>
              <a:latin typeface="Arial" panose="020B0604020202020204" pitchFamily="34" charset="0"/>
            </a:endParaRPr>
          </a:p>
          <a:p>
            <a:pPr eaLnBrk="1" hangingPunct="1"/>
            <a:r>
              <a:rPr sz="1400" b="1" i="1" dirty="0">
                <a:solidFill>
                  <a:srgbClr val="FFCC99"/>
                </a:solidFill>
                <a:latin typeface="Arial" panose="020B0604020202020204" pitchFamily="34" charset="0"/>
              </a:rPr>
              <a:t>Total nodes of left sub-tree = 5</a:t>
            </a:r>
            <a:endParaRPr sz="1400" b="1" dirty="0">
              <a:solidFill>
                <a:srgbClr val="FFCC99"/>
              </a:solidFill>
              <a:latin typeface="Arial" panose="020B0604020202020204" pitchFamily="34" charset="0"/>
            </a:endParaRPr>
          </a:p>
          <a:p>
            <a:pPr eaLnBrk="1" hangingPunct="1"/>
            <a:r>
              <a:rPr sz="1400" b="1" i="1" dirty="0">
                <a:solidFill>
                  <a:srgbClr val="FFCC99"/>
                </a:solidFill>
                <a:latin typeface="Arial" panose="020B0604020202020204" pitchFamily="34" charset="0"/>
              </a:rPr>
              <a:t>Total nodes of tree = Total nodes of left sub-tree + Total nodes of right sub-tree + 1</a:t>
            </a:r>
            <a:endParaRPr sz="1400" b="1" dirty="0">
              <a:solidFill>
                <a:srgbClr val="FFCC99"/>
              </a:solidFill>
              <a:latin typeface="Arial" panose="020B0604020202020204" pitchFamily="34" charset="0"/>
            </a:endParaRPr>
          </a:p>
          <a:p>
            <a:pPr eaLnBrk="1" hangingPunct="1"/>
            <a:r>
              <a:rPr sz="1400" b="1" i="1" dirty="0">
                <a:solidFill>
                  <a:srgbClr val="FFCC99"/>
                </a:solidFill>
                <a:latin typeface="Arial" panose="020B0604020202020204" pitchFamily="34" charset="0"/>
              </a:rPr>
              <a:t>		       = 1 + 5 + 1 </a:t>
            </a:r>
            <a:endParaRPr sz="1400" b="1" dirty="0">
              <a:solidFill>
                <a:srgbClr val="FFCC99"/>
              </a:solidFill>
              <a:latin typeface="Arial" panose="020B0604020202020204" pitchFamily="34" charset="0"/>
            </a:endParaRPr>
          </a:p>
          <a:p>
            <a:pPr eaLnBrk="1" hangingPunct="1"/>
            <a:r>
              <a:rPr sz="1400" b="1" i="1" dirty="0">
                <a:solidFill>
                  <a:srgbClr val="FFCC99"/>
                </a:solidFill>
                <a:latin typeface="Arial" panose="020B0604020202020204" pitchFamily="34" charset="0"/>
              </a:rPr>
              <a:t>		       = 7</a:t>
            </a:r>
            <a:endParaRPr sz="1400" b="1" i="1" dirty="0">
              <a:solidFill>
                <a:srgbClr val="FFCC99"/>
              </a:solidFill>
              <a:latin typeface="Arial" panose="020B0604020202020204" pitchFamily="34" charset="0"/>
            </a:endParaRPr>
          </a:p>
        </p:txBody>
      </p:sp>
      <p:sp>
        <p:nvSpPr>
          <p:cNvPr id="13318" name="AutoShape 19"/>
          <p:cNvSpPr/>
          <p:nvPr/>
        </p:nvSpPr>
        <p:spPr>
          <a:xfrm>
            <a:off x="609600" y="4343400"/>
            <a:ext cx="6400800" cy="25146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r>
              <a:rPr sz="1100" b="1" dirty="0">
                <a:solidFill>
                  <a:srgbClr val="993300"/>
                </a:solidFill>
                <a:latin typeface="Courier New" panose="02070309020205020404" pitchFamily="49" charset="0"/>
              </a:rPr>
              <a:t>Algorithm to determine number of nodes in the binary search tree- totalNodes (TREE)</a:t>
            </a:r>
            <a:endParaRPr sz="1100" b="1" dirty="0">
              <a:solidFill>
                <a:srgbClr val="993300"/>
              </a:solidFill>
              <a:latin typeface="Courier New" panose="02070309020205020404" pitchFamily="49" charset="0"/>
            </a:endParaRPr>
          </a:p>
          <a:p>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1: IF TREE = NULL, then</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0</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ELSE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totalNodes(TREE-&gt;LEFT)  + totalNodes(TREE-&gt;RIGHT) + 1</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[END OF IF]</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2: End</a:t>
            </a:r>
            <a:endParaRPr sz="1100" b="1" dirty="0">
              <a:solidFill>
                <a:srgbClr val="993300"/>
              </a:solidFill>
              <a:latin typeface="Courier New" panose="02070309020205020404" pitchFamily="49" charset="0"/>
            </a:endParaRPr>
          </a:p>
          <a:p>
            <a:endParaRPr sz="1100" b="1" dirty="0">
              <a:solidFill>
                <a:srgbClr val="993300"/>
              </a:solidFill>
              <a:latin typeface="Courier New" panose="02070309020205020404" pitchFamily="49" charset="0"/>
            </a:endParaRPr>
          </a:p>
          <a:p>
            <a:r>
              <a:rPr sz="1000" dirty="0">
                <a:latin typeface="Courier New" panose="02070309020205020404" pitchFamily="49" charset="0"/>
              </a:rPr>
              <a:t>		</a:t>
            </a:r>
            <a:endParaRPr sz="1000" dirty="0">
              <a:latin typeface="Courier New" panose="02070309020205020404" pitchFamily="49" charset="0"/>
            </a:endParaRPr>
          </a:p>
          <a:p>
            <a:endParaRPr sz="1000" dirty="0">
              <a:latin typeface="Courier New" panose="02070309020205020404" pitchFamily="49" charset="0"/>
            </a:endParaRPr>
          </a:p>
          <a:p>
            <a:endParaRPr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066800" y="457200"/>
            <a:ext cx="7086600" cy="731838"/>
          </a:xfrm>
          <a:ln/>
        </p:spPr>
        <p:txBody>
          <a:bodyPr vert="horz" wrap="square" lIns="91440" tIns="45720" rIns="91440" bIns="45720" anchor="ctr" anchorCtr="0"/>
          <a:p>
            <a:pPr eaLnBrk="1" hangingPunct="1"/>
            <a:r>
              <a:rPr b="1" dirty="0">
                <a:solidFill>
                  <a:srgbClr val="FFCCFF"/>
                </a:solidFill>
              </a:rPr>
              <a:t>Mirror Image</a:t>
            </a:r>
            <a:endParaRPr b="1" dirty="0">
              <a:solidFill>
                <a:srgbClr val="FFCCFF"/>
              </a:solidFill>
            </a:endParaRPr>
          </a:p>
        </p:txBody>
      </p:sp>
      <p:sp>
        <p:nvSpPr>
          <p:cNvPr id="14339" name="Rectangle 3"/>
          <p:cNvSpPr>
            <a:spLocks noGrp="1"/>
          </p:cNvSpPr>
          <p:nvPr>
            <p:ph idx="1"/>
          </p:nvPr>
        </p:nvSpPr>
        <p:spPr>
          <a:xfrm>
            <a:off x="762000" y="1219200"/>
            <a:ext cx="8382000" cy="4525963"/>
          </a:xfrm>
          <a:ln/>
        </p:spPr>
        <p:txBody>
          <a:bodyPr vert="horz" wrap="square" lIns="91440" tIns="45720" rIns="91440" bIns="45720" anchor="t" anchorCtr="0"/>
          <a:p>
            <a:pPr eaLnBrk="1" hangingPunct="1"/>
            <a:r>
              <a:rPr sz="1800" b="1" dirty="0">
                <a:solidFill>
                  <a:srgbClr val="FFFF00"/>
                </a:solidFill>
              </a:rPr>
              <a:t>Mirror image of a binary search tree is obtained by interchanging the left sub-tree with the right sub-tree at every node of the tree. For example, given the tree T, the mirror image of T can be obtained as T’. </a:t>
            </a:r>
            <a:endParaRPr sz="1800" b="1" dirty="0">
              <a:solidFill>
                <a:srgbClr val="FFFF00"/>
              </a:solidFill>
            </a:endParaRPr>
          </a:p>
        </p:txBody>
      </p:sp>
      <p:grpSp>
        <p:nvGrpSpPr>
          <p:cNvPr id="14340" name="Group 4"/>
          <p:cNvGrpSpPr/>
          <p:nvPr/>
        </p:nvGrpSpPr>
        <p:grpSpPr>
          <a:xfrm>
            <a:off x="2895600" y="2209800"/>
            <a:ext cx="3886200" cy="1257300"/>
            <a:chOff x="720" y="3535"/>
            <a:chExt cx="2232" cy="792"/>
          </a:xfrm>
        </p:grpSpPr>
        <p:sp>
          <p:nvSpPr>
            <p:cNvPr id="14342" name="Oval 5"/>
            <p:cNvSpPr/>
            <p:nvPr/>
          </p:nvSpPr>
          <p:spPr>
            <a:xfrm>
              <a:off x="864" y="35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14343" name="Line 6"/>
            <p:cNvSpPr/>
            <p:nvPr/>
          </p:nvSpPr>
          <p:spPr>
            <a:xfrm flipH="1">
              <a:off x="864" y="3751"/>
              <a:ext cx="72" cy="72"/>
            </a:xfrm>
            <a:prstGeom prst="line">
              <a:avLst/>
            </a:prstGeom>
            <a:ln w="9525" cap="flat" cmpd="sng">
              <a:solidFill>
                <a:srgbClr val="FFFF00"/>
              </a:solidFill>
              <a:prstDash val="solid"/>
              <a:headEnd type="none" w="med" len="med"/>
              <a:tailEnd type="none" w="med" len="med"/>
            </a:ln>
          </p:spPr>
        </p:sp>
        <p:sp>
          <p:nvSpPr>
            <p:cNvPr id="14344" name="Oval 7"/>
            <p:cNvSpPr/>
            <p:nvPr/>
          </p:nvSpPr>
          <p:spPr>
            <a:xfrm>
              <a:off x="720"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14345" name="Line 8"/>
            <p:cNvSpPr/>
            <p:nvPr/>
          </p:nvSpPr>
          <p:spPr>
            <a:xfrm>
              <a:off x="1008" y="3751"/>
              <a:ext cx="72" cy="72"/>
            </a:xfrm>
            <a:prstGeom prst="line">
              <a:avLst/>
            </a:prstGeom>
            <a:ln w="9525" cap="flat" cmpd="sng">
              <a:solidFill>
                <a:srgbClr val="FFFF00"/>
              </a:solidFill>
              <a:prstDash val="solid"/>
              <a:headEnd type="none" w="med" len="med"/>
              <a:tailEnd type="none" w="med" len="med"/>
            </a:ln>
          </p:spPr>
        </p:sp>
        <p:sp>
          <p:nvSpPr>
            <p:cNvPr id="14346" name="Oval 9"/>
            <p:cNvSpPr/>
            <p:nvPr/>
          </p:nvSpPr>
          <p:spPr>
            <a:xfrm>
              <a:off x="1008"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14347" name="Line 10"/>
            <p:cNvSpPr/>
            <p:nvPr/>
          </p:nvSpPr>
          <p:spPr>
            <a:xfrm>
              <a:off x="1152" y="4039"/>
              <a:ext cx="72" cy="72"/>
            </a:xfrm>
            <a:prstGeom prst="line">
              <a:avLst/>
            </a:prstGeom>
            <a:ln w="9525" cap="flat" cmpd="sng">
              <a:solidFill>
                <a:srgbClr val="FFFF00"/>
              </a:solidFill>
              <a:prstDash val="solid"/>
              <a:headEnd type="none" w="med" len="med"/>
              <a:tailEnd type="none" w="med" len="med"/>
            </a:ln>
          </p:spPr>
        </p:sp>
        <p:sp>
          <p:nvSpPr>
            <p:cNvPr id="14348" name="Oval 11"/>
            <p:cNvSpPr/>
            <p:nvPr/>
          </p:nvSpPr>
          <p:spPr>
            <a:xfrm>
              <a:off x="1152"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79</a:t>
              </a:r>
              <a:endParaRPr sz="900" b="1" dirty="0">
                <a:solidFill>
                  <a:srgbClr val="993300"/>
                </a:solidFill>
                <a:latin typeface="Arial" panose="020B0604020202020204" pitchFamily="34" charset="0"/>
              </a:endParaRPr>
            </a:p>
          </p:txBody>
        </p:sp>
        <p:sp>
          <p:nvSpPr>
            <p:cNvPr id="14349" name="Line 12"/>
            <p:cNvSpPr/>
            <p:nvPr/>
          </p:nvSpPr>
          <p:spPr>
            <a:xfrm flipH="1">
              <a:off x="1008" y="4039"/>
              <a:ext cx="72" cy="72"/>
            </a:xfrm>
            <a:prstGeom prst="line">
              <a:avLst/>
            </a:prstGeom>
            <a:ln w="9525" cap="flat" cmpd="sng">
              <a:solidFill>
                <a:srgbClr val="FFFF00"/>
              </a:solidFill>
              <a:prstDash val="solid"/>
              <a:headEnd type="none" w="med" len="med"/>
              <a:tailEnd type="none" w="med" len="med"/>
            </a:ln>
          </p:spPr>
        </p:sp>
        <p:sp>
          <p:nvSpPr>
            <p:cNvPr id="14350" name="Oval 13"/>
            <p:cNvSpPr/>
            <p:nvPr/>
          </p:nvSpPr>
          <p:spPr>
            <a:xfrm>
              <a:off x="864"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14351" name="Oval 14"/>
            <p:cNvSpPr/>
            <p:nvPr/>
          </p:nvSpPr>
          <p:spPr>
            <a:xfrm>
              <a:off x="2376" y="35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14352" name="Line 15"/>
            <p:cNvSpPr/>
            <p:nvPr/>
          </p:nvSpPr>
          <p:spPr>
            <a:xfrm flipH="1">
              <a:off x="2376" y="3751"/>
              <a:ext cx="72" cy="72"/>
            </a:xfrm>
            <a:prstGeom prst="line">
              <a:avLst/>
            </a:prstGeom>
            <a:ln w="9525" cap="flat" cmpd="sng">
              <a:solidFill>
                <a:srgbClr val="FFFF00"/>
              </a:solidFill>
              <a:prstDash val="solid"/>
              <a:headEnd type="none" w="med" len="med"/>
              <a:tailEnd type="none" w="med" len="med"/>
            </a:ln>
          </p:spPr>
        </p:sp>
        <p:sp>
          <p:nvSpPr>
            <p:cNvPr id="14353" name="Oval 16"/>
            <p:cNvSpPr/>
            <p:nvPr/>
          </p:nvSpPr>
          <p:spPr>
            <a:xfrm>
              <a:off x="2232"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14354" name="Line 17"/>
            <p:cNvSpPr/>
            <p:nvPr/>
          </p:nvSpPr>
          <p:spPr>
            <a:xfrm>
              <a:off x="2520" y="3751"/>
              <a:ext cx="72" cy="72"/>
            </a:xfrm>
            <a:prstGeom prst="line">
              <a:avLst/>
            </a:prstGeom>
            <a:ln w="9525" cap="flat" cmpd="sng">
              <a:solidFill>
                <a:srgbClr val="FFFF00"/>
              </a:solidFill>
              <a:prstDash val="solid"/>
              <a:headEnd type="none" w="med" len="med"/>
              <a:tailEnd type="none" w="med" len="med"/>
            </a:ln>
          </p:spPr>
        </p:sp>
        <p:sp>
          <p:nvSpPr>
            <p:cNvPr id="14355" name="Oval 18"/>
            <p:cNvSpPr/>
            <p:nvPr/>
          </p:nvSpPr>
          <p:spPr>
            <a:xfrm>
              <a:off x="2520"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14356" name="Rectangle 19"/>
            <p:cNvSpPr/>
            <p:nvPr/>
          </p:nvSpPr>
          <p:spPr>
            <a:xfrm>
              <a:off x="1152" y="3535"/>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r>
                <a:rPr sz="900" b="1" dirty="0">
                  <a:solidFill>
                    <a:srgbClr val="993300"/>
                  </a:solidFill>
                  <a:latin typeface="Arial" panose="020B0604020202020204" pitchFamily="34" charset="0"/>
                </a:rPr>
                <a:t>T</a:t>
              </a:r>
              <a:endParaRPr sz="900" b="1" dirty="0">
                <a:solidFill>
                  <a:srgbClr val="993300"/>
                </a:solidFill>
                <a:latin typeface="Arial" panose="020B0604020202020204" pitchFamily="34" charset="0"/>
              </a:endParaRPr>
            </a:p>
          </p:txBody>
        </p:sp>
        <p:sp>
          <p:nvSpPr>
            <p:cNvPr id="14357" name="Rectangle 20"/>
            <p:cNvSpPr/>
            <p:nvPr/>
          </p:nvSpPr>
          <p:spPr>
            <a:xfrm>
              <a:off x="2736" y="3535"/>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r>
                <a:rPr sz="900" b="1" dirty="0">
                  <a:solidFill>
                    <a:srgbClr val="993300"/>
                  </a:solidFill>
                  <a:latin typeface="Arial" panose="020B0604020202020204" pitchFamily="34" charset="0"/>
                </a:rPr>
                <a:t>T’</a:t>
              </a:r>
              <a:endParaRPr sz="900" b="1" dirty="0">
                <a:solidFill>
                  <a:srgbClr val="993300"/>
                </a:solidFill>
                <a:latin typeface="Arial" panose="020B0604020202020204" pitchFamily="34" charset="0"/>
              </a:endParaRPr>
            </a:p>
          </p:txBody>
        </p:sp>
        <p:sp>
          <p:nvSpPr>
            <p:cNvPr id="14358" name="Line 21"/>
            <p:cNvSpPr/>
            <p:nvPr/>
          </p:nvSpPr>
          <p:spPr>
            <a:xfrm>
              <a:off x="2376" y="4039"/>
              <a:ext cx="72" cy="72"/>
            </a:xfrm>
            <a:prstGeom prst="line">
              <a:avLst/>
            </a:prstGeom>
            <a:ln w="9525" cap="flat" cmpd="sng">
              <a:solidFill>
                <a:srgbClr val="FFFF00"/>
              </a:solidFill>
              <a:prstDash val="solid"/>
              <a:headEnd type="none" w="med" len="med"/>
              <a:tailEnd type="none" w="med" len="med"/>
            </a:ln>
          </p:spPr>
        </p:sp>
        <p:sp>
          <p:nvSpPr>
            <p:cNvPr id="14359" name="Oval 22"/>
            <p:cNvSpPr/>
            <p:nvPr/>
          </p:nvSpPr>
          <p:spPr>
            <a:xfrm>
              <a:off x="2376"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14360" name="Line 23"/>
            <p:cNvSpPr/>
            <p:nvPr/>
          </p:nvSpPr>
          <p:spPr>
            <a:xfrm flipH="1">
              <a:off x="2232" y="4039"/>
              <a:ext cx="72" cy="72"/>
            </a:xfrm>
            <a:prstGeom prst="line">
              <a:avLst/>
            </a:prstGeom>
            <a:ln w="9525" cap="flat" cmpd="sng">
              <a:solidFill>
                <a:srgbClr val="FFFF00"/>
              </a:solidFill>
              <a:prstDash val="solid"/>
              <a:headEnd type="none" w="med" len="med"/>
              <a:tailEnd type="none" w="med" len="med"/>
            </a:ln>
          </p:spPr>
        </p:sp>
        <p:sp>
          <p:nvSpPr>
            <p:cNvPr id="14361" name="Oval 24"/>
            <p:cNvSpPr/>
            <p:nvPr/>
          </p:nvSpPr>
          <p:spPr>
            <a:xfrm>
              <a:off x="2088"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79</a:t>
              </a:r>
              <a:endParaRPr sz="900" b="1" dirty="0">
                <a:solidFill>
                  <a:srgbClr val="993300"/>
                </a:solidFill>
                <a:latin typeface="Arial" panose="020B0604020202020204" pitchFamily="34" charset="0"/>
              </a:endParaRPr>
            </a:p>
          </p:txBody>
        </p:sp>
      </p:grpSp>
      <p:sp>
        <p:nvSpPr>
          <p:cNvPr id="14341" name="AutoShape 25"/>
          <p:cNvSpPr/>
          <p:nvPr/>
        </p:nvSpPr>
        <p:spPr>
          <a:xfrm>
            <a:off x="533400" y="3733800"/>
            <a:ext cx="6172200" cy="23622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r>
              <a:rPr sz="1100" b="1" dirty="0">
                <a:solidFill>
                  <a:srgbClr val="993300"/>
                </a:solidFill>
                <a:latin typeface="Courier New" panose="02070309020205020404" pitchFamily="49" charset="0"/>
              </a:rPr>
              <a:t>Algorithm to obtain the mirror image of the binary search tree-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1: IF TREE != NULL , then</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MirrorImage(TREE-&gt;LEFT)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MirrorImage(TREE-&gt;RIGHT)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SET TEMP = TREE-&gt;LEFT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SET TREE-&gt;LEFT = TREE-&gt;RIGHT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SET TREE_&gt;RIGHT = TEMP</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[END OF IF] </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2: End</a:t>
            </a:r>
            <a:endParaRPr sz="1100" b="1" dirty="0">
              <a:solidFill>
                <a:srgbClr val="993300"/>
              </a:solidFill>
              <a:latin typeface="Courier New" panose="02070309020205020404" pitchFamily="49" charset="0"/>
            </a:endParaRPr>
          </a:p>
          <a:p>
            <a:endParaRPr sz="1100" b="1" dirty="0">
              <a:solidFill>
                <a:srgbClr val="993300"/>
              </a:solidFill>
              <a:latin typeface="Courier New" panose="02070309020205020404" pitchFamily="49" charset="0"/>
            </a:endParaRPr>
          </a:p>
          <a:p>
            <a:r>
              <a:rPr sz="1100" dirty="0">
                <a:solidFill>
                  <a:srgbClr val="993300"/>
                </a:solidFill>
                <a:latin typeface="Courier New" panose="02070309020205020404" pitchFamily="49" charset="0"/>
              </a:rPr>
              <a:t>	</a:t>
            </a:r>
            <a:r>
              <a:rPr sz="1000" dirty="0">
                <a:latin typeface="Courier New" panose="02070309020205020404" pitchFamily="49" charset="0"/>
              </a:rPr>
              <a:t>	</a:t>
            </a:r>
            <a:endParaRPr sz="1000" dirty="0">
              <a:latin typeface="Courier New" panose="02070309020205020404" pitchFamily="49" charset="0"/>
            </a:endParaRPr>
          </a:p>
          <a:p>
            <a:endParaRPr sz="1000" dirty="0">
              <a:latin typeface="Courier New" panose="02070309020205020404" pitchFamily="49" charset="0"/>
            </a:endParaRPr>
          </a:p>
          <a:p>
            <a:endParaRPr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990600" y="0"/>
            <a:ext cx="7086600" cy="731838"/>
          </a:xfrm>
          <a:ln/>
        </p:spPr>
        <p:txBody>
          <a:bodyPr vert="horz" wrap="square" lIns="91440" tIns="45720" rIns="91440" bIns="45720" anchor="ctr" anchorCtr="0"/>
          <a:p>
            <a:pPr eaLnBrk="1" hangingPunct="1"/>
            <a:r>
              <a:rPr sz="3200" b="1" dirty="0">
                <a:solidFill>
                  <a:srgbClr val="FFCCFF"/>
                </a:solidFill>
              </a:rPr>
              <a:t>Removing the Tree</a:t>
            </a:r>
            <a:endParaRPr sz="3200" b="1" dirty="0">
              <a:solidFill>
                <a:srgbClr val="FFCCFF"/>
              </a:solidFill>
            </a:endParaRPr>
          </a:p>
        </p:txBody>
      </p:sp>
      <p:sp>
        <p:nvSpPr>
          <p:cNvPr id="15363" name="Rectangle 3"/>
          <p:cNvSpPr>
            <a:spLocks noGrp="1"/>
          </p:cNvSpPr>
          <p:nvPr>
            <p:ph idx="1"/>
          </p:nvPr>
        </p:nvSpPr>
        <p:spPr>
          <a:xfrm>
            <a:off x="0" y="838200"/>
            <a:ext cx="8763000" cy="838200"/>
          </a:xfrm>
          <a:ln/>
        </p:spPr>
        <p:txBody>
          <a:bodyPr vert="horz" wrap="square" lIns="91440" tIns="45720" rIns="91440" bIns="45720" anchor="t" anchorCtr="0"/>
          <a:p>
            <a:pPr eaLnBrk="1" hangingPunct="1">
              <a:lnSpc>
                <a:spcPct val="90000"/>
              </a:lnSpc>
            </a:pPr>
            <a:r>
              <a:rPr sz="1800" b="1" dirty="0">
                <a:solidFill>
                  <a:srgbClr val="FFFF00"/>
                </a:solidFill>
              </a:rPr>
              <a:t>To delete/remove the entire binary search tree from the memory, we will first delete the elements/nodes in the left sub-tree and then delete the right sub-tree. </a:t>
            </a:r>
            <a:endParaRPr sz="1800" b="1" dirty="0">
              <a:solidFill>
                <a:srgbClr val="FFFF00"/>
              </a:solidFill>
            </a:endParaRPr>
          </a:p>
        </p:txBody>
      </p:sp>
      <p:sp>
        <p:nvSpPr>
          <p:cNvPr id="15364" name="AutoShape 4"/>
          <p:cNvSpPr/>
          <p:nvPr/>
        </p:nvSpPr>
        <p:spPr>
          <a:xfrm>
            <a:off x="2286000" y="1600200"/>
            <a:ext cx="5257800" cy="17526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r>
              <a:rPr sz="1100" b="1" dirty="0">
                <a:solidFill>
                  <a:srgbClr val="993300"/>
                </a:solidFill>
                <a:latin typeface="Courier New" panose="02070309020205020404" pitchFamily="49" charset="0"/>
              </a:rPr>
              <a:t>Algorithm to remove the binary search tree-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1: IF TREE != NULL , then</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deleteTree (TREE-&gt;LEFT)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deleteTree (TREE-&gt;RIGHT)</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Free (TREE)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[END OF IF] </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2: End</a:t>
            </a:r>
            <a:endParaRPr sz="1100" b="1" dirty="0">
              <a:solidFill>
                <a:srgbClr val="993300"/>
              </a:solidFill>
              <a:latin typeface="Courier New" panose="02070309020205020404" pitchFamily="49" charset="0"/>
            </a:endParaRPr>
          </a:p>
          <a:p>
            <a:endParaRPr sz="1100" b="1" dirty="0">
              <a:solidFill>
                <a:srgbClr val="993300"/>
              </a:solidFill>
              <a:latin typeface="Courier New" panose="02070309020205020404" pitchFamily="49" charset="0"/>
            </a:endParaRPr>
          </a:p>
          <a:p>
            <a:r>
              <a:rPr sz="1000" dirty="0">
                <a:latin typeface="Courier New" panose="02070309020205020404" pitchFamily="49" charset="0"/>
              </a:rPr>
              <a:t>		</a:t>
            </a:r>
            <a:endParaRPr sz="1000" dirty="0">
              <a:latin typeface="Courier New" panose="02070309020205020404" pitchFamily="49" charset="0"/>
            </a:endParaRPr>
          </a:p>
          <a:p>
            <a:endParaRPr sz="1000" dirty="0">
              <a:latin typeface="Courier New" panose="02070309020205020404" pitchFamily="49" charset="0"/>
            </a:endParaRPr>
          </a:p>
          <a:p>
            <a:endParaRPr dirty="0">
              <a:latin typeface="Arial" panose="020B0604020202020204" pitchFamily="34" charset="0"/>
            </a:endParaRPr>
          </a:p>
        </p:txBody>
      </p:sp>
      <p:sp>
        <p:nvSpPr>
          <p:cNvPr id="15365" name="Text Box 5"/>
          <p:cNvSpPr txBox="1"/>
          <p:nvPr/>
        </p:nvSpPr>
        <p:spPr>
          <a:xfrm>
            <a:off x="304800" y="3276600"/>
            <a:ext cx="8534400" cy="1679575"/>
          </a:xfrm>
          <a:prstGeom prst="rect">
            <a:avLst/>
          </a:prstGeom>
          <a:noFill/>
          <a:ln w="9525">
            <a:noFill/>
          </a:ln>
        </p:spPr>
        <p:txBody>
          <a:bodyPr>
            <a:spAutoFit/>
          </a:bodyPr>
          <a:p>
            <a:pPr eaLnBrk="1" hangingPunct="1"/>
            <a:r>
              <a:rPr sz="2400" b="1" dirty="0">
                <a:solidFill>
                  <a:srgbClr val="FFCCFF"/>
                </a:solidFill>
                <a:latin typeface="Arial" panose="020B0604020202020204" pitchFamily="34" charset="0"/>
              </a:rPr>
              <a:t>Finding the Smallest Node</a:t>
            </a:r>
            <a:endParaRPr sz="2400" b="1" dirty="0">
              <a:solidFill>
                <a:srgbClr val="FFCCFF"/>
              </a:solidFill>
              <a:latin typeface="Arial" panose="020B0604020202020204" pitchFamily="34" charset="0"/>
            </a:endParaRPr>
          </a:p>
          <a:p>
            <a:pPr eaLnBrk="1" hangingPunct="1"/>
            <a:r>
              <a:rPr sz="1600" dirty="0">
                <a:solidFill>
                  <a:srgbClr val="FFFF00"/>
                </a:solidFill>
                <a:latin typeface="Arial" panose="020B0604020202020204" pitchFamily="34" charset="0"/>
              </a:rPr>
              <a:t>The very basic property of the binary search tree states that the smaller value will occur in the left sub-tree. If the left sub-tree is NULL, then the value of root node will be smallest as compared with nodes in the right sub-tree. So, to find the node with the smallest value, we will find the value of the leftmost node of the left sub-tree. However, if the left sub-tree is empty then we will find the value of the root node. </a:t>
            </a:r>
            <a:endParaRPr sz="1600" dirty="0">
              <a:solidFill>
                <a:srgbClr val="FFFF00"/>
              </a:solidFill>
              <a:latin typeface="Arial" panose="020B0604020202020204" pitchFamily="34" charset="0"/>
            </a:endParaRPr>
          </a:p>
        </p:txBody>
      </p:sp>
      <p:sp>
        <p:nvSpPr>
          <p:cNvPr id="15366" name="AutoShape 6"/>
          <p:cNvSpPr/>
          <p:nvPr/>
        </p:nvSpPr>
        <p:spPr>
          <a:xfrm>
            <a:off x="609600" y="5029200"/>
            <a:ext cx="7162800" cy="18288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pPr eaLnBrk="1" hangingPunct="1"/>
            <a:r>
              <a:rPr sz="1100" b="1" dirty="0">
                <a:solidFill>
                  <a:srgbClr val="993300"/>
                </a:solidFill>
                <a:latin typeface="Courier New" panose="02070309020205020404" pitchFamily="49" charset="0"/>
              </a:rPr>
              <a:t>Algorithm to find the smallest node of the binary search tree-</a:t>
            </a:r>
            <a:endParaRPr sz="1100" b="1" dirty="0">
              <a:solidFill>
                <a:srgbClr val="993300"/>
              </a:solidFill>
              <a:latin typeface="Courier New" panose="02070309020205020404" pitchFamily="49" charset="0"/>
            </a:endParaRPr>
          </a:p>
          <a:p>
            <a:pPr eaLnBrk="1" hangingPunct="1"/>
            <a:r>
              <a:rPr sz="1100" b="1" dirty="0">
                <a:solidFill>
                  <a:srgbClr val="993300"/>
                </a:solidFill>
                <a:latin typeface="Courier New" panose="02070309020205020404" pitchFamily="49" charset="0"/>
              </a:rPr>
              <a:t>Step 1: IF TREE = NULL OR TREE-&gt;LEFT = NULL, then</a:t>
            </a:r>
            <a:endParaRPr sz="1100" b="1" dirty="0">
              <a:solidFill>
                <a:srgbClr val="993300"/>
              </a:solidFill>
              <a:latin typeface="Courier New" panose="02070309020205020404" pitchFamily="49" charset="0"/>
            </a:endParaRPr>
          </a:p>
          <a:p>
            <a:pPr eaLnBrk="1" hangingPunct="1"/>
            <a:r>
              <a:rPr sz="1100" b="1" dirty="0">
                <a:solidFill>
                  <a:srgbClr val="993300"/>
                </a:solidFill>
                <a:latin typeface="Courier New" panose="02070309020205020404" pitchFamily="49" charset="0"/>
              </a:rPr>
              <a:t>		Return TREE</a:t>
            </a:r>
            <a:endParaRPr sz="1100" b="1" dirty="0">
              <a:solidFill>
                <a:srgbClr val="993300"/>
              </a:solidFill>
              <a:latin typeface="Courier New" panose="02070309020205020404" pitchFamily="49" charset="0"/>
            </a:endParaRPr>
          </a:p>
          <a:p>
            <a:pPr eaLnBrk="1" hangingPunct="1"/>
            <a:r>
              <a:rPr sz="1100" b="1" dirty="0">
                <a:solidFill>
                  <a:srgbClr val="993300"/>
                </a:solidFill>
                <a:latin typeface="Courier New" panose="02070309020205020404" pitchFamily="49" charset="0"/>
              </a:rPr>
              <a:t>	ELSE</a:t>
            </a:r>
            <a:endParaRPr sz="1100" b="1" dirty="0">
              <a:solidFill>
                <a:srgbClr val="993300"/>
              </a:solidFill>
              <a:latin typeface="Courier New" panose="02070309020205020404" pitchFamily="49" charset="0"/>
            </a:endParaRPr>
          </a:p>
          <a:p>
            <a:pPr eaLnBrk="1" hangingPunct="1"/>
            <a:r>
              <a:rPr sz="1100" b="1" dirty="0">
                <a:solidFill>
                  <a:srgbClr val="993300"/>
                </a:solidFill>
                <a:latin typeface="Courier New" panose="02070309020205020404" pitchFamily="49" charset="0"/>
              </a:rPr>
              <a:t>		Return findSmallestElement(TREE-&gt;LEFT)</a:t>
            </a:r>
            <a:endParaRPr sz="1100" b="1" dirty="0">
              <a:solidFill>
                <a:srgbClr val="993300"/>
              </a:solidFill>
              <a:latin typeface="Courier New" panose="02070309020205020404" pitchFamily="49" charset="0"/>
            </a:endParaRPr>
          </a:p>
          <a:p>
            <a:pPr eaLnBrk="1" hangingPunct="1"/>
            <a:r>
              <a:rPr sz="1100" b="1" dirty="0">
                <a:solidFill>
                  <a:srgbClr val="993300"/>
                </a:solidFill>
                <a:latin typeface="Courier New" panose="02070309020205020404" pitchFamily="49" charset="0"/>
              </a:rPr>
              <a:t>	[END OF IF] </a:t>
            </a:r>
            <a:endParaRPr sz="1100" b="1" dirty="0">
              <a:solidFill>
                <a:srgbClr val="993300"/>
              </a:solidFill>
              <a:latin typeface="Courier New" panose="02070309020205020404" pitchFamily="49" charset="0"/>
            </a:endParaRPr>
          </a:p>
          <a:p>
            <a:pPr eaLnBrk="1" hangingPunct="1"/>
            <a:r>
              <a:rPr sz="1100" b="1" dirty="0">
                <a:solidFill>
                  <a:srgbClr val="993300"/>
                </a:solidFill>
                <a:latin typeface="Courier New" panose="02070309020205020404" pitchFamily="49" charset="0"/>
              </a:rPr>
              <a:t>Step 2: End</a:t>
            </a:r>
            <a:endParaRPr sz="1100" b="1" dirty="0">
              <a:solidFill>
                <a:srgbClr val="993300"/>
              </a:solidFill>
              <a:latin typeface="Courier New" panose="02070309020205020404" pitchFamily="49" charset="0"/>
            </a:endParaRPr>
          </a:p>
          <a:p>
            <a:pPr eaLnBrk="1" hangingPunct="1"/>
            <a:endParaRPr sz="1100" b="1" dirty="0">
              <a:solidFill>
                <a:srgbClr val="993300"/>
              </a:solidFill>
              <a:latin typeface="Courier New" panose="02070309020205020404" pitchFamily="49" charset="0"/>
            </a:endParaRPr>
          </a:p>
          <a:p>
            <a:pPr eaLnBrk="1" hangingPunct="1"/>
            <a:r>
              <a:rPr sz="1000" dirty="0">
                <a:latin typeface="Courier New" panose="02070309020205020404" pitchFamily="49" charset="0"/>
              </a:rPr>
              <a:t>		</a:t>
            </a:r>
            <a:endParaRPr sz="1000" dirty="0">
              <a:latin typeface="Courier New" panose="02070309020205020404" pitchFamily="49" charset="0"/>
            </a:endParaRPr>
          </a:p>
          <a:p>
            <a:pPr eaLnBrk="1" hangingPunct="1"/>
            <a:endParaRPr sz="1000" dirty="0">
              <a:latin typeface="Courier New" panose="02070309020205020404" pitchFamily="49" charset="0"/>
            </a:endParaRPr>
          </a:p>
          <a:p>
            <a:pPr eaLnBrk="1" hangingPunct="1"/>
            <a:endParaRPr sz="1000" dirty="0">
              <a:latin typeface="Courier New" panose="02070309020205020404" pitchFamily="49" charset="0"/>
            </a:endParaRPr>
          </a:p>
          <a:p>
            <a:pPr eaLnBrk="1" hangingPunct="1"/>
            <a:endParaRPr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838200" y="0"/>
            <a:ext cx="7772400" cy="731838"/>
          </a:xfrm>
          <a:ln/>
        </p:spPr>
        <p:txBody>
          <a:bodyPr vert="horz" wrap="square" lIns="91440" tIns="45720" rIns="91440" bIns="45720" anchor="ctr" anchorCtr="0"/>
          <a:p>
            <a:pPr eaLnBrk="1" hangingPunct="1"/>
            <a:r>
              <a:rPr b="1" dirty="0">
                <a:solidFill>
                  <a:srgbClr val="FFCCFF"/>
                </a:solidFill>
              </a:rPr>
              <a:t>THREADED BINARY TREE</a:t>
            </a:r>
            <a:r>
              <a:rPr dirty="0"/>
              <a:t> </a:t>
            </a:r>
            <a:endParaRPr dirty="0"/>
          </a:p>
        </p:txBody>
      </p:sp>
      <p:sp>
        <p:nvSpPr>
          <p:cNvPr id="16387" name="Rectangle 3"/>
          <p:cNvSpPr>
            <a:spLocks noGrp="1"/>
          </p:cNvSpPr>
          <p:nvPr>
            <p:ph idx="1"/>
          </p:nvPr>
        </p:nvSpPr>
        <p:spPr>
          <a:xfrm>
            <a:off x="304800" y="838200"/>
            <a:ext cx="8839200" cy="6019800"/>
          </a:xfrm>
          <a:ln/>
        </p:spPr>
        <p:txBody>
          <a:bodyPr vert="horz" wrap="square" lIns="91440" tIns="45720" rIns="91440" bIns="45720" anchor="t" anchorCtr="0"/>
          <a:p>
            <a:pPr eaLnBrk="1" hangingPunct="1">
              <a:lnSpc>
                <a:spcPct val="120000"/>
              </a:lnSpc>
            </a:pPr>
            <a:r>
              <a:rPr sz="1600" b="1" dirty="0">
                <a:solidFill>
                  <a:srgbClr val="FFFF00"/>
                </a:solidFill>
              </a:rPr>
              <a:t>A threaded binary tree is same as that of a binary tree but with a difference in storing NULL pointers. </a:t>
            </a:r>
            <a:endParaRPr sz="1600" b="1" dirty="0">
              <a:solidFill>
                <a:srgbClr val="FFFF00"/>
              </a:solidFill>
            </a:endParaRPr>
          </a:p>
          <a:p>
            <a:pPr eaLnBrk="1" hangingPunct="1">
              <a:lnSpc>
                <a:spcPct val="120000"/>
              </a:lnSpc>
            </a:pPr>
            <a:r>
              <a:rPr sz="1600" b="1" dirty="0">
                <a:solidFill>
                  <a:srgbClr val="FFFF00"/>
                </a:solidFill>
              </a:rPr>
              <a:t>In the linked representation, a number of nodes contain a NULL pointer either in their left or right fields or in both. This space that is wasted in storing a NULL pointer can be efficiently used to store some other useful peace of information. </a:t>
            </a:r>
            <a:endParaRPr sz="1600" b="1" dirty="0">
              <a:solidFill>
                <a:srgbClr val="FFFF00"/>
              </a:solidFill>
            </a:endParaRPr>
          </a:p>
          <a:p>
            <a:pPr eaLnBrk="1" hangingPunct="1">
              <a:lnSpc>
                <a:spcPct val="120000"/>
              </a:lnSpc>
            </a:pPr>
            <a:r>
              <a:rPr sz="1600" b="1" dirty="0">
                <a:solidFill>
                  <a:srgbClr val="FFFF00"/>
                </a:solidFill>
              </a:rPr>
              <a:t>For example, the NULL entries can be replaced to store a pointer to the in-order predecessor, or the in-order successor of the node. These special pointers are called thread and binary trees containing thread are called threaded trees. In the linked representation of a threaded binary tree, threads will be denoted using dotted lines. </a:t>
            </a:r>
            <a:endParaRPr sz="1600" b="1" dirty="0">
              <a:solidFill>
                <a:srgbClr val="FFFF00"/>
              </a:solidFill>
            </a:endParaRPr>
          </a:p>
          <a:p>
            <a:pPr eaLnBrk="1" hangingPunct="1">
              <a:lnSpc>
                <a:spcPct val="120000"/>
              </a:lnSpc>
            </a:pPr>
            <a:r>
              <a:rPr sz="1600" b="1" dirty="0">
                <a:solidFill>
                  <a:srgbClr val="FFFF00"/>
                </a:solidFill>
              </a:rPr>
              <a:t>In one way threading, a thread will appear either in the right field or the left field of the node. A one way threaded tree is also called a single threaded tree. If the thread appears in the left field, then the left field will be made to point to the in-order predecessor of the node. Such a one way threaded tree is called a left threaded binary tree. </a:t>
            </a:r>
            <a:endParaRPr sz="1600" b="1" dirty="0">
              <a:solidFill>
                <a:srgbClr val="FFFF00"/>
              </a:solidFill>
            </a:endParaRPr>
          </a:p>
          <a:p>
            <a:pPr eaLnBrk="1" hangingPunct="1">
              <a:lnSpc>
                <a:spcPct val="120000"/>
              </a:lnSpc>
            </a:pPr>
            <a:r>
              <a:rPr sz="1600" b="1" dirty="0">
                <a:solidFill>
                  <a:srgbClr val="FFFF00"/>
                </a:solidFill>
              </a:rPr>
              <a:t> On the contrary, if the thread appears in the right field, then it will point to the in-order successor of the node. Such a one way threaded tree is called a right threaded binary tree.</a:t>
            </a:r>
            <a:endParaRPr sz="1600" b="1" dirty="0">
              <a:solidFill>
                <a:srgbClr val="FFFF00"/>
              </a:solidFill>
            </a:endParaRPr>
          </a:p>
          <a:p>
            <a:pPr eaLnBrk="1" hangingPunct="1">
              <a:lnSpc>
                <a:spcPct val="80000"/>
              </a:lnSpc>
            </a:pPr>
            <a:endParaRPr sz="1600" b="1" dirty="0">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idx="1"/>
          </p:nvPr>
        </p:nvSpPr>
        <p:spPr>
          <a:xfrm>
            <a:off x="0" y="304800"/>
            <a:ext cx="9144000" cy="1447800"/>
          </a:xfrm>
          <a:ln/>
        </p:spPr>
        <p:txBody>
          <a:bodyPr vert="horz" wrap="square" lIns="91440" tIns="45720" rIns="91440" bIns="45720" anchor="t" anchorCtr="0"/>
          <a:p>
            <a:pPr eaLnBrk="1" hangingPunct="1">
              <a:lnSpc>
                <a:spcPct val="90000"/>
              </a:lnSpc>
            </a:pPr>
            <a:r>
              <a:rPr sz="1800" b="1" dirty="0">
                <a:solidFill>
                  <a:srgbClr val="FFFF00"/>
                </a:solidFill>
              </a:rPr>
              <a:t>In a two way threaded tree, also called a doubled threaded tree, thread will appear in both- the left and the right field of the node. While the left field will point to the in-order predecessor of the node, the right field will point to its successor. A two way threaded binary tree is also called a fully threaded binary tree. </a:t>
            </a:r>
            <a:endParaRPr sz="1800" b="1" dirty="0">
              <a:solidFill>
                <a:srgbClr val="FFFF00"/>
              </a:solidFill>
            </a:endParaRPr>
          </a:p>
          <a:p>
            <a:pPr eaLnBrk="1" hangingPunct="1">
              <a:lnSpc>
                <a:spcPct val="90000"/>
              </a:lnSpc>
            </a:pPr>
            <a:endParaRPr sz="1800" b="1" dirty="0">
              <a:solidFill>
                <a:srgbClr val="FFFF00"/>
              </a:solidFill>
            </a:endParaRPr>
          </a:p>
          <a:p>
            <a:pPr eaLnBrk="1" hangingPunct="1">
              <a:lnSpc>
                <a:spcPct val="90000"/>
              </a:lnSpc>
            </a:pPr>
            <a:endParaRPr dirty="0"/>
          </a:p>
        </p:txBody>
      </p:sp>
      <p:grpSp>
        <p:nvGrpSpPr>
          <p:cNvPr id="17411" name="Group 3"/>
          <p:cNvGrpSpPr/>
          <p:nvPr/>
        </p:nvGrpSpPr>
        <p:grpSpPr>
          <a:xfrm>
            <a:off x="228600" y="1828800"/>
            <a:ext cx="2590800" cy="1943100"/>
            <a:chOff x="1728" y="3103"/>
            <a:chExt cx="1440" cy="1224"/>
          </a:xfrm>
        </p:grpSpPr>
        <p:sp>
          <p:nvSpPr>
            <p:cNvPr id="17561" name="Oval 4"/>
            <p:cNvSpPr/>
            <p:nvPr/>
          </p:nvSpPr>
          <p:spPr>
            <a:xfrm>
              <a:off x="2304" y="310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17562" name="Line 5"/>
            <p:cNvSpPr/>
            <p:nvPr/>
          </p:nvSpPr>
          <p:spPr>
            <a:xfrm flipH="1">
              <a:off x="2160" y="3247"/>
              <a:ext cx="144" cy="144"/>
            </a:xfrm>
            <a:prstGeom prst="line">
              <a:avLst/>
            </a:prstGeom>
            <a:ln w="9525" cap="flat" cmpd="sng">
              <a:solidFill>
                <a:srgbClr val="FFFF00"/>
              </a:solidFill>
              <a:prstDash val="solid"/>
              <a:headEnd type="none" w="med" len="med"/>
              <a:tailEnd type="none" w="med" len="med"/>
            </a:ln>
          </p:spPr>
        </p:sp>
        <p:sp>
          <p:nvSpPr>
            <p:cNvPr id="17563" name="Line 6"/>
            <p:cNvSpPr/>
            <p:nvPr/>
          </p:nvSpPr>
          <p:spPr>
            <a:xfrm>
              <a:off x="2520" y="3247"/>
              <a:ext cx="144" cy="144"/>
            </a:xfrm>
            <a:prstGeom prst="line">
              <a:avLst/>
            </a:prstGeom>
            <a:ln w="9525" cap="flat" cmpd="sng">
              <a:solidFill>
                <a:srgbClr val="FFFF00"/>
              </a:solidFill>
              <a:prstDash val="solid"/>
              <a:headEnd type="none" w="med" len="med"/>
              <a:tailEnd type="none" w="med" len="med"/>
            </a:ln>
          </p:spPr>
        </p:sp>
        <p:sp>
          <p:nvSpPr>
            <p:cNvPr id="17564" name="Oval 7"/>
            <p:cNvSpPr/>
            <p:nvPr/>
          </p:nvSpPr>
          <p:spPr>
            <a:xfrm>
              <a:off x="2520" y="339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a:t>
              </a:r>
              <a:endParaRPr sz="900" b="1" dirty="0">
                <a:solidFill>
                  <a:srgbClr val="993300"/>
                </a:solidFill>
                <a:latin typeface="Arial" panose="020B0604020202020204" pitchFamily="34" charset="0"/>
              </a:endParaRPr>
            </a:p>
          </p:txBody>
        </p:sp>
        <p:sp>
          <p:nvSpPr>
            <p:cNvPr id="17565" name="Oval 8"/>
            <p:cNvSpPr/>
            <p:nvPr/>
          </p:nvSpPr>
          <p:spPr>
            <a:xfrm>
              <a:off x="2088" y="339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a:t>
              </a:r>
              <a:endParaRPr sz="900" b="1" dirty="0">
                <a:solidFill>
                  <a:srgbClr val="993300"/>
                </a:solidFill>
                <a:latin typeface="Arial" panose="020B0604020202020204" pitchFamily="34" charset="0"/>
              </a:endParaRPr>
            </a:p>
          </p:txBody>
        </p:sp>
        <p:sp>
          <p:nvSpPr>
            <p:cNvPr id="17566" name="Line 9"/>
            <p:cNvSpPr/>
            <p:nvPr/>
          </p:nvSpPr>
          <p:spPr>
            <a:xfrm flipH="1">
              <a:off x="2016" y="3535"/>
              <a:ext cx="72" cy="144"/>
            </a:xfrm>
            <a:prstGeom prst="line">
              <a:avLst/>
            </a:prstGeom>
            <a:ln w="9525" cap="flat" cmpd="sng">
              <a:solidFill>
                <a:srgbClr val="FFFF00"/>
              </a:solidFill>
              <a:prstDash val="solid"/>
              <a:headEnd type="none" w="med" len="med"/>
              <a:tailEnd type="none" w="med" len="med"/>
            </a:ln>
          </p:spPr>
        </p:sp>
        <p:sp>
          <p:nvSpPr>
            <p:cNvPr id="17567" name="Oval 10"/>
            <p:cNvSpPr/>
            <p:nvPr/>
          </p:nvSpPr>
          <p:spPr>
            <a:xfrm>
              <a:off x="1872" y="367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a:t>
              </a:r>
              <a:endParaRPr sz="900" b="1" dirty="0">
                <a:solidFill>
                  <a:srgbClr val="993300"/>
                </a:solidFill>
                <a:latin typeface="Arial" panose="020B0604020202020204" pitchFamily="34" charset="0"/>
              </a:endParaRPr>
            </a:p>
          </p:txBody>
        </p:sp>
        <p:sp>
          <p:nvSpPr>
            <p:cNvPr id="17568" name="Line 11"/>
            <p:cNvSpPr/>
            <p:nvPr/>
          </p:nvSpPr>
          <p:spPr>
            <a:xfrm flipH="1">
              <a:off x="1872" y="3895"/>
              <a:ext cx="72" cy="216"/>
            </a:xfrm>
            <a:prstGeom prst="line">
              <a:avLst/>
            </a:prstGeom>
            <a:ln w="9525" cap="flat" cmpd="sng">
              <a:solidFill>
                <a:srgbClr val="FFFF00"/>
              </a:solidFill>
              <a:prstDash val="solid"/>
              <a:headEnd type="none" w="med" len="med"/>
              <a:tailEnd type="none" w="med" len="med"/>
            </a:ln>
          </p:spPr>
        </p:sp>
        <p:sp>
          <p:nvSpPr>
            <p:cNvPr id="17569" name="Oval 12"/>
            <p:cNvSpPr/>
            <p:nvPr/>
          </p:nvSpPr>
          <p:spPr>
            <a:xfrm>
              <a:off x="1728"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8</a:t>
              </a:r>
              <a:endParaRPr sz="900" b="1" dirty="0">
                <a:solidFill>
                  <a:srgbClr val="993300"/>
                </a:solidFill>
                <a:latin typeface="Arial" panose="020B0604020202020204" pitchFamily="34" charset="0"/>
              </a:endParaRPr>
            </a:p>
          </p:txBody>
        </p:sp>
        <p:sp>
          <p:nvSpPr>
            <p:cNvPr id="17570" name="Line 13"/>
            <p:cNvSpPr/>
            <p:nvPr/>
          </p:nvSpPr>
          <p:spPr>
            <a:xfrm>
              <a:off x="2232" y="3607"/>
              <a:ext cx="72" cy="144"/>
            </a:xfrm>
            <a:prstGeom prst="line">
              <a:avLst/>
            </a:prstGeom>
            <a:ln w="9525" cap="flat" cmpd="sng">
              <a:solidFill>
                <a:srgbClr val="FFFF00"/>
              </a:solidFill>
              <a:prstDash val="solid"/>
              <a:headEnd type="none" w="med" len="med"/>
              <a:tailEnd type="none" w="med" len="med"/>
            </a:ln>
          </p:spPr>
        </p:sp>
        <p:sp>
          <p:nvSpPr>
            <p:cNvPr id="17571" name="Oval 14"/>
            <p:cNvSpPr/>
            <p:nvPr/>
          </p:nvSpPr>
          <p:spPr>
            <a:xfrm>
              <a:off x="2160" y="375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a:t>
              </a:r>
              <a:endParaRPr sz="900" b="1" dirty="0">
                <a:solidFill>
                  <a:srgbClr val="993300"/>
                </a:solidFill>
                <a:latin typeface="Arial" panose="020B0604020202020204" pitchFamily="34" charset="0"/>
              </a:endParaRPr>
            </a:p>
          </p:txBody>
        </p:sp>
        <p:sp>
          <p:nvSpPr>
            <p:cNvPr id="17572" name="Line 15"/>
            <p:cNvSpPr/>
            <p:nvPr/>
          </p:nvSpPr>
          <p:spPr>
            <a:xfrm flipH="1">
              <a:off x="2520" y="3607"/>
              <a:ext cx="72" cy="144"/>
            </a:xfrm>
            <a:prstGeom prst="line">
              <a:avLst/>
            </a:prstGeom>
            <a:ln w="9525" cap="flat" cmpd="sng">
              <a:solidFill>
                <a:srgbClr val="FFFF00"/>
              </a:solidFill>
              <a:prstDash val="solid"/>
              <a:headEnd type="none" w="med" len="med"/>
              <a:tailEnd type="none" w="med" len="med"/>
            </a:ln>
          </p:spPr>
        </p:sp>
        <p:sp>
          <p:nvSpPr>
            <p:cNvPr id="17573" name="Oval 16"/>
            <p:cNvSpPr/>
            <p:nvPr/>
          </p:nvSpPr>
          <p:spPr>
            <a:xfrm>
              <a:off x="2448" y="375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a:t>
              </a:r>
              <a:endParaRPr sz="900" b="1" dirty="0">
                <a:solidFill>
                  <a:srgbClr val="993300"/>
                </a:solidFill>
                <a:latin typeface="Arial" panose="020B0604020202020204" pitchFamily="34" charset="0"/>
              </a:endParaRPr>
            </a:p>
          </p:txBody>
        </p:sp>
        <p:sp>
          <p:nvSpPr>
            <p:cNvPr id="17574" name="Line 17"/>
            <p:cNvSpPr/>
            <p:nvPr/>
          </p:nvSpPr>
          <p:spPr>
            <a:xfrm>
              <a:off x="2664" y="3607"/>
              <a:ext cx="216" cy="144"/>
            </a:xfrm>
            <a:prstGeom prst="line">
              <a:avLst/>
            </a:prstGeom>
            <a:ln w="9525" cap="flat" cmpd="sng">
              <a:solidFill>
                <a:srgbClr val="FFFF00"/>
              </a:solidFill>
              <a:prstDash val="solid"/>
              <a:headEnd type="none" w="med" len="med"/>
              <a:tailEnd type="none" w="med" len="med"/>
            </a:ln>
          </p:spPr>
        </p:sp>
        <p:sp>
          <p:nvSpPr>
            <p:cNvPr id="17575" name="Oval 18"/>
            <p:cNvSpPr/>
            <p:nvPr/>
          </p:nvSpPr>
          <p:spPr>
            <a:xfrm>
              <a:off x="2736" y="375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a:t>
              </a:r>
              <a:endParaRPr sz="900" b="1" dirty="0">
                <a:solidFill>
                  <a:srgbClr val="993300"/>
                </a:solidFill>
                <a:latin typeface="Arial" panose="020B0604020202020204" pitchFamily="34" charset="0"/>
              </a:endParaRPr>
            </a:p>
          </p:txBody>
        </p:sp>
        <p:sp>
          <p:nvSpPr>
            <p:cNvPr id="17576" name="Line 19"/>
            <p:cNvSpPr/>
            <p:nvPr/>
          </p:nvSpPr>
          <p:spPr>
            <a:xfrm>
              <a:off x="2880" y="3967"/>
              <a:ext cx="144" cy="144"/>
            </a:xfrm>
            <a:prstGeom prst="line">
              <a:avLst/>
            </a:prstGeom>
            <a:ln w="9525" cap="flat" cmpd="sng">
              <a:solidFill>
                <a:srgbClr val="FFFF00"/>
              </a:solidFill>
              <a:prstDash val="solid"/>
              <a:headEnd type="none" w="med" len="med"/>
              <a:tailEnd type="none" w="med" len="med"/>
            </a:ln>
          </p:spPr>
        </p:sp>
        <p:sp>
          <p:nvSpPr>
            <p:cNvPr id="17577" name="Oval 20"/>
            <p:cNvSpPr/>
            <p:nvPr/>
          </p:nvSpPr>
          <p:spPr>
            <a:xfrm>
              <a:off x="2952"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17578" name="Line 21"/>
            <p:cNvSpPr/>
            <p:nvPr/>
          </p:nvSpPr>
          <p:spPr>
            <a:xfrm flipH="1">
              <a:off x="2448" y="3967"/>
              <a:ext cx="72" cy="144"/>
            </a:xfrm>
            <a:prstGeom prst="line">
              <a:avLst/>
            </a:prstGeom>
            <a:ln w="9525" cap="flat" cmpd="sng">
              <a:solidFill>
                <a:srgbClr val="FFFF00"/>
              </a:solidFill>
              <a:prstDash val="solid"/>
              <a:headEnd type="none" w="med" len="med"/>
              <a:tailEnd type="none" w="med" len="med"/>
            </a:ln>
          </p:spPr>
        </p:sp>
        <p:sp>
          <p:nvSpPr>
            <p:cNvPr id="17579" name="Oval 22"/>
            <p:cNvSpPr/>
            <p:nvPr/>
          </p:nvSpPr>
          <p:spPr>
            <a:xfrm>
              <a:off x="2304"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10</a:t>
              </a:r>
              <a:endParaRPr sz="900" b="1" dirty="0">
                <a:solidFill>
                  <a:srgbClr val="993300"/>
                </a:solidFill>
                <a:latin typeface="Arial" panose="020B0604020202020204" pitchFamily="34" charset="0"/>
              </a:endParaRPr>
            </a:p>
          </p:txBody>
        </p:sp>
        <p:sp>
          <p:nvSpPr>
            <p:cNvPr id="17580" name="Line 23"/>
            <p:cNvSpPr/>
            <p:nvPr/>
          </p:nvSpPr>
          <p:spPr>
            <a:xfrm>
              <a:off x="2592" y="3967"/>
              <a:ext cx="72" cy="144"/>
            </a:xfrm>
            <a:prstGeom prst="line">
              <a:avLst/>
            </a:prstGeom>
            <a:ln w="9525" cap="flat" cmpd="sng">
              <a:solidFill>
                <a:srgbClr val="FFFF00"/>
              </a:solidFill>
              <a:prstDash val="solid"/>
              <a:headEnd type="none" w="med" len="med"/>
              <a:tailEnd type="none" w="med" len="med"/>
            </a:ln>
          </p:spPr>
        </p:sp>
        <p:sp>
          <p:nvSpPr>
            <p:cNvPr id="17581" name="Oval 24"/>
            <p:cNvSpPr/>
            <p:nvPr/>
          </p:nvSpPr>
          <p:spPr>
            <a:xfrm>
              <a:off x="2592"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11</a:t>
              </a:r>
              <a:endParaRPr sz="900" b="1" dirty="0">
                <a:solidFill>
                  <a:srgbClr val="993300"/>
                </a:solidFill>
                <a:latin typeface="Arial" panose="020B0604020202020204" pitchFamily="34" charset="0"/>
              </a:endParaRPr>
            </a:p>
          </p:txBody>
        </p:sp>
        <p:sp>
          <p:nvSpPr>
            <p:cNvPr id="17582" name="Line 25"/>
            <p:cNvSpPr/>
            <p:nvPr/>
          </p:nvSpPr>
          <p:spPr>
            <a:xfrm>
              <a:off x="2016" y="3895"/>
              <a:ext cx="72" cy="216"/>
            </a:xfrm>
            <a:prstGeom prst="line">
              <a:avLst/>
            </a:prstGeom>
            <a:ln w="9525" cap="flat" cmpd="sng">
              <a:solidFill>
                <a:srgbClr val="FFFF00"/>
              </a:solidFill>
              <a:prstDash val="solid"/>
              <a:headEnd type="none" w="med" len="med"/>
              <a:tailEnd type="none" w="med" len="med"/>
            </a:ln>
          </p:spPr>
        </p:sp>
        <p:sp>
          <p:nvSpPr>
            <p:cNvPr id="17583" name="Oval 26"/>
            <p:cNvSpPr/>
            <p:nvPr/>
          </p:nvSpPr>
          <p:spPr>
            <a:xfrm>
              <a:off x="2016"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9</a:t>
              </a:r>
              <a:endParaRPr sz="900" b="1" dirty="0">
                <a:solidFill>
                  <a:srgbClr val="993300"/>
                </a:solidFill>
                <a:latin typeface="Arial" panose="020B0604020202020204" pitchFamily="34" charset="0"/>
              </a:endParaRPr>
            </a:p>
          </p:txBody>
        </p:sp>
        <p:sp>
          <p:nvSpPr>
            <p:cNvPr id="17584" name="Line 27"/>
            <p:cNvSpPr/>
            <p:nvPr/>
          </p:nvSpPr>
          <p:spPr>
            <a:xfrm flipV="1">
              <a:off x="2304" y="3323"/>
              <a:ext cx="72" cy="432"/>
            </a:xfrm>
            <a:prstGeom prst="line">
              <a:avLst/>
            </a:prstGeom>
            <a:ln w="3175" cap="rnd" cmpd="sng">
              <a:solidFill>
                <a:srgbClr val="FFFF00"/>
              </a:solidFill>
              <a:prstDash val="sysDot"/>
              <a:headEnd type="none" w="med" len="med"/>
              <a:tailEnd type="triangle" w="med" len="med"/>
            </a:ln>
          </p:spPr>
        </p:sp>
        <p:sp>
          <p:nvSpPr>
            <p:cNvPr id="17585" name="Line 28"/>
            <p:cNvSpPr/>
            <p:nvPr/>
          </p:nvSpPr>
          <p:spPr>
            <a:xfrm flipV="1">
              <a:off x="1800" y="3827"/>
              <a:ext cx="72" cy="288"/>
            </a:xfrm>
            <a:prstGeom prst="line">
              <a:avLst/>
            </a:prstGeom>
            <a:ln w="3175" cap="rnd" cmpd="sng">
              <a:solidFill>
                <a:srgbClr val="FFFF00"/>
              </a:solidFill>
              <a:prstDash val="sysDot"/>
              <a:headEnd type="none" w="med" len="med"/>
              <a:tailEnd type="triangle" w="med" len="med"/>
            </a:ln>
          </p:spPr>
        </p:sp>
        <p:sp>
          <p:nvSpPr>
            <p:cNvPr id="17586" name="Line 29"/>
            <p:cNvSpPr/>
            <p:nvPr/>
          </p:nvSpPr>
          <p:spPr>
            <a:xfrm flipV="1">
              <a:off x="2088" y="3611"/>
              <a:ext cx="72" cy="504"/>
            </a:xfrm>
            <a:prstGeom prst="line">
              <a:avLst/>
            </a:prstGeom>
            <a:ln w="3175" cap="rnd" cmpd="sng">
              <a:solidFill>
                <a:srgbClr val="FFFF00"/>
              </a:solidFill>
              <a:prstDash val="sysDot"/>
              <a:headEnd type="none" w="med" len="med"/>
              <a:tailEnd type="triangle" w="med" len="med"/>
            </a:ln>
          </p:spPr>
        </p:sp>
        <p:sp>
          <p:nvSpPr>
            <p:cNvPr id="17587" name="Line 30"/>
            <p:cNvSpPr/>
            <p:nvPr/>
          </p:nvSpPr>
          <p:spPr>
            <a:xfrm flipV="1">
              <a:off x="2376" y="3899"/>
              <a:ext cx="72" cy="216"/>
            </a:xfrm>
            <a:prstGeom prst="line">
              <a:avLst/>
            </a:prstGeom>
            <a:ln w="3175" cap="rnd" cmpd="sng">
              <a:solidFill>
                <a:srgbClr val="FFFF00"/>
              </a:solidFill>
              <a:prstDash val="sysDot"/>
              <a:headEnd type="none" w="med" len="med"/>
              <a:tailEnd type="triangle" w="med" len="med"/>
            </a:ln>
          </p:spPr>
        </p:sp>
        <p:sp>
          <p:nvSpPr>
            <p:cNvPr id="17588" name="Line 31"/>
            <p:cNvSpPr/>
            <p:nvPr/>
          </p:nvSpPr>
          <p:spPr>
            <a:xfrm flipH="1" flipV="1">
              <a:off x="2664" y="3611"/>
              <a:ext cx="72" cy="504"/>
            </a:xfrm>
            <a:prstGeom prst="line">
              <a:avLst/>
            </a:prstGeom>
            <a:ln w="3175" cap="rnd" cmpd="sng">
              <a:solidFill>
                <a:srgbClr val="FFFF00"/>
              </a:solidFill>
              <a:prstDash val="sysDot"/>
              <a:headEnd type="none" w="med" len="med"/>
              <a:tailEnd type="triangle" w="med" len="med"/>
            </a:ln>
          </p:spPr>
        </p:sp>
      </p:grpSp>
      <p:grpSp>
        <p:nvGrpSpPr>
          <p:cNvPr id="17412" name="Group 32"/>
          <p:cNvGrpSpPr/>
          <p:nvPr/>
        </p:nvGrpSpPr>
        <p:grpSpPr>
          <a:xfrm>
            <a:off x="3124200" y="1828800"/>
            <a:ext cx="4343400" cy="1714500"/>
            <a:chOff x="1152" y="3247"/>
            <a:chExt cx="2736" cy="1080"/>
          </a:xfrm>
        </p:grpSpPr>
        <p:sp>
          <p:nvSpPr>
            <p:cNvPr id="17509" name="Rectangle 33"/>
            <p:cNvSpPr/>
            <p:nvPr/>
          </p:nvSpPr>
          <p:spPr>
            <a:xfrm>
              <a:off x="2376" y="3247"/>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10" name="Rectangle 34"/>
            <p:cNvSpPr/>
            <p:nvPr/>
          </p:nvSpPr>
          <p:spPr>
            <a:xfrm>
              <a:off x="2520" y="3247"/>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a:t>
              </a:r>
              <a:endParaRPr sz="1000" b="1" dirty="0">
                <a:solidFill>
                  <a:srgbClr val="993300"/>
                </a:solidFill>
                <a:latin typeface="Arial" panose="020B0604020202020204" pitchFamily="34" charset="0"/>
              </a:endParaRPr>
            </a:p>
          </p:txBody>
        </p:sp>
        <p:sp>
          <p:nvSpPr>
            <p:cNvPr id="17511" name="Rectangle 35"/>
            <p:cNvSpPr/>
            <p:nvPr/>
          </p:nvSpPr>
          <p:spPr>
            <a:xfrm>
              <a:off x="2664" y="3247"/>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12" name="Rectangle 36"/>
            <p:cNvSpPr/>
            <p:nvPr/>
          </p:nvSpPr>
          <p:spPr>
            <a:xfrm>
              <a:off x="1872" y="353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13" name="Rectangle 37"/>
            <p:cNvSpPr/>
            <p:nvPr/>
          </p:nvSpPr>
          <p:spPr>
            <a:xfrm>
              <a:off x="2016" y="353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2</a:t>
              </a:r>
              <a:endParaRPr sz="1000" b="1" dirty="0">
                <a:solidFill>
                  <a:srgbClr val="993300"/>
                </a:solidFill>
                <a:latin typeface="Arial" panose="020B0604020202020204" pitchFamily="34" charset="0"/>
              </a:endParaRPr>
            </a:p>
          </p:txBody>
        </p:sp>
        <p:sp>
          <p:nvSpPr>
            <p:cNvPr id="17514" name="Rectangle 38"/>
            <p:cNvSpPr/>
            <p:nvPr/>
          </p:nvSpPr>
          <p:spPr>
            <a:xfrm>
              <a:off x="2160" y="353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15" name="Rectangle 39"/>
            <p:cNvSpPr/>
            <p:nvPr/>
          </p:nvSpPr>
          <p:spPr>
            <a:xfrm>
              <a:off x="2736" y="353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16" name="Rectangle 40"/>
            <p:cNvSpPr/>
            <p:nvPr/>
          </p:nvSpPr>
          <p:spPr>
            <a:xfrm>
              <a:off x="2880" y="353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3</a:t>
              </a:r>
              <a:endParaRPr sz="1000" b="1" dirty="0">
                <a:solidFill>
                  <a:srgbClr val="993300"/>
                </a:solidFill>
                <a:latin typeface="Arial" panose="020B0604020202020204" pitchFamily="34" charset="0"/>
              </a:endParaRPr>
            </a:p>
          </p:txBody>
        </p:sp>
        <p:sp>
          <p:nvSpPr>
            <p:cNvPr id="17517" name="Rectangle 41"/>
            <p:cNvSpPr/>
            <p:nvPr/>
          </p:nvSpPr>
          <p:spPr>
            <a:xfrm>
              <a:off x="3024" y="353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18" name="Rectangle 42"/>
            <p:cNvSpPr/>
            <p:nvPr/>
          </p:nvSpPr>
          <p:spPr>
            <a:xfrm>
              <a:off x="1440"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19" name="Rectangle 43"/>
            <p:cNvSpPr/>
            <p:nvPr/>
          </p:nvSpPr>
          <p:spPr>
            <a:xfrm>
              <a:off x="1584"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4</a:t>
              </a:r>
              <a:endParaRPr sz="1000" b="1" dirty="0">
                <a:solidFill>
                  <a:srgbClr val="993300"/>
                </a:solidFill>
                <a:latin typeface="Arial" panose="020B0604020202020204" pitchFamily="34" charset="0"/>
              </a:endParaRPr>
            </a:p>
          </p:txBody>
        </p:sp>
        <p:sp>
          <p:nvSpPr>
            <p:cNvPr id="17520" name="Rectangle 44"/>
            <p:cNvSpPr/>
            <p:nvPr/>
          </p:nvSpPr>
          <p:spPr>
            <a:xfrm>
              <a:off x="1728"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21" name="Rectangle 45"/>
            <p:cNvSpPr/>
            <p:nvPr/>
          </p:nvSpPr>
          <p:spPr>
            <a:xfrm>
              <a:off x="2016"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22" name="Rectangle 46"/>
            <p:cNvSpPr/>
            <p:nvPr/>
          </p:nvSpPr>
          <p:spPr>
            <a:xfrm>
              <a:off x="2160"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5</a:t>
              </a:r>
              <a:endParaRPr sz="1000" b="1" dirty="0">
                <a:solidFill>
                  <a:srgbClr val="993300"/>
                </a:solidFill>
                <a:latin typeface="Arial" panose="020B0604020202020204" pitchFamily="34" charset="0"/>
              </a:endParaRPr>
            </a:p>
          </p:txBody>
        </p:sp>
        <p:sp>
          <p:nvSpPr>
            <p:cNvPr id="17523" name="Rectangle 47"/>
            <p:cNvSpPr/>
            <p:nvPr/>
          </p:nvSpPr>
          <p:spPr>
            <a:xfrm>
              <a:off x="2304"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524" name="Line 48"/>
            <p:cNvSpPr/>
            <p:nvPr/>
          </p:nvSpPr>
          <p:spPr>
            <a:xfrm flipH="1">
              <a:off x="2088" y="3319"/>
              <a:ext cx="360" cy="216"/>
            </a:xfrm>
            <a:prstGeom prst="line">
              <a:avLst/>
            </a:prstGeom>
            <a:ln w="9525" cap="flat" cmpd="sng">
              <a:solidFill>
                <a:srgbClr val="FFFF00"/>
              </a:solidFill>
              <a:prstDash val="solid"/>
              <a:headEnd type="none" w="med" len="med"/>
              <a:tailEnd type="none" w="med" len="med"/>
            </a:ln>
          </p:spPr>
        </p:sp>
        <p:sp>
          <p:nvSpPr>
            <p:cNvPr id="17525" name="Line 49"/>
            <p:cNvSpPr/>
            <p:nvPr/>
          </p:nvSpPr>
          <p:spPr>
            <a:xfrm>
              <a:off x="2736" y="3315"/>
              <a:ext cx="216" cy="216"/>
            </a:xfrm>
            <a:prstGeom prst="line">
              <a:avLst/>
            </a:prstGeom>
            <a:ln w="9525" cap="flat" cmpd="sng">
              <a:solidFill>
                <a:srgbClr val="FFFF00"/>
              </a:solidFill>
              <a:prstDash val="solid"/>
              <a:headEnd type="none" w="med" len="med"/>
              <a:tailEnd type="none" w="med" len="med"/>
            </a:ln>
          </p:spPr>
        </p:sp>
        <p:sp>
          <p:nvSpPr>
            <p:cNvPr id="17526" name="Line 50"/>
            <p:cNvSpPr/>
            <p:nvPr/>
          </p:nvSpPr>
          <p:spPr>
            <a:xfrm flipH="1">
              <a:off x="1656" y="3607"/>
              <a:ext cx="288" cy="216"/>
            </a:xfrm>
            <a:prstGeom prst="line">
              <a:avLst/>
            </a:prstGeom>
            <a:ln w="9525" cap="flat" cmpd="sng">
              <a:solidFill>
                <a:srgbClr val="FFFF00"/>
              </a:solidFill>
              <a:prstDash val="solid"/>
              <a:headEnd type="none" w="med" len="med"/>
              <a:tailEnd type="none" w="med" len="med"/>
            </a:ln>
          </p:spPr>
        </p:sp>
        <p:sp>
          <p:nvSpPr>
            <p:cNvPr id="17527" name="Line 51"/>
            <p:cNvSpPr/>
            <p:nvPr/>
          </p:nvSpPr>
          <p:spPr>
            <a:xfrm>
              <a:off x="2232" y="3583"/>
              <a:ext cx="0" cy="275"/>
            </a:xfrm>
            <a:prstGeom prst="line">
              <a:avLst/>
            </a:prstGeom>
            <a:ln w="9525" cap="flat" cmpd="sng">
              <a:solidFill>
                <a:srgbClr val="FFFF00"/>
              </a:solidFill>
              <a:prstDash val="solid"/>
              <a:headEnd type="none" w="med" len="med"/>
              <a:tailEnd type="none" w="med" len="med"/>
            </a:ln>
          </p:spPr>
        </p:sp>
        <p:sp>
          <p:nvSpPr>
            <p:cNvPr id="17528" name="Rectangle 52"/>
            <p:cNvSpPr/>
            <p:nvPr/>
          </p:nvSpPr>
          <p:spPr>
            <a:xfrm>
              <a:off x="2592"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29" name="Rectangle 53"/>
            <p:cNvSpPr/>
            <p:nvPr/>
          </p:nvSpPr>
          <p:spPr>
            <a:xfrm>
              <a:off x="2736"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6</a:t>
              </a:r>
              <a:endParaRPr sz="1000" b="1" dirty="0">
                <a:solidFill>
                  <a:srgbClr val="993300"/>
                </a:solidFill>
                <a:latin typeface="Arial" panose="020B0604020202020204" pitchFamily="34" charset="0"/>
              </a:endParaRPr>
            </a:p>
          </p:txBody>
        </p:sp>
        <p:sp>
          <p:nvSpPr>
            <p:cNvPr id="17530" name="Rectangle 54"/>
            <p:cNvSpPr/>
            <p:nvPr/>
          </p:nvSpPr>
          <p:spPr>
            <a:xfrm>
              <a:off x="2880"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31" name="Rectangle 55"/>
            <p:cNvSpPr/>
            <p:nvPr/>
          </p:nvSpPr>
          <p:spPr>
            <a:xfrm>
              <a:off x="3168"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32" name="Rectangle 56"/>
            <p:cNvSpPr/>
            <p:nvPr/>
          </p:nvSpPr>
          <p:spPr>
            <a:xfrm>
              <a:off x="3312"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7</a:t>
              </a:r>
              <a:endParaRPr sz="1000" b="1" dirty="0">
                <a:solidFill>
                  <a:srgbClr val="993300"/>
                </a:solidFill>
                <a:latin typeface="Arial" panose="020B0604020202020204" pitchFamily="34" charset="0"/>
              </a:endParaRPr>
            </a:p>
          </p:txBody>
        </p:sp>
        <p:sp>
          <p:nvSpPr>
            <p:cNvPr id="17533" name="Rectangle 57"/>
            <p:cNvSpPr/>
            <p:nvPr/>
          </p:nvSpPr>
          <p:spPr>
            <a:xfrm>
              <a:off x="3456" y="38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534" name="Line 58"/>
            <p:cNvSpPr/>
            <p:nvPr/>
          </p:nvSpPr>
          <p:spPr>
            <a:xfrm>
              <a:off x="2808" y="3607"/>
              <a:ext cx="0" cy="216"/>
            </a:xfrm>
            <a:prstGeom prst="line">
              <a:avLst/>
            </a:prstGeom>
            <a:ln w="9525" cap="flat" cmpd="sng">
              <a:solidFill>
                <a:srgbClr val="FFFF00"/>
              </a:solidFill>
              <a:prstDash val="solid"/>
              <a:headEnd type="none" w="med" len="med"/>
              <a:tailEnd type="none" w="med" len="med"/>
            </a:ln>
          </p:spPr>
        </p:sp>
        <p:sp>
          <p:nvSpPr>
            <p:cNvPr id="17535" name="Line 59"/>
            <p:cNvSpPr/>
            <p:nvPr/>
          </p:nvSpPr>
          <p:spPr>
            <a:xfrm>
              <a:off x="3096" y="3607"/>
              <a:ext cx="288" cy="216"/>
            </a:xfrm>
            <a:prstGeom prst="line">
              <a:avLst/>
            </a:prstGeom>
            <a:ln w="9525" cap="flat" cmpd="sng">
              <a:solidFill>
                <a:srgbClr val="FFFF00"/>
              </a:solidFill>
              <a:prstDash val="solid"/>
              <a:headEnd type="none" w="med" len="med"/>
              <a:tailEnd type="none" w="med" len="med"/>
            </a:ln>
          </p:spPr>
        </p:sp>
        <p:sp>
          <p:nvSpPr>
            <p:cNvPr id="17536" name="Rectangle 60"/>
            <p:cNvSpPr/>
            <p:nvPr/>
          </p:nvSpPr>
          <p:spPr>
            <a:xfrm>
              <a:off x="1152"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37" name="Rectangle 61"/>
            <p:cNvSpPr/>
            <p:nvPr/>
          </p:nvSpPr>
          <p:spPr>
            <a:xfrm>
              <a:off x="1296"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8</a:t>
              </a:r>
              <a:endParaRPr sz="1000" b="1" dirty="0">
                <a:solidFill>
                  <a:srgbClr val="993300"/>
                </a:solidFill>
                <a:latin typeface="Arial" panose="020B0604020202020204" pitchFamily="34" charset="0"/>
              </a:endParaRPr>
            </a:p>
          </p:txBody>
        </p:sp>
        <p:sp>
          <p:nvSpPr>
            <p:cNvPr id="17538" name="Rectangle 62"/>
            <p:cNvSpPr/>
            <p:nvPr/>
          </p:nvSpPr>
          <p:spPr>
            <a:xfrm>
              <a:off x="1440"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539" name="Rectangle 63"/>
            <p:cNvSpPr/>
            <p:nvPr/>
          </p:nvSpPr>
          <p:spPr>
            <a:xfrm>
              <a:off x="1656"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40" name="Rectangle 64"/>
            <p:cNvSpPr/>
            <p:nvPr/>
          </p:nvSpPr>
          <p:spPr>
            <a:xfrm>
              <a:off x="1800"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9</a:t>
              </a:r>
              <a:endParaRPr sz="1000" b="1" dirty="0">
                <a:solidFill>
                  <a:srgbClr val="993300"/>
                </a:solidFill>
                <a:latin typeface="Arial" panose="020B0604020202020204" pitchFamily="34" charset="0"/>
              </a:endParaRPr>
            </a:p>
          </p:txBody>
        </p:sp>
        <p:sp>
          <p:nvSpPr>
            <p:cNvPr id="17541" name="Rectangle 65"/>
            <p:cNvSpPr/>
            <p:nvPr/>
          </p:nvSpPr>
          <p:spPr>
            <a:xfrm>
              <a:off x="1944"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542" name="Line 66"/>
            <p:cNvSpPr/>
            <p:nvPr/>
          </p:nvSpPr>
          <p:spPr>
            <a:xfrm flipH="1">
              <a:off x="1368" y="3895"/>
              <a:ext cx="144" cy="288"/>
            </a:xfrm>
            <a:prstGeom prst="line">
              <a:avLst/>
            </a:prstGeom>
            <a:ln w="9525" cap="flat" cmpd="sng">
              <a:solidFill>
                <a:srgbClr val="FFFF00"/>
              </a:solidFill>
              <a:prstDash val="solid"/>
              <a:headEnd type="none" w="med" len="med"/>
              <a:tailEnd type="none" w="med" len="med"/>
            </a:ln>
          </p:spPr>
        </p:sp>
        <p:sp>
          <p:nvSpPr>
            <p:cNvPr id="17543" name="Line 67"/>
            <p:cNvSpPr/>
            <p:nvPr/>
          </p:nvSpPr>
          <p:spPr>
            <a:xfrm>
              <a:off x="1810" y="3933"/>
              <a:ext cx="62" cy="250"/>
            </a:xfrm>
            <a:prstGeom prst="line">
              <a:avLst/>
            </a:prstGeom>
            <a:ln w="9525" cap="flat" cmpd="sng">
              <a:solidFill>
                <a:srgbClr val="FFFF00"/>
              </a:solidFill>
              <a:prstDash val="solid"/>
              <a:headEnd type="none" w="med" len="med"/>
              <a:tailEnd type="none" w="med" len="med"/>
            </a:ln>
          </p:spPr>
        </p:sp>
        <p:sp>
          <p:nvSpPr>
            <p:cNvPr id="17544" name="Rectangle 68"/>
            <p:cNvSpPr/>
            <p:nvPr/>
          </p:nvSpPr>
          <p:spPr>
            <a:xfrm>
              <a:off x="2232"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45" name="Rectangle 69"/>
            <p:cNvSpPr/>
            <p:nvPr/>
          </p:nvSpPr>
          <p:spPr>
            <a:xfrm>
              <a:off x="2376" y="4183"/>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10</a:t>
              </a:r>
              <a:endParaRPr sz="1000" b="1" dirty="0">
                <a:solidFill>
                  <a:srgbClr val="993300"/>
                </a:solidFill>
                <a:latin typeface="Arial" panose="020B0604020202020204" pitchFamily="34" charset="0"/>
              </a:endParaRPr>
            </a:p>
          </p:txBody>
        </p:sp>
        <p:sp>
          <p:nvSpPr>
            <p:cNvPr id="17546" name="Rectangle 70"/>
            <p:cNvSpPr/>
            <p:nvPr/>
          </p:nvSpPr>
          <p:spPr>
            <a:xfrm>
              <a:off x="2592"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547" name="Rectangle 71"/>
            <p:cNvSpPr/>
            <p:nvPr/>
          </p:nvSpPr>
          <p:spPr>
            <a:xfrm>
              <a:off x="2808"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48" name="Rectangle 72"/>
            <p:cNvSpPr/>
            <p:nvPr/>
          </p:nvSpPr>
          <p:spPr>
            <a:xfrm>
              <a:off x="2952" y="417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11</a:t>
              </a:r>
              <a:endParaRPr sz="1000" b="1" dirty="0">
                <a:solidFill>
                  <a:srgbClr val="993300"/>
                </a:solidFill>
                <a:latin typeface="Arial" panose="020B0604020202020204" pitchFamily="34" charset="0"/>
              </a:endParaRPr>
            </a:p>
          </p:txBody>
        </p:sp>
        <p:sp>
          <p:nvSpPr>
            <p:cNvPr id="17549" name="Rectangle 73"/>
            <p:cNvSpPr/>
            <p:nvPr/>
          </p:nvSpPr>
          <p:spPr>
            <a:xfrm>
              <a:off x="3168"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550" name="Line 74"/>
            <p:cNvSpPr/>
            <p:nvPr/>
          </p:nvSpPr>
          <p:spPr>
            <a:xfrm flipH="1">
              <a:off x="2520" y="3895"/>
              <a:ext cx="144" cy="288"/>
            </a:xfrm>
            <a:prstGeom prst="line">
              <a:avLst/>
            </a:prstGeom>
            <a:ln w="9525" cap="flat" cmpd="sng">
              <a:solidFill>
                <a:srgbClr val="FFFF00"/>
              </a:solidFill>
              <a:prstDash val="solid"/>
              <a:headEnd type="none" w="med" len="med"/>
              <a:tailEnd type="none" w="med" len="med"/>
            </a:ln>
          </p:spPr>
        </p:sp>
        <p:sp>
          <p:nvSpPr>
            <p:cNvPr id="17551" name="Line 75"/>
            <p:cNvSpPr/>
            <p:nvPr/>
          </p:nvSpPr>
          <p:spPr>
            <a:xfrm>
              <a:off x="2952" y="3895"/>
              <a:ext cx="72" cy="288"/>
            </a:xfrm>
            <a:prstGeom prst="line">
              <a:avLst/>
            </a:prstGeom>
            <a:ln w="9525" cap="flat" cmpd="sng">
              <a:solidFill>
                <a:srgbClr val="FFFF00"/>
              </a:solidFill>
              <a:prstDash val="solid"/>
              <a:headEnd type="none" w="med" len="med"/>
              <a:tailEnd type="none" w="med" len="med"/>
            </a:ln>
          </p:spPr>
        </p:sp>
        <p:sp>
          <p:nvSpPr>
            <p:cNvPr id="17552" name="Rectangle 76"/>
            <p:cNvSpPr/>
            <p:nvPr/>
          </p:nvSpPr>
          <p:spPr>
            <a:xfrm>
              <a:off x="3384"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53" name="Rectangle 77"/>
            <p:cNvSpPr/>
            <p:nvPr/>
          </p:nvSpPr>
          <p:spPr>
            <a:xfrm>
              <a:off x="3528" y="4183"/>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12</a:t>
              </a:r>
              <a:endParaRPr sz="1000" b="1" dirty="0">
                <a:solidFill>
                  <a:srgbClr val="993300"/>
                </a:solidFill>
                <a:latin typeface="Arial" panose="020B0604020202020204" pitchFamily="34" charset="0"/>
              </a:endParaRPr>
            </a:p>
          </p:txBody>
        </p:sp>
        <p:sp>
          <p:nvSpPr>
            <p:cNvPr id="17554" name="Rectangle 78"/>
            <p:cNvSpPr/>
            <p:nvPr/>
          </p:nvSpPr>
          <p:spPr>
            <a:xfrm>
              <a:off x="3744" y="418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555" name="Line 79"/>
            <p:cNvSpPr/>
            <p:nvPr/>
          </p:nvSpPr>
          <p:spPr>
            <a:xfrm>
              <a:off x="3384" y="3963"/>
              <a:ext cx="216" cy="216"/>
            </a:xfrm>
            <a:prstGeom prst="line">
              <a:avLst/>
            </a:prstGeom>
            <a:ln w="9525" cap="flat" cmpd="sng">
              <a:solidFill>
                <a:srgbClr val="FFFF00"/>
              </a:solidFill>
              <a:prstDash val="solid"/>
              <a:headEnd type="none" w="med" len="med"/>
              <a:tailEnd type="none" w="med" len="med"/>
            </a:ln>
          </p:spPr>
        </p:sp>
        <p:sp>
          <p:nvSpPr>
            <p:cNvPr id="17556" name="Line 80"/>
            <p:cNvSpPr/>
            <p:nvPr/>
          </p:nvSpPr>
          <p:spPr>
            <a:xfrm flipV="1">
              <a:off x="1512" y="3963"/>
              <a:ext cx="144" cy="288"/>
            </a:xfrm>
            <a:prstGeom prst="line">
              <a:avLst/>
            </a:prstGeom>
            <a:ln w="3175" cap="rnd" cmpd="sng">
              <a:solidFill>
                <a:srgbClr val="FFFF00"/>
              </a:solidFill>
              <a:prstDash val="sysDot"/>
              <a:headEnd type="none" w="med" len="med"/>
              <a:tailEnd type="triangle" w="med" len="med"/>
            </a:ln>
          </p:spPr>
        </p:sp>
        <p:sp>
          <p:nvSpPr>
            <p:cNvPr id="17557" name="Line 81"/>
            <p:cNvSpPr/>
            <p:nvPr/>
          </p:nvSpPr>
          <p:spPr>
            <a:xfrm flipV="1">
              <a:off x="2016" y="3675"/>
              <a:ext cx="72" cy="576"/>
            </a:xfrm>
            <a:prstGeom prst="line">
              <a:avLst/>
            </a:prstGeom>
            <a:ln w="3175" cap="rnd" cmpd="sng">
              <a:solidFill>
                <a:srgbClr val="FFFF00"/>
              </a:solidFill>
              <a:prstDash val="sysDot"/>
              <a:headEnd type="none" w="med" len="med"/>
              <a:tailEnd type="triangle" w="med" len="med"/>
            </a:ln>
          </p:spPr>
        </p:sp>
        <p:sp>
          <p:nvSpPr>
            <p:cNvPr id="17558" name="Line 82"/>
            <p:cNvSpPr/>
            <p:nvPr/>
          </p:nvSpPr>
          <p:spPr>
            <a:xfrm flipV="1">
              <a:off x="2664" y="3963"/>
              <a:ext cx="144" cy="288"/>
            </a:xfrm>
            <a:prstGeom prst="line">
              <a:avLst/>
            </a:prstGeom>
            <a:ln w="3175" cap="rnd" cmpd="sng">
              <a:solidFill>
                <a:srgbClr val="FFFF00"/>
              </a:solidFill>
              <a:prstDash val="sysDot"/>
              <a:headEnd type="none" w="med" len="med"/>
              <a:tailEnd type="triangle" w="med" len="med"/>
            </a:ln>
          </p:spPr>
        </p:sp>
        <p:sp>
          <p:nvSpPr>
            <p:cNvPr id="17559" name="Line 83"/>
            <p:cNvSpPr/>
            <p:nvPr/>
          </p:nvSpPr>
          <p:spPr>
            <a:xfrm flipH="1" flipV="1">
              <a:off x="3024" y="3675"/>
              <a:ext cx="216" cy="576"/>
            </a:xfrm>
            <a:prstGeom prst="line">
              <a:avLst/>
            </a:prstGeom>
            <a:ln w="3175" cap="rnd" cmpd="sng">
              <a:solidFill>
                <a:srgbClr val="FFFF00"/>
              </a:solidFill>
              <a:prstDash val="sysDot"/>
              <a:headEnd type="none" w="med" len="med"/>
              <a:tailEnd type="triangle" w="med" len="med"/>
            </a:ln>
          </p:spPr>
        </p:sp>
        <p:sp>
          <p:nvSpPr>
            <p:cNvPr id="17560" name="Line 84"/>
            <p:cNvSpPr/>
            <p:nvPr/>
          </p:nvSpPr>
          <p:spPr>
            <a:xfrm flipV="1">
              <a:off x="2304" y="3387"/>
              <a:ext cx="216" cy="504"/>
            </a:xfrm>
            <a:prstGeom prst="line">
              <a:avLst/>
            </a:prstGeom>
            <a:ln w="3175" cap="flat" cmpd="sng">
              <a:solidFill>
                <a:srgbClr val="FFFF00"/>
              </a:solidFill>
              <a:prstDash val="sysDot"/>
              <a:headEnd type="none" w="med" len="med"/>
              <a:tailEnd type="triangle" w="med" len="med"/>
            </a:ln>
          </p:spPr>
        </p:sp>
      </p:grpSp>
      <p:sp>
        <p:nvSpPr>
          <p:cNvPr id="17413" name="Rectangle 85"/>
          <p:cNvSpPr/>
          <p:nvPr/>
        </p:nvSpPr>
        <p:spPr>
          <a:xfrm>
            <a:off x="3048000" y="3657600"/>
            <a:ext cx="3167063" cy="304800"/>
          </a:xfrm>
          <a:prstGeom prst="rect">
            <a:avLst/>
          </a:prstGeom>
          <a:noFill/>
          <a:ln w="9525">
            <a:noFill/>
          </a:ln>
        </p:spPr>
        <p:txBody>
          <a:bodyPr wrap="none" anchor="ctr" anchorCtr="0">
            <a:spAutoFit/>
          </a:bodyPr>
          <a:p>
            <a:pPr eaLnBrk="1" hangingPunct="1"/>
            <a:r>
              <a:rPr sz="1400" b="1" dirty="0">
                <a:solidFill>
                  <a:srgbClr val="FF9900"/>
                </a:solidFill>
                <a:latin typeface="Arial" panose="020B0604020202020204" pitchFamily="34" charset="0"/>
              </a:rPr>
              <a:t>Binary tree with one way threading</a:t>
            </a:r>
            <a:r>
              <a:rPr sz="1400" dirty="0">
                <a:solidFill>
                  <a:srgbClr val="FF9900"/>
                </a:solidFill>
                <a:latin typeface="Arial" panose="020B0604020202020204" pitchFamily="34" charset="0"/>
              </a:rPr>
              <a:t> </a:t>
            </a:r>
            <a:endParaRPr sz="1400" dirty="0">
              <a:solidFill>
                <a:srgbClr val="FF9900"/>
              </a:solidFill>
              <a:latin typeface="Arial" panose="020B0604020202020204" pitchFamily="34" charset="0"/>
            </a:endParaRPr>
          </a:p>
        </p:txBody>
      </p:sp>
      <p:grpSp>
        <p:nvGrpSpPr>
          <p:cNvPr id="17414" name="Group 86"/>
          <p:cNvGrpSpPr/>
          <p:nvPr/>
        </p:nvGrpSpPr>
        <p:grpSpPr>
          <a:xfrm>
            <a:off x="0" y="3962400"/>
            <a:ext cx="2590800" cy="1982788"/>
            <a:chOff x="1728" y="3078"/>
            <a:chExt cx="1440" cy="1249"/>
          </a:xfrm>
        </p:grpSpPr>
        <p:sp>
          <p:nvSpPr>
            <p:cNvPr id="17475" name="Oval 87"/>
            <p:cNvSpPr/>
            <p:nvPr/>
          </p:nvSpPr>
          <p:spPr>
            <a:xfrm>
              <a:off x="2304" y="307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17476" name="Line 88"/>
            <p:cNvSpPr/>
            <p:nvPr/>
          </p:nvSpPr>
          <p:spPr>
            <a:xfrm flipH="1">
              <a:off x="2160" y="3247"/>
              <a:ext cx="144" cy="144"/>
            </a:xfrm>
            <a:prstGeom prst="line">
              <a:avLst/>
            </a:prstGeom>
            <a:ln w="9525" cap="flat" cmpd="sng">
              <a:solidFill>
                <a:srgbClr val="FFFF00"/>
              </a:solidFill>
              <a:prstDash val="solid"/>
              <a:headEnd type="none" w="med" len="med"/>
              <a:tailEnd type="none" w="med" len="med"/>
            </a:ln>
          </p:spPr>
        </p:sp>
        <p:sp>
          <p:nvSpPr>
            <p:cNvPr id="17477" name="Line 89"/>
            <p:cNvSpPr/>
            <p:nvPr/>
          </p:nvSpPr>
          <p:spPr>
            <a:xfrm>
              <a:off x="2520" y="3247"/>
              <a:ext cx="144" cy="144"/>
            </a:xfrm>
            <a:prstGeom prst="line">
              <a:avLst/>
            </a:prstGeom>
            <a:ln w="9525" cap="flat" cmpd="sng">
              <a:solidFill>
                <a:srgbClr val="FFFF00"/>
              </a:solidFill>
              <a:prstDash val="solid"/>
              <a:headEnd type="none" w="med" len="med"/>
              <a:tailEnd type="none" w="med" len="med"/>
            </a:ln>
          </p:spPr>
        </p:sp>
        <p:sp>
          <p:nvSpPr>
            <p:cNvPr id="17478" name="Oval 90"/>
            <p:cNvSpPr/>
            <p:nvPr/>
          </p:nvSpPr>
          <p:spPr>
            <a:xfrm>
              <a:off x="2520" y="339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a:t>
              </a:r>
              <a:endParaRPr sz="900" b="1" dirty="0">
                <a:solidFill>
                  <a:srgbClr val="993300"/>
                </a:solidFill>
                <a:latin typeface="Arial" panose="020B0604020202020204" pitchFamily="34" charset="0"/>
              </a:endParaRPr>
            </a:p>
          </p:txBody>
        </p:sp>
        <p:sp>
          <p:nvSpPr>
            <p:cNvPr id="17479" name="Oval 91"/>
            <p:cNvSpPr/>
            <p:nvPr/>
          </p:nvSpPr>
          <p:spPr>
            <a:xfrm>
              <a:off x="2088" y="339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a:t>
              </a:r>
              <a:endParaRPr sz="900" b="1" dirty="0">
                <a:solidFill>
                  <a:srgbClr val="993300"/>
                </a:solidFill>
                <a:latin typeface="Arial" panose="020B0604020202020204" pitchFamily="34" charset="0"/>
              </a:endParaRPr>
            </a:p>
          </p:txBody>
        </p:sp>
        <p:sp>
          <p:nvSpPr>
            <p:cNvPr id="17480" name="Line 92"/>
            <p:cNvSpPr/>
            <p:nvPr/>
          </p:nvSpPr>
          <p:spPr>
            <a:xfrm flipH="1">
              <a:off x="2016" y="3535"/>
              <a:ext cx="72" cy="144"/>
            </a:xfrm>
            <a:prstGeom prst="line">
              <a:avLst/>
            </a:prstGeom>
            <a:ln w="9525" cap="flat" cmpd="sng">
              <a:solidFill>
                <a:srgbClr val="FFFF00"/>
              </a:solidFill>
              <a:prstDash val="solid"/>
              <a:headEnd type="none" w="med" len="med"/>
              <a:tailEnd type="none" w="med" len="med"/>
            </a:ln>
          </p:spPr>
        </p:sp>
        <p:sp>
          <p:nvSpPr>
            <p:cNvPr id="17481" name="Oval 93"/>
            <p:cNvSpPr/>
            <p:nvPr/>
          </p:nvSpPr>
          <p:spPr>
            <a:xfrm>
              <a:off x="1872" y="367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a:t>
              </a:r>
              <a:endParaRPr sz="900" b="1" dirty="0">
                <a:solidFill>
                  <a:srgbClr val="993300"/>
                </a:solidFill>
                <a:latin typeface="Arial" panose="020B0604020202020204" pitchFamily="34" charset="0"/>
              </a:endParaRPr>
            </a:p>
          </p:txBody>
        </p:sp>
        <p:sp>
          <p:nvSpPr>
            <p:cNvPr id="17482" name="Line 94"/>
            <p:cNvSpPr/>
            <p:nvPr/>
          </p:nvSpPr>
          <p:spPr>
            <a:xfrm flipH="1">
              <a:off x="1872" y="3895"/>
              <a:ext cx="72" cy="216"/>
            </a:xfrm>
            <a:prstGeom prst="line">
              <a:avLst/>
            </a:prstGeom>
            <a:ln w="9525" cap="flat" cmpd="sng">
              <a:solidFill>
                <a:srgbClr val="FFFF00"/>
              </a:solidFill>
              <a:prstDash val="solid"/>
              <a:headEnd type="none" w="med" len="med"/>
              <a:tailEnd type="none" w="med" len="med"/>
            </a:ln>
          </p:spPr>
        </p:sp>
        <p:sp>
          <p:nvSpPr>
            <p:cNvPr id="17483" name="Oval 95"/>
            <p:cNvSpPr/>
            <p:nvPr/>
          </p:nvSpPr>
          <p:spPr>
            <a:xfrm>
              <a:off x="1728"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8</a:t>
              </a:r>
              <a:endParaRPr sz="900" b="1" dirty="0">
                <a:solidFill>
                  <a:srgbClr val="993300"/>
                </a:solidFill>
                <a:latin typeface="Arial" panose="020B0604020202020204" pitchFamily="34" charset="0"/>
              </a:endParaRPr>
            </a:p>
          </p:txBody>
        </p:sp>
        <p:sp>
          <p:nvSpPr>
            <p:cNvPr id="17484" name="Line 96"/>
            <p:cNvSpPr/>
            <p:nvPr/>
          </p:nvSpPr>
          <p:spPr>
            <a:xfrm>
              <a:off x="2232" y="3607"/>
              <a:ext cx="72" cy="144"/>
            </a:xfrm>
            <a:prstGeom prst="line">
              <a:avLst/>
            </a:prstGeom>
            <a:ln w="9525" cap="flat" cmpd="sng">
              <a:solidFill>
                <a:srgbClr val="FFFF00"/>
              </a:solidFill>
              <a:prstDash val="solid"/>
              <a:headEnd type="none" w="med" len="med"/>
              <a:tailEnd type="none" w="med" len="med"/>
            </a:ln>
          </p:spPr>
        </p:sp>
        <p:sp>
          <p:nvSpPr>
            <p:cNvPr id="17485" name="Oval 97"/>
            <p:cNvSpPr/>
            <p:nvPr/>
          </p:nvSpPr>
          <p:spPr>
            <a:xfrm>
              <a:off x="2160" y="375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a:t>
              </a:r>
              <a:endParaRPr sz="900" b="1" dirty="0">
                <a:solidFill>
                  <a:srgbClr val="993300"/>
                </a:solidFill>
                <a:latin typeface="Arial" panose="020B0604020202020204" pitchFamily="34" charset="0"/>
              </a:endParaRPr>
            </a:p>
          </p:txBody>
        </p:sp>
        <p:sp>
          <p:nvSpPr>
            <p:cNvPr id="17486" name="Line 98"/>
            <p:cNvSpPr/>
            <p:nvPr/>
          </p:nvSpPr>
          <p:spPr>
            <a:xfrm flipH="1">
              <a:off x="2520" y="3607"/>
              <a:ext cx="72" cy="144"/>
            </a:xfrm>
            <a:prstGeom prst="line">
              <a:avLst/>
            </a:prstGeom>
            <a:ln w="9525" cap="flat" cmpd="sng">
              <a:solidFill>
                <a:srgbClr val="FFFF00"/>
              </a:solidFill>
              <a:prstDash val="solid"/>
              <a:headEnd type="none" w="med" len="med"/>
              <a:tailEnd type="none" w="med" len="med"/>
            </a:ln>
          </p:spPr>
        </p:sp>
        <p:sp>
          <p:nvSpPr>
            <p:cNvPr id="17487" name="Oval 99"/>
            <p:cNvSpPr/>
            <p:nvPr/>
          </p:nvSpPr>
          <p:spPr>
            <a:xfrm>
              <a:off x="2448" y="375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a:t>
              </a:r>
              <a:endParaRPr sz="900" b="1" dirty="0">
                <a:solidFill>
                  <a:srgbClr val="993300"/>
                </a:solidFill>
                <a:latin typeface="Arial" panose="020B0604020202020204" pitchFamily="34" charset="0"/>
              </a:endParaRPr>
            </a:p>
          </p:txBody>
        </p:sp>
        <p:sp>
          <p:nvSpPr>
            <p:cNvPr id="17488" name="Line 100"/>
            <p:cNvSpPr/>
            <p:nvPr/>
          </p:nvSpPr>
          <p:spPr>
            <a:xfrm>
              <a:off x="2664" y="3607"/>
              <a:ext cx="216" cy="144"/>
            </a:xfrm>
            <a:prstGeom prst="line">
              <a:avLst/>
            </a:prstGeom>
            <a:ln w="9525" cap="flat" cmpd="sng">
              <a:solidFill>
                <a:srgbClr val="FFFF00"/>
              </a:solidFill>
              <a:prstDash val="solid"/>
              <a:headEnd type="none" w="med" len="med"/>
              <a:tailEnd type="none" w="med" len="med"/>
            </a:ln>
          </p:spPr>
        </p:sp>
        <p:sp>
          <p:nvSpPr>
            <p:cNvPr id="17489" name="Oval 101"/>
            <p:cNvSpPr/>
            <p:nvPr/>
          </p:nvSpPr>
          <p:spPr>
            <a:xfrm>
              <a:off x="2736" y="375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a:t>
              </a:r>
              <a:endParaRPr sz="900" b="1" dirty="0">
                <a:solidFill>
                  <a:srgbClr val="993300"/>
                </a:solidFill>
                <a:latin typeface="Arial" panose="020B0604020202020204" pitchFamily="34" charset="0"/>
              </a:endParaRPr>
            </a:p>
          </p:txBody>
        </p:sp>
        <p:sp>
          <p:nvSpPr>
            <p:cNvPr id="17490" name="Line 102"/>
            <p:cNvSpPr/>
            <p:nvPr/>
          </p:nvSpPr>
          <p:spPr>
            <a:xfrm>
              <a:off x="2880" y="3967"/>
              <a:ext cx="144" cy="144"/>
            </a:xfrm>
            <a:prstGeom prst="line">
              <a:avLst/>
            </a:prstGeom>
            <a:ln w="9525" cap="flat" cmpd="sng">
              <a:solidFill>
                <a:srgbClr val="FFFF00"/>
              </a:solidFill>
              <a:prstDash val="solid"/>
              <a:headEnd type="none" w="med" len="med"/>
              <a:tailEnd type="none" w="med" len="med"/>
            </a:ln>
          </p:spPr>
        </p:sp>
        <p:sp>
          <p:nvSpPr>
            <p:cNvPr id="17491" name="Oval 103"/>
            <p:cNvSpPr/>
            <p:nvPr/>
          </p:nvSpPr>
          <p:spPr>
            <a:xfrm>
              <a:off x="2952"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17492" name="Line 104"/>
            <p:cNvSpPr/>
            <p:nvPr/>
          </p:nvSpPr>
          <p:spPr>
            <a:xfrm flipH="1">
              <a:off x="2448" y="3967"/>
              <a:ext cx="72" cy="144"/>
            </a:xfrm>
            <a:prstGeom prst="line">
              <a:avLst/>
            </a:prstGeom>
            <a:ln w="9525" cap="flat" cmpd="sng">
              <a:solidFill>
                <a:srgbClr val="FFFF00"/>
              </a:solidFill>
              <a:prstDash val="solid"/>
              <a:headEnd type="none" w="med" len="med"/>
              <a:tailEnd type="none" w="med" len="med"/>
            </a:ln>
          </p:spPr>
        </p:sp>
        <p:sp>
          <p:nvSpPr>
            <p:cNvPr id="17493" name="Oval 105"/>
            <p:cNvSpPr/>
            <p:nvPr/>
          </p:nvSpPr>
          <p:spPr>
            <a:xfrm>
              <a:off x="2304"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10</a:t>
              </a:r>
              <a:endParaRPr sz="900" b="1" dirty="0">
                <a:solidFill>
                  <a:srgbClr val="993300"/>
                </a:solidFill>
                <a:latin typeface="Arial" panose="020B0604020202020204" pitchFamily="34" charset="0"/>
              </a:endParaRPr>
            </a:p>
          </p:txBody>
        </p:sp>
        <p:sp>
          <p:nvSpPr>
            <p:cNvPr id="17494" name="Line 106"/>
            <p:cNvSpPr/>
            <p:nvPr/>
          </p:nvSpPr>
          <p:spPr>
            <a:xfrm>
              <a:off x="2592" y="3967"/>
              <a:ext cx="72" cy="144"/>
            </a:xfrm>
            <a:prstGeom prst="line">
              <a:avLst/>
            </a:prstGeom>
            <a:ln w="9525" cap="flat" cmpd="sng">
              <a:solidFill>
                <a:srgbClr val="FFFF00"/>
              </a:solidFill>
              <a:prstDash val="solid"/>
              <a:headEnd type="none" w="med" len="med"/>
              <a:tailEnd type="none" w="med" len="med"/>
            </a:ln>
          </p:spPr>
        </p:sp>
        <p:sp>
          <p:nvSpPr>
            <p:cNvPr id="17495" name="Oval 107"/>
            <p:cNvSpPr/>
            <p:nvPr/>
          </p:nvSpPr>
          <p:spPr>
            <a:xfrm>
              <a:off x="2592"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11</a:t>
              </a:r>
              <a:endParaRPr sz="900" b="1" dirty="0">
                <a:solidFill>
                  <a:srgbClr val="993300"/>
                </a:solidFill>
                <a:latin typeface="Arial" panose="020B0604020202020204" pitchFamily="34" charset="0"/>
              </a:endParaRPr>
            </a:p>
          </p:txBody>
        </p:sp>
        <p:sp>
          <p:nvSpPr>
            <p:cNvPr id="17496" name="Line 108"/>
            <p:cNvSpPr/>
            <p:nvPr/>
          </p:nvSpPr>
          <p:spPr>
            <a:xfrm>
              <a:off x="2016" y="3895"/>
              <a:ext cx="72" cy="216"/>
            </a:xfrm>
            <a:prstGeom prst="line">
              <a:avLst/>
            </a:prstGeom>
            <a:ln w="9525" cap="flat" cmpd="sng">
              <a:solidFill>
                <a:srgbClr val="FFFF00"/>
              </a:solidFill>
              <a:prstDash val="solid"/>
              <a:headEnd type="none" w="med" len="med"/>
              <a:tailEnd type="none" w="med" len="med"/>
            </a:ln>
          </p:spPr>
        </p:sp>
        <p:sp>
          <p:nvSpPr>
            <p:cNvPr id="17497" name="Oval 109"/>
            <p:cNvSpPr/>
            <p:nvPr/>
          </p:nvSpPr>
          <p:spPr>
            <a:xfrm>
              <a:off x="2016"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9</a:t>
              </a:r>
              <a:endParaRPr sz="900" b="1" dirty="0">
                <a:solidFill>
                  <a:srgbClr val="993300"/>
                </a:solidFill>
                <a:latin typeface="Arial" panose="020B0604020202020204" pitchFamily="34" charset="0"/>
              </a:endParaRPr>
            </a:p>
          </p:txBody>
        </p:sp>
        <p:sp>
          <p:nvSpPr>
            <p:cNvPr id="17498" name="Line 110"/>
            <p:cNvSpPr/>
            <p:nvPr/>
          </p:nvSpPr>
          <p:spPr>
            <a:xfrm flipV="1">
              <a:off x="2304" y="3323"/>
              <a:ext cx="72" cy="432"/>
            </a:xfrm>
            <a:prstGeom prst="line">
              <a:avLst/>
            </a:prstGeom>
            <a:ln w="3175" cap="rnd" cmpd="sng">
              <a:solidFill>
                <a:srgbClr val="FFFF00"/>
              </a:solidFill>
              <a:prstDash val="sysDot"/>
              <a:headEnd type="none" w="med" len="med"/>
              <a:tailEnd type="triangle" w="med" len="med"/>
            </a:ln>
          </p:spPr>
        </p:sp>
        <p:sp>
          <p:nvSpPr>
            <p:cNvPr id="17499" name="Line 111"/>
            <p:cNvSpPr/>
            <p:nvPr/>
          </p:nvSpPr>
          <p:spPr>
            <a:xfrm flipV="1">
              <a:off x="1800" y="3827"/>
              <a:ext cx="72" cy="288"/>
            </a:xfrm>
            <a:prstGeom prst="line">
              <a:avLst/>
            </a:prstGeom>
            <a:ln w="3175" cap="rnd" cmpd="sng">
              <a:solidFill>
                <a:srgbClr val="FFFF00"/>
              </a:solidFill>
              <a:prstDash val="sysDot"/>
              <a:headEnd type="none" w="med" len="med"/>
              <a:tailEnd type="triangle" w="med" len="med"/>
            </a:ln>
          </p:spPr>
        </p:sp>
        <p:sp>
          <p:nvSpPr>
            <p:cNvPr id="17500" name="Line 112"/>
            <p:cNvSpPr/>
            <p:nvPr/>
          </p:nvSpPr>
          <p:spPr>
            <a:xfrm flipV="1">
              <a:off x="2088" y="3611"/>
              <a:ext cx="72" cy="504"/>
            </a:xfrm>
            <a:prstGeom prst="line">
              <a:avLst/>
            </a:prstGeom>
            <a:ln w="3175" cap="rnd" cmpd="sng">
              <a:solidFill>
                <a:srgbClr val="FFFF00"/>
              </a:solidFill>
              <a:prstDash val="sysDot"/>
              <a:headEnd type="none" w="med" len="med"/>
              <a:tailEnd type="triangle" w="med" len="med"/>
            </a:ln>
          </p:spPr>
        </p:sp>
        <p:sp>
          <p:nvSpPr>
            <p:cNvPr id="17501" name="Line 113"/>
            <p:cNvSpPr/>
            <p:nvPr/>
          </p:nvSpPr>
          <p:spPr>
            <a:xfrm flipV="1">
              <a:off x="2376" y="3899"/>
              <a:ext cx="72" cy="216"/>
            </a:xfrm>
            <a:prstGeom prst="line">
              <a:avLst/>
            </a:prstGeom>
            <a:ln w="3175" cap="rnd" cmpd="sng">
              <a:solidFill>
                <a:srgbClr val="FFFF00"/>
              </a:solidFill>
              <a:prstDash val="sysDot"/>
              <a:headEnd type="none" w="med" len="med"/>
              <a:tailEnd type="triangle" w="med" len="med"/>
            </a:ln>
          </p:spPr>
        </p:sp>
        <p:sp>
          <p:nvSpPr>
            <p:cNvPr id="17502" name="Line 114"/>
            <p:cNvSpPr/>
            <p:nvPr/>
          </p:nvSpPr>
          <p:spPr>
            <a:xfrm flipH="1" flipV="1">
              <a:off x="2664" y="3611"/>
              <a:ext cx="72" cy="504"/>
            </a:xfrm>
            <a:prstGeom prst="line">
              <a:avLst/>
            </a:prstGeom>
            <a:ln w="3175" cap="rnd" cmpd="sng">
              <a:solidFill>
                <a:srgbClr val="FFFF00"/>
              </a:solidFill>
              <a:prstDash val="sysDot"/>
              <a:headEnd type="none" w="med" len="med"/>
              <a:tailEnd type="triangle" w="med" len="med"/>
            </a:ln>
          </p:spPr>
        </p:sp>
        <p:sp>
          <p:nvSpPr>
            <p:cNvPr id="17503" name="Line 115"/>
            <p:cNvSpPr/>
            <p:nvPr/>
          </p:nvSpPr>
          <p:spPr>
            <a:xfrm flipH="1" flipV="1">
              <a:off x="2160" y="3601"/>
              <a:ext cx="72" cy="144"/>
            </a:xfrm>
            <a:prstGeom prst="line">
              <a:avLst/>
            </a:prstGeom>
            <a:ln w="3175" cap="rnd" cmpd="sng">
              <a:solidFill>
                <a:srgbClr val="FFFF00"/>
              </a:solidFill>
              <a:prstDash val="sysDot"/>
              <a:headEnd type="none" w="med" len="med"/>
              <a:tailEnd type="triangle" w="med" len="med"/>
            </a:ln>
          </p:spPr>
        </p:sp>
        <p:sp>
          <p:nvSpPr>
            <p:cNvPr id="17504" name="Line 116"/>
            <p:cNvSpPr/>
            <p:nvPr/>
          </p:nvSpPr>
          <p:spPr>
            <a:xfrm flipH="1" flipV="1">
              <a:off x="2736" y="3534"/>
              <a:ext cx="72" cy="216"/>
            </a:xfrm>
            <a:prstGeom prst="line">
              <a:avLst/>
            </a:prstGeom>
            <a:ln w="3175" cap="rnd" cmpd="sng">
              <a:solidFill>
                <a:srgbClr val="FFFF00"/>
              </a:solidFill>
              <a:prstDash val="sysDot"/>
              <a:headEnd type="none" w="med" len="med"/>
              <a:tailEnd type="triangle" w="med" len="med"/>
            </a:ln>
          </p:spPr>
        </p:sp>
        <p:sp>
          <p:nvSpPr>
            <p:cNvPr id="17505" name="Line 117"/>
            <p:cNvSpPr/>
            <p:nvPr/>
          </p:nvSpPr>
          <p:spPr>
            <a:xfrm flipH="1" flipV="1">
              <a:off x="1944" y="3894"/>
              <a:ext cx="72" cy="288"/>
            </a:xfrm>
            <a:prstGeom prst="line">
              <a:avLst/>
            </a:prstGeom>
            <a:ln w="3175" cap="rnd" cmpd="sng">
              <a:solidFill>
                <a:srgbClr val="FFFF00"/>
              </a:solidFill>
              <a:prstDash val="sysDot"/>
              <a:headEnd type="none" w="med" len="med"/>
              <a:tailEnd type="triangle" w="med" len="med"/>
            </a:ln>
          </p:spPr>
        </p:sp>
        <p:sp>
          <p:nvSpPr>
            <p:cNvPr id="17506" name="Line 118"/>
            <p:cNvSpPr/>
            <p:nvPr/>
          </p:nvSpPr>
          <p:spPr>
            <a:xfrm flipV="1">
              <a:off x="2376" y="3318"/>
              <a:ext cx="72" cy="792"/>
            </a:xfrm>
            <a:prstGeom prst="line">
              <a:avLst/>
            </a:prstGeom>
            <a:ln w="3175" cap="rnd" cmpd="sng">
              <a:solidFill>
                <a:srgbClr val="FFFF00"/>
              </a:solidFill>
              <a:prstDash val="sysDot"/>
              <a:headEnd type="none" w="med" len="med"/>
              <a:tailEnd type="triangle" w="med" len="med"/>
            </a:ln>
          </p:spPr>
        </p:sp>
        <p:sp>
          <p:nvSpPr>
            <p:cNvPr id="17507" name="Line 119"/>
            <p:cNvSpPr/>
            <p:nvPr/>
          </p:nvSpPr>
          <p:spPr>
            <a:xfrm flipH="1" flipV="1">
              <a:off x="2664" y="3894"/>
              <a:ext cx="72" cy="216"/>
            </a:xfrm>
            <a:prstGeom prst="line">
              <a:avLst/>
            </a:prstGeom>
            <a:ln w="6350" cap="rnd" cmpd="sng">
              <a:solidFill>
                <a:srgbClr val="FFFF00"/>
              </a:solidFill>
              <a:prstDash val="sysDot"/>
              <a:headEnd type="none" w="med" len="med"/>
              <a:tailEnd type="triangle" w="med" len="med"/>
            </a:ln>
          </p:spPr>
        </p:sp>
        <p:sp>
          <p:nvSpPr>
            <p:cNvPr id="17508" name="Line 120"/>
            <p:cNvSpPr/>
            <p:nvPr/>
          </p:nvSpPr>
          <p:spPr>
            <a:xfrm flipH="1" flipV="1">
              <a:off x="2880" y="3894"/>
              <a:ext cx="216" cy="216"/>
            </a:xfrm>
            <a:prstGeom prst="line">
              <a:avLst/>
            </a:prstGeom>
            <a:ln w="3175" cap="rnd" cmpd="sng">
              <a:solidFill>
                <a:srgbClr val="FFFF00"/>
              </a:solidFill>
              <a:prstDash val="sysDot"/>
              <a:headEnd type="none" w="med" len="med"/>
              <a:tailEnd type="triangle" w="med" len="med"/>
            </a:ln>
          </p:spPr>
        </p:sp>
      </p:grpSp>
      <p:grpSp>
        <p:nvGrpSpPr>
          <p:cNvPr id="17415" name="Group 121"/>
          <p:cNvGrpSpPr/>
          <p:nvPr/>
        </p:nvGrpSpPr>
        <p:grpSpPr>
          <a:xfrm>
            <a:off x="2819400" y="4419600"/>
            <a:ext cx="4343400" cy="1757363"/>
            <a:chOff x="1152" y="2004"/>
            <a:chExt cx="2736" cy="1107"/>
          </a:xfrm>
        </p:grpSpPr>
        <p:sp>
          <p:nvSpPr>
            <p:cNvPr id="17417" name="Rectangle 122"/>
            <p:cNvSpPr/>
            <p:nvPr/>
          </p:nvSpPr>
          <p:spPr>
            <a:xfrm>
              <a:off x="2376" y="200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18" name="Rectangle 123"/>
            <p:cNvSpPr/>
            <p:nvPr/>
          </p:nvSpPr>
          <p:spPr>
            <a:xfrm>
              <a:off x="2520" y="200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a:t>
              </a:r>
              <a:endParaRPr sz="1000" b="1" dirty="0">
                <a:solidFill>
                  <a:srgbClr val="993300"/>
                </a:solidFill>
                <a:latin typeface="Arial" panose="020B0604020202020204" pitchFamily="34" charset="0"/>
              </a:endParaRPr>
            </a:p>
          </p:txBody>
        </p:sp>
        <p:sp>
          <p:nvSpPr>
            <p:cNvPr id="17419" name="Rectangle 124"/>
            <p:cNvSpPr/>
            <p:nvPr/>
          </p:nvSpPr>
          <p:spPr>
            <a:xfrm>
              <a:off x="2664" y="200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20" name="Rectangle 125"/>
            <p:cNvSpPr/>
            <p:nvPr/>
          </p:nvSpPr>
          <p:spPr>
            <a:xfrm>
              <a:off x="1872" y="22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21" name="Rectangle 126"/>
            <p:cNvSpPr/>
            <p:nvPr/>
          </p:nvSpPr>
          <p:spPr>
            <a:xfrm>
              <a:off x="2016" y="22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2</a:t>
              </a:r>
              <a:endParaRPr sz="1000" b="1" dirty="0">
                <a:solidFill>
                  <a:srgbClr val="993300"/>
                </a:solidFill>
                <a:latin typeface="Arial" panose="020B0604020202020204" pitchFamily="34" charset="0"/>
              </a:endParaRPr>
            </a:p>
          </p:txBody>
        </p:sp>
        <p:sp>
          <p:nvSpPr>
            <p:cNvPr id="17422" name="Rectangle 127"/>
            <p:cNvSpPr/>
            <p:nvPr/>
          </p:nvSpPr>
          <p:spPr>
            <a:xfrm>
              <a:off x="2160" y="22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23" name="Rectangle 128"/>
            <p:cNvSpPr/>
            <p:nvPr/>
          </p:nvSpPr>
          <p:spPr>
            <a:xfrm>
              <a:off x="2736" y="22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24" name="Rectangle 129"/>
            <p:cNvSpPr/>
            <p:nvPr/>
          </p:nvSpPr>
          <p:spPr>
            <a:xfrm>
              <a:off x="2880" y="22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3</a:t>
              </a:r>
              <a:endParaRPr sz="1000" b="1" dirty="0">
                <a:solidFill>
                  <a:srgbClr val="993300"/>
                </a:solidFill>
                <a:latin typeface="Arial" panose="020B0604020202020204" pitchFamily="34" charset="0"/>
              </a:endParaRPr>
            </a:p>
          </p:txBody>
        </p:sp>
        <p:sp>
          <p:nvSpPr>
            <p:cNvPr id="17425" name="Rectangle 130"/>
            <p:cNvSpPr/>
            <p:nvPr/>
          </p:nvSpPr>
          <p:spPr>
            <a:xfrm>
              <a:off x="3024" y="22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26" name="Rectangle 131"/>
            <p:cNvSpPr/>
            <p:nvPr/>
          </p:nvSpPr>
          <p:spPr>
            <a:xfrm>
              <a:off x="1440"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27" name="Rectangle 132"/>
            <p:cNvSpPr/>
            <p:nvPr/>
          </p:nvSpPr>
          <p:spPr>
            <a:xfrm>
              <a:off x="1584"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4</a:t>
              </a:r>
              <a:endParaRPr sz="1000" b="1" dirty="0">
                <a:solidFill>
                  <a:srgbClr val="993300"/>
                </a:solidFill>
                <a:latin typeface="Arial" panose="020B0604020202020204" pitchFamily="34" charset="0"/>
              </a:endParaRPr>
            </a:p>
          </p:txBody>
        </p:sp>
        <p:sp>
          <p:nvSpPr>
            <p:cNvPr id="17428" name="Rectangle 133"/>
            <p:cNvSpPr/>
            <p:nvPr/>
          </p:nvSpPr>
          <p:spPr>
            <a:xfrm>
              <a:off x="1728"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29" name="Rectangle 134"/>
            <p:cNvSpPr/>
            <p:nvPr/>
          </p:nvSpPr>
          <p:spPr>
            <a:xfrm>
              <a:off x="2016"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30" name="Rectangle 135"/>
            <p:cNvSpPr/>
            <p:nvPr/>
          </p:nvSpPr>
          <p:spPr>
            <a:xfrm>
              <a:off x="2160"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5</a:t>
              </a:r>
              <a:endParaRPr sz="1000" b="1" dirty="0">
                <a:solidFill>
                  <a:srgbClr val="993300"/>
                </a:solidFill>
                <a:latin typeface="Arial" panose="020B0604020202020204" pitchFamily="34" charset="0"/>
              </a:endParaRPr>
            </a:p>
          </p:txBody>
        </p:sp>
        <p:sp>
          <p:nvSpPr>
            <p:cNvPr id="17431" name="Rectangle 136"/>
            <p:cNvSpPr/>
            <p:nvPr/>
          </p:nvSpPr>
          <p:spPr>
            <a:xfrm>
              <a:off x="2304"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32" name="Line 137"/>
            <p:cNvSpPr/>
            <p:nvPr/>
          </p:nvSpPr>
          <p:spPr>
            <a:xfrm flipH="1">
              <a:off x="2088" y="2076"/>
              <a:ext cx="360" cy="216"/>
            </a:xfrm>
            <a:prstGeom prst="line">
              <a:avLst/>
            </a:prstGeom>
            <a:ln w="9525" cap="flat" cmpd="sng">
              <a:solidFill>
                <a:srgbClr val="FFFF00"/>
              </a:solidFill>
              <a:prstDash val="solid"/>
              <a:headEnd type="none" w="med" len="med"/>
              <a:tailEnd type="none" w="med" len="med"/>
            </a:ln>
          </p:spPr>
        </p:sp>
        <p:sp>
          <p:nvSpPr>
            <p:cNvPr id="17433" name="Line 138"/>
            <p:cNvSpPr/>
            <p:nvPr/>
          </p:nvSpPr>
          <p:spPr>
            <a:xfrm>
              <a:off x="2736" y="2076"/>
              <a:ext cx="216" cy="216"/>
            </a:xfrm>
            <a:prstGeom prst="line">
              <a:avLst/>
            </a:prstGeom>
            <a:ln w="9525" cap="flat" cmpd="sng">
              <a:solidFill>
                <a:srgbClr val="FFFF00"/>
              </a:solidFill>
              <a:prstDash val="solid"/>
              <a:headEnd type="none" w="med" len="med"/>
              <a:tailEnd type="none" w="med" len="med"/>
            </a:ln>
          </p:spPr>
        </p:sp>
        <p:sp>
          <p:nvSpPr>
            <p:cNvPr id="17434" name="Line 139"/>
            <p:cNvSpPr/>
            <p:nvPr/>
          </p:nvSpPr>
          <p:spPr>
            <a:xfrm flipH="1">
              <a:off x="1656" y="2363"/>
              <a:ext cx="288" cy="216"/>
            </a:xfrm>
            <a:prstGeom prst="line">
              <a:avLst/>
            </a:prstGeom>
            <a:ln w="9525" cap="flat" cmpd="sng">
              <a:solidFill>
                <a:srgbClr val="FFFF00"/>
              </a:solidFill>
              <a:prstDash val="solid"/>
              <a:headEnd type="none" w="med" len="med"/>
              <a:tailEnd type="none" w="med" len="med"/>
            </a:ln>
          </p:spPr>
        </p:sp>
        <p:sp>
          <p:nvSpPr>
            <p:cNvPr id="17435" name="Line 140"/>
            <p:cNvSpPr/>
            <p:nvPr/>
          </p:nvSpPr>
          <p:spPr>
            <a:xfrm>
              <a:off x="2232" y="2363"/>
              <a:ext cx="72" cy="216"/>
            </a:xfrm>
            <a:prstGeom prst="line">
              <a:avLst/>
            </a:prstGeom>
            <a:ln w="9525" cap="flat" cmpd="sng">
              <a:solidFill>
                <a:srgbClr val="FFFF00"/>
              </a:solidFill>
              <a:prstDash val="solid"/>
              <a:headEnd type="none" w="med" len="med"/>
              <a:tailEnd type="none" w="med" len="med"/>
            </a:ln>
          </p:spPr>
        </p:sp>
        <p:sp>
          <p:nvSpPr>
            <p:cNvPr id="17436" name="Rectangle 141"/>
            <p:cNvSpPr/>
            <p:nvPr/>
          </p:nvSpPr>
          <p:spPr>
            <a:xfrm>
              <a:off x="2592"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37" name="Rectangle 142"/>
            <p:cNvSpPr/>
            <p:nvPr/>
          </p:nvSpPr>
          <p:spPr>
            <a:xfrm>
              <a:off x="2736"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6</a:t>
              </a:r>
              <a:endParaRPr sz="1000" b="1" dirty="0">
                <a:solidFill>
                  <a:srgbClr val="993300"/>
                </a:solidFill>
                <a:latin typeface="Arial" panose="020B0604020202020204" pitchFamily="34" charset="0"/>
              </a:endParaRPr>
            </a:p>
          </p:txBody>
        </p:sp>
        <p:sp>
          <p:nvSpPr>
            <p:cNvPr id="17438" name="Rectangle 143"/>
            <p:cNvSpPr/>
            <p:nvPr/>
          </p:nvSpPr>
          <p:spPr>
            <a:xfrm>
              <a:off x="2880"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39" name="Rectangle 144"/>
            <p:cNvSpPr/>
            <p:nvPr/>
          </p:nvSpPr>
          <p:spPr>
            <a:xfrm>
              <a:off x="3168"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40" name="Rectangle 145"/>
            <p:cNvSpPr/>
            <p:nvPr/>
          </p:nvSpPr>
          <p:spPr>
            <a:xfrm>
              <a:off x="3312"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7</a:t>
              </a:r>
              <a:endParaRPr sz="1000" b="1" dirty="0">
                <a:solidFill>
                  <a:srgbClr val="993300"/>
                </a:solidFill>
                <a:latin typeface="Arial" panose="020B0604020202020204" pitchFamily="34" charset="0"/>
              </a:endParaRPr>
            </a:p>
          </p:txBody>
        </p:sp>
        <p:sp>
          <p:nvSpPr>
            <p:cNvPr id="17441" name="Rectangle 146"/>
            <p:cNvSpPr/>
            <p:nvPr/>
          </p:nvSpPr>
          <p:spPr>
            <a:xfrm>
              <a:off x="3456" y="257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dirty="0">
                <a:latin typeface="Arial" panose="020B0604020202020204" pitchFamily="34" charset="0"/>
              </a:endParaRPr>
            </a:p>
          </p:txBody>
        </p:sp>
        <p:sp>
          <p:nvSpPr>
            <p:cNvPr id="17442" name="Line 147"/>
            <p:cNvSpPr/>
            <p:nvPr/>
          </p:nvSpPr>
          <p:spPr>
            <a:xfrm>
              <a:off x="2808" y="2363"/>
              <a:ext cx="0" cy="216"/>
            </a:xfrm>
            <a:prstGeom prst="line">
              <a:avLst/>
            </a:prstGeom>
            <a:ln w="9525" cap="flat" cmpd="sng">
              <a:solidFill>
                <a:srgbClr val="FFFF00"/>
              </a:solidFill>
              <a:prstDash val="solid"/>
              <a:headEnd type="none" w="med" len="med"/>
              <a:tailEnd type="none" w="med" len="med"/>
            </a:ln>
          </p:spPr>
        </p:sp>
        <p:sp>
          <p:nvSpPr>
            <p:cNvPr id="17443" name="Line 148"/>
            <p:cNvSpPr/>
            <p:nvPr/>
          </p:nvSpPr>
          <p:spPr>
            <a:xfrm>
              <a:off x="3096" y="2363"/>
              <a:ext cx="288" cy="216"/>
            </a:xfrm>
            <a:prstGeom prst="line">
              <a:avLst/>
            </a:prstGeom>
            <a:ln w="9525" cap="flat" cmpd="sng">
              <a:solidFill>
                <a:srgbClr val="FFFF00"/>
              </a:solidFill>
              <a:prstDash val="solid"/>
              <a:headEnd type="none" w="med" len="med"/>
              <a:tailEnd type="none" w="med" len="med"/>
            </a:ln>
          </p:spPr>
        </p:sp>
        <p:sp>
          <p:nvSpPr>
            <p:cNvPr id="17444" name="Rectangle 149"/>
            <p:cNvSpPr/>
            <p:nvPr/>
          </p:nvSpPr>
          <p:spPr>
            <a:xfrm>
              <a:off x="1152"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445" name="Rectangle 150"/>
            <p:cNvSpPr/>
            <p:nvPr/>
          </p:nvSpPr>
          <p:spPr>
            <a:xfrm>
              <a:off x="1296"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8</a:t>
              </a:r>
              <a:endParaRPr sz="1000" b="1" dirty="0">
                <a:solidFill>
                  <a:srgbClr val="993300"/>
                </a:solidFill>
                <a:latin typeface="Arial" panose="020B0604020202020204" pitchFamily="34" charset="0"/>
              </a:endParaRPr>
            </a:p>
          </p:txBody>
        </p:sp>
        <p:sp>
          <p:nvSpPr>
            <p:cNvPr id="17446" name="Rectangle 151"/>
            <p:cNvSpPr/>
            <p:nvPr/>
          </p:nvSpPr>
          <p:spPr>
            <a:xfrm>
              <a:off x="1440"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47" name="Rectangle 152"/>
            <p:cNvSpPr/>
            <p:nvPr/>
          </p:nvSpPr>
          <p:spPr>
            <a:xfrm>
              <a:off x="1656"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48" name="Rectangle 153"/>
            <p:cNvSpPr/>
            <p:nvPr/>
          </p:nvSpPr>
          <p:spPr>
            <a:xfrm>
              <a:off x="1800"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9</a:t>
              </a:r>
              <a:endParaRPr sz="1000" b="1" dirty="0">
                <a:solidFill>
                  <a:srgbClr val="993300"/>
                </a:solidFill>
                <a:latin typeface="Arial" panose="020B0604020202020204" pitchFamily="34" charset="0"/>
              </a:endParaRPr>
            </a:p>
          </p:txBody>
        </p:sp>
        <p:sp>
          <p:nvSpPr>
            <p:cNvPr id="17449" name="Rectangle 154"/>
            <p:cNvSpPr/>
            <p:nvPr/>
          </p:nvSpPr>
          <p:spPr>
            <a:xfrm>
              <a:off x="1944"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50" name="Line 155"/>
            <p:cNvSpPr/>
            <p:nvPr/>
          </p:nvSpPr>
          <p:spPr>
            <a:xfrm flipH="1">
              <a:off x="1368" y="2651"/>
              <a:ext cx="144" cy="288"/>
            </a:xfrm>
            <a:prstGeom prst="line">
              <a:avLst/>
            </a:prstGeom>
            <a:ln w="9525" cap="flat" cmpd="sng">
              <a:solidFill>
                <a:srgbClr val="FFFF00"/>
              </a:solidFill>
              <a:prstDash val="solid"/>
              <a:headEnd type="none" w="med" len="med"/>
              <a:tailEnd type="none" w="med" len="med"/>
            </a:ln>
          </p:spPr>
        </p:sp>
        <p:sp>
          <p:nvSpPr>
            <p:cNvPr id="17451" name="Line 156"/>
            <p:cNvSpPr/>
            <p:nvPr/>
          </p:nvSpPr>
          <p:spPr>
            <a:xfrm>
              <a:off x="1810" y="2690"/>
              <a:ext cx="62" cy="249"/>
            </a:xfrm>
            <a:prstGeom prst="line">
              <a:avLst/>
            </a:prstGeom>
            <a:ln w="9525" cap="flat" cmpd="sng">
              <a:solidFill>
                <a:srgbClr val="FFFF00"/>
              </a:solidFill>
              <a:prstDash val="solid"/>
              <a:headEnd type="none" w="med" len="med"/>
              <a:tailEnd type="none" w="med" len="med"/>
            </a:ln>
          </p:spPr>
        </p:sp>
        <p:sp>
          <p:nvSpPr>
            <p:cNvPr id="17452" name="Rectangle 157"/>
            <p:cNvSpPr/>
            <p:nvPr/>
          </p:nvSpPr>
          <p:spPr>
            <a:xfrm>
              <a:off x="2232"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53" name="Rectangle 158"/>
            <p:cNvSpPr/>
            <p:nvPr/>
          </p:nvSpPr>
          <p:spPr>
            <a:xfrm>
              <a:off x="2376" y="293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10</a:t>
              </a:r>
              <a:endParaRPr sz="1000" b="1" dirty="0">
                <a:solidFill>
                  <a:srgbClr val="993300"/>
                </a:solidFill>
                <a:latin typeface="Arial" panose="020B0604020202020204" pitchFamily="34" charset="0"/>
              </a:endParaRPr>
            </a:p>
          </p:txBody>
        </p:sp>
        <p:sp>
          <p:nvSpPr>
            <p:cNvPr id="17454" name="Rectangle 159"/>
            <p:cNvSpPr/>
            <p:nvPr/>
          </p:nvSpPr>
          <p:spPr>
            <a:xfrm>
              <a:off x="2592"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55" name="Rectangle 160"/>
            <p:cNvSpPr/>
            <p:nvPr/>
          </p:nvSpPr>
          <p:spPr>
            <a:xfrm>
              <a:off x="2808"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56" name="Rectangle 161"/>
            <p:cNvSpPr/>
            <p:nvPr/>
          </p:nvSpPr>
          <p:spPr>
            <a:xfrm>
              <a:off x="2952" y="2967"/>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11</a:t>
              </a:r>
              <a:endParaRPr sz="1000" b="1" dirty="0">
                <a:solidFill>
                  <a:srgbClr val="993300"/>
                </a:solidFill>
                <a:latin typeface="Arial" panose="020B0604020202020204" pitchFamily="34" charset="0"/>
              </a:endParaRPr>
            </a:p>
          </p:txBody>
        </p:sp>
        <p:sp>
          <p:nvSpPr>
            <p:cNvPr id="17457" name="Rectangle 162"/>
            <p:cNvSpPr/>
            <p:nvPr/>
          </p:nvSpPr>
          <p:spPr>
            <a:xfrm>
              <a:off x="3168"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58" name="Line 163"/>
            <p:cNvSpPr/>
            <p:nvPr/>
          </p:nvSpPr>
          <p:spPr>
            <a:xfrm flipH="1">
              <a:off x="2520" y="2651"/>
              <a:ext cx="144" cy="288"/>
            </a:xfrm>
            <a:prstGeom prst="line">
              <a:avLst/>
            </a:prstGeom>
            <a:ln w="9525" cap="flat" cmpd="sng">
              <a:solidFill>
                <a:srgbClr val="FFFF00"/>
              </a:solidFill>
              <a:prstDash val="solid"/>
              <a:headEnd type="none" w="med" len="med"/>
              <a:tailEnd type="none" w="med" len="med"/>
            </a:ln>
          </p:spPr>
        </p:sp>
        <p:sp>
          <p:nvSpPr>
            <p:cNvPr id="17459" name="Line 164"/>
            <p:cNvSpPr/>
            <p:nvPr/>
          </p:nvSpPr>
          <p:spPr>
            <a:xfrm>
              <a:off x="2952" y="2651"/>
              <a:ext cx="72" cy="288"/>
            </a:xfrm>
            <a:prstGeom prst="line">
              <a:avLst/>
            </a:prstGeom>
            <a:ln w="9525" cap="flat" cmpd="sng">
              <a:solidFill>
                <a:srgbClr val="FFFF00"/>
              </a:solidFill>
              <a:prstDash val="solid"/>
              <a:headEnd type="none" w="med" len="med"/>
              <a:tailEnd type="none" w="med" len="med"/>
            </a:ln>
          </p:spPr>
        </p:sp>
        <p:sp>
          <p:nvSpPr>
            <p:cNvPr id="17460" name="Rectangle 165"/>
            <p:cNvSpPr/>
            <p:nvPr/>
          </p:nvSpPr>
          <p:spPr>
            <a:xfrm>
              <a:off x="3384"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endParaRPr sz="1000" b="1" dirty="0">
                <a:solidFill>
                  <a:srgbClr val="993300"/>
                </a:solidFill>
                <a:latin typeface="Arial" panose="020B0604020202020204" pitchFamily="34" charset="0"/>
              </a:endParaRPr>
            </a:p>
          </p:txBody>
        </p:sp>
        <p:sp>
          <p:nvSpPr>
            <p:cNvPr id="17461" name="Rectangle 166"/>
            <p:cNvSpPr/>
            <p:nvPr/>
          </p:nvSpPr>
          <p:spPr>
            <a:xfrm>
              <a:off x="3528" y="293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12</a:t>
              </a:r>
              <a:endParaRPr sz="1000" b="1" dirty="0">
                <a:solidFill>
                  <a:srgbClr val="993300"/>
                </a:solidFill>
                <a:latin typeface="Arial" panose="020B0604020202020204" pitchFamily="34" charset="0"/>
              </a:endParaRPr>
            </a:p>
          </p:txBody>
        </p:sp>
        <p:sp>
          <p:nvSpPr>
            <p:cNvPr id="17462" name="Rectangle 167"/>
            <p:cNvSpPr/>
            <p:nvPr/>
          </p:nvSpPr>
          <p:spPr>
            <a:xfrm>
              <a:off x="3744" y="29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1000" b="1" dirty="0">
                  <a:solidFill>
                    <a:srgbClr val="993300"/>
                  </a:solidFill>
                  <a:latin typeface="Arial" panose="020B0604020202020204" pitchFamily="34" charset="0"/>
                </a:rPr>
                <a:t>X</a:t>
              </a:r>
              <a:endParaRPr sz="1000" b="1" dirty="0">
                <a:solidFill>
                  <a:srgbClr val="993300"/>
                </a:solidFill>
                <a:latin typeface="Arial" panose="020B0604020202020204" pitchFamily="34" charset="0"/>
              </a:endParaRPr>
            </a:p>
          </p:txBody>
        </p:sp>
        <p:sp>
          <p:nvSpPr>
            <p:cNvPr id="17463" name="Line 168"/>
            <p:cNvSpPr/>
            <p:nvPr/>
          </p:nvSpPr>
          <p:spPr>
            <a:xfrm>
              <a:off x="3528" y="2652"/>
              <a:ext cx="72" cy="288"/>
            </a:xfrm>
            <a:prstGeom prst="line">
              <a:avLst/>
            </a:prstGeom>
            <a:ln w="9525" cap="flat" cmpd="sng">
              <a:solidFill>
                <a:srgbClr val="FFFF00"/>
              </a:solidFill>
              <a:prstDash val="solid"/>
              <a:headEnd type="none" w="med" len="med"/>
              <a:tailEnd type="none" w="med" len="med"/>
            </a:ln>
          </p:spPr>
        </p:sp>
        <p:sp>
          <p:nvSpPr>
            <p:cNvPr id="17464" name="Line 169"/>
            <p:cNvSpPr/>
            <p:nvPr/>
          </p:nvSpPr>
          <p:spPr>
            <a:xfrm flipV="1">
              <a:off x="1512" y="2695"/>
              <a:ext cx="144" cy="288"/>
            </a:xfrm>
            <a:prstGeom prst="line">
              <a:avLst/>
            </a:prstGeom>
            <a:ln w="3175" cap="rnd" cmpd="sng">
              <a:solidFill>
                <a:srgbClr val="FFFF00"/>
              </a:solidFill>
              <a:prstDash val="sysDot"/>
              <a:headEnd type="none" w="med" len="med"/>
              <a:tailEnd type="triangle" w="med" len="med"/>
            </a:ln>
          </p:spPr>
        </p:sp>
        <p:sp>
          <p:nvSpPr>
            <p:cNvPr id="17465" name="Line 170"/>
            <p:cNvSpPr/>
            <p:nvPr/>
          </p:nvSpPr>
          <p:spPr>
            <a:xfrm flipV="1">
              <a:off x="2016" y="2407"/>
              <a:ext cx="72" cy="576"/>
            </a:xfrm>
            <a:prstGeom prst="line">
              <a:avLst/>
            </a:prstGeom>
            <a:ln w="3175" cap="rnd" cmpd="sng">
              <a:solidFill>
                <a:srgbClr val="FFFF00"/>
              </a:solidFill>
              <a:prstDash val="sysDot"/>
              <a:headEnd type="none" w="med" len="med"/>
              <a:tailEnd type="triangle" w="med" len="med"/>
            </a:ln>
          </p:spPr>
        </p:sp>
        <p:sp>
          <p:nvSpPr>
            <p:cNvPr id="17466" name="Line 171"/>
            <p:cNvSpPr/>
            <p:nvPr/>
          </p:nvSpPr>
          <p:spPr>
            <a:xfrm flipV="1">
              <a:off x="2664" y="2695"/>
              <a:ext cx="144" cy="288"/>
            </a:xfrm>
            <a:prstGeom prst="line">
              <a:avLst/>
            </a:prstGeom>
            <a:ln w="3175" cap="rnd" cmpd="sng">
              <a:solidFill>
                <a:srgbClr val="FFFF00"/>
              </a:solidFill>
              <a:prstDash val="sysDot"/>
              <a:headEnd type="none" w="med" len="med"/>
              <a:tailEnd type="triangle" w="med" len="med"/>
            </a:ln>
          </p:spPr>
        </p:sp>
        <p:sp>
          <p:nvSpPr>
            <p:cNvPr id="17467" name="Line 172"/>
            <p:cNvSpPr/>
            <p:nvPr/>
          </p:nvSpPr>
          <p:spPr>
            <a:xfrm flipH="1" flipV="1">
              <a:off x="3024" y="2440"/>
              <a:ext cx="216" cy="576"/>
            </a:xfrm>
            <a:prstGeom prst="line">
              <a:avLst/>
            </a:prstGeom>
            <a:ln w="3175" cap="rnd" cmpd="sng">
              <a:solidFill>
                <a:srgbClr val="FFFF00"/>
              </a:solidFill>
              <a:prstDash val="sysDot"/>
              <a:headEnd type="none" w="med" len="med"/>
              <a:tailEnd type="triangle" w="med" len="med"/>
            </a:ln>
          </p:spPr>
        </p:sp>
        <p:sp>
          <p:nvSpPr>
            <p:cNvPr id="17468" name="Line 173"/>
            <p:cNvSpPr/>
            <p:nvPr/>
          </p:nvSpPr>
          <p:spPr>
            <a:xfrm flipV="1">
              <a:off x="2376" y="2152"/>
              <a:ext cx="216" cy="504"/>
            </a:xfrm>
            <a:prstGeom prst="line">
              <a:avLst/>
            </a:prstGeom>
            <a:ln w="3175" cap="flat" cmpd="sng">
              <a:solidFill>
                <a:srgbClr val="FFFF00"/>
              </a:solidFill>
              <a:prstDash val="sysDot"/>
              <a:headEnd type="none" w="med" len="med"/>
              <a:tailEnd type="triangle" w="med" len="med"/>
            </a:ln>
          </p:spPr>
        </p:sp>
        <p:sp>
          <p:nvSpPr>
            <p:cNvPr id="17469" name="Line 174"/>
            <p:cNvSpPr/>
            <p:nvPr/>
          </p:nvSpPr>
          <p:spPr>
            <a:xfrm flipH="1" flipV="1">
              <a:off x="3096" y="2402"/>
              <a:ext cx="144" cy="216"/>
            </a:xfrm>
            <a:prstGeom prst="line">
              <a:avLst/>
            </a:prstGeom>
            <a:ln w="3175" cap="flat" cmpd="sng">
              <a:solidFill>
                <a:srgbClr val="FFFF00"/>
              </a:solidFill>
              <a:prstDash val="sysDot"/>
              <a:headEnd type="none" w="med" len="med"/>
              <a:tailEnd type="triangle" w="med" len="med"/>
            </a:ln>
          </p:spPr>
        </p:sp>
        <p:sp>
          <p:nvSpPr>
            <p:cNvPr id="17470" name="Line 175"/>
            <p:cNvSpPr/>
            <p:nvPr/>
          </p:nvSpPr>
          <p:spPr>
            <a:xfrm flipH="1" flipV="1">
              <a:off x="1728" y="2690"/>
              <a:ext cx="0" cy="288"/>
            </a:xfrm>
            <a:prstGeom prst="line">
              <a:avLst/>
            </a:prstGeom>
            <a:ln w="3175" cap="rnd" cmpd="sng">
              <a:solidFill>
                <a:srgbClr val="FFFF00"/>
              </a:solidFill>
              <a:prstDash val="sysDot"/>
              <a:headEnd type="none" w="med" len="med"/>
              <a:tailEnd type="triangle" w="med" len="med"/>
            </a:ln>
          </p:spPr>
        </p:sp>
        <p:sp>
          <p:nvSpPr>
            <p:cNvPr id="17471" name="Line 176"/>
            <p:cNvSpPr/>
            <p:nvPr/>
          </p:nvSpPr>
          <p:spPr>
            <a:xfrm flipV="1">
              <a:off x="2304" y="2114"/>
              <a:ext cx="360" cy="936"/>
            </a:xfrm>
            <a:prstGeom prst="line">
              <a:avLst/>
            </a:prstGeom>
            <a:ln w="3175" cap="rnd" cmpd="sng">
              <a:solidFill>
                <a:srgbClr val="FFFF00"/>
              </a:solidFill>
              <a:prstDash val="sysDot"/>
              <a:headEnd type="none" w="med" len="med"/>
              <a:tailEnd type="triangle" w="med" len="med"/>
            </a:ln>
          </p:spPr>
        </p:sp>
        <p:sp>
          <p:nvSpPr>
            <p:cNvPr id="17472" name="Line 177"/>
            <p:cNvSpPr/>
            <p:nvPr/>
          </p:nvSpPr>
          <p:spPr>
            <a:xfrm flipH="1" flipV="1">
              <a:off x="2808" y="2690"/>
              <a:ext cx="72" cy="360"/>
            </a:xfrm>
            <a:prstGeom prst="line">
              <a:avLst/>
            </a:prstGeom>
            <a:ln w="3175" cap="rnd" cmpd="sng">
              <a:solidFill>
                <a:srgbClr val="FFFF00"/>
              </a:solidFill>
              <a:prstDash val="sysDot"/>
              <a:headEnd type="none" w="med" len="med"/>
              <a:tailEnd type="triangle" w="med" len="med"/>
            </a:ln>
          </p:spPr>
        </p:sp>
        <p:sp>
          <p:nvSpPr>
            <p:cNvPr id="17473" name="Line 178"/>
            <p:cNvSpPr/>
            <p:nvPr/>
          </p:nvSpPr>
          <p:spPr>
            <a:xfrm flipH="1" flipV="1">
              <a:off x="3384" y="2690"/>
              <a:ext cx="72" cy="288"/>
            </a:xfrm>
            <a:prstGeom prst="line">
              <a:avLst/>
            </a:prstGeom>
            <a:ln w="3175" cap="rnd" cmpd="sng">
              <a:solidFill>
                <a:srgbClr val="FFFF00"/>
              </a:solidFill>
              <a:prstDash val="sysDot"/>
              <a:headEnd type="none" w="med" len="med"/>
              <a:tailEnd type="triangle" w="med" len="med"/>
            </a:ln>
          </p:spPr>
        </p:sp>
        <p:sp>
          <p:nvSpPr>
            <p:cNvPr id="17474" name="Line 179"/>
            <p:cNvSpPr/>
            <p:nvPr/>
          </p:nvSpPr>
          <p:spPr>
            <a:xfrm flipH="1" flipV="1">
              <a:off x="2016" y="2459"/>
              <a:ext cx="72" cy="216"/>
            </a:xfrm>
            <a:prstGeom prst="line">
              <a:avLst/>
            </a:prstGeom>
            <a:ln w="3175" cap="rnd" cmpd="sng">
              <a:solidFill>
                <a:srgbClr val="FFFF00"/>
              </a:solidFill>
              <a:prstDash val="sysDot"/>
              <a:headEnd type="none" w="med" len="med"/>
              <a:tailEnd type="triangle" w="med" len="med"/>
            </a:ln>
          </p:spPr>
        </p:sp>
      </p:grpSp>
      <p:sp>
        <p:nvSpPr>
          <p:cNvPr id="17416" name="Rectangle 180"/>
          <p:cNvSpPr/>
          <p:nvPr/>
        </p:nvSpPr>
        <p:spPr>
          <a:xfrm>
            <a:off x="5986463" y="4419600"/>
            <a:ext cx="3157537" cy="304800"/>
          </a:xfrm>
          <a:prstGeom prst="rect">
            <a:avLst/>
          </a:prstGeom>
          <a:noFill/>
          <a:ln w="9525">
            <a:noFill/>
          </a:ln>
        </p:spPr>
        <p:txBody>
          <a:bodyPr wrap="none" anchor="ctr" anchorCtr="0">
            <a:spAutoFit/>
          </a:bodyPr>
          <a:p>
            <a:pPr eaLnBrk="1" hangingPunct="1"/>
            <a:r>
              <a:rPr sz="1400" b="1" dirty="0">
                <a:solidFill>
                  <a:srgbClr val="FF9900"/>
                </a:solidFill>
                <a:latin typeface="Arial" panose="020B0604020202020204" pitchFamily="34" charset="0"/>
              </a:rPr>
              <a:t>Binary tree with two way threading</a:t>
            </a:r>
            <a:r>
              <a:rPr sz="1400" dirty="0">
                <a:solidFill>
                  <a:srgbClr val="FF9900"/>
                </a:solidFill>
                <a:latin typeface="Arial" panose="020B0604020202020204" pitchFamily="34" charset="0"/>
              </a:rPr>
              <a:t> </a:t>
            </a:r>
            <a:endParaRPr sz="1400" dirty="0">
              <a:solidFill>
                <a:srgbClr val="FF9900"/>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143000" y="0"/>
            <a:ext cx="7086600" cy="731838"/>
          </a:xfrm>
          <a:ln/>
        </p:spPr>
        <p:txBody>
          <a:bodyPr vert="horz" wrap="square" lIns="91440" tIns="45720" rIns="91440" bIns="45720" anchor="ctr" anchorCtr="0"/>
          <a:p>
            <a:pPr eaLnBrk="1" hangingPunct="1"/>
            <a:r>
              <a:rPr b="1" dirty="0">
                <a:solidFill>
                  <a:srgbClr val="FFCCFF"/>
                </a:solidFill>
              </a:rPr>
              <a:t>AVL TREES</a:t>
            </a:r>
            <a:r>
              <a:rPr dirty="0"/>
              <a:t> </a:t>
            </a:r>
            <a:endParaRPr dirty="0"/>
          </a:p>
        </p:txBody>
      </p:sp>
      <p:sp>
        <p:nvSpPr>
          <p:cNvPr id="18435" name="Rectangle 3"/>
          <p:cNvSpPr>
            <a:spLocks noGrp="1"/>
          </p:cNvSpPr>
          <p:nvPr>
            <p:ph idx="1"/>
          </p:nvPr>
        </p:nvSpPr>
        <p:spPr>
          <a:xfrm>
            <a:off x="381000" y="838200"/>
            <a:ext cx="8763000" cy="6019800"/>
          </a:xfrm>
          <a:ln/>
        </p:spPr>
        <p:txBody>
          <a:bodyPr vert="horz" wrap="square" lIns="91440" tIns="45720" rIns="91440" bIns="45720" anchor="t" anchorCtr="0"/>
          <a:p>
            <a:pPr eaLnBrk="1" hangingPunct="1">
              <a:lnSpc>
                <a:spcPct val="95000"/>
              </a:lnSpc>
            </a:pPr>
            <a:r>
              <a:rPr sz="1600" b="1" dirty="0">
                <a:solidFill>
                  <a:srgbClr val="FFFF00"/>
                </a:solidFill>
              </a:rPr>
              <a:t>AVL tree is a self-balancing binary search tree in which the heights of the two sub-trees of a node may differ by at most one. Because of the property, AVL tree is also known as a height-balanced tree. </a:t>
            </a:r>
            <a:endParaRPr sz="1600" b="1" dirty="0">
              <a:solidFill>
                <a:srgbClr val="FFFF00"/>
              </a:solidFill>
            </a:endParaRPr>
          </a:p>
          <a:p>
            <a:pPr eaLnBrk="1" hangingPunct="1">
              <a:lnSpc>
                <a:spcPct val="95000"/>
              </a:lnSpc>
            </a:pPr>
            <a:r>
              <a:rPr sz="1600" b="1" dirty="0">
                <a:solidFill>
                  <a:srgbClr val="FFFF00"/>
                </a:solidFill>
              </a:rPr>
              <a:t>The key advantage of using an AVL tree is that it takes O(logn) time to perform search, insert and delete operations in average case as well as worst case (because the height of the tree is limited to O(logn).. </a:t>
            </a:r>
            <a:endParaRPr sz="1600" b="1" dirty="0">
              <a:solidFill>
                <a:srgbClr val="FFFF00"/>
              </a:solidFill>
            </a:endParaRPr>
          </a:p>
          <a:p>
            <a:pPr eaLnBrk="1" hangingPunct="1">
              <a:lnSpc>
                <a:spcPct val="95000"/>
              </a:lnSpc>
            </a:pPr>
            <a:r>
              <a:rPr sz="1600" b="1" dirty="0">
                <a:solidFill>
                  <a:srgbClr val="FFFF00"/>
                </a:solidFill>
              </a:rPr>
              <a:t>The structure of an AVL tree is same as that of a binary search tree but with a little difference. In its structure, it stores an additional variable called the</a:t>
            </a:r>
            <a:r>
              <a:rPr sz="1600" b="1" i="1" dirty="0">
                <a:solidFill>
                  <a:srgbClr val="FFFF00"/>
                </a:solidFill>
              </a:rPr>
              <a:t> </a:t>
            </a:r>
            <a:r>
              <a:rPr sz="1600" b="1" i="1" dirty="0">
                <a:solidFill>
                  <a:srgbClr val="FF9900"/>
                </a:solidFill>
              </a:rPr>
              <a:t>BalanceFactor</a:t>
            </a:r>
            <a:r>
              <a:rPr sz="1600" b="1" dirty="0">
                <a:solidFill>
                  <a:srgbClr val="FF9900"/>
                </a:solidFill>
              </a:rPr>
              <a:t>. </a:t>
            </a:r>
            <a:endParaRPr sz="1600" b="1" dirty="0">
              <a:solidFill>
                <a:srgbClr val="FF9900"/>
              </a:solidFill>
            </a:endParaRPr>
          </a:p>
          <a:p>
            <a:pPr eaLnBrk="1" hangingPunct="1">
              <a:lnSpc>
                <a:spcPct val="95000"/>
              </a:lnSpc>
            </a:pPr>
            <a:r>
              <a:rPr sz="1600" b="1" dirty="0">
                <a:solidFill>
                  <a:srgbClr val="FFFF00"/>
                </a:solidFill>
              </a:rPr>
              <a:t>The balance factor of a node is calculated by subtracting the height of its right sub-tree from the height of the left sub-tree. A binary search tree in which every node has a balance factor of -1, 0 or 1 is said to be height balanced. A node with any other balance factor is considered to be unbalanced and requires rebalancing the tree.</a:t>
            </a:r>
            <a:endParaRPr sz="1600" b="1" i="1" dirty="0">
              <a:solidFill>
                <a:srgbClr val="FFFF00"/>
              </a:solidFill>
            </a:endParaRPr>
          </a:p>
          <a:p>
            <a:pPr eaLnBrk="1" hangingPunct="1">
              <a:lnSpc>
                <a:spcPct val="95000"/>
              </a:lnSpc>
              <a:buNone/>
            </a:pPr>
            <a:r>
              <a:rPr sz="1600" b="1" i="1" dirty="0">
                <a:solidFill>
                  <a:srgbClr val="FFFF00"/>
                </a:solidFill>
              </a:rPr>
              <a:t>	</a:t>
            </a:r>
            <a:r>
              <a:rPr sz="1600" b="1" i="1" dirty="0">
                <a:solidFill>
                  <a:srgbClr val="FF9900"/>
                </a:solidFill>
              </a:rPr>
              <a:t>Balance factor = Height (left sub-tree) – Height (right sub-tree)</a:t>
            </a:r>
            <a:endParaRPr sz="1600" b="1" dirty="0">
              <a:solidFill>
                <a:srgbClr val="FF9900"/>
              </a:solidFill>
            </a:endParaRPr>
          </a:p>
          <a:p>
            <a:pPr eaLnBrk="1" hangingPunct="1">
              <a:lnSpc>
                <a:spcPct val="95000"/>
              </a:lnSpc>
            </a:pPr>
            <a:r>
              <a:rPr sz="1600" b="1" dirty="0">
                <a:solidFill>
                  <a:srgbClr val="FFFF00"/>
                </a:solidFill>
              </a:rPr>
              <a:t>If the balance factor of a node is 1, then it means that the left sub-tree of the tree is one level higher than that of the right sub-tree. Such a tree is therefore called </a:t>
            </a:r>
            <a:r>
              <a:rPr sz="1600" b="1" i="1" dirty="0">
                <a:solidFill>
                  <a:srgbClr val="FF9900"/>
                </a:solidFill>
              </a:rPr>
              <a:t>Left-heavy tree</a:t>
            </a:r>
            <a:r>
              <a:rPr sz="1600" b="1" dirty="0">
                <a:solidFill>
                  <a:srgbClr val="FF9900"/>
                </a:solidFill>
              </a:rPr>
              <a:t>. </a:t>
            </a:r>
            <a:endParaRPr sz="1600" b="1" dirty="0">
              <a:solidFill>
                <a:srgbClr val="FF9900"/>
              </a:solidFill>
            </a:endParaRPr>
          </a:p>
          <a:p>
            <a:pPr eaLnBrk="1" hangingPunct="1">
              <a:lnSpc>
                <a:spcPct val="95000"/>
              </a:lnSpc>
            </a:pPr>
            <a:r>
              <a:rPr sz="1600" b="1" dirty="0">
                <a:solidFill>
                  <a:srgbClr val="FFFF00"/>
                </a:solidFill>
              </a:rPr>
              <a:t>If the balance factor of a node is 0, then it means that the height of the left sub-tree (longest path in the left sub-tree) is equal to the height of the right sub-tree. </a:t>
            </a:r>
            <a:endParaRPr sz="1600" b="1" dirty="0">
              <a:solidFill>
                <a:srgbClr val="FFFF00"/>
              </a:solidFill>
            </a:endParaRPr>
          </a:p>
          <a:p>
            <a:pPr eaLnBrk="1" hangingPunct="1">
              <a:lnSpc>
                <a:spcPct val="95000"/>
              </a:lnSpc>
            </a:pPr>
            <a:r>
              <a:rPr sz="1600" b="1" dirty="0">
                <a:solidFill>
                  <a:srgbClr val="FFFF00"/>
                </a:solidFill>
              </a:rPr>
              <a:t>If the balance factor of a node is -1, then it means that the left sub-tree of the tree is one level lower than that of the right sub-tree. Such a tree is therefore called </a:t>
            </a:r>
            <a:r>
              <a:rPr sz="1600" b="1" dirty="0">
                <a:solidFill>
                  <a:srgbClr val="FF9900"/>
                </a:solidFill>
              </a:rPr>
              <a:t>Right</a:t>
            </a:r>
            <a:r>
              <a:rPr sz="1600" b="1" i="1" dirty="0">
                <a:solidFill>
                  <a:srgbClr val="FF9900"/>
                </a:solidFill>
              </a:rPr>
              <a:t>-heavy tree</a:t>
            </a:r>
            <a:r>
              <a:rPr sz="1600" b="1" dirty="0">
                <a:solidFill>
                  <a:srgbClr val="FF9900"/>
                </a:solidFill>
              </a:rPr>
              <a:t>. </a:t>
            </a:r>
            <a:endParaRPr sz="1600" b="1" dirty="0">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Group 2"/>
          <p:cNvGrpSpPr/>
          <p:nvPr/>
        </p:nvGrpSpPr>
        <p:grpSpPr>
          <a:xfrm>
            <a:off x="609600" y="609600"/>
            <a:ext cx="2743200" cy="1979613"/>
            <a:chOff x="1440" y="2915"/>
            <a:chExt cx="1440" cy="1247"/>
          </a:xfrm>
        </p:grpSpPr>
        <p:sp>
          <p:nvSpPr>
            <p:cNvPr id="19508" name="Oval 3"/>
            <p:cNvSpPr/>
            <p:nvPr/>
          </p:nvSpPr>
          <p:spPr>
            <a:xfrm>
              <a:off x="2088" y="298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19509" name="Line 4"/>
            <p:cNvSpPr/>
            <p:nvPr/>
          </p:nvSpPr>
          <p:spPr>
            <a:xfrm flipH="1">
              <a:off x="1944" y="3130"/>
              <a:ext cx="144" cy="144"/>
            </a:xfrm>
            <a:prstGeom prst="line">
              <a:avLst/>
            </a:prstGeom>
            <a:ln w="9525" cap="flat" cmpd="sng">
              <a:solidFill>
                <a:srgbClr val="FFFF00"/>
              </a:solidFill>
              <a:prstDash val="solid"/>
              <a:headEnd type="none" w="med" len="med"/>
              <a:tailEnd type="none" w="med" len="med"/>
            </a:ln>
          </p:spPr>
        </p:sp>
        <p:sp>
          <p:nvSpPr>
            <p:cNvPr id="19510" name="Line 5"/>
            <p:cNvSpPr/>
            <p:nvPr/>
          </p:nvSpPr>
          <p:spPr>
            <a:xfrm>
              <a:off x="2304" y="3130"/>
              <a:ext cx="144" cy="144"/>
            </a:xfrm>
            <a:prstGeom prst="line">
              <a:avLst/>
            </a:prstGeom>
            <a:ln w="9525" cap="flat" cmpd="sng">
              <a:solidFill>
                <a:srgbClr val="FFFF00"/>
              </a:solidFill>
              <a:prstDash val="solid"/>
              <a:headEnd type="none" w="med" len="med"/>
              <a:tailEnd type="none" w="med" len="med"/>
            </a:ln>
          </p:spPr>
        </p:sp>
        <p:sp>
          <p:nvSpPr>
            <p:cNvPr id="19511" name="Oval 6"/>
            <p:cNvSpPr/>
            <p:nvPr/>
          </p:nvSpPr>
          <p:spPr>
            <a:xfrm>
              <a:off x="2304" y="327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19512" name="Oval 7"/>
            <p:cNvSpPr/>
            <p:nvPr/>
          </p:nvSpPr>
          <p:spPr>
            <a:xfrm>
              <a:off x="1872" y="327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19513" name="Line 8"/>
            <p:cNvSpPr/>
            <p:nvPr/>
          </p:nvSpPr>
          <p:spPr>
            <a:xfrm flipH="1">
              <a:off x="1800" y="3419"/>
              <a:ext cx="72" cy="144"/>
            </a:xfrm>
            <a:prstGeom prst="line">
              <a:avLst/>
            </a:prstGeom>
            <a:ln w="9525" cap="flat" cmpd="sng">
              <a:solidFill>
                <a:srgbClr val="FFFF00"/>
              </a:solidFill>
              <a:prstDash val="solid"/>
              <a:headEnd type="none" w="med" len="med"/>
              <a:tailEnd type="none" w="med" len="med"/>
            </a:ln>
          </p:spPr>
        </p:sp>
        <p:sp>
          <p:nvSpPr>
            <p:cNvPr id="19514" name="Oval 9"/>
            <p:cNvSpPr/>
            <p:nvPr/>
          </p:nvSpPr>
          <p:spPr>
            <a:xfrm>
              <a:off x="1656" y="356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19515" name="Line 10"/>
            <p:cNvSpPr/>
            <p:nvPr/>
          </p:nvSpPr>
          <p:spPr>
            <a:xfrm flipH="1">
              <a:off x="1656" y="3779"/>
              <a:ext cx="72" cy="216"/>
            </a:xfrm>
            <a:prstGeom prst="line">
              <a:avLst/>
            </a:prstGeom>
            <a:ln w="9525" cap="flat" cmpd="sng">
              <a:solidFill>
                <a:srgbClr val="FFFF00"/>
              </a:solidFill>
              <a:prstDash val="solid"/>
              <a:headEnd type="none" w="med" len="med"/>
              <a:tailEnd type="none" w="med" len="med"/>
            </a:ln>
          </p:spPr>
        </p:sp>
        <p:sp>
          <p:nvSpPr>
            <p:cNvPr id="19516" name="Oval 11"/>
            <p:cNvSpPr/>
            <p:nvPr/>
          </p:nvSpPr>
          <p:spPr>
            <a:xfrm>
              <a:off x="1584" y="394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18</a:t>
              </a:r>
              <a:endParaRPr sz="900" b="1" dirty="0">
                <a:solidFill>
                  <a:srgbClr val="993300"/>
                </a:solidFill>
                <a:latin typeface="Arial" panose="020B0604020202020204" pitchFamily="34" charset="0"/>
              </a:endParaRPr>
            </a:p>
          </p:txBody>
        </p:sp>
        <p:sp>
          <p:nvSpPr>
            <p:cNvPr id="19517" name="Line 12"/>
            <p:cNvSpPr/>
            <p:nvPr/>
          </p:nvSpPr>
          <p:spPr>
            <a:xfrm>
              <a:off x="2016" y="3491"/>
              <a:ext cx="72" cy="144"/>
            </a:xfrm>
            <a:prstGeom prst="line">
              <a:avLst/>
            </a:prstGeom>
            <a:ln w="9525" cap="flat" cmpd="sng">
              <a:solidFill>
                <a:srgbClr val="FFFF00"/>
              </a:solidFill>
              <a:prstDash val="solid"/>
              <a:headEnd type="none" w="med" len="med"/>
              <a:tailEnd type="none" w="med" len="med"/>
            </a:ln>
          </p:spPr>
        </p:sp>
        <p:sp>
          <p:nvSpPr>
            <p:cNvPr id="19518" name="Oval 13"/>
            <p:cNvSpPr/>
            <p:nvPr/>
          </p:nvSpPr>
          <p:spPr>
            <a:xfrm>
              <a:off x="1944" y="36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19519" name="Line 14"/>
            <p:cNvSpPr/>
            <p:nvPr/>
          </p:nvSpPr>
          <p:spPr>
            <a:xfrm flipH="1">
              <a:off x="2304" y="3491"/>
              <a:ext cx="72" cy="144"/>
            </a:xfrm>
            <a:prstGeom prst="line">
              <a:avLst/>
            </a:prstGeom>
            <a:ln w="9525" cap="flat" cmpd="sng">
              <a:solidFill>
                <a:srgbClr val="FFFF00"/>
              </a:solidFill>
              <a:prstDash val="solid"/>
              <a:headEnd type="none" w="med" len="med"/>
              <a:tailEnd type="none" w="med" len="med"/>
            </a:ln>
          </p:spPr>
        </p:sp>
        <p:sp>
          <p:nvSpPr>
            <p:cNvPr id="19520" name="Oval 15"/>
            <p:cNvSpPr/>
            <p:nvPr/>
          </p:nvSpPr>
          <p:spPr>
            <a:xfrm>
              <a:off x="2232" y="36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19521" name="Line 16"/>
            <p:cNvSpPr/>
            <p:nvPr/>
          </p:nvSpPr>
          <p:spPr>
            <a:xfrm>
              <a:off x="2448" y="3491"/>
              <a:ext cx="216" cy="144"/>
            </a:xfrm>
            <a:prstGeom prst="line">
              <a:avLst/>
            </a:prstGeom>
            <a:ln w="9525" cap="flat" cmpd="sng">
              <a:solidFill>
                <a:srgbClr val="FFFF00"/>
              </a:solidFill>
              <a:prstDash val="solid"/>
              <a:headEnd type="none" w="med" len="med"/>
              <a:tailEnd type="none" w="med" len="med"/>
            </a:ln>
          </p:spPr>
        </p:sp>
        <p:sp>
          <p:nvSpPr>
            <p:cNvPr id="19522" name="Oval 17"/>
            <p:cNvSpPr/>
            <p:nvPr/>
          </p:nvSpPr>
          <p:spPr>
            <a:xfrm>
              <a:off x="2520" y="363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19523" name="Rectangle 18"/>
            <p:cNvSpPr/>
            <p:nvPr/>
          </p:nvSpPr>
          <p:spPr>
            <a:xfrm>
              <a:off x="2736" y="367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24" name="Rectangle 19"/>
            <p:cNvSpPr/>
            <p:nvPr/>
          </p:nvSpPr>
          <p:spPr>
            <a:xfrm>
              <a:off x="2160" y="351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25" name="Rectangle 20"/>
            <p:cNvSpPr/>
            <p:nvPr/>
          </p:nvSpPr>
          <p:spPr>
            <a:xfrm>
              <a:off x="2520" y="331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26" name="Rectangle 21"/>
            <p:cNvSpPr/>
            <p:nvPr/>
          </p:nvSpPr>
          <p:spPr>
            <a:xfrm>
              <a:off x="2304" y="291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19527" name="Rectangle 22"/>
            <p:cNvSpPr/>
            <p:nvPr/>
          </p:nvSpPr>
          <p:spPr>
            <a:xfrm>
              <a:off x="1440" y="396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28" name="Rectangle 23"/>
            <p:cNvSpPr/>
            <p:nvPr/>
          </p:nvSpPr>
          <p:spPr>
            <a:xfrm>
              <a:off x="1512" y="358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19529" name="Rectangle 24"/>
            <p:cNvSpPr/>
            <p:nvPr/>
          </p:nvSpPr>
          <p:spPr>
            <a:xfrm>
              <a:off x="1944" y="387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30" name="Rectangle 25"/>
            <p:cNvSpPr/>
            <p:nvPr/>
          </p:nvSpPr>
          <p:spPr>
            <a:xfrm>
              <a:off x="1800" y="31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grpSp>
      <p:sp>
        <p:nvSpPr>
          <p:cNvPr id="19459" name="Rectangle 26"/>
          <p:cNvSpPr/>
          <p:nvPr/>
        </p:nvSpPr>
        <p:spPr>
          <a:xfrm>
            <a:off x="990600" y="2681288"/>
            <a:ext cx="1647825" cy="274637"/>
          </a:xfrm>
          <a:prstGeom prst="rect">
            <a:avLst/>
          </a:prstGeom>
          <a:noFill/>
          <a:ln w="9525">
            <a:noFill/>
          </a:ln>
        </p:spPr>
        <p:txBody>
          <a:bodyPr wrap="none" anchor="ctr" anchorCtr="0">
            <a:spAutoFit/>
          </a:bodyPr>
          <a:p>
            <a:pPr eaLnBrk="1" hangingPunct="1"/>
            <a:r>
              <a:rPr sz="1200" b="1" dirty="0">
                <a:solidFill>
                  <a:srgbClr val="FF9900"/>
                </a:solidFill>
                <a:latin typeface="Arial" panose="020B0604020202020204" pitchFamily="34" charset="0"/>
              </a:rPr>
              <a:t>Left heavy AVL tree </a:t>
            </a:r>
            <a:endParaRPr sz="1200" b="1" dirty="0">
              <a:solidFill>
                <a:srgbClr val="FF9900"/>
              </a:solidFill>
              <a:latin typeface="Arial" panose="020B0604020202020204" pitchFamily="34" charset="0"/>
            </a:endParaRPr>
          </a:p>
        </p:txBody>
      </p:sp>
      <p:grpSp>
        <p:nvGrpSpPr>
          <p:cNvPr id="19460" name="Group 27"/>
          <p:cNvGrpSpPr/>
          <p:nvPr/>
        </p:nvGrpSpPr>
        <p:grpSpPr>
          <a:xfrm>
            <a:off x="3143250" y="609600"/>
            <a:ext cx="2571750" cy="1984375"/>
            <a:chOff x="1728" y="852"/>
            <a:chExt cx="1296" cy="1250"/>
          </a:xfrm>
        </p:grpSpPr>
        <p:sp>
          <p:nvSpPr>
            <p:cNvPr id="19485" name="Oval 28"/>
            <p:cNvSpPr/>
            <p:nvPr/>
          </p:nvSpPr>
          <p:spPr>
            <a:xfrm>
              <a:off x="2232" y="92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19486" name="Line 29"/>
            <p:cNvSpPr/>
            <p:nvPr/>
          </p:nvSpPr>
          <p:spPr>
            <a:xfrm flipH="1">
              <a:off x="2088" y="1068"/>
              <a:ext cx="144" cy="144"/>
            </a:xfrm>
            <a:prstGeom prst="line">
              <a:avLst/>
            </a:prstGeom>
            <a:ln w="9525" cap="flat" cmpd="sng">
              <a:solidFill>
                <a:srgbClr val="FFFF00"/>
              </a:solidFill>
              <a:prstDash val="solid"/>
              <a:headEnd type="none" w="med" len="med"/>
              <a:tailEnd type="none" w="med" len="med"/>
            </a:ln>
          </p:spPr>
        </p:sp>
        <p:sp>
          <p:nvSpPr>
            <p:cNvPr id="19487" name="Line 30"/>
            <p:cNvSpPr/>
            <p:nvPr/>
          </p:nvSpPr>
          <p:spPr>
            <a:xfrm>
              <a:off x="2448" y="1068"/>
              <a:ext cx="144" cy="144"/>
            </a:xfrm>
            <a:prstGeom prst="line">
              <a:avLst/>
            </a:prstGeom>
            <a:ln w="9525" cap="flat" cmpd="sng">
              <a:solidFill>
                <a:srgbClr val="FFFF00"/>
              </a:solidFill>
              <a:prstDash val="solid"/>
              <a:headEnd type="none" w="med" len="med"/>
              <a:tailEnd type="none" w="med" len="med"/>
            </a:ln>
          </p:spPr>
        </p:sp>
        <p:sp>
          <p:nvSpPr>
            <p:cNvPr id="19488" name="Oval 31"/>
            <p:cNvSpPr/>
            <p:nvPr/>
          </p:nvSpPr>
          <p:spPr>
            <a:xfrm>
              <a:off x="2448" y="121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19489" name="Oval 32"/>
            <p:cNvSpPr/>
            <p:nvPr/>
          </p:nvSpPr>
          <p:spPr>
            <a:xfrm>
              <a:off x="2016" y="121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19490" name="Line 33"/>
            <p:cNvSpPr/>
            <p:nvPr/>
          </p:nvSpPr>
          <p:spPr>
            <a:xfrm flipH="1">
              <a:off x="1944" y="1356"/>
              <a:ext cx="72" cy="144"/>
            </a:xfrm>
            <a:prstGeom prst="line">
              <a:avLst/>
            </a:prstGeom>
            <a:ln w="9525" cap="flat" cmpd="sng">
              <a:solidFill>
                <a:srgbClr val="FFFF00"/>
              </a:solidFill>
              <a:prstDash val="solid"/>
              <a:headEnd type="none" w="med" len="med"/>
              <a:tailEnd type="none" w="med" len="med"/>
            </a:ln>
          </p:spPr>
        </p:sp>
        <p:sp>
          <p:nvSpPr>
            <p:cNvPr id="19491" name="Oval 34"/>
            <p:cNvSpPr/>
            <p:nvPr/>
          </p:nvSpPr>
          <p:spPr>
            <a:xfrm>
              <a:off x="1800" y="150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19492" name="Oval 35"/>
            <p:cNvSpPr/>
            <p:nvPr/>
          </p:nvSpPr>
          <p:spPr>
            <a:xfrm>
              <a:off x="2664" y="188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70</a:t>
              </a:r>
              <a:endParaRPr sz="900" b="1" dirty="0">
                <a:solidFill>
                  <a:srgbClr val="993300"/>
                </a:solidFill>
                <a:latin typeface="Arial" panose="020B0604020202020204" pitchFamily="34" charset="0"/>
              </a:endParaRPr>
            </a:p>
          </p:txBody>
        </p:sp>
        <p:sp>
          <p:nvSpPr>
            <p:cNvPr id="19493" name="Line 36"/>
            <p:cNvSpPr/>
            <p:nvPr/>
          </p:nvSpPr>
          <p:spPr>
            <a:xfrm>
              <a:off x="2160" y="1428"/>
              <a:ext cx="72" cy="144"/>
            </a:xfrm>
            <a:prstGeom prst="line">
              <a:avLst/>
            </a:prstGeom>
            <a:ln w="9525" cap="flat" cmpd="sng">
              <a:solidFill>
                <a:srgbClr val="FFFF00"/>
              </a:solidFill>
              <a:prstDash val="solid"/>
              <a:headEnd type="none" w="med" len="med"/>
              <a:tailEnd type="none" w="med" len="med"/>
            </a:ln>
          </p:spPr>
        </p:sp>
        <p:sp>
          <p:nvSpPr>
            <p:cNvPr id="19494" name="Oval 37"/>
            <p:cNvSpPr/>
            <p:nvPr/>
          </p:nvSpPr>
          <p:spPr>
            <a:xfrm>
              <a:off x="2088" y="15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19495" name="Line 38"/>
            <p:cNvSpPr/>
            <p:nvPr/>
          </p:nvSpPr>
          <p:spPr>
            <a:xfrm flipH="1">
              <a:off x="2448" y="1428"/>
              <a:ext cx="72" cy="144"/>
            </a:xfrm>
            <a:prstGeom prst="line">
              <a:avLst/>
            </a:prstGeom>
            <a:ln w="9525" cap="flat" cmpd="sng">
              <a:solidFill>
                <a:srgbClr val="FFFF00"/>
              </a:solidFill>
              <a:prstDash val="solid"/>
              <a:headEnd type="none" w="med" len="med"/>
              <a:tailEnd type="none" w="med" len="med"/>
            </a:ln>
          </p:spPr>
        </p:sp>
        <p:sp>
          <p:nvSpPr>
            <p:cNvPr id="19496" name="Oval 39"/>
            <p:cNvSpPr/>
            <p:nvPr/>
          </p:nvSpPr>
          <p:spPr>
            <a:xfrm>
              <a:off x="2376" y="157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19497" name="Line 40"/>
            <p:cNvSpPr/>
            <p:nvPr/>
          </p:nvSpPr>
          <p:spPr>
            <a:xfrm>
              <a:off x="2592" y="1428"/>
              <a:ext cx="216" cy="144"/>
            </a:xfrm>
            <a:prstGeom prst="line">
              <a:avLst/>
            </a:prstGeom>
            <a:ln w="9525" cap="flat" cmpd="sng">
              <a:solidFill>
                <a:srgbClr val="FFFF00"/>
              </a:solidFill>
              <a:prstDash val="solid"/>
              <a:headEnd type="none" w="med" len="med"/>
              <a:tailEnd type="none" w="med" len="med"/>
            </a:ln>
          </p:spPr>
        </p:sp>
        <p:sp>
          <p:nvSpPr>
            <p:cNvPr id="19498" name="Oval 41"/>
            <p:cNvSpPr/>
            <p:nvPr/>
          </p:nvSpPr>
          <p:spPr>
            <a:xfrm>
              <a:off x="2736" y="152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19499" name="Rectangle 42"/>
            <p:cNvSpPr/>
            <p:nvPr/>
          </p:nvSpPr>
          <p:spPr>
            <a:xfrm>
              <a:off x="2880" y="138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19500" name="Rectangle 43"/>
            <p:cNvSpPr/>
            <p:nvPr/>
          </p:nvSpPr>
          <p:spPr>
            <a:xfrm>
              <a:off x="2304" y="142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01" name="Rectangle 44"/>
            <p:cNvSpPr/>
            <p:nvPr/>
          </p:nvSpPr>
          <p:spPr>
            <a:xfrm>
              <a:off x="2592" y="1080"/>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19502" name="Rectangle 45"/>
            <p:cNvSpPr/>
            <p:nvPr/>
          </p:nvSpPr>
          <p:spPr>
            <a:xfrm>
              <a:off x="2448" y="852"/>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19503" name="Rectangle 46"/>
            <p:cNvSpPr/>
            <p:nvPr/>
          </p:nvSpPr>
          <p:spPr>
            <a:xfrm>
              <a:off x="2880" y="181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04" name="Rectangle 47"/>
            <p:cNvSpPr/>
            <p:nvPr/>
          </p:nvSpPr>
          <p:spPr>
            <a:xfrm>
              <a:off x="1728" y="135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05" name="Rectangle 48"/>
            <p:cNvSpPr/>
            <p:nvPr/>
          </p:nvSpPr>
          <p:spPr>
            <a:xfrm>
              <a:off x="2016" y="142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06" name="Rectangle 49"/>
            <p:cNvSpPr/>
            <p:nvPr/>
          </p:nvSpPr>
          <p:spPr>
            <a:xfrm>
              <a:off x="1944" y="106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507" name="Line 50"/>
            <p:cNvSpPr/>
            <p:nvPr/>
          </p:nvSpPr>
          <p:spPr>
            <a:xfrm flipV="1">
              <a:off x="2736" y="1742"/>
              <a:ext cx="72" cy="144"/>
            </a:xfrm>
            <a:prstGeom prst="line">
              <a:avLst/>
            </a:prstGeom>
            <a:ln w="9525" cap="flat" cmpd="sng">
              <a:solidFill>
                <a:srgbClr val="FFFF00"/>
              </a:solidFill>
              <a:prstDash val="solid"/>
              <a:headEnd type="none" w="med" len="med"/>
              <a:tailEnd type="none" w="med" len="med"/>
            </a:ln>
          </p:spPr>
        </p:sp>
      </p:grpSp>
      <p:sp>
        <p:nvSpPr>
          <p:cNvPr id="19461" name="Rectangle 51"/>
          <p:cNvSpPr/>
          <p:nvPr/>
        </p:nvSpPr>
        <p:spPr>
          <a:xfrm>
            <a:off x="3048000" y="2286000"/>
            <a:ext cx="1801813" cy="274638"/>
          </a:xfrm>
          <a:prstGeom prst="rect">
            <a:avLst/>
          </a:prstGeom>
          <a:noFill/>
          <a:ln w="9525">
            <a:noFill/>
          </a:ln>
        </p:spPr>
        <p:txBody>
          <a:bodyPr wrap="none" anchor="ctr" anchorCtr="0">
            <a:spAutoFit/>
          </a:bodyPr>
          <a:p>
            <a:pPr eaLnBrk="1" hangingPunct="1"/>
            <a:r>
              <a:rPr sz="1200" b="1" dirty="0">
                <a:solidFill>
                  <a:srgbClr val="FF9900"/>
                </a:solidFill>
                <a:latin typeface="Arial" panose="020B0604020202020204" pitchFamily="34" charset="0"/>
              </a:rPr>
              <a:t>Right  heavy AVL tree </a:t>
            </a:r>
            <a:endParaRPr sz="1200" b="1" dirty="0">
              <a:solidFill>
                <a:srgbClr val="FF9900"/>
              </a:solidFill>
              <a:latin typeface="Arial" panose="020B0604020202020204" pitchFamily="34" charset="0"/>
            </a:endParaRPr>
          </a:p>
        </p:txBody>
      </p:sp>
      <p:grpSp>
        <p:nvGrpSpPr>
          <p:cNvPr id="19462" name="Group 52"/>
          <p:cNvGrpSpPr/>
          <p:nvPr/>
        </p:nvGrpSpPr>
        <p:grpSpPr>
          <a:xfrm>
            <a:off x="5629275" y="533400"/>
            <a:ext cx="2828925" cy="1485900"/>
            <a:chOff x="1728" y="2409"/>
            <a:chExt cx="1296" cy="936"/>
          </a:xfrm>
        </p:grpSpPr>
        <p:sp>
          <p:nvSpPr>
            <p:cNvPr id="19465" name="Oval 53"/>
            <p:cNvSpPr/>
            <p:nvPr/>
          </p:nvSpPr>
          <p:spPr>
            <a:xfrm>
              <a:off x="2232" y="248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19466" name="Line 54"/>
            <p:cNvSpPr/>
            <p:nvPr/>
          </p:nvSpPr>
          <p:spPr>
            <a:xfrm flipH="1">
              <a:off x="2088" y="2625"/>
              <a:ext cx="144" cy="144"/>
            </a:xfrm>
            <a:prstGeom prst="line">
              <a:avLst/>
            </a:prstGeom>
            <a:ln w="9525" cap="flat" cmpd="sng">
              <a:solidFill>
                <a:srgbClr val="FFFF00"/>
              </a:solidFill>
              <a:prstDash val="solid"/>
              <a:headEnd type="none" w="med" len="med"/>
              <a:tailEnd type="none" w="med" len="med"/>
            </a:ln>
          </p:spPr>
        </p:sp>
        <p:sp>
          <p:nvSpPr>
            <p:cNvPr id="19467" name="Line 55"/>
            <p:cNvSpPr/>
            <p:nvPr/>
          </p:nvSpPr>
          <p:spPr>
            <a:xfrm>
              <a:off x="2448" y="2625"/>
              <a:ext cx="144" cy="144"/>
            </a:xfrm>
            <a:prstGeom prst="line">
              <a:avLst/>
            </a:prstGeom>
            <a:ln w="9525" cap="flat" cmpd="sng">
              <a:solidFill>
                <a:srgbClr val="FFFF00"/>
              </a:solidFill>
              <a:prstDash val="solid"/>
              <a:headEnd type="none" w="med" len="med"/>
              <a:tailEnd type="none" w="med" len="med"/>
            </a:ln>
          </p:spPr>
        </p:sp>
        <p:sp>
          <p:nvSpPr>
            <p:cNvPr id="19468" name="Oval 56"/>
            <p:cNvSpPr/>
            <p:nvPr/>
          </p:nvSpPr>
          <p:spPr>
            <a:xfrm>
              <a:off x="2448" y="276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19469" name="Line 57"/>
            <p:cNvSpPr/>
            <p:nvPr/>
          </p:nvSpPr>
          <p:spPr>
            <a:xfrm flipH="1">
              <a:off x="1944" y="2913"/>
              <a:ext cx="72" cy="144"/>
            </a:xfrm>
            <a:prstGeom prst="line">
              <a:avLst/>
            </a:prstGeom>
            <a:ln w="9525" cap="flat" cmpd="sng">
              <a:solidFill>
                <a:srgbClr val="FFFF00"/>
              </a:solidFill>
              <a:prstDash val="solid"/>
              <a:headEnd type="none" w="med" len="med"/>
              <a:tailEnd type="none" w="med" len="med"/>
            </a:ln>
          </p:spPr>
        </p:sp>
        <p:sp>
          <p:nvSpPr>
            <p:cNvPr id="19470" name="Oval 58"/>
            <p:cNvSpPr/>
            <p:nvPr/>
          </p:nvSpPr>
          <p:spPr>
            <a:xfrm>
              <a:off x="1800" y="305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19471" name="Line 59"/>
            <p:cNvSpPr/>
            <p:nvPr/>
          </p:nvSpPr>
          <p:spPr>
            <a:xfrm>
              <a:off x="2088" y="2932"/>
              <a:ext cx="72" cy="144"/>
            </a:xfrm>
            <a:prstGeom prst="line">
              <a:avLst/>
            </a:prstGeom>
            <a:ln w="9525" cap="flat" cmpd="sng">
              <a:solidFill>
                <a:srgbClr val="FFFF00"/>
              </a:solidFill>
              <a:prstDash val="solid"/>
              <a:headEnd type="none" w="med" len="med"/>
              <a:tailEnd type="none" w="med" len="med"/>
            </a:ln>
          </p:spPr>
        </p:sp>
        <p:sp>
          <p:nvSpPr>
            <p:cNvPr id="19472" name="Oval 60"/>
            <p:cNvSpPr/>
            <p:nvPr/>
          </p:nvSpPr>
          <p:spPr>
            <a:xfrm>
              <a:off x="2016" y="307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19473" name="Line 61"/>
            <p:cNvSpPr/>
            <p:nvPr/>
          </p:nvSpPr>
          <p:spPr>
            <a:xfrm flipH="1">
              <a:off x="2448" y="2985"/>
              <a:ext cx="72" cy="144"/>
            </a:xfrm>
            <a:prstGeom prst="line">
              <a:avLst/>
            </a:prstGeom>
            <a:ln w="9525" cap="flat" cmpd="sng">
              <a:solidFill>
                <a:srgbClr val="FFFF00"/>
              </a:solidFill>
              <a:prstDash val="solid"/>
              <a:headEnd type="none" w="med" len="med"/>
              <a:tailEnd type="none" w="med" len="med"/>
            </a:ln>
          </p:spPr>
        </p:sp>
        <p:sp>
          <p:nvSpPr>
            <p:cNvPr id="19474" name="Oval 62"/>
            <p:cNvSpPr/>
            <p:nvPr/>
          </p:nvSpPr>
          <p:spPr>
            <a:xfrm>
              <a:off x="2376" y="312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19475" name="Line 63"/>
            <p:cNvSpPr/>
            <p:nvPr/>
          </p:nvSpPr>
          <p:spPr>
            <a:xfrm>
              <a:off x="2592" y="2985"/>
              <a:ext cx="216" cy="144"/>
            </a:xfrm>
            <a:prstGeom prst="line">
              <a:avLst/>
            </a:prstGeom>
            <a:ln w="9525" cap="flat" cmpd="sng">
              <a:solidFill>
                <a:srgbClr val="FFFF00"/>
              </a:solidFill>
              <a:prstDash val="solid"/>
              <a:headEnd type="none" w="med" len="med"/>
              <a:tailEnd type="none" w="med" len="med"/>
            </a:ln>
          </p:spPr>
        </p:sp>
        <p:sp>
          <p:nvSpPr>
            <p:cNvPr id="19476" name="Oval 64"/>
            <p:cNvSpPr/>
            <p:nvPr/>
          </p:nvSpPr>
          <p:spPr>
            <a:xfrm>
              <a:off x="2664" y="312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19477" name="Rectangle 65"/>
            <p:cNvSpPr/>
            <p:nvPr/>
          </p:nvSpPr>
          <p:spPr>
            <a:xfrm>
              <a:off x="2880" y="3057"/>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478" name="Rectangle 66"/>
            <p:cNvSpPr/>
            <p:nvPr/>
          </p:nvSpPr>
          <p:spPr>
            <a:xfrm>
              <a:off x="2304" y="298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479" name="Rectangle 67"/>
            <p:cNvSpPr/>
            <p:nvPr/>
          </p:nvSpPr>
          <p:spPr>
            <a:xfrm>
              <a:off x="2664" y="2697"/>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480" name="Rectangle 68"/>
            <p:cNvSpPr/>
            <p:nvPr/>
          </p:nvSpPr>
          <p:spPr>
            <a:xfrm>
              <a:off x="2448" y="240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481" name="Rectangle 69"/>
            <p:cNvSpPr/>
            <p:nvPr/>
          </p:nvSpPr>
          <p:spPr>
            <a:xfrm>
              <a:off x="1728" y="291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482" name="Rectangle 70"/>
            <p:cNvSpPr/>
            <p:nvPr/>
          </p:nvSpPr>
          <p:spPr>
            <a:xfrm>
              <a:off x="2160" y="294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483" name="Rectangle 71"/>
            <p:cNvSpPr/>
            <p:nvPr/>
          </p:nvSpPr>
          <p:spPr>
            <a:xfrm>
              <a:off x="1944" y="262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19484" name="Oval 72"/>
            <p:cNvSpPr/>
            <p:nvPr/>
          </p:nvSpPr>
          <p:spPr>
            <a:xfrm>
              <a:off x="1944" y="271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grpSp>
      <p:sp>
        <p:nvSpPr>
          <p:cNvPr id="19463" name="Rectangle 73"/>
          <p:cNvSpPr/>
          <p:nvPr/>
        </p:nvSpPr>
        <p:spPr>
          <a:xfrm>
            <a:off x="6324600" y="2300288"/>
            <a:ext cx="1614488" cy="274637"/>
          </a:xfrm>
          <a:prstGeom prst="rect">
            <a:avLst/>
          </a:prstGeom>
          <a:noFill/>
          <a:ln w="9525">
            <a:noFill/>
          </a:ln>
        </p:spPr>
        <p:txBody>
          <a:bodyPr wrap="none" anchor="ctr" anchorCtr="0">
            <a:spAutoFit/>
          </a:bodyPr>
          <a:p>
            <a:pPr eaLnBrk="1" hangingPunct="1"/>
            <a:r>
              <a:rPr sz="1200" b="1" dirty="0">
                <a:solidFill>
                  <a:srgbClr val="FF9900"/>
                </a:solidFill>
                <a:latin typeface="Arial" panose="020B0604020202020204" pitchFamily="34" charset="0"/>
              </a:rPr>
              <a:t>Balanced  AVL tree </a:t>
            </a:r>
            <a:endParaRPr sz="1200" b="1" dirty="0">
              <a:solidFill>
                <a:srgbClr val="FF9900"/>
              </a:solidFill>
              <a:latin typeface="Arial" panose="020B0604020202020204" pitchFamily="34" charset="0"/>
            </a:endParaRPr>
          </a:p>
        </p:txBody>
      </p:sp>
      <p:sp>
        <p:nvSpPr>
          <p:cNvPr id="19464" name="Text Box 74"/>
          <p:cNvSpPr txBox="1"/>
          <p:nvPr/>
        </p:nvSpPr>
        <p:spPr>
          <a:xfrm>
            <a:off x="685800" y="3124200"/>
            <a:ext cx="7620000" cy="1924050"/>
          </a:xfrm>
          <a:prstGeom prst="rect">
            <a:avLst/>
          </a:prstGeom>
          <a:noFill/>
          <a:ln w="9525">
            <a:noFill/>
          </a:ln>
        </p:spPr>
        <p:txBody>
          <a:bodyPr>
            <a:spAutoFit/>
          </a:bodyPr>
          <a:p>
            <a:pPr eaLnBrk="1" hangingPunct="1"/>
            <a:r>
              <a:rPr sz="2000" b="1" dirty="0">
                <a:solidFill>
                  <a:srgbClr val="FFCCFF"/>
                </a:solidFill>
                <a:latin typeface="Arial" panose="020B0604020202020204" pitchFamily="34" charset="0"/>
              </a:rPr>
              <a:t>Search Operation</a:t>
            </a:r>
            <a:endParaRPr sz="2000" b="1" dirty="0">
              <a:solidFill>
                <a:srgbClr val="FFCCFF"/>
              </a:solidFill>
              <a:latin typeface="Arial" panose="020B0604020202020204" pitchFamily="34" charset="0"/>
            </a:endParaRPr>
          </a:p>
          <a:p>
            <a:pPr eaLnBrk="1" hangingPunct="1"/>
            <a:endParaRPr sz="2000" b="1" dirty="0">
              <a:solidFill>
                <a:srgbClr val="FFCCFF"/>
              </a:solidFill>
              <a:latin typeface="Arial" panose="020B0604020202020204" pitchFamily="34" charset="0"/>
            </a:endParaRPr>
          </a:p>
          <a:p>
            <a:pPr eaLnBrk="1" hangingPunct="1"/>
            <a:r>
              <a:rPr sz="1600" b="1" dirty="0">
                <a:solidFill>
                  <a:srgbClr val="FFFF00"/>
                </a:solidFill>
                <a:latin typeface="Arial" panose="020B0604020202020204" pitchFamily="34" charset="0"/>
              </a:rPr>
              <a:t>Searching in an AVL tree is performed exactly the same way as it is performed in a binary search tree. Because of the height-balancing of the tree, the search operation takes O(log </a:t>
            </a:r>
            <a:r>
              <a:rPr sz="1600" b="1" i="1" dirty="0">
                <a:solidFill>
                  <a:srgbClr val="FFFF00"/>
                </a:solidFill>
                <a:latin typeface="Arial" panose="020B0604020202020204" pitchFamily="34" charset="0"/>
              </a:rPr>
              <a:t>n</a:t>
            </a:r>
            <a:r>
              <a:rPr sz="1600" b="1" dirty="0">
                <a:solidFill>
                  <a:srgbClr val="FFFF00"/>
                </a:solidFill>
                <a:latin typeface="Arial" panose="020B0604020202020204" pitchFamily="34" charset="0"/>
              </a:rPr>
              <a:t>) time to complete. Since the operation does not modify the structure of the tree, no special provisions needs to be taken.</a:t>
            </a:r>
            <a:r>
              <a:rPr sz="1600" dirty="0">
                <a:solidFill>
                  <a:srgbClr val="FFFF00"/>
                </a:solidFill>
                <a:latin typeface="Arial" panose="020B0604020202020204" pitchFamily="34" charset="0"/>
              </a:rPr>
              <a:t> </a:t>
            </a:r>
            <a:endParaRPr sz="1600" dirty="0">
              <a:solidFill>
                <a:srgbClr val="FFFF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371600" y="228600"/>
            <a:ext cx="7086600" cy="731838"/>
          </a:xfrm>
          <a:ln/>
        </p:spPr>
        <p:txBody>
          <a:bodyPr vert="horz" wrap="square" lIns="91440" tIns="45720" rIns="91440" bIns="45720" anchor="ctr" anchorCtr="0"/>
          <a:p>
            <a:pPr eaLnBrk="1" hangingPunct="1"/>
            <a:r>
              <a:rPr b="1" dirty="0">
                <a:solidFill>
                  <a:srgbClr val="FFCCFF"/>
                </a:solidFill>
              </a:rPr>
              <a:t>Insertion in an AVL Tree</a:t>
            </a:r>
            <a:endParaRPr b="1" dirty="0">
              <a:solidFill>
                <a:srgbClr val="FFCCFF"/>
              </a:solidFill>
            </a:endParaRPr>
          </a:p>
        </p:txBody>
      </p:sp>
      <p:sp>
        <p:nvSpPr>
          <p:cNvPr id="20483" name="Rectangle 3"/>
          <p:cNvSpPr>
            <a:spLocks noGrp="1"/>
          </p:cNvSpPr>
          <p:nvPr>
            <p:ph idx="1"/>
          </p:nvPr>
        </p:nvSpPr>
        <p:spPr>
          <a:xfrm>
            <a:off x="0" y="1143000"/>
            <a:ext cx="9144000" cy="5181600"/>
          </a:xfrm>
          <a:ln/>
        </p:spPr>
        <p:txBody>
          <a:bodyPr vert="horz" wrap="square" lIns="91440" tIns="45720" rIns="91440" bIns="45720" anchor="t" anchorCtr="0"/>
          <a:p>
            <a:pPr eaLnBrk="1" hangingPunct="1">
              <a:lnSpc>
                <a:spcPct val="115000"/>
              </a:lnSpc>
            </a:pPr>
            <a:r>
              <a:rPr sz="1600" b="1" dirty="0">
                <a:solidFill>
                  <a:srgbClr val="FFFF00"/>
                </a:solidFill>
              </a:rPr>
              <a:t>Since AVL tree is also a variant binary search tree, insertion is also done in the same way as it is done in case of a binary search tree. Like in binary search tree, the new node is always inserted as the leaf node. But the step of insertion is usually followed by an additional step of rotation. </a:t>
            </a:r>
            <a:endParaRPr sz="1600" b="1" dirty="0">
              <a:solidFill>
                <a:srgbClr val="FFFF00"/>
              </a:solidFill>
            </a:endParaRPr>
          </a:p>
          <a:p>
            <a:pPr eaLnBrk="1" hangingPunct="1">
              <a:lnSpc>
                <a:spcPct val="115000"/>
              </a:lnSpc>
            </a:pPr>
            <a:r>
              <a:rPr sz="1600" b="1" dirty="0">
                <a:solidFill>
                  <a:srgbClr val="FFFF00"/>
                </a:solidFill>
              </a:rPr>
              <a:t>Rotation is done to restore the balance of the tree. However, if insertion of the new node does not disturb the balance factor, that is, if the balance factor of every node is still -1, 0 or 1, then rotations are not needed. </a:t>
            </a:r>
            <a:endParaRPr sz="1600" b="1" dirty="0">
              <a:solidFill>
                <a:srgbClr val="FFFF00"/>
              </a:solidFill>
            </a:endParaRPr>
          </a:p>
          <a:p>
            <a:pPr eaLnBrk="1" hangingPunct="1">
              <a:lnSpc>
                <a:spcPct val="115000"/>
              </a:lnSpc>
            </a:pPr>
            <a:r>
              <a:rPr sz="1600" b="1" dirty="0">
                <a:solidFill>
                  <a:srgbClr val="FFFF00"/>
                </a:solidFill>
              </a:rPr>
              <a:t>During insertion, the new node is inserted as the leaf node, so it will always have balance factor equal to zero. The only nodes whose balance factors will change are those which lie on the path between the root of the tree and the newly inserted node. The possible changes which may take place in any node on the path are as follows:</a:t>
            </a:r>
            <a:endParaRPr sz="1600" b="1" dirty="0">
              <a:solidFill>
                <a:srgbClr val="FFFF00"/>
              </a:solidFill>
            </a:endParaRPr>
          </a:p>
          <a:p>
            <a:pPr eaLnBrk="1" hangingPunct="1">
              <a:lnSpc>
                <a:spcPct val="115000"/>
              </a:lnSpc>
            </a:pPr>
            <a:r>
              <a:rPr sz="1600" b="1" dirty="0">
                <a:solidFill>
                  <a:srgbClr val="FFCC99"/>
                </a:solidFill>
              </a:rPr>
              <a:t>Initially the node was either left or right heavy and after insertion has become balanced.</a:t>
            </a:r>
            <a:endParaRPr sz="1600" b="1" dirty="0">
              <a:solidFill>
                <a:srgbClr val="FFCC99"/>
              </a:solidFill>
            </a:endParaRPr>
          </a:p>
          <a:p>
            <a:pPr eaLnBrk="1" hangingPunct="1">
              <a:lnSpc>
                <a:spcPct val="115000"/>
              </a:lnSpc>
            </a:pPr>
            <a:r>
              <a:rPr sz="1600" b="1" dirty="0">
                <a:solidFill>
                  <a:srgbClr val="FFCC99"/>
                </a:solidFill>
              </a:rPr>
              <a:t>Initially the node was balanced and after insertion has become either left or right heavy.</a:t>
            </a:r>
            <a:endParaRPr sz="1600" b="1" dirty="0">
              <a:solidFill>
                <a:srgbClr val="FFCC99"/>
              </a:solidFill>
            </a:endParaRPr>
          </a:p>
          <a:p>
            <a:pPr eaLnBrk="1" hangingPunct="1">
              <a:lnSpc>
                <a:spcPct val="115000"/>
              </a:lnSpc>
            </a:pPr>
            <a:r>
              <a:rPr sz="1600" b="1" dirty="0">
                <a:solidFill>
                  <a:srgbClr val="FFCC99"/>
                </a:solidFill>
              </a:rPr>
              <a:t>Initially the node was heavy (either left or right) and the new node has been inserted in the heavy sub-tree thereby creating an unbalanced sub-tree. Such a node is said to be a critical node. </a:t>
            </a:r>
            <a:endParaRPr sz="1600" b="1" dirty="0">
              <a:solidFill>
                <a:srgbClr val="FFCC99"/>
              </a:solidFill>
            </a:endParaRPr>
          </a:p>
          <a:p>
            <a:pPr eaLnBrk="1" hangingPunct="1">
              <a:lnSpc>
                <a:spcPct val="95000"/>
              </a:lnSpc>
            </a:pPr>
            <a:endParaRPr sz="1600" b="1" dirty="0">
              <a:solidFill>
                <a:srgbClr val="FFCC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ln/>
        </p:spPr>
        <p:txBody>
          <a:bodyPr vert="horz" wrap="square" lIns="91440" tIns="45720" rIns="91440" bIns="45720" anchor="ctr" anchorCtr="0"/>
          <a:p>
            <a:pPr eaLnBrk="1" hangingPunct="1"/>
            <a:r>
              <a:rPr sz="3600" b="1" dirty="0">
                <a:solidFill>
                  <a:srgbClr val="FFCCFF"/>
                </a:solidFill>
              </a:rPr>
              <a:t>Rotations to Balance the AVL Tree After Insertion of a New Node</a:t>
            </a:r>
            <a:endParaRPr sz="3600" b="1" dirty="0">
              <a:solidFill>
                <a:srgbClr val="FFCCFF"/>
              </a:solidFill>
            </a:endParaRPr>
          </a:p>
        </p:txBody>
      </p:sp>
      <p:sp>
        <p:nvSpPr>
          <p:cNvPr id="21507" name="Rectangle 3"/>
          <p:cNvSpPr>
            <a:spLocks noGrp="1"/>
          </p:cNvSpPr>
          <p:nvPr>
            <p:ph idx="1"/>
          </p:nvPr>
        </p:nvSpPr>
        <p:spPr>
          <a:xfrm>
            <a:off x="304800" y="1600200"/>
            <a:ext cx="8839200" cy="4419600"/>
          </a:xfrm>
          <a:ln/>
        </p:spPr>
        <p:txBody>
          <a:bodyPr vert="horz" wrap="square" lIns="91440" tIns="45720" rIns="91440" bIns="45720" anchor="t" anchorCtr="0"/>
          <a:p>
            <a:pPr eaLnBrk="1" hangingPunct="1">
              <a:lnSpc>
                <a:spcPct val="120000"/>
              </a:lnSpc>
            </a:pPr>
            <a:r>
              <a:rPr sz="1600" b="1" dirty="0">
                <a:solidFill>
                  <a:srgbClr val="FFFF00"/>
                </a:solidFill>
              </a:rPr>
              <a:t>To perform rotation, our first work is to find the </a:t>
            </a:r>
            <a:r>
              <a:rPr sz="1600" b="1" i="1" dirty="0">
                <a:solidFill>
                  <a:srgbClr val="FFFF00"/>
                </a:solidFill>
              </a:rPr>
              <a:t>critical node</a:t>
            </a:r>
            <a:r>
              <a:rPr sz="1600" b="1" dirty="0">
                <a:solidFill>
                  <a:srgbClr val="FFFF00"/>
                </a:solidFill>
              </a:rPr>
              <a:t>. Critical node is the nearest ancestor node on the path from the root to the inserted node whose balance factor is neither -1, 0 nor 1. </a:t>
            </a:r>
            <a:endParaRPr sz="1600" b="1" dirty="0">
              <a:solidFill>
                <a:srgbClr val="FFFF00"/>
              </a:solidFill>
            </a:endParaRPr>
          </a:p>
          <a:p>
            <a:pPr eaLnBrk="1" hangingPunct="1">
              <a:lnSpc>
                <a:spcPct val="120000"/>
              </a:lnSpc>
            </a:pPr>
            <a:r>
              <a:rPr sz="1600" b="1" dirty="0">
                <a:solidFill>
                  <a:srgbClr val="FFFF00"/>
                </a:solidFill>
              </a:rPr>
              <a:t>The second task in rebalancing the tree is to determine which type of rotation has to be done. There are four types of rebalancing rotations and application of these rotations depends on the position of the inserted node with reference to the critical node. </a:t>
            </a:r>
            <a:endParaRPr sz="1600" b="1" dirty="0">
              <a:solidFill>
                <a:srgbClr val="FFFF00"/>
              </a:solidFill>
            </a:endParaRPr>
          </a:p>
          <a:p>
            <a:pPr eaLnBrk="1" hangingPunct="1">
              <a:lnSpc>
                <a:spcPct val="120000"/>
              </a:lnSpc>
            </a:pPr>
            <a:r>
              <a:rPr sz="1600" i="1" dirty="0">
                <a:solidFill>
                  <a:srgbClr val="FFCC99"/>
                </a:solidFill>
              </a:rPr>
              <a:t>LL rotation:</a:t>
            </a:r>
            <a:r>
              <a:rPr sz="1600" dirty="0">
                <a:solidFill>
                  <a:srgbClr val="FFCC99"/>
                </a:solidFill>
              </a:rPr>
              <a:t> the new node is inserted in the left sub-tree of the left sub-tree of the critical node</a:t>
            </a:r>
            <a:endParaRPr sz="1600" i="1" dirty="0">
              <a:solidFill>
                <a:srgbClr val="FFCC99"/>
              </a:solidFill>
            </a:endParaRPr>
          </a:p>
          <a:p>
            <a:pPr eaLnBrk="1" hangingPunct="1">
              <a:lnSpc>
                <a:spcPct val="120000"/>
              </a:lnSpc>
            </a:pPr>
            <a:r>
              <a:rPr sz="1600" i="1" dirty="0">
                <a:solidFill>
                  <a:srgbClr val="FFCC99"/>
                </a:solidFill>
              </a:rPr>
              <a:t>RR rotation:</a:t>
            </a:r>
            <a:r>
              <a:rPr sz="1600" dirty="0">
                <a:solidFill>
                  <a:srgbClr val="FFCC99"/>
                </a:solidFill>
              </a:rPr>
              <a:t> the new node is inserted in the right sub-tree of the right sub-tree of the critical node.</a:t>
            </a:r>
            <a:endParaRPr sz="1600" i="1" dirty="0">
              <a:solidFill>
                <a:srgbClr val="FFCC99"/>
              </a:solidFill>
            </a:endParaRPr>
          </a:p>
          <a:p>
            <a:pPr eaLnBrk="1" hangingPunct="1">
              <a:lnSpc>
                <a:spcPct val="120000"/>
              </a:lnSpc>
            </a:pPr>
            <a:r>
              <a:rPr sz="1600" i="1" dirty="0">
                <a:solidFill>
                  <a:srgbClr val="FFCC99"/>
                </a:solidFill>
              </a:rPr>
              <a:t>LR rotation:</a:t>
            </a:r>
            <a:r>
              <a:rPr sz="1600" dirty="0">
                <a:solidFill>
                  <a:srgbClr val="FFCC99"/>
                </a:solidFill>
              </a:rPr>
              <a:t> the new node is inserted in the right sub-tree of the left sub-tree of the critical node</a:t>
            </a:r>
            <a:endParaRPr sz="1600" i="1" dirty="0">
              <a:solidFill>
                <a:srgbClr val="FFCC99"/>
              </a:solidFill>
            </a:endParaRPr>
          </a:p>
          <a:p>
            <a:pPr eaLnBrk="1" hangingPunct="1">
              <a:lnSpc>
                <a:spcPct val="120000"/>
              </a:lnSpc>
            </a:pPr>
            <a:r>
              <a:rPr sz="1600" i="1" dirty="0">
                <a:solidFill>
                  <a:srgbClr val="FFCC99"/>
                </a:solidFill>
              </a:rPr>
              <a:t>RL rotation:</a:t>
            </a:r>
            <a:r>
              <a:rPr sz="1600" dirty="0">
                <a:solidFill>
                  <a:srgbClr val="FFCC99"/>
                </a:solidFill>
              </a:rPr>
              <a:t> the new node is inserted in the left sub-tree of the right sub-tree of the critical node</a:t>
            </a:r>
            <a:endParaRPr sz="1600" dirty="0">
              <a:solidFill>
                <a:srgbClr val="FFCC99"/>
              </a:solidFill>
            </a:endParaRPr>
          </a:p>
          <a:p>
            <a:pPr eaLnBrk="1" hangingPunct="1">
              <a:lnSpc>
                <a:spcPct val="120000"/>
              </a:lnSpc>
            </a:pPr>
            <a:endParaRPr sz="1600" dirty="0">
              <a:solidFill>
                <a:srgbClr val="FFCC99"/>
              </a:solidFill>
            </a:endParaRPr>
          </a:p>
          <a:p>
            <a:pPr eaLnBrk="1" hangingPunct="1">
              <a:lnSpc>
                <a:spcPct val="95000"/>
              </a:lnSpc>
            </a:pPr>
            <a:endParaRPr sz="1600" b="1" dirty="0">
              <a:solidFill>
                <a:srgbClr val="FFFF00"/>
              </a:solidFill>
            </a:endParaRPr>
          </a:p>
          <a:p>
            <a:pPr eaLnBrk="1" hangingPunct="1">
              <a:lnSpc>
                <a:spcPct val="95000"/>
              </a:lnSpc>
              <a:buNone/>
            </a:pPr>
            <a:endParaRPr sz="1800" b="1" dirty="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0"/>
          <p:cNvSpPr/>
          <p:nvPr/>
        </p:nvSpPr>
        <p:spPr>
          <a:xfrm>
            <a:off x="25400" y="0"/>
            <a:ext cx="9144000" cy="1371600"/>
          </a:xfrm>
          <a:prstGeom prst="rect">
            <a:avLst/>
          </a:prstGeom>
          <a:solidFill>
            <a:srgbClr val="B40000"/>
          </a:solidFill>
          <a:ln w="9525" cap="flat" cmpd="sng">
            <a:solidFill>
              <a:schemeClr val="tx1"/>
            </a:solidFill>
            <a:prstDash val="solid"/>
            <a:miter/>
            <a:headEnd type="none" w="med" len="med"/>
            <a:tailEnd type="none" w="med" len="med"/>
          </a:ln>
        </p:spPr>
        <p:txBody>
          <a:bodyPr wrap="none" anchor="ctr" anchorCtr="0"/>
          <a:p>
            <a:pPr eaLnBrk="1" hangingPunct="1"/>
            <a:endParaRPr dirty="0">
              <a:latin typeface="Arial" panose="020B0604020202020204" pitchFamily="34" charset="0"/>
            </a:endParaRPr>
          </a:p>
        </p:txBody>
      </p:sp>
      <p:sp>
        <p:nvSpPr>
          <p:cNvPr id="4099" name="Rectangle 14"/>
          <p:cNvSpPr>
            <a:spLocks noGrp="1"/>
          </p:cNvSpPr>
          <p:nvPr>
            <p:ph type="ctrTitle"/>
          </p:nvPr>
        </p:nvSpPr>
        <p:spPr>
          <a:xfrm>
            <a:off x="838200" y="2286000"/>
            <a:ext cx="7772400" cy="1470025"/>
          </a:xfrm>
          <a:ln/>
        </p:spPr>
        <p:txBody>
          <a:bodyPr vert="horz" wrap="square" lIns="91440" tIns="45720" rIns="91440" bIns="45720" anchor="ctr" anchorCtr="0"/>
          <a:p>
            <a:pPr eaLnBrk="1" hangingPunct="1">
              <a:buClrTx/>
              <a:buSzTx/>
              <a:buFontTx/>
            </a:pPr>
            <a:r>
              <a:rPr sz="5400" b="1" u="sng" kern="1200" dirty="0">
                <a:solidFill>
                  <a:srgbClr val="FFFFCC"/>
                </a:solidFill>
                <a:latin typeface="+mj-lt"/>
                <a:ea typeface="+mj-ea"/>
                <a:cs typeface="+mj-cs"/>
              </a:rPr>
              <a:t>CHAPTER 11</a:t>
            </a:r>
            <a:endParaRPr sz="5400" b="1" u="sng" kern="1200" dirty="0">
              <a:solidFill>
                <a:srgbClr val="FFFFCC"/>
              </a:solidFill>
              <a:latin typeface="+mj-lt"/>
              <a:ea typeface="+mj-ea"/>
              <a:cs typeface="+mj-cs"/>
            </a:endParaRPr>
          </a:p>
        </p:txBody>
      </p:sp>
      <p:sp>
        <p:nvSpPr>
          <p:cNvPr id="4100" name="Rectangle 15"/>
          <p:cNvSpPr>
            <a:spLocks noGrp="1"/>
          </p:cNvSpPr>
          <p:nvPr>
            <p:ph type="subTitle" idx="1"/>
          </p:nvPr>
        </p:nvSpPr>
        <p:spPr>
          <a:xfrm>
            <a:off x="457200" y="3962400"/>
            <a:ext cx="8686800" cy="1752600"/>
          </a:xfrm>
          <a:ln/>
        </p:spPr>
        <p:txBody>
          <a:bodyPr vert="horz" wrap="square" lIns="91440" tIns="45720" rIns="91440" bIns="45720" anchor="t" anchorCtr="0"/>
          <a:p>
            <a:pPr eaLnBrk="1" hangingPunct="1">
              <a:buClrTx/>
              <a:buSzTx/>
              <a:buFontTx/>
            </a:pPr>
            <a:r>
              <a:rPr sz="5400" b="1" u="sng" kern="1200" dirty="0">
                <a:solidFill>
                  <a:srgbClr val="FFFF00"/>
                </a:solidFill>
                <a:latin typeface="+mn-lt"/>
                <a:ea typeface="+mn-ea"/>
                <a:cs typeface="+mn-cs"/>
              </a:rPr>
              <a:t>EFFICIENT BINARY TREES</a:t>
            </a:r>
            <a:endParaRPr sz="5400" b="1" u="sng" kern="1200" dirty="0">
              <a:solidFill>
                <a:srgbClr val="FFFF00"/>
              </a:solidFill>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idx="1"/>
          </p:nvPr>
        </p:nvSpPr>
        <p:spPr>
          <a:xfrm>
            <a:off x="457200" y="0"/>
            <a:ext cx="8153400" cy="609600"/>
          </a:xfrm>
          <a:ln/>
        </p:spPr>
        <p:txBody>
          <a:bodyPr vert="horz" wrap="square" lIns="91440" tIns="45720" rIns="91440" bIns="45720" anchor="t" anchorCtr="0"/>
          <a:p>
            <a:pPr eaLnBrk="1" hangingPunct="1">
              <a:buNone/>
            </a:pPr>
            <a:r>
              <a:rPr sz="2000" b="1" dirty="0">
                <a:solidFill>
                  <a:srgbClr val="FFCCFF"/>
                </a:solidFill>
              </a:rPr>
              <a:t>Example: Consider the AVL tree given below and insert 9 into it.</a:t>
            </a:r>
            <a:endParaRPr sz="2000" b="1" dirty="0">
              <a:solidFill>
                <a:srgbClr val="FFCCFF"/>
              </a:solidFill>
            </a:endParaRPr>
          </a:p>
        </p:txBody>
      </p:sp>
      <p:grpSp>
        <p:nvGrpSpPr>
          <p:cNvPr id="22531" name="Group 3"/>
          <p:cNvGrpSpPr/>
          <p:nvPr/>
        </p:nvGrpSpPr>
        <p:grpSpPr>
          <a:xfrm>
            <a:off x="457200" y="914400"/>
            <a:ext cx="2667000" cy="1600200"/>
            <a:chOff x="1296" y="3319"/>
            <a:chExt cx="1584" cy="1008"/>
          </a:xfrm>
        </p:grpSpPr>
        <p:sp>
          <p:nvSpPr>
            <p:cNvPr id="22665" name="Oval 4"/>
            <p:cNvSpPr/>
            <p:nvPr/>
          </p:nvSpPr>
          <p:spPr>
            <a:xfrm>
              <a:off x="2088" y="339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45</a:t>
              </a:r>
              <a:endParaRPr sz="1600" b="1" dirty="0">
                <a:solidFill>
                  <a:srgbClr val="993300"/>
                </a:solidFill>
                <a:latin typeface="Arial" panose="020B0604020202020204" pitchFamily="34" charset="0"/>
              </a:endParaRPr>
            </a:p>
          </p:txBody>
        </p:sp>
        <p:sp>
          <p:nvSpPr>
            <p:cNvPr id="22666" name="Line 5"/>
            <p:cNvSpPr/>
            <p:nvPr/>
          </p:nvSpPr>
          <p:spPr>
            <a:xfrm flipH="1">
              <a:off x="1944" y="3534"/>
              <a:ext cx="144" cy="144"/>
            </a:xfrm>
            <a:prstGeom prst="line">
              <a:avLst/>
            </a:prstGeom>
            <a:ln w="9525" cap="flat" cmpd="sng">
              <a:solidFill>
                <a:srgbClr val="FFFF00"/>
              </a:solidFill>
              <a:prstDash val="solid"/>
              <a:headEnd type="none" w="med" len="med"/>
              <a:tailEnd type="none" w="med" len="med"/>
            </a:ln>
          </p:spPr>
        </p:sp>
        <p:sp>
          <p:nvSpPr>
            <p:cNvPr id="22667" name="Line 6"/>
            <p:cNvSpPr/>
            <p:nvPr/>
          </p:nvSpPr>
          <p:spPr>
            <a:xfrm>
              <a:off x="2304" y="3534"/>
              <a:ext cx="144" cy="144"/>
            </a:xfrm>
            <a:prstGeom prst="line">
              <a:avLst/>
            </a:prstGeom>
            <a:ln w="9525" cap="flat" cmpd="sng">
              <a:solidFill>
                <a:srgbClr val="FFFF00"/>
              </a:solidFill>
              <a:prstDash val="solid"/>
              <a:headEnd type="none" w="med" len="med"/>
              <a:tailEnd type="none" w="med" len="med"/>
            </a:ln>
          </p:spPr>
        </p:sp>
        <p:sp>
          <p:nvSpPr>
            <p:cNvPr id="22668" name="Oval 7"/>
            <p:cNvSpPr/>
            <p:nvPr/>
          </p:nvSpPr>
          <p:spPr>
            <a:xfrm>
              <a:off x="2304" y="360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63</a:t>
              </a:r>
              <a:endParaRPr sz="1600" b="1" dirty="0">
                <a:solidFill>
                  <a:srgbClr val="993300"/>
                </a:solidFill>
                <a:latin typeface="Arial" panose="020B0604020202020204" pitchFamily="34" charset="0"/>
              </a:endParaRPr>
            </a:p>
          </p:txBody>
        </p:sp>
        <p:sp>
          <p:nvSpPr>
            <p:cNvPr id="22669" name="Oval 8"/>
            <p:cNvSpPr/>
            <p:nvPr/>
          </p:nvSpPr>
          <p:spPr>
            <a:xfrm>
              <a:off x="1872" y="360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36</a:t>
              </a:r>
              <a:endParaRPr sz="1600" b="1" dirty="0">
                <a:solidFill>
                  <a:srgbClr val="993300"/>
                </a:solidFill>
                <a:latin typeface="Arial" panose="020B0604020202020204" pitchFamily="34" charset="0"/>
              </a:endParaRPr>
            </a:p>
          </p:txBody>
        </p:sp>
        <p:sp>
          <p:nvSpPr>
            <p:cNvPr id="22670" name="Line 9"/>
            <p:cNvSpPr/>
            <p:nvPr/>
          </p:nvSpPr>
          <p:spPr>
            <a:xfrm flipH="1">
              <a:off x="1728" y="3751"/>
              <a:ext cx="144" cy="216"/>
            </a:xfrm>
            <a:prstGeom prst="line">
              <a:avLst/>
            </a:prstGeom>
            <a:ln w="9525" cap="flat" cmpd="sng">
              <a:solidFill>
                <a:srgbClr val="FFFF00"/>
              </a:solidFill>
              <a:prstDash val="solid"/>
              <a:headEnd type="none" w="med" len="med"/>
              <a:tailEnd type="none" w="med" len="med"/>
            </a:ln>
          </p:spPr>
        </p:sp>
        <p:sp>
          <p:nvSpPr>
            <p:cNvPr id="22671" name="Oval 10"/>
            <p:cNvSpPr/>
            <p:nvPr/>
          </p:nvSpPr>
          <p:spPr>
            <a:xfrm>
              <a:off x="1656"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27</a:t>
              </a:r>
              <a:endParaRPr sz="1600" b="1" dirty="0">
                <a:solidFill>
                  <a:srgbClr val="993300"/>
                </a:solidFill>
                <a:latin typeface="Arial" panose="020B0604020202020204" pitchFamily="34" charset="0"/>
              </a:endParaRPr>
            </a:p>
          </p:txBody>
        </p:sp>
        <p:sp>
          <p:nvSpPr>
            <p:cNvPr id="22672" name="Line 11"/>
            <p:cNvSpPr/>
            <p:nvPr/>
          </p:nvSpPr>
          <p:spPr>
            <a:xfrm>
              <a:off x="2016" y="3823"/>
              <a:ext cx="72" cy="144"/>
            </a:xfrm>
            <a:prstGeom prst="line">
              <a:avLst/>
            </a:prstGeom>
            <a:ln w="9525" cap="flat" cmpd="sng">
              <a:solidFill>
                <a:srgbClr val="FFFF00"/>
              </a:solidFill>
              <a:prstDash val="solid"/>
              <a:headEnd type="none" w="med" len="med"/>
              <a:tailEnd type="none" w="med" len="med"/>
            </a:ln>
          </p:spPr>
        </p:sp>
        <p:sp>
          <p:nvSpPr>
            <p:cNvPr id="22673" name="Oval 12"/>
            <p:cNvSpPr/>
            <p:nvPr/>
          </p:nvSpPr>
          <p:spPr>
            <a:xfrm>
              <a:off x="1944" y="389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39</a:t>
              </a:r>
              <a:endParaRPr sz="1600" b="1" dirty="0">
                <a:solidFill>
                  <a:srgbClr val="993300"/>
                </a:solidFill>
                <a:latin typeface="Arial" panose="020B0604020202020204" pitchFamily="34" charset="0"/>
              </a:endParaRPr>
            </a:p>
          </p:txBody>
        </p:sp>
        <p:sp>
          <p:nvSpPr>
            <p:cNvPr id="22674" name="Line 13"/>
            <p:cNvSpPr/>
            <p:nvPr/>
          </p:nvSpPr>
          <p:spPr>
            <a:xfrm flipH="1">
              <a:off x="2304" y="3823"/>
              <a:ext cx="72" cy="144"/>
            </a:xfrm>
            <a:prstGeom prst="line">
              <a:avLst/>
            </a:prstGeom>
            <a:ln w="9525" cap="flat" cmpd="sng">
              <a:solidFill>
                <a:srgbClr val="FFFF00"/>
              </a:solidFill>
              <a:prstDash val="solid"/>
              <a:headEnd type="none" w="med" len="med"/>
              <a:tailEnd type="none" w="med" len="med"/>
            </a:ln>
          </p:spPr>
        </p:sp>
        <p:sp>
          <p:nvSpPr>
            <p:cNvPr id="22675" name="Oval 14"/>
            <p:cNvSpPr/>
            <p:nvPr/>
          </p:nvSpPr>
          <p:spPr>
            <a:xfrm>
              <a:off x="2232" y="389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54</a:t>
              </a:r>
              <a:endParaRPr sz="1600" b="1" dirty="0">
                <a:solidFill>
                  <a:srgbClr val="993300"/>
                </a:solidFill>
                <a:latin typeface="Arial" panose="020B0604020202020204" pitchFamily="34" charset="0"/>
              </a:endParaRPr>
            </a:p>
          </p:txBody>
        </p:sp>
        <p:sp>
          <p:nvSpPr>
            <p:cNvPr id="22676" name="Line 15"/>
            <p:cNvSpPr/>
            <p:nvPr/>
          </p:nvSpPr>
          <p:spPr>
            <a:xfrm>
              <a:off x="2448" y="3823"/>
              <a:ext cx="216" cy="144"/>
            </a:xfrm>
            <a:prstGeom prst="line">
              <a:avLst/>
            </a:prstGeom>
            <a:ln w="9525" cap="flat" cmpd="sng">
              <a:solidFill>
                <a:srgbClr val="FFFF00"/>
              </a:solidFill>
              <a:prstDash val="solid"/>
              <a:headEnd type="none" w="med" len="med"/>
              <a:tailEnd type="none" w="med" len="med"/>
            </a:ln>
          </p:spPr>
        </p:sp>
        <p:sp>
          <p:nvSpPr>
            <p:cNvPr id="22677" name="Oval 16"/>
            <p:cNvSpPr/>
            <p:nvPr/>
          </p:nvSpPr>
          <p:spPr>
            <a:xfrm>
              <a:off x="2520" y="389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72</a:t>
              </a:r>
              <a:endParaRPr sz="1600" b="1" dirty="0">
                <a:solidFill>
                  <a:srgbClr val="993300"/>
                </a:solidFill>
                <a:latin typeface="Arial" panose="020B0604020202020204" pitchFamily="34" charset="0"/>
              </a:endParaRPr>
            </a:p>
          </p:txBody>
        </p:sp>
        <p:sp>
          <p:nvSpPr>
            <p:cNvPr id="22678" name="Rectangle 17"/>
            <p:cNvSpPr/>
            <p:nvPr/>
          </p:nvSpPr>
          <p:spPr>
            <a:xfrm>
              <a:off x="2736" y="3967"/>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79" name="Rectangle 18"/>
            <p:cNvSpPr/>
            <p:nvPr/>
          </p:nvSpPr>
          <p:spPr>
            <a:xfrm>
              <a:off x="2160" y="375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80" name="Rectangle 19"/>
            <p:cNvSpPr/>
            <p:nvPr/>
          </p:nvSpPr>
          <p:spPr>
            <a:xfrm>
              <a:off x="2520" y="3607"/>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81" name="Rectangle 20"/>
            <p:cNvSpPr/>
            <p:nvPr/>
          </p:nvSpPr>
          <p:spPr>
            <a:xfrm>
              <a:off x="2304" y="331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82" name="Rectangle 21"/>
            <p:cNvSpPr/>
            <p:nvPr/>
          </p:nvSpPr>
          <p:spPr>
            <a:xfrm>
              <a:off x="1512" y="375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83" name="Rectangle 22"/>
            <p:cNvSpPr/>
            <p:nvPr/>
          </p:nvSpPr>
          <p:spPr>
            <a:xfrm>
              <a:off x="1944" y="411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84" name="Rectangle 23"/>
            <p:cNvSpPr/>
            <p:nvPr/>
          </p:nvSpPr>
          <p:spPr>
            <a:xfrm>
              <a:off x="1800" y="346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85" name="Line 24"/>
            <p:cNvSpPr/>
            <p:nvPr/>
          </p:nvSpPr>
          <p:spPr>
            <a:xfrm flipH="1">
              <a:off x="1656" y="4039"/>
              <a:ext cx="72" cy="144"/>
            </a:xfrm>
            <a:prstGeom prst="line">
              <a:avLst/>
            </a:prstGeom>
            <a:ln w="9525" cap="flat" cmpd="sng">
              <a:solidFill>
                <a:srgbClr val="FFFF00"/>
              </a:solidFill>
              <a:prstDash val="solid"/>
              <a:headEnd type="none" w="med" len="med"/>
              <a:tailEnd type="none" w="med" len="med"/>
            </a:ln>
          </p:spPr>
        </p:sp>
        <p:sp>
          <p:nvSpPr>
            <p:cNvPr id="22686" name="Oval 25"/>
            <p:cNvSpPr/>
            <p:nvPr/>
          </p:nvSpPr>
          <p:spPr>
            <a:xfrm>
              <a:off x="1512"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18</a:t>
              </a:r>
              <a:endParaRPr sz="1600" b="1" dirty="0">
                <a:solidFill>
                  <a:srgbClr val="993300"/>
                </a:solidFill>
                <a:latin typeface="Arial" panose="020B0604020202020204" pitchFamily="34" charset="0"/>
              </a:endParaRPr>
            </a:p>
          </p:txBody>
        </p:sp>
        <p:sp>
          <p:nvSpPr>
            <p:cNvPr id="22687" name="Rectangle 26"/>
            <p:cNvSpPr/>
            <p:nvPr/>
          </p:nvSpPr>
          <p:spPr>
            <a:xfrm>
              <a:off x="1296" y="411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grpSp>
      <p:grpSp>
        <p:nvGrpSpPr>
          <p:cNvPr id="22532" name="Group 27"/>
          <p:cNvGrpSpPr/>
          <p:nvPr/>
        </p:nvGrpSpPr>
        <p:grpSpPr>
          <a:xfrm>
            <a:off x="3048000" y="990600"/>
            <a:ext cx="2819400" cy="2057400"/>
            <a:chOff x="1296" y="581"/>
            <a:chExt cx="1656" cy="1296"/>
          </a:xfrm>
        </p:grpSpPr>
        <p:sp>
          <p:nvSpPr>
            <p:cNvPr id="22639" name="Oval 28"/>
            <p:cNvSpPr/>
            <p:nvPr/>
          </p:nvSpPr>
          <p:spPr>
            <a:xfrm>
              <a:off x="2160" y="65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45</a:t>
              </a:r>
              <a:endParaRPr sz="1600" b="1" dirty="0">
                <a:solidFill>
                  <a:srgbClr val="993300"/>
                </a:solidFill>
                <a:latin typeface="Arial" panose="020B0604020202020204" pitchFamily="34" charset="0"/>
              </a:endParaRPr>
            </a:p>
          </p:txBody>
        </p:sp>
        <p:sp>
          <p:nvSpPr>
            <p:cNvPr id="22640" name="Line 29"/>
            <p:cNvSpPr/>
            <p:nvPr/>
          </p:nvSpPr>
          <p:spPr>
            <a:xfrm flipH="1">
              <a:off x="2016" y="796"/>
              <a:ext cx="144" cy="144"/>
            </a:xfrm>
            <a:prstGeom prst="line">
              <a:avLst/>
            </a:prstGeom>
            <a:ln w="9525" cap="flat" cmpd="sng">
              <a:solidFill>
                <a:srgbClr val="FFFF00"/>
              </a:solidFill>
              <a:prstDash val="solid"/>
              <a:headEnd type="none" w="med" len="med"/>
              <a:tailEnd type="none" w="med" len="med"/>
            </a:ln>
          </p:spPr>
        </p:sp>
        <p:sp>
          <p:nvSpPr>
            <p:cNvPr id="22641" name="Line 30"/>
            <p:cNvSpPr/>
            <p:nvPr/>
          </p:nvSpPr>
          <p:spPr>
            <a:xfrm>
              <a:off x="2376" y="796"/>
              <a:ext cx="144" cy="144"/>
            </a:xfrm>
            <a:prstGeom prst="line">
              <a:avLst/>
            </a:prstGeom>
            <a:ln w="9525" cap="flat" cmpd="sng">
              <a:solidFill>
                <a:srgbClr val="FFFF00"/>
              </a:solidFill>
              <a:prstDash val="solid"/>
              <a:headEnd type="none" w="med" len="med"/>
              <a:tailEnd type="none" w="med" len="med"/>
            </a:ln>
          </p:spPr>
        </p:sp>
        <p:sp>
          <p:nvSpPr>
            <p:cNvPr id="22642" name="Oval 31"/>
            <p:cNvSpPr/>
            <p:nvPr/>
          </p:nvSpPr>
          <p:spPr>
            <a:xfrm>
              <a:off x="2376" y="86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63</a:t>
              </a:r>
              <a:endParaRPr sz="1600" b="1" dirty="0">
                <a:solidFill>
                  <a:srgbClr val="993300"/>
                </a:solidFill>
                <a:latin typeface="Arial" panose="020B0604020202020204" pitchFamily="34" charset="0"/>
              </a:endParaRPr>
            </a:p>
          </p:txBody>
        </p:sp>
        <p:sp>
          <p:nvSpPr>
            <p:cNvPr id="22643" name="Oval 32"/>
            <p:cNvSpPr/>
            <p:nvPr/>
          </p:nvSpPr>
          <p:spPr>
            <a:xfrm>
              <a:off x="1944" y="86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36</a:t>
              </a:r>
              <a:endParaRPr sz="1600" b="1" dirty="0">
                <a:solidFill>
                  <a:srgbClr val="993300"/>
                </a:solidFill>
                <a:latin typeface="Arial" panose="020B0604020202020204" pitchFamily="34" charset="0"/>
              </a:endParaRPr>
            </a:p>
          </p:txBody>
        </p:sp>
        <p:sp>
          <p:nvSpPr>
            <p:cNvPr id="22644" name="Line 33"/>
            <p:cNvSpPr/>
            <p:nvPr/>
          </p:nvSpPr>
          <p:spPr>
            <a:xfrm flipH="1">
              <a:off x="1800" y="1013"/>
              <a:ext cx="144" cy="216"/>
            </a:xfrm>
            <a:prstGeom prst="line">
              <a:avLst/>
            </a:prstGeom>
            <a:ln w="9525" cap="flat" cmpd="sng">
              <a:solidFill>
                <a:srgbClr val="FFFF00"/>
              </a:solidFill>
              <a:prstDash val="solid"/>
              <a:headEnd type="none" w="med" len="med"/>
              <a:tailEnd type="none" w="med" len="med"/>
            </a:ln>
          </p:spPr>
        </p:sp>
        <p:sp>
          <p:nvSpPr>
            <p:cNvPr id="22645" name="Oval 34"/>
            <p:cNvSpPr/>
            <p:nvPr/>
          </p:nvSpPr>
          <p:spPr>
            <a:xfrm>
              <a:off x="1728" y="108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27</a:t>
              </a:r>
              <a:endParaRPr sz="1600" b="1" dirty="0">
                <a:solidFill>
                  <a:srgbClr val="993300"/>
                </a:solidFill>
                <a:latin typeface="Arial" panose="020B0604020202020204" pitchFamily="34" charset="0"/>
              </a:endParaRPr>
            </a:p>
          </p:txBody>
        </p:sp>
        <p:sp>
          <p:nvSpPr>
            <p:cNvPr id="22646" name="Line 35"/>
            <p:cNvSpPr/>
            <p:nvPr/>
          </p:nvSpPr>
          <p:spPr>
            <a:xfrm>
              <a:off x="2088" y="1085"/>
              <a:ext cx="36" cy="72"/>
            </a:xfrm>
            <a:prstGeom prst="line">
              <a:avLst/>
            </a:prstGeom>
            <a:ln w="9525" cap="flat" cmpd="sng">
              <a:solidFill>
                <a:srgbClr val="FFFF00"/>
              </a:solidFill>
              <a:prstDash val="solid"/>
              <a:headEnd type="none" w="med" len="med"/>
              <a:tailEnd type="none" w="med" len="med"/>
            </a:ln>
          </p:spPr>
        </p:sp>
        <p:sp>
          <p:nvSpPr>
            <p:cNvPr id="22647" name="Oval 36"/>
            <p:cNvSpPr/>
            <p:nvPr/>
          </p:nvSpPr>
          <p:spPr>
            <a:xfrm>
              <a:off x="2016" y="115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39</a:t>
              </a:r>
              <a:endParaRPr sz="1600" b="1" dirty="0">
                <a:solidFill>
                  <a:srgbClr val="993300"/>
                </a:solidFill>
                <a:latin typeface="Arial" panose="020B0604020202020204" pitchFamily="34" charset="0"/>
              </a:endParaRPr>
            </a:p>
          </p:txBody>
        </p:sp>
        <p:sp>
          <p:nvSpPr>
            <p:cNvPr id="22648" name="Line 37"/>
            <p:cNvSpPr/>
            <p:nvPr/>
          </p:nvSpPr>
          <p:spPr>
            <a:xfrm flipH="1">
              <a:off x="2376" y="1085"/>
              <a:ext cx="72" cy="144"/>
            </a:xfrm>
            <a:prstGeom prst="line">
              <a:avLst/>
            </a:prstGeom>
            <a:ln w="9525" cap="flat" cmpd="sng">
              <a:solidFill>
                <a:srgbClr val="FFFF00"/>
              </a:solidFill>
              <a:prstDash val="solid"/>
              <a:headEnd type="none" w="med" len="med"/>
              <a:tailEnd type="none" w="med" len="med"/>
            </a:ln>
          </p:spPr>
        </p:sp>
        <p:sp>
          <p:nvSpPr>
            <p:cNvPr id="22649" name="Oval 38"/>
            <p:cNvSpPr/>
            <p:nvPr/>
          </p:nvSpPr>
          <p:spPr>
            <a:xfrm>
              <a:off x="2304" y="115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54</a:t>
              </a:r>
              <a:endParaRPr sz="1600" b="1" dirty="0">
                <a:solidFill>
                  <a:srgbClr val="993300"/>
                </a:solidFill>
                <a:latin typeface="Arial" panose="020B0604020202020204" pitchFamily="34" charset="0"/>
              </a:endParaRPr>
            </a:p>
          </p:txBody>
        </p:sp>
        <p:sp>
          <p:nvSpPr>
            <p:cNvPr id="22650" name="Line 39"/>
            <p:cNvSpPr/>
            <p:nvPr/>
          </p:nvSpPr>
          <p:spPr>
            <a:xfrm>
              <a:off x="2520" y="1085"/>
              <a:ext cx="216" cy="144"/>
            </a:xfrm>
            <a:prstGeom prst="line">
              <a:avLst/>
            </a:prstGeom>
            <a:ln w="9525" cap="flat" cmpd="sng">
              <a:solidFill>
                <a:srgbClr val="FFFF00"/>
              </a:solidFill>
              <a:prstDash val="solid"/>
              <a:headEnd type="none" w="med" len="med"/>
              <a:tailEnd type="none" w="med" len="med"/>
            </a:ln>
          </p:spPr>
        </p:sp>
        <p:sp>
          <p:nvSpPr>
            <p:cNvPr id="22651" name="Oval 40"/>
            <p:cNvSpPr/>
            <p:nvPr/>
          </p:nvSpPr>
          <p:spPr>
            <a:xfrm>
              <a:off x="2592" y="115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72</a:t>
              </a:r>
              <a:endParaRPr sz="1600" b="1" dirty="0">
                <a:solidFill>
                  <a:srgbClr val="993300"/>
                </a:solidFill>
                <a:latin typeface="Arial" panose="020B0604020202020204" pitchFamily="34" charset="0"/>
              </a:endParaRPr>
            </a:p>
          </p:txBody>
        </p:sp>
        <p:sp>
          <p:nvSpPr>
            <p:cNvPr id="22652" name="Rectangle 41"/>
            <p:cNvSpPr/>
            <p:nvPr/>
          </p:nvSpPr>
          <p:spPr>
            <a:xfrm>
              <a:off x="2808" y="122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53" name="Rectangle 42"/>
            <p:cNvSpPr/>
            <p:nvPr/>
          </p:nvSpPr>
          <p:spPr>
            <a:xfrm>
              <a:off x="2232" y="101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54" name="Rectangle 43"/>
            <p:cNvSpPr/>
            <p:nvPr/>
          </p:nvSpPr>
          <p:spPr>
            <a:xfrm>
              <a:off x="2592" y="86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55" name="Rectangle 44"/>
            <p:cNvSpPr/>
            <p:nvPr/>
          </p:nvSpPr>
          <p:spPr>
            <a:xfrm>
              <a:off x="2376" y="58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2</a:t>
              </a:r>
              <a:endParaRPr sz="1600" b="1" dirty="0">
                <a:solidFill>
                  <a:srgbClr val="993300"/>
                </a:solidFill>
                <a:latin typeface="Arial" panose="020B0604020202020204" pitchFamily="34" charset="0"/>
              </a:endParaRPr>
            </a:p>
          </p:txBody>
        </p:sp>
        <p:sp>
          <p:nvSpPr>
            <p:cNvPr id="22656" name="Rectangle 45"/>
            <p:cNvSpPr/>
            <p:nvPr/>
          </p:nvSpPr>
          <p:spPr>
            <a:xfrm>
              <a:off x="1584" y="101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2</a:t>
              </a:r>
              <a:endParaRPr sz="1600" b="1" dirty="0">
                <a:solidFill>
                  <a:srgbClr val="993300"/>
                </a:solidFill>
                <a:latin typeface="Arial" panose="020B0604020202020204" pitchFamily="34" charset="0"/>
              </a:endParaRPr>
            </a:p>
          </p:txBody>
        </p:sp>
        <p:sp>
          <p:nvSpPr>
            <p:cNvPr id="22657" name="Rectangle 46"/>
            <p:cNvSpPr/>
            <p:nvPr/>
          </p:nvSpPr>
          <p:spPr>
            <a:xfrm>
              <a:off x="2016" y="137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58" name="Rectangle 47"/>
            <p:cNvSpPr/>
            <p:nvPr/>
          </p:nvSpPr>
          <p:spPr>
            <a:xfrm>
              <a:off x="1872" y="72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2</a:t>
              </a:r>
              <a:endParaRPr sz="1600" b="1" dirty="0">
                <a:solidFill>
                  <a:srgbClr val="993300"/>
                </a:solidFill>
                <a:latin typeface="Arial" panose="020B0604020202020204" pitchFamily="34" charset="0"/>
              </a:endParaRPr>
            </a:p>
          </p:txBody>
        </p:sp>
        <p:sp>
          <p:nvSpPr>
            <p:cNvPr id="22659" name="Line 48"/>
            <p:cNvSpPr/>
            <p:nvPr/>
          </p:nvSpPr>
          <p:spPr>
            <a:xfrm flipH="1">
              <a:off x="1728" y="1301"/>
              <a:ext cx="72" cy="144"/>
            </a:xfrm>
            <a:prstGeom prst="line">
              <a:avLst/>
            </a:prstGeom>
            <a:ln w="9525" cap="flat" cmpd="sng">
              <a:solidFill>
                <a:srgbClr val="FFFF00"/>
              </a:solidFill>
              <a:prstDash val="solid"/>
              <a:headEnd type="none" w="med" len="med"/>
              <a:tailEnd type="none" w="med" len="med"/>
            </a:ln>
          </p:spPr>
        </p:sp>
        <p:sp>
          <p:nvSpPr>
            <p:cNvPr id="22660" name="Oval 49"/>
            <p:cNvSpPr/>
            <p:nvPr/>
          </p:nvSpPr>
          <p:spPr>
            <a:xfrm>
              <a:off x="1584" y="137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18</a:t>
              </a:r>
              <a:endParaRPr sz="1600" b="1" dirty="0">
                <a:solidFill>
                  <a:srgbClr val="993300"/>
                </a:solidFill>
                <a:latin typeface="Arial" panose="020B0604020202020204" pitchFamily="34" charset="0"/>
              </a:endParaRPr>
            </a:p>
          </p:txBody>
        </p:sp>
        <p:sp>
          <p:nvSpPr>
            <p:cNvPr id="22661" name="Line 50"/>
            <p:cNvSpPr/>
            <p:nvPr/>
          </p:nvSpPr>
          <p:spPr>
            <a:xfrm flipH="1">
              <a:off x="1584" y="1589"/>
              <a:ext cx="72" cy="144"/>
            </a:xfrm>
            <a:prstGeom prst="line">
              <a:avLst/>
            </a:prstGeom>
            <a:ln w="9525" cap="flat" cmpd="sng">
              <a:solidFill>
                <a:srgbClr val="FFFF00"/>
              </a:solidFill>
              <a:prstDash val="solid"/>
              <a:headEnd type="none" w="med" len="med"/>
              <a:tailEnd type="none" w="med" len="med"/>
            </a:ln>
          </p:spPr>
        </p:sp>
        <p:sp>
          <p:nvSpPr>
            <p:cNvPr id="22662" name="Oval 51"/>
            <p:cNvSpPr/>
            <p:nvPr/>
          </p:nvSpPr>
          <p:spPr>
            <a:xfrm>
              <a:off x="1440" y="166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9</a:t>
              </a:r>
              <a:endParaRPr sz="1600" b="1" dirty="0">
                <a:solidFill>
                  <a:srgbClr val="993300"/>
                </a:solidFill>
                <a:latin typeface="Arial" panose="020B0604020202020204" pitchFamily="34" charset="0"/>
              </a:endParaRPr>
            </a:p>
          </p:txBody>
        </p:sp>
        <p:sp>
          <p:nvSpPr>
            <p:cNvPr id="22663" name="Rectangle 52"/>
            <p:cNvSpPr/>
            <p:nvPr/>
          </p:nvSpPr>
          <p:spPr>
            <a:xfrm>
              <a:off x="1440" y="130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64" name="Rectangle 53"/>
            <p:cNvSpPr/>
            <p:nvPr/>
          </p:nvSpPr>
          <p:spPr>
            <a:xfrm>
              <a:off x="1296" y="158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grpSp>
      <p:grpSp>
        <p:nvGrpSpPr>
          <p:cNvPr id="22533" name="Group 54"/>
          <p:cNvGrpSpPr/>
          <p:nvPr/>
        </p:nvGrpSpPr>
        <p:grpSpPr>
          <a:xfrm>
            <a:off x="6019800" y="1066800"/>
            <a:ext cx="2514600" cy="1714500"/>
            <a:chOff x="1440" y="1694"/>
            <a:chExt cx="1512" cy="1080"/>
          </a:xfrm>
        </p:grpSpPr>
        <p:sp>
          <p:nvSpPr>
            <p:cNvPr id="22613" name="Oval 55"/>
            <p:cNvSpPr/>
            <p:nvPr/>
          </p:nvSpPr>
          <p:spPr>
            <a:xfrm>
              <a:off x="2160" y="176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45</a:t>
              </a:r>
              <a:endParaRPr sz="1600" b="1" dirty="0">
                <a:solidFill>
                  <a:srgbClr val="993300"/>
                </a:solidFill>
                <a:latin typeface="Arial" panose="020B0604020202020204" pitchFamily="34" charset="0"/>
              </a:endParaRPr>
            </a:p>
          </p:txBody>
        </p:sp>
        <p:sp>
          <p:nvSpPr>
            <p:cNvPr id="22614" name="Line 56"/>
            <p:cNvSpPr/>
            <p:nvPr/>
          </p:nvSpPr>
          <p:spPr>
            <a:xfrm flipH="1">
              <a:off x="2016" y="1910"/>
              <a:ext cx="144" cy="144"/>
            </a:xfrm>
            <a:prstGeom prst="line">
              <a:avLst/>
            </a:prstGeom>
            <a:ln w="9525" cap="flat" cmpd="sng">
              <a:solidFill>
                <a:srgbClr val="FFFF00"/>
              </a:solidFill>
              <a:prstDash val="solid"/>
              <a:headEnd type="none" w="med" len="med"/>
              <a:tailEnd type="none" w="med" len="med"/>
            </a:ln>
          </p:spPr>
        </p:sp>
        <p:sp>
          <p:nvSpPr>
            <p:cNvPr id="22615" name="Line 57"/>
            <p:cNvSpPr/>
            <p:nvPr/>
          </p:nvSpPr>
          <p:spPr>
            <a:xfrm>
              <a:off x="2376" y="1910"/>
              <a:ext cx="144" cy="144"/>
            </a:xfrm>
            <a:prstGeom prst="line">
              <a:avLst/>
            </a:prstGeom>
            <a:ln w="9525" cap="flat" cmpd="sng">
              <a:solidFill>
                <a:srgbClr val="FFFF00"/>
              </a:solidFill>
              <a:prstDash val="solid"/>
              <a:headEnd type="none" w="med" len="med"/>
              <a:tailEnd type="none" w="med" len="med"/>
            </a:ln>
          </p:spPr>
        </p:sp>
        <p:sp>
          <p:nvSpPr>
            <p:cNvPr id="22616" name="Oval 58"/>
            <p:cNvSpPr/>
            <p:nvPr/>
          </p:nvSpPr>
          <p:spPr>
            <a:xfrm>
              <a:off x="2376" y="198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63</a:t>
              </a:r>
              <a:endParaRPr sz="1600" b="1" dirty="0">
                <a:solidFill>
                  <a:srgbClr val="993300"/>
                </a:solidFill>
                <a:latin typeface="Arial" panose="020B0604020202020204" pitchFamily="34" charset="0"/>
              </a:endParaRPr>
            </a:p>
          </p:txBody>
        </p:sp>
        <p:sp>
          <p:nvSpPr>
            <p:cNvPr id="22617" name="Oval 59"/>
            <p:cNvSpPr/>
            <p:nvPr/>
          </p:nvSpPr>
          <p:spPr>
            <a:xfrm>
              <a:off x="1944" y="198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27</a:t>
              </a:r>
              <a:endParaRPr sz="1600" b="1" dirty="0">
                <a:solidFill>
                  <a:srgbClr val="993300"/>
                </a:solidFill>
                <a:latin typeface="Arial" panose="020B0604020202020204" pitchFamily="34" charset="0"/>
              </a:endParaRPr>
            </a:p>
          </p:txBody>
        </p:sp>
        <p:sp>
          <p:nvSpPr>
            <p:cNvPr id="22618" name="Line 60"/>
            <p:cNvSpPr/>
            <p:nvPr/>
          </p:nvSpPr>
          <p:spPr>
            <a:xfrm flipH="1">
              <a:off x="1800" y="2126"/>
              <a:ext cx="144" cy="216"/>
            </a:xfrm>
            <a:prstGeom prst="line">
              <a:avLst/>
            </a:prstGeom>
            <a:ln w="9525" cap="flat" cmpd="sng">
              <a:solidFill>
                <a:srgbClr val="FFFF00"/>
              </a:solidFill>
              <a:prstDash val="solid"/>
              <a:headEnd type="none" w="med" len="med"/>
              <a:tailEnd type="none" w="med" len="med"/>
            </a:ln>
          </p:spPr>
        </p:sp>
        <p:sp>
          <p:nvSpPr>
            <p:cNvPr id="22619" name="Oval 61"/>
            <p:cNvSpPr/>
            <p:nvPr/>
          </p:nvSpPr>
          <p:spPr>
            <a:xfrm>
              <a:off x="1728" y="219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18</a:t>
              </a:r>
              <a:endParaRPr sz="1600" b="1" dirty="0">
                <a:solidFill>
                  <a:srgbClr val="993300"/>
                </a:solidFill>
                <a:latin typeface="Arial" panose="020B0604020202020204" pitchFamily="34" charset="0"/>
              </a:endParaRPr>
            </a:p>
          </p:txBody>
        </p:sp>
        <p:sp>
          <p:nvSpPr>
            <p:cNvPr id="22620" name="Line 62"/>
            <p:cNvSpPr/>
            <p:nvPr/>
          </p:nvSpPr>
          <p:spPr>
            <a:xfrm>
              <a:off x="2088" y="2198"/>
              <a:ext cx="36" cy="72"/>
            </a:xfrm>
            <a:prstGeom prst="line">
              <a:avLst/>
            </a:prstGeom>
            <a:ln w="9525" cap="flat" cmpd="sng">
              <a:solidFill>
                <a:srgbClr val="FFFF00"/>
              </a:solidFill>
              <a:prstDash val="solid"/>
              <a:headEnd type="none" w="med" len="med"/>
              <a:tailEnd type="none" w="med" len="med"/>
            </a:ln>
          </p:spPr>
        </p:sp>
        <p:sp>
          <p:nvSpPr>
            <p:cNvPr id="22621" name="Oval 63"/>
            <p:cNvSpPr/>
            <p:nvPr/>
          </p:nvSpPr>
          <p:spPr>
            <a:xfrm>
              <a:off x="2016" y="227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36</a:t>
              </a:r>
              <a:endParaRPr sz="1600" b="1" dirty="0">
                <a:solidFill>
                  <a:srgbClr val="993300"/>
                </a:solidFill>
                <a:latin typeface="Arial" panose="020B0604020202020204" pitchFamily="34" charset="0"/>
              </a:endParaRPr>
            </a:p>
          </p:txBody>
        </p:sp>
        <p:sp>
          <p:nvSpPr>
            <p:cNvPr id="22622" name="Line 64"/>
            <p:cNvSpPr/>
            <p:nvPr/>
          </p:nvSpPr>
          <p:spPr>
            <a:xfrm flipH="1">
              <a:off x="2376" y="2198"/>
              <a:ext cx="72" cy="144"/>
            </a:xfrm>
            <a:prstGeom prst="line">
              <a:avLst/>
            </a:prstGeom>
            <a:ln w="9525" cap="flat" cmpd="sng">
              <a:solidFill>
                <a:srgbClr val="FFFF00"/>
              </a:solidFill>
              <a:prstDash val="solid"/>
              <a:headEnd type="none" w="med" len="med"/>
              <a:tailEnd type="none" w="med" len="med"/>
            </a:ln>
          </p:spPr>
        </p:sp>
        <p:sp>
          <p:nvSpPr>
            <p:cNvPr id="22623" name="Oval 65"/>
            <p:cNvSpPr/>
            <p:nvPr/>
          </p:nvSpPr>
          <p:spPr>
            <a:xfrm>
              <a:off x="2304" y="227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54</a:t>
              </a:r>
              <a:endParaRPr sz="1600" b="1" dirty="0">
                <a:solidFill>
                  <a:srgbClr val="993300"/>
                </a:solidFill>
                <a:latin typeface="Arial" panose="020B0604020202020204" pitchFamily="34" charset="0"/>
              </a:endParaRPr>
            </a:p>
          </p:txBody>
        </p:sp>
        <p:sp>
          <p:nvSpPr>
            <p:cNvPr id="22624" name="Line 66"/>
            <p:cNvSpPr/>
            <p:nvPr/>
          </p:nvSpPr>
          <p:spPr>
            <a:xfrm>
              <a:off x="2520" y="2198"/>
              <a:ext cx="216" cy="144"/>
            </a:xfrm>
            <a:prstGeom prst="line">
              <a:avLst/>
            </a:prstGeom>
            <a:ln w="9525" cap="flat" cmpd="sng">
              <a:solidFill>
                <a:srgbClr val="FFFF00"/>
              </a:solidFill>
              <a:prstDash val="solid"/>
              <a:headEnd type="none" w="med" len="med"/>
              <a:tailEnd type="none" w="med" len="med"/>
            </a:ln>
          </p:spPr>
        </p:sp>
        <p:sp>
          <p:nvSpPr>
            <p:cNvPr id="22625" name="Oval 67"/>
            <p:cNvSpPr/>
            <p:nvPr/>
          </p:nvSpPr>
          <p:spPr>
            <a:xfrm>
              <a:off x="2592" y="227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72</a:t>
              </a:r>
              <a:endParaRPr sz="1600" b="1" dirty="0">
                <a:solidFill>
                  <a:srgbClr val="993300"/>
                </a:solidFill>
                <a:latin typeface="Arial" panose="020B0604020202020204" pitchFamily="34" charset="0"/>
              </a:endParaRPr>
            </a:p>
          </p:txBody>
        </p:sp>
        <p:sp>
          <p:nvSpPr>
            <p:cNvPr id="22626" name="Rectangle 68"/>
            <p:cNvSpPr/>
            <p:nvPr/>
          </p:nvSpPr>
          <p:spPr>
            <a:xfrm>
              <a:off x="2808" y="234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27" name="Rectangle 69"/>
            <p:cNvSpPr/>
            <p:nvPr/>
          </p:nvSpPr>
          <p:spPr>
            <a:xfrm>
              <a:off x="2232" y="212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28" name="Rectangle 70"/>
            <p:cNvSpPr/>
            <p:nvPr/>
          </p:nvSpPr>
          <p:spPr>
            <a:xfrm>
              <a:off x="2592" y="1982"/>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29" name="Rectangle 71"/>
            <p:cNvSpPr/>
            <p:nvPr/>
          </p:nvSpPr>
          <p:spPr>
            <a:xfrm>
              <a:off x="2376" y="169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30" name="Rectangle 72"/>
            <p:cNvSpPr/>
            <p:nvPr/>
          </p:nvSpPr>
          <p:spPr>
            <a:xfrm>
              <a:off x="1584" y="212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31" name="Rectangle 73"/>
            <p:cNvSpPr/>
            <p:nvPr/>
          </p:nvSpPr>
          <p:spPr>
            <a:xfrm>
              <a:off x="2016" y="248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32" name="Rectangle 74"/>
            <p:cNvSpPr/>
            <p:nvPr/>
          </p:nvSpPr>
          <p:spPr>
            <a:xfrm>
              <a:off x="1872" y="183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33" name="Line 75"/>
            <p:cNvSpPr/>
            <p:nvPr/>
          </p:nvSpPr>
          <p:spPr>
            <a:xfrm flipH="1">
              <a:off x="1728" y="2414"/>
              <a:ext cx="72" cy="145"/>
            </a:xfrm>
            <a:prstGeom prst="line">
              <a:avLst/>
            </a:prstGeom>
            <a:ln w="9525" cap="flat" cmpd="sng">
              <a:solidFill>
                <a:srgbClr val="FFFF00"/>
              </a:solidFill>
              <a:prstDash val="solid"/>
              <a:headEnd type="none" w="med" len="med"/>
              <a:tailEnd type="none" w="med" len="med"/>
            </a:ln>
          </p:spPr>
        </p:sp>
        <p:sp>
          <p:nvSpPr>
            <p:cNvPr id="22634" name="Oval 76"/>
            <p:cNvSpPr/>
            <p:nvPr/>
          </p:nvSpPr>
          <p:spPr>
            <a:xfrm>
              <a:off x="1584" y="248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9</a:t>
              </a:r>
              <a:endParaRPr sz="1600" b="1" dirty="0">
                <a:solidFill>
                  <a:srgbClr val="993300"/>
                </a:solidFill>
                <a:latin typeface="Arial" panose="020B0604020202020204" pitchFamily="34" charset="0"/>
              </a:endParaRPr>
            </a:p>
          </p:txBody>
        </p:sp>
        <p:sp>
          <p:nvSpPr>
            <p:cNvPr id="22635" name="Rectangle 77"/>
            <p:cNvSpPr/>
            <p:nvPr/>
          </p:nvSpPr>
          <p:spPr>
            <a:xfrm>
              <a:off x="1440" y="241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36" name="Line 78"/>
            <p:cNvSpPr/>
            <p:nvPr/>
          </p:nvSpPr>
          <p:spPr>
            <a:xfrm>
              <a:off x="2160" y="2486"/>
              <a:ext cx="36" cy="72"/>
            </a:xfrm>
            <a:prstGeom prst="line">
              <a:avLst/>
            </a:prstGeom>
            <a:ln w="9525" cap="flat" cmpd="sng">
              <a:solidFill>
                <a:srgbClr val="FFFF00"/>
              </a:solidFill>
              <a:prstDash val="solid"/>
              <a:headEnd type="none" w="med" len="med"/>
              <a:tailEnd type="none" w="med" len="med"/>
            </a:ln>
          </p:spPr>
        </p:sp>
        <p:sp>
          <p:nvSpPr>
            <p:cNvPr id="22637" name="Oval 79"/>
            <p:cNvSpPr/>
            <p:nvPr/>
          </p:nvSpPr>
          <p:spPr>
            <a:xfrm>
              <a:off x="2088" y="255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39</a:t>
              </a:r>
              <a:endParaRPr sz="1600" b="1" dirty="0">
                <a:solidFill>
                  <a:srgbClr val="993300"/>
                </a:solidFill>
                <a:latin typeface="Arial" panose="020B0604020202020204" pitchFamily="34" charset="0"/>
              </a:endParaRPr>
            </a:p>
          </p:txBody>
        </p:sp>
        <p:sp>
          <p:nvSpPr>
            <p:cNvPr id="22638" name="Rectangle 80"/>
            <p:cNvSpPr/>
            <p:nvPr/>
          </p:nvSpPr>
          <p:spPr>
            <a:xfrm>
              <a:off x="1872" y="241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grpSp>
      <p:sp>
        <p:nvSpPr>
          <p:cNvPr id="22534" name="Rectangle 81"/>
          <p:cNvSpPr/>
          <p:nvPr/>
        </p:nvSpPr>
        <p:spPr>
          <a:xfrm>
            <a:off x="3886200" y="2895600"/>
            <a:ext cx="4724400" cy="6096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sz="1800" b="1" dirty="0">
                <a:solidFill>
                  <a:srgbClr val="FF9900"/>
                </a:solidFill>
              </a:rPr>
              <a:t>The tree is balanced using LL rotation</a:t>
            </a:r>
            <a:endParaRPr sz="1800" b="1" dirty="0">
              <a:solidFill>
                <a:srgbClr val="FF9900"/>
              </a:solidFill>
            </a:endParaRPr>
          </a:p>
        </p:txBody>
      </p:sp>
      <p:sp>
        <p:nvSpPr>
          <p:cNvPr id="22535" name="Rectangle 82"/>
          <p:cNvSpPr/>
          <p:nvPr/>
        </p:nvSpPr>
        <p:spPr>
          <a:xfrm>
            <a:off x="533400" y="3429000"/>
            <a:ext cx="8153400" cy="6096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sz="2000" b="1" dirty="0">
                <a:solidFill>
                  <a:srgbClr val="FFCCFF"/>
                </a:solidFill>
              </a:rPr>
              <a:t>Consider the AVL tree given below and insert 91 into it.</a:t>
            </a:r>
            <a:endParaRPr sz="2000" b="1" dirty="0">
              <a:solidFill>
                <a:srgbClr val="FFCCFF"/>
              </a:solidFill>
            </a:endParaRPr>
          </a:p>
        </p:txBody>
      </p:sp>
      <p:grpSp>
        <p:nvGrpSpPr>
          <p:cNvPr id="22536" name="Group 83"/>
          <p:cNvGrpSpPr/>
          <p:nvPr/>
        </p:nvGrpSpPr>
        <p:grpSpPr>
          <a:xfrm>
            <a:off x="0" y="3886200"/>
            <a:ext cx="2667000" cy="1760538"/>
            <a:chOff x="1512" y="3218"/>
            <a:chExt cx="1584" cy="1109"/>
          </a:xfrm>
        </p:grpSpPr>
        <p:sp>
          <p:nvSpPr>
            <p:cNvPr id="22590" name="Oval 84"/>
            <p:cNvSpPr/>
            <p:nvPr/>
          </p:nvSpPr>
          <p:spPr>
            <a:xfrm>
              <a:off x="2088" y="329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45</a:t>
              </a:r>
              <a:endParaRPr sz="1600" b="1" dirty="0">
                <a:solidFill>
                  <a:srgbClr val="993300"/>
                </a:solidFill>
                <a:latin typeface="Arial" panose="020B0604020202020204" pitchFamily="34" charset="0"/>
              </a:endParaRPr>
            </a:p>
          </p:txBody>
        </p:sp>
        <p:sp>
          <p:nvSpPr>
            <p:cNvPr id="22591" name="Line 85"/>
            <p:cNvSpPr/>
            <p:nvPr/>
          </p:nvSpPr>
          <p:spPr>
            <a:xfrm flipH="1">
              <a:off x="1944" y="3434"/>
              <a:ext cx="144" cy="144"/>
            </a:xfrm>
            <a:prstGeom prst="line">
              <a:avLst/>
            </a:prstGeom>
            <a:ln w="9525" cap="flat" cmpd="sng">
              <a:solidFill>
                <a:srgbClr val="FFFF00"/>
              </a:solidFill>
              <a:prstDash val="solid"/>
              <a:headEnd type="none" w="med" len="med"/>
              <a:tailEnd type="none" w="med" len="med"/>
            </a:ln>
          </p:spPr>
        </p:sp>
        <p:sp>
          <p:nvSpPr>
            <p:cNvPr id="22592" name="Line 86"/>
            <p:cNvSpPr/>
            <p:nvPr/>
          </p:nvSpPr>
          <p:spPr>
            <a:xfrm>
              <a:off x="2304" y="3434"/>
              <a:ext cx="144" cy="144"/>
            </a:xfrm>
            <a:prstGeom prst="line">
              <a:avLst/>
            </a:prstGeom>
            <a:ln w="9525" cap="flat" cmpd="sng">
              <a:solidFill>
                <a:srgbClr val="FFFF00"/>
              </a:solidFill>
              <a:prstDash val="solid"/>
              <a:headEnd type="none" w="med" len="med"/>
              <a:tailEnd type="none" w="med" len="med"/>
            </a:ln>
          </p:spPr>
        </p:sp>
        <p:sp>
          <p:nvSpPr>
            <p:cNvPr id="22593" name="Oval 87"/>
            <p:cNvSpPr/>
            <p:nvPr/>
          </p:nvSpPr>
          <p:spPr>
            <a:xfrm>
              <a:off x="2304" y="350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63</a:t>
              </a:r>
              <a:endParaRPr sz="1600" b="1" dirty="0">
                <a:solidFill>
                  <a:srgbClr val="993300"/>
                </a:solidFill>
                <a:latin typeface="Arial" panose="020B0604020202020204" pitchFamily="34" charset="0"/>
              </a:endParaRPr>
            </a:p>
          </p:txBody>
        </p:sp>
        <p:sp>
          <p:nvSpPr>
            <p:cNvPr id="22594" name="Oval 88"/>
            <p:cNvSpPr/>
            <p:nvPr/>
          </p:nvSpPr>
          <p:spPr>
            <a:xfrm>
              <a:off x="1872" y="350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36</a:t>
              </a:r>
              <a:endParaRPr sz="1600" b="1" dirty="0">
                <a:solidFill>
                  <a:srgbClr val="993300"/>
                </a:solidFill>
                <a:latin typeface="Arial" panose="020B0604020202020204" pitchFamily="34" charset="0"/>
              </a:endParaRPr>
            </a:p>
          </p:txBody>
        </p:sp>
        <p:sp>
          <p:nvSpPr>
            <p:cNvPr id="22595" name="Line 89"/>
            <p:cNvSpPr/>
            <p:nvPr/>
          </p:nvSpPr>
          <p:spPr>
            <a:xfrm flipH="1">
              <a:off x="1728" y="3650"/>
              <a:ext cx="144" cy="216"/>
            </a:xfrm>
            <a:prstGeom prst="line">
              <a:avLst/>
            </a:prstGeom>
            <a:ln w="9525" cap="flat" cmpd="sng">
              <a:solidFill>
                <a:srgbClr val="FFFF00"/>
              </a:solidFill>
              <a:prstDash val="solid"/>
              <a:headEnd type="none" w="med" len="med"/>
              <a:tailEnd type="none" w="med" len="med"/>
            </a:ln>
          </p:spPr>
        </p:sp>
        <p:sp>
          <p:nvSpPr>
            <p:cNvPr id="22596" name="Oval 90"/>
            <p:cNvSpPr/>
            <p:nvPr/>
          </p:nvSpPr>
          <p:spPr>
            <a:xfrm>
              <a:off x="1656" y="372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27</a:t>
              </a:r>
              <a:endParaRPr sz="1600" b="1" dirty="0">
                <a:solidFill>
                  <a:srgbClr val="993300"/>
                </a:solidFill>
                <a:latin typeface="Arial" panose="020B0604020202020204" pitchFamily="34" charset="0"/>
              </a:endParaRPr>
            </a:p>
          </p:txBody>
        </p:sp>
        <p:sp>
          <p:nvSpPr>
            <p:cNvPr id="22597" name="Line 91"/>
            <p:cNvSpPr/>
            <p:nvPr/>
          </p:nvSpPr>
          <p:spPr>
            <a:xfrm>
              <a:off x="2016" y="3722"/>
              <a:ext cx="72" cy="144"/>
            </a:xfrm>
            <a:prstGeom prst="line">
              <a:avLst/>
            </a:prstGeom>
            <a:ln w="9525" cap="flat" cmpd="sng">
              <a:solidFill>
                <a:srgbClr val="FFFF00"/>
              </a:solidFill>
              <a:prstDash val="solid"/>
              <a:headEnd type="none" w="med" len="med"/>
              <a:tailEnd type="none" w="med" len="med"/>
            </a:ln>
          </p:spPr>
        </p:sp>
        <p:sp>
          <p:nvSpPr>
            <p:cNvPr id="22598" name="Oval 92"/>
            <p:cNvSpPr/>
            <p:nvPr/>
          </p:nvSpPr>
          <p:spPr>
            <a:xfrm>
              <a:off x="1944" y="379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39</a:t>
              </a:r>
              <a:endParaRPr sz="1600" b="1" dirty="0">
                <a:solidFill>
                  <a:srgbClr val="993300"/>
                </a:solidFill>
                <a:latin typeface="Arial" panose="020B0604020202020204" pitchFamily="34" charset="0"/>
              </a:endParaRPr>
            </a:p>
          </p:txBody>
        </p:sp>
        <p:sp>
          <p:nvSpPr>
            <p:cNvPr id="22599" name="Line 93"/>
            <p:cNvSpPr/>
            <p:nvPr/>
          </p:nvSpPr>
          <p:spPr>
            <a:xfrm flipH="1">
              <a:off x="2304" y="3722"/>
              <a:ext cx="72" cy="144"/>
            </a:xfrm>
            <a:prstGeom prst="line">
              <a:avLst/>
            </a:prstGeom>
            <a:ln w="9525" cap="flat" cmpd="sng">
              <a:solidFill>
                <a:srgbClr val="FFFF00"/>
              </a:solidFill>
              <a:prstDash val="solid"/>
              <a:headEnd type="none" w="med" len="med"/>
              <a:tailEnd type="none" w="med" len="med"/>
            </a:ln>
          </p:spPr>
        </p:sp>
        <p:sp>
          <p:nvSpPr>
            <p:cNvPr id="22600" name="Oval 94"/>
            <p:cNvSpPr/>
            <p:nvPr/>
          </p:nvSpPr>
          <p:spPr>
            <a:xfrm>
              <a:off x="2232" y="379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54</a:t>
              </a:r>
              <a:endParaRPr sz="1600" b="1" dirty="0">
                <a:solidFill>
                  <a:srgbClr val="993300"/>
                </a:solidFill>
                <a:latin typeface="Arial" panose="020B0604020202020204" pitchFamily="34" charset="0"/>
              </a:endParaRPr>
            </a:p>
          </p:txBody>
        </p:sp>
        <p:sp>
          <p:nvSpPr>
            <p:cNvPr id="22601" name="Line 95"/>
            <p:cNvSpPr/>
            <p:nvPr/>
          </p:nvSpPr>
          <p:spPr>
            <a:xfrm>
              <a:off x="2448" y="3722"/>
              <a:ext cx="216" cy="144"/>
            </a:xfrm>
            <a:prstGeom prst="line">
              <a:avLst/>
            </a:prstGeom>
            <a:ln w="9525" cap="flat" cmpd="sng">
              <a:solidFill>
                <a:srgbClr val="FFFF00"/>
              </a:solidFill>
              <a:prstDash val="solid"/>
              <a:headEnd type="none" w="med" len="med"/>
              <a:tailEnd type="none" w="med" len="med"/>
            </a:ln>
          </p:spPr>
        </p:sp>
        <p:sp>
          <p:nvSpPr>
            <p:cNvPr id="22602" name="Oval 96"/>
            <p:cNvSpPr/>
            <p:nvPr/>
          </p:nvSpPr>
          <p:spPr>
            <a:xfrm>
              <a:off x="2520" y="379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72</a:t>
              </a:r>
              <a:endParaRPr sz="1600" b="1" dirty="0">
                <a:solidFill>
                  <a:srgbClr val="993300"/>
                </a:solidFill>
                <a:latin typeface="Arial" panose="020B0604020202020204" pitchFamily="34" charset="0"/>
              </a:endParaRPr>
            </a:p>
          </p:txBody>
        </p:sp>
        <p:sp>
          <p:nvSpPr>
            <p:cNvPr id="22603" name="Rectangle 97"/>
            <p:cNvSpPr/>
            <p:nvPr/>
          </p:nvSpPr>
          <p:spPr>
            <a:xfrm>
              <a:off x="2736" y="3751"/>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04" name="Rectangle 98"/>
            <p:cNvSpPr/>
            <p:nvPr/>
          </p:nvSpPr>
          <p:spPr>
            <a:xfrm>
              <a:off x="2160" y="365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05" name="Rectangle 99"/>
            <p:cNvSpPr/>
            <p:nvPr/>
          </p:nvSpPr>
          <p:spPr>
            <a:xfrm>
              <a:off x="2520" y="3506"/>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06" name="Rectangle 100"/>
            <p:cNvSpPr/>
            <p:nvPr/>
          </p:nvSpPr>
          <p:spPr>
            <a:xfrm>
              <a:off x="2304" y="3218"/>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607" name="Rectangle 101"/>
            <p:cNvSpPr/>
            <p:nvPr/>
          </p:nvSpPr>
          <p:spPr>
            <a:xfrm>
              <a:off x="1512" y="365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08" name="Rectangle 102"/>
            <p:cNvSpPr/>
            <p:nvPr/>
          </p:nvSpPr>
          <p:spPr>
            <a:xfrm>
              <a:off x="1944" y="401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09" name="Rectangle 103"/>
            <p:cNvSpPr/>
            <p:nvPr/>
          </p:nvSpPr>
          <p:spPr>
            <a:xfrm>
              <a:off x="1800" y="336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10" name="Oval 104"/>
            <p:cNvSpPr/>
            <p:nvPr/>
          </p:nvSpPr>
          <p:spPr>
            <a:xfrm>
              <a:off x="2664"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89</a:t>
              </a:r>
              <a:endParaRPr sz="1600" b="1" dirty="0">
                <a:solidFill>
                  <a:srgbClr val="993300"/>
                </a:solidFill>
                <a:latin typeface="Arial" panose="020B0604020202020204" pitchFamily="34" charset="0"/>
              </a:endParaRPr>
            </a:p>
          </p:txBody>
        </p:sp>
        <p:sp>
          <p:nvSpPr>
            <p:cNvPr id="22611" name="Rectangle 105"/>
            <p:cNvSpPr/>
            <p:nvPr/>
          </p:nvSpPr>
          <p:spPr>
            <a:xfrm>
              <a:off x="2880" y="403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algn="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612" name="Line 106"/>
            <p:cNvSpPr/>
            <p:nvPr/>
          </p:nvSpPr>
          <p:spPr>
            <a:xfrm>
              <a:off x="2664" y="3967"/>
              <a:ext cx="72" cy="144"/>
            </a:xfrm>
            <a:prstGeom prst="line">
              <a:avLst/>
            </a:prstGeom>
            <a:ln w="9525" cap="flat" cmpd="sng">
              <a:solidFill>
                <a:srgbClr val="FFFF00"/>
              </a:solidFill>
              <a:prstDash val="solid"/>
              <a:headEnd type="none" w="med" len="med"/>
              <a:tailEnd type="none" w="med" len="med"/>
            </a:ln>
          </p:spPr>
        </p:sp>
      </p:grpSp>
      <p:grpSp>
        <p:nvGrpSpPr>
          <p:cNvPr id="22537" name="Group 107"/>
          <p:cNvGrpSpPr/>
          <p:nvPr/>
        </p:nvGrpSpPr>
        <p:grpSpPr>
          <a:xfrm>
            <a:off x="2514600" y="3810000"/>
            <a:ext cx="2743200" cy="2173288"/>
            <a:chOff x="1440" y="2352"/>
            <a:chExt cx="1728" cy="1369"/>
          </a:xfrm>
        </p:grpSpPr>
        <p:sp>
          <p:nvSpPr>
            <p:cNvPr id="22566" name="Oval 108"/>
            <p:cNvSpPr/>
            <p:nvPr/>
          </p:nvSpPr>
          <p:spPr>
            <a:xfrm>
              <a:off x="2016" y="242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45</a:t>
              </a:r>
              <a:endParaRPr sz="1600" b="1" dirty="0">
                <a:solidFill>
                  <a:srgbClr val="993300"/>
                </a:solidFill>
                <a:latin typeface="Arial" panose="020B0604020202020204" pitchFamily="34" charset="0"/>
              </a:endParaRPr>
            </a:p>
          </p:txBody>
        </p:sp>
        <p:sp>
          <p:nvSpPr>
            <p:cNvPr id="22567" name="Line 109"/>
            <p:cNvSpPr/>
            <p:nvPr/>
          </p:nvSpPr>
          <p:spPr>
            <a:xfrm flipH="1">
              <a:off x="1872" y="2568"/>
              <a:ext cx="144" cy="144"/>
            </a:xfrm>
            <a:prstGeom prst="line">
              <a:avLst/>
            </a:prstGeom>
            <a:ln w="9525" cap="flat" cmpd="sng">
              <a:solidFill>
                <a:srgbClr val="FFFF00"/>
              </a:solidFill>
              <a:prstDash val="solid"/>
              <a:headEnd type="none" w="med" len="med"/>
              <a:tailEnd type="none" w="med" len="med"/>
            </a:ln>
          </p:spPr>
        </p:sp>
        <p:sp>
          <p:nvSpPr>
            <p:cNvPr id="22568" name="Line 110"/>
            <p:cNvSpPr/>
            <p:nvPr/>
          </p:nvSpPr>
          <p:spPr>
            <a:xfrm>
              <a:off x="2232" y="2568"/>
              <a:ext cx="144" cy="144"/>
            </a:xfrm>
            <a:prstGeom prst="line">
              <a:avLst/>
            </a:prstGeom>
            <a:ln w="9525" cap="flat" cmpd="sng">
              <a:solidFill>
                <a:srgbClr val="FFFF00"/>
              </a:solidFill>
              <a:prstDash val="solid"/>
              <a:headEnd type="none" w="med" len="med"/>
              <a:tailEnd type="none" w="med" len="med"/>
            </a:ln>
          </p:spPr>
        </p:sp>
        <p:sp>
          <p:nvSpPr>
            <p:cNvPr id="22569" name="Oval 111"/>
            <p:cNvSpPr/>
            <p:nvPr/>
          </p:nvSpPr>
          <p:spPr>
            <a:xfrm>
              <a:off x="2232" y="264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63</a:t>
              </a:r>
              <a:endParaRPr sz="1600" b="1" dirty="0">
                <a:solidFill>
                  <a:srgbClr val="993300"/>
                </a:solidFill>
                <a:latin typeface="Arial" panose="020B0604020202020204" pitchFamily="34" charset="0"/>
              </a:endParaRPr>
            </a:p>
          </p:txBody>
        </p:sp>
        <p:sp>
          <p:nvSpPr>
            <p:cNvPr id="22570" name="Oval 112"/>
            <p:cNvSpPr/>
            <p:nvPr/>
          </p:nvSpPr>
          <p:spPr>
            <a:xfrm>
              <a:off x="1800" y="264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36</a:t>
              </a:r>
              <a:endParaRPr sz="1600" b="1" dirty="0">
                <a:solidFill>
                  <a:srgbClr val="993300"/>
                </a:solidFill>
                <a:latin typeface="Arial" panose="020B0604020202020204" pitchFamily="34" charset="0"/>
              </a:endParaRPr>
            </a:p>
          </p:txBody>
        </p:sp>
        <p:sp>
          <p:nvSpPr>
            <p:cNvPr id="22571" name="Line 113"/>
            <p:cNvSpPr/>
            <p:nvPr/>
          </p:nvSpPr>
          <p:spPr>
            <a:xfrm flipH="1">
              <a:off x="1656" y="2784"/>
              <a:ext cx="144" cy="216"/>
            </a:xfrm>
            <a:prstGeom prst="line">
              <a:avLst/>
            </a:prstGeom>
            <a:ln w="9525" cap="flat" cmpd="sng">
              <a:solidFill>
                <a:srgbClr val="FFFF00"/>
              </a:solidFill>
              <a:prstDash val="solid"/>
              <a:headEnd type="none" w="med" len="med"/>
              <a:tailEnd type="none" w="med" len="med"/>
            </a:ln>
          </p:spPr>
        </p:sp>
        <p:sp>
          <p:nvSpPr>
            <p:cNvPr id="22572" name="Oval 114"/>
            <p:cNvSpPr/>
            <p:nvPr/>
          </p:nvSpPr>
          <p:spPr>
            <a:xfrm>
              <a:off x="1584" y="285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27</a:t>
              </a:r>
              <a:endParaRPr sz="1600" b="1" dirty="0">
                <a:solidFill>
                  <a:srgbClr val="993300"/>
                </a:solidFill>
                <a:latin typeface="Arial" panose="020B0604020202020204" pitchFamily="34" charset="0"/>
              </a:endParaRPr>
            </a:p>
          </p:txBody>
        </p:sp>
        <p:sp>
          <p:nvSpPr>
            <p:cNvPr id="22573" name="Line 115"/>
            <p:cNvSpPr/>
            <p:nvPr/>
          </p:nvSpPr>
          <p:spPr>
            <a:xfrm>
              <a:off x="1944" y="2856"/>
              <a:ext cx="72" cy="144"/>
            </a:xfrm>
            <a:prstGeom prst="line">
              <a:avLst/>
            </a:prstGeom>
            <a:ln w="9525" cap="flat" cmpd="sng">
              <a:solidFill>
                <a:srgbClr val="FFFF00"/>
              </a:solidFill>
              <a:prstDash val="solid"/>
              <a:headEnd type="none" w="med" len="med"/>
              <a:tailEnd type="none" w="med" len="med"/>
            </a:ln>
          </p:spPr>
        </p:sp>
        <p:sp>
          <p:nvSpPr>
            <p:cNvPr id="22574" name="Oval 116"/>
            <p:cNvSpPr/>
            <p:nvPr/>
          </p:nvSpPr>
          <p:spPr>
            <a:xfrm>
              <a:off x="1872" y="292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39</a:t>
              </a:r>
              <a:endParaRPr sz="1600" b="1" dirty="0">
                <a:solidFill>
                  <a:srgbClr val="993300"/>
                </a:solidFill>
                <a:latin typeface="Arial" panose="020B0604020202020204" pitchFamily="34" charset="0"/>
              </a:endParaRPr>
            </a:p>
          </p:txBody>
        </p:sp>
        <p:sp>
          <p:nvSpPr>
            <p:cNvPr id="22575" name="Line 117"/>
            <p:cNvSpPr/>
            <p:nvPr/>
          </p:nvSpPr>
          <p:spPr>
            <a:xfrm flipH="1">
              <a:off x="2232" y="2856"/>
              <a:ext cx="72" cy="144"/>
            </a:xfrm>
            <a:prstGeom prst="line">
              <a:avLst/>
            </a:prstGeom>
            <a:ln w="9525" cap="flat" cmpd="sng">
              <a:solidFill>
                <a:srgbClr val="FFFF00"/>
              </a:solidFill>
              <a:prstDash val="solid"/>
              <a:headEnd type="none" w="med" len="med"/>
              <a:tailEnd type="none" w="med" len="med"/>
            </a:ln>
          </p:spPr>
        </p:sp>
        <p:sp>
          <p:nvSpPr>
            <p:cNvPr id="22576" name="Oval 118"/>
            <p:cNvSpPr/>
            <p:nvPr/>
          </p:nvSpPr>
          <p:spPr>
            <a:xfrm>
              <a:off x="2160" y="292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54</a:t>
              </a:r>
              <a:endParaRPr sz="1600" b="1" dirty="0">
                <a:solidFill>
                  <a:srgbClr val="993300"/>
                </a:solidFill>
                <a:latin typeface="Arial" panose="020B0604020202020204" pitchFamily="34" charset="0"/>
              </a:endParaRPr>
            </a:p>
          </p:txBody>
        </p:sp>
        <p:sp>
          <p:nvSpPr>
            <p:cNvPr id="22577" name="Line 119"/>
            <p:cNvSpPr/>
            <p:nvPr/>
          </p:nvSpPr>
          <p:spPr>
            <a:xfrm>
              <a:off x="2376" y="2856"/>
              <a:ext cx="216" cy="144"/>
            </a:xfrm>
            <a:prstGeom prst="line">
              <a:avLst/>
            </a:prstGeom>
            <a:ln w="9525" cap="flat" cmpd="sng">
              <a:solidFill>
                <a:srgbClr val="FFFF00"/>
              </a:solidFill>
              <a:prstDash val="solid"/>
              <a:headEnd type="none" w="med" len="med"/>
              <a:tailEnd type="none" w="med" len="med"/>
            </a:ln>
          </p:spPr>
        </p:sp>
        <p:sp>
          <p:nvSpPr>
            <p:cNvPr id="22578" name="Oval 120"/>
            <p:cNvSpPr/>
            <p:nvPr/>
          </p:nvSpPr>
          <p:spPr>
            <a:xfrm>
              <a:off x="2448" y="292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72</a:t>
              </a:r>
              <a:endParaRPr sz="1600" b="1" dirty="0">
                <a:solidFill>
                  <a:srgbClr val="993300"/>
                </a:solidFill>
                <a:latin typeface="Arial" panose="020B0604020202020204" pitchFamily="34" charset="0"/>
              </a:endParaRPr>
            </a:p>
          </p:txBody>
        </p:sp>
        <p:sp>
          <p:nvSpPr>
            <p:cNvPr id="22579" name="Rectangle 121"/>
            <p:cNvSpPr/>
            <p:nvPr/>
          </p:nvSpPr>
          <p:spPr>
            <a:xfrm>
              <a:off x="2664" y="2885"/>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-2</a:t>
              </a:r>
              <a:endParaRPr sz="1600" b="1" dirty="0">
                <a:solidFill>
                  <a:srgbClr val="993300"/>
                </a:solidFill>
                <a:latin typeface="Arial" panose="020B0604020202020204" pitchFamily="34" charset="0"/>
              </a:endParaRPr>
            </a:p>
          </p:txBody>
        </p:sp>
        <p:sp>
          <p:nvSpPr>
            <p:cNvPr id="22580" name="Rectangle 122"/>
            <p:cNvSpPr/>
            <p:nvPr/>
          </p:nvSpPr>
          <p:spPr>
            <a:xfrm>
              <a:off x="2448" y="2640"/>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-2</a:t>
              </a:r>
              <a:endParaRPr sz="1600" b="1" dirty="0">
                <a:solidFill>
                  <a:srgbClr val="993300"/>
                </a:solidFill>
                <a:latin typeface="Arial" panose="020B0604020202020204" pitchFamily="34" charset="0"/>
              </a:endParaRPr>
            </a:p>
          </p:txBody>
        </p:sp>
        <p:sp>
          <p:nvSpPr>
            <p:cNvPr id="22581" name="Rectangle 123"/>
            <p:cNvSpPr/>
            <p:nvPr/>
          </p:nvSpPr>
          <p:spPr>
            <a:xfrm>
              <a:off x="2232" y="2352"/>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-2</a:t>
              </a:r>
              <a:endParaRPr sz="1600" b="1" dirty="0">
                <a:solidFill>
                  <a:srgbClr val="993300"/>
                </a:solidFill>
                <a:latin typeface="Arial" panose="020B0604020202020204" pitchFamily="34" charset="0"/>
              </a:endParaRPr>
            </a:p>
          </p:txBody>
        </p:sp>
        <p:sp>
          <p:nvSpPr>
            <p:cNvPr id="22582" name="Rectangle 124"/>
            <p:cNvSpPr/>
            <p:nvPr/>
          </p:nvSpPr>
          <p:spPr>
            <a:xfrm>
              <a:off x="1440" y="278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83" name="Rectangle 125"/>
            <p:cNvSpPr/>
            <p:nvPr/>
          </p:nvSpPr>
          <p:spPr>
            <a:xfrm>
              <a:off x="1872" y="314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84" name="Rectangle 126"/>
            <p:cNvSpPr/>
            <p:nvPr/>
          </p:nvSpPr>
          <p:spPr>
            <a:xfrm>
              <a:off x="1728" y="249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85" name="Oval 127"/>
            <p:cNvSpPr/>
            <p:nvPr/>
          </p:nvSpPr>
          <p:spPr>
            <a:xfrm>
              <a:off x="2592" y="321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89</a:t>
              </a:r>
              <a:endParaRPr sz="1600" b="1" dirty="0">
                <a:solidFill>
                  <a:srgbClr val="993300"/>
                </a:solidFill>
                <a:latin typeface="Arial" panose="020B0604020202020204" pitchFamily="34" charset="0"/>
              </a:endParaRPr>
            </a:p>
          </p:txBody>
        </p:sp>
        <p:sp>
          <p:nvSpPr>
            <p:cNvPr id="22586" name="Rectangle 128"/>
            <p:cNvSpPr/>
            <p:nvPr/>
          </p:nvSpPr>
          <p:spPr>
            <a:xfrm>
              <a:off x="2808" y="3147"/>
              <a:ext cx="288" cy="170"/>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587" name="Line 129"/>
            <p:cNvSpPr/>
            <p:nvPr/>
          </p:nvSpPr>
          <p:spPr>
            <a:xfrm>
              <a:off x="2592" y="3101"/>
              <a:ext cx="72" cy="144"/>
            </a:xfrm>
            <a:prstGeom prst="line">
              <a:avLst/>
            </a:prstGeom>
            <a:ln w="9525" cap="flat" cmpd="sng">
              <a:solidFill>
                <a:srgbClr val="FFFF00"/>
              </a:solidFill>
              <a:prstDash val="solid"/>
              <a:headEnd type="none" w="med" len="med"/>
              <a:tailEnd type="none" w="med" len="med"/>
            </a:ln>
          </p:spPr>
        </p:sp>
        <p:sp>
          <p:nvSpPr>
            <p:cNvPr id="22588" name="Oval 130"/>
            <p:cNvSpPr/>
            <p:nvPr/>
          </p:nvSpPr>
          <p:spPr>
            <a:xfrm>
              <a:off x="2736" y="350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eaLnBrk="1" hangingPunct="1"/>
              <a:r>
                <a:rPr sz="800" b="1" dirty="0">
                  <a:solidFill>
                    <a:srgbClr val="993300"/>
                  </a:solidFill>
                  <a:latin typeface="Arial" panose="020B0604020202020204" pitchFamily="34" charset="0"/>
                </a:rPr>
                <a:t>91</a:t>
              </a:r>
              <a:endParaRPr sz="1600" b="1" dirty="0">
                <a:solidFill>
                  <a:srgbClr val="993300"/>
                </a:solidFill>
                <a:latin typeface="Arial" panose="020B0604020202020204" pitchFamily="34" charset="0"/>
              </a:endParaRPr>
            </a:p>
          </p:txBody>
        </p:sp>
        <p:sp>
          <p:nvSpPr>
            <p:cNvPr id="22589" name="Rectangle 131"/>
            <p:cNvSpPr/>
            <p:nvPr/>
          </p:nvSpPr>
          <p:spPr>
            <a:xfrm>
              <a:off x="2952" y="3433"/>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grpSp>
      <p:grpSp>
        <p:nvGrpSpPr>
          <p:cNvPr id="22538" name="Group 132"/>
          <p:cNvGrpSpPr/>
          <p:nvPr/>
        </p:nvGrpSpPr>
        <p:grpSpPr>
          <a:xfrm>
            <a:off x="5029200" y="3733800"/>
            <a:ext cx="2743200" cy="1760538"/>
            <a:chOff x="1584" y="2026"/>
            <a:chExt cx="1584" cy="1109"/>
          </a:xfrm>
        </p:grpSpPr>
        <p:sp>
          <p:nvSpPr>
            <p:cNvPr id="22540" name="Oval 133"/>
            <p:cNvSpPr/>
            <p:nvPr/>
          </p:nvSpPr>
          <p:spPr>
            <a:xfrm>
              <a:off x="2160" y="209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45</a:t>
              </a:r>
              <a:endParaRPr sz="1600" b="1" dirty="0">
                <a:solidFill>
                  <a:srgbClr val="993300"/>
                </a:solidFill>
                <a:latin typeface="Arial" panose="020B0604020202020204" pitchFamily="34" charset="0"/>
              </a:endParaRPr>
            </a:p>
          </p:txBody>
        </p:sp>
        <p:sp>
          <p:nvSpPr>
            <p:cNvPr id="22541" name="Line 134"/>
            <p:cNvSpPr/>
            <p:nvPr/>
          </p:nvSpPr>
          <p:spPr>
            <a:xfrm flipH="1">
              <a:off x="2016" y="2266"/>
              <a:ext cx="144" cy="144"/>
            </a:xfrm>
            <a:prstGeom prst="line">
              <a:avLst/>
            </a:prstGeom>
            <a:ln w="9525" cap="flat" cmpd="sng">
              <a:solidFill>
                <a:srgbClr val="FFFF00"/>
              </a:solidFill>
              <a:prstDash val="solid"/>
              <a:headEnd type="none" w="med" len="med"/>
              <a:tailEnd type="none" w="med" len="med"/>
            </a:ln>
          </p:spPr>
        </p:sp>
        <p:sp>
          <p:nvSpPr>
            <p:cNvPr id="22542" name="Line 135"/>
            <p:cNvSpPr/>
            <p:nvPr/>
          </p:nvSpPr>
          <p:spPr>
            <a:xfrm>
              <a:off x="2376" y="2241"/>
              <a:ext cx="144" cy="144"/>
            </a:xfrm>
            <a:prstGeom prst="line">
              <a:avLst/>
            </a:prstGeom>
            <a:ln w="9525" cap="flat" cmpd="sng">
              <a:solidFill>
                <a:srgbClr val="FFFF00"/>
              </a:solidFill>
              <a:prstDash val="solid"/>
              <a:headEnd type="none" w="med" len="med"/>
              <a:tailEnd type="none" w="med" len="med"/>
            </a:ln>
          </p:spPr>
        </p:sp>
        <p:sp>
          <p:nvSpPr>
            <p:cNvPr id="22543" name="Oval 136"/>
            <p:cNvSpPr/>
            <p:nvPr/>
          </p:nvSpPr>
          <p:spPr>
            <a:xfrm>
              <a:off x="2376" y="231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72</a:t>
              </a:r>
              <a:endParaRPr sz="1600" b="1" dirty="0">
                <a:solidFill>
                  <a:srgbClr val="993300"/>
                </a:solidFill>
                <a:latin typeface="Arial" panose="020B0604020202020204" pitchFamily="34" charset="0"/>
              </a:endParaRPr>
            </a:p>
          </p:txBody>
        </p:sp>
        <p:sp>
          <p:nvSpPr>
            <p:cNvPr id="22544" name="Oval 137"/>
            <p:cNvSpPr/>
            <p:nvPr/>
          </p:nvSpPr>
          <p:spPr>
            <a:xfrm>
              <a:off x="1944" y="231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36</a:t>
              </a:r>
              <a:endParaRPr sz="1600" b="1" dirty="0">
                <a:solidFill>
                  <a:srgbClr val="993300"/>
                </a:solidFill>
                <a:latin typeface="Arial" panose="020B0604020202020204" pitchFamily="34" charset="0"/>
              </a:endParaRPr>
            </a:p>
          </p:txBody>
        </p:sp>
        <p:sp>
          <p:nvSpPr>
            <p:cNvPr id="22545" name="Line 138"/>
            <p:cNvSpPr/>
            <p:nvPr/>
          </p:nvSpPr>
          <p:spPr>
            <a:xfrm flipH="1">
              <a:off x="1800" y="2458"/>
              <a:ext cx="144" cy="216"/>
            </a:xfrm>
            <a:prstGeom prst="line">
              <a:avLst/>
            </a:prstGeom>
            <a:ln w="9525" cap="flat" cmpd="sng">
              <a:solidFill>
                <a:srgbClr val="FFFF00"/>
              </a:solidFill>
              <a:prstDash val="solid"/>
              <a:headEnd type="none" w="med" len="med"/>
              <a:tailEnd type="none" w="med" len="med"/>
            </a:ln>
          </p:spPr>
        </p:sp>
        <p:sp>
          <p:nvSpPr>
            <p:cNvPr id="22546" name="Oval 139"/>
            <p:cNvSpPr/>
            <p:nvPr/>
          </p:nvSpPr>
          <p:spPr>
            <a:xfrm>
              <a:off x="1728" y="253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27</a:t>
              </a:r>
              <a:endParaRPr sz="1600" b="1" dirty="0">
                <a:solidFill>
                  <a:srgbClr val="993300"/>
                </a:solidFill>
                <a:latin typeface="Arial" panose="020B0604020202020204" pitchFamily="34" charset="0"/>
              </a:endParaRPr>
            </a:p>
          </p:txBody>
        </p:sp>
        <p:sp>
          <p:nvSpPr>
            <p:cNvPr id="22547" name="Line 140"/>
            <p:cNvSpPr/>
            <p:nvPr/>
          </p:nvSpPr>
          <p:spPr>
            <a:xfrm>
              <a:off x="2088" y="2530"/>
              <a:ext cx="36" cy="72"/>
            </a:xfrm>
            <a:prstGeom prst="line">
              <a:avLst/>
            </a:prstGeom>
            <a:ln w="9525" cap="flat" cmpd="sng">
              <a:solidFill>
                <a:srgbClr val="FFFF00"/>
              </a:solidFill>
              <a:prstDash val="solid"/>
              <a:headEnd type="none" w="med" len="med"/>
              <a:tailEnd type="none" w="med" len="med"/>
            </a:ln>
          </p:spPr>
        </p:sp>
        <p:sp>
          <p:nvSpPr>
            <p:cNvPr id="22548" name="Oval 141"/>
            <p:cNvSpPr/>
            <p:nvPr/>
          </p:nvSpPr>
          <p:spPr>
            <a:xfrm>
              <a:off x="2016" y="260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39</a:t>
              </a:r>
              <a:endParaRPr sz="1600" b="1" dirty="0">
                <a:solidFill>
                  <a:srgbClr val="993300"/>
                </a:solidFill>
                <a:latin typeface="Arial" panose="020B0604020202020204" pitchFamily="34" charset="0"/>
              </a:endParaRPr>
            </a:p>
          </p:txBody>
        </p:sp>
        <p:sp>
          <p:nvSpPr>
            <p:cNvPr id="22549" name="Line 142"/>
            <p:cNvSpPr/>
            <p:nvPr/>
          </p:nvSpPr>
          <p:spPr>
            <a:xfrm flipH="1">
              <a:off x="2376" y="2530"/>
              <a:ext cx="72" cy="144"/>
            </a:xfrm>
            <a:prstGeom prst="line">
              <a:avLst/>
            </a:prstGeom>
            <a:ln w="9525" cap="flat" cmpd="sng">
              <a:solidFill>
                <a:srgbClr val="FFFF00"/>
              </a:solidFill>
              <a:prstDash val="solid"/>
              <a:headEnd type="none" w="med" len="med"/>
              <a:tailEnd type="none" w="med" len="med"/>
            </a:ln>
          </p:spPr>
        </p:sp>
        <p:sp>
          <p:nvSpPr>
            <p:cNvPr id="22550" name="Oval 143"/>
            <p:cNvSpPr/>
            <p:nvPr/>
          </p:nvSpPr>
          <p:spPr>
            <a:xfrm>
              <a:off x="2304" y="260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63</a:t>
              </a:r>
              <a:endParaRPr sz="1600" b="1" dirty="0">
                <a:solidFill>
                  <a:srgbClr val="993300"/>
                </a:solidFill>
                <a:latin typeface="Arial" panose="020B0604020202020204" pitchFamily="34" charset="0"/>
              </a:endParaRPr>
            </a:p>
          </p:txBody>
        </p:sp>
        <p:sp>
          <p:nvSpPr>
            <p:cNvPr id="22551" name="Line 144"/>
            <p:cNvSpPr/>
            <p:nvPr/>
          </p:nvSpPr>
          <p:spPr>
            <a:xfrm>
              <a:off x="2520" y="2530"/>
              <a:ext cx="216" cy="144"/>
            </a:xfrm>
            <a:prstGeom prst="line">
              <a:avLst/>
            </a:prstGeom>
            <a:ln w="9525" cap="flat" cmpd="sng">
              <a:solidFill>
                <a:srgbClr val="FFFF00"/>
              </a:solidFill>
              <a:prstDash val="solid"/>
              <a:headEnd type="none" w="med" len="med"/>
              <a:tailEnd type="none" w="med" len="med"/>
            </a:ln>
          </p:spPr>
        </p:sp>
        <p:sp>
          <p:nvSpPr>
            <p:cNvPr id="22552" name="Oval 145"/>
            <p:cNvSpPr/>
            <p:nvPr/>
          </p:nvSpPr>
          <p:spPr>
            <a:xfrm>
              <a:off x="2592" y="260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89</a:t>
              </a:r>
              <a:endParaRPr sz="1600" b="1" dirty="0">
                <a:solidFill>
                  <a:srgbClr val="993300"/>
                </a:solidFill>
                <a:latin typeface="Arial" panose="020B0604020202020204" pitchFamily="34" charset="0"/>
              </a:endParaRPr>
            </a:p>
          </p:txBody>
        </p:sp>
        <p:sp>
          <p:nvSpPr>
            <p:cNvPr id="22553" name="Rectangle 146"/>
            <p:cNvSpPr/>
            <p:nvPr/>
          </p:nvSpPr>
          <p:spPr>
            <a:xfrm>
              <a:off x="2808" y="2674"/>
              <a:ext cx="288"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554" name="Rectangle 147"/>
            <p:cNvSpPr/>
            <p:nvPr/>
          </p:nvSpPr>
          <p:spPr>
            <a:xfrm>
              <a:off x="2160" y="2458"/>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algn="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555" name="Rectangle 148"/>
            <p:cNvSpPr/>
            <p:nvPr/>
          </p:nvSpPr>
          <p:spPr>
            <a:xfrm>
              <a:off x="2592" y="231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56" name="Rectangle 149"/>
            <p:cNvSpPr/>
            <p:nvPr/>
          </p:nvSpPr>
          <p:spPr>
            <a:xfrm>
              <a:off x="2376" y="2026"/>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-1</a:t>
              </a:r>
              <a:endParaRPr sz="1600" b="1" dirty="0">
                <a:solidFill>
                  <a:srgbClr val="993300"/>
                </a:solidFill>
                <a:latin typeface="Arial" panose="020B0604020202020204" pitchFamily="34" charset="0"/>
              </a:endParaRPr>
            </a:p>
          </p:txBody>
        </p:sp>
        <p:sp>
          <p:nvSpPr>
            <p:cNvPr id="22557" name="Rectangle 150"/>
            <p:cNvSpPr/>
            <p:nvPr/>
          </p:nvSpPr>
          <p:spPr>
            <a:xfrm>
              <a:off x="1584" y="245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58" name="Rectangle 151"/>
            <p:cNvSpPr/>
            <p:nvPr/>
          </p:nvSpPr>
          <p:spPr>
            <a:xfrm>
              <a:off x="2880" y="2919"/>
              <a:ext cx="288"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59" name="Rectangle 152"/>
            <p:cNvSpPr/>
            <p:nvPr/>
          </p:nvSpPr>
          <p:spPr>
            <a:xfrm>
              <a:off x="1872" y="217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60" name="Line 153"/>
            <p:cNvSpPr/>
            <p:nvPr/>
          </p:nvSpPr>
          <p:spPr>
            <a:xfrm flipH="1">
              <a:off x="2304" y="2775"/>
              <a:ext cx="72" cy="144"/>
            </a:xfrm>
            <a:prstGeom prst="line">
              <a:avLst/>
            </a:prstGeom>
            <a:ln w="9525" cap="flat" cmpd="sng">
              <a:solidFill>
                <a:srgbClr val="FFFF00"/>
              </a:solidFill>
              <a:prstDash val="solid"/>
              <a:headEnd type="none" w="med" len="med"/>
              <a:tailEnd type="none" w="med" len="med"/>
            </a:ln>
          </p:spPr>
        </p:sp>
        <p:sp>
          <p:nvSpPr>
            <p:cNvPr id="22561" name="Oval 154"/>
            <p:cNvSpPr/>
            <p:nvPr/>
          </p:nvSpPr>
          <p:spPr>
            <a:xfrm>
              <a:off x="2232" y="291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9</a:t>
              </a:r>
              <a:endParaRPr sz="1600" b="1" dirty="0">
                <a:solidFill>
                  <a:srgbClr val="993300"/>
                </a:solidFill>
                <a:latin typeface="Arial" panose="020B0604020202020204" pitchFamily="34" charset="0"/>
              </a:endParaRPr>
            </a:p>
          </p:txBody>
        </p:sp>
        <p:sp>
          <p:nvSpPr>
            <p:cNvPr id="22562" name="Rectangle 155"/>
            <p:cNvSpPr/>
            <p:nvPr/>
          </p:nvSpPr>
          <p:spPr>
            <a:xfrm>
              <a:off x="2016" y="291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sp>
          <p:nvSpPr>
            <p:cNvPr id="22563" name="Line 156"/>
            <p:cNvSpPr/>
            <p:nvPr/>
          </p:nvSpPr>
          <p:spPr>
            <a:xfrm>
              <a:off x="2736" y="2775"/>
              <a:ext cx="72" cy="144"/>
            </a:xfrm>
            <a:prstGeom prst="line">
              <a:avLst/>
            </a:prstGeom>
            <a:ln w="9525" cap="flat" cmpd="sng">
              <a:solidFill>
                <a:srgbClr val="FFFF00"/>
              </a:solidFill>
              <a:prstDash val="solid"/>
              <a:headEnd type="none" w="med" len="med"/>
              <a:tailEnd type="none" w="med" len="med"/>
            </a:ln>
          </p:spPr>
        </p:sp>
        <p:sp>
          <p:nvSpPr>
            <p:cNvPr id="22564" name="Oval 157"/>
            <p:cNvSpPr/>
            <p:nvPr/>
          </p:nvSpPr>
          <p:spPr>
            <a:xfrm>
              <a:off x="2664" y="291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800" b="1" dirty="0">
                  <a:solidFill>
                    <a:srgbClr val="993300"/>
                  </a:solidFill>
                  <a:latin typeface="Arial" panose="020B0604020202020204" pitchFamily="34" charset="0"/>
                </a:rPr>
                <a:t>39</a:t>
              </a:r>
              <a:endParaRPr sz="1600" b="1" dirty="0">
                <a:solidFill>
                  <a:srgbClr val="993300"/>
                </a:solidFill>
                <a:latin typeface="Arial" panose="020B0604020202020204" pitchFamily="34" charset="0"/>
              </a:endParaRPr>
            </a:p>
          </p:txBody>
        </p:sp>
        <p:sp>
          <p:nvSpPr>
            <p:cNvPr id="22565" name="Rectangle 158"/>
            <p:cNvSpPr/>
            <p:nvPr/>
          </p:nvSpPr>
          <p:spPr>
            <a:xfrm>
              <a:off x="1872" y="274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800" b="1" dirty="0">
                  <a:solidFill>
                    <a:srgbClr val="993300"/>
                  </a:solidFill>
                  <a:latin typeface="Arial" panose="020B0604020202020204" pitchFamily="34" charset="0"/>
                </a:rPr>
                <a:t>0</a:t>
              </a:r>
              <a:endParaRPr sz="1600" b="1" dirty="0">
                <a:solidFill>
                  <a:srgbClr val="993300"/>
                </a:solidFill>
                <a:latin typeface="Arial" panose="020B0604020202020204" pitchFamily="34" charset="0"/>
              </a:endParaRPr>
            </a:p>
          </p:txBody>
        </p:sp>
      </p:grpSp>
      <p:sp>
        <p:nvSpPr>
          <p:cNvPr id="22539" name="Rectangle 159"/>
          <p:cNvSpPr/>
          <p:nvPr/>
        </p:nvSpPr>
        <p:spPr>
          <a:xfrm>
            <a:off x="685800" y="5867400"/>
            <a:ext cx="4724400" cy="6096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sz="1800" b="1" dirty="0">
                <a:solidFill>
                  <a:srgbClr val="FF9900"/>
                </a:solidFill>
              </a:rPr>
              <a:t>The tree is balanced using RR rotation</a:t>
            </a:r>
            <a:endParaRPr sz="1800" b="1" dirty="0">
              <a:solidFill>
                <a:srgbClr val="FF99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p:nvPr/>
        </p:nvSpPr>
        <p:spPr>
          <a:xfrm>
            <a:off x="609600" y="0"/>
            <a:ext cx="8153400" cy="6096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sz="2000" b="1" dirty="0">
                <a:solidFill>
                  <a:srgbClr val="FFCCFF"/>
                </a:solidFill>
              </a:rPr>
              <a:t>Consider the AVL tree given below and insert 37 into it.</a:t>
            </a:r>
            <a:endParaRPr sz="2000" b="1" dirty="0">
              <a:solidFill>
                <a:srgbClr val="FFCCFF"/>
              </a:solidFill>
            </a:endParaRPr>
          </a:p>
        </p:txBody>
      </p:sp>
      <p:sp>
        <p:nvSpPr>
          <p:cNvPr id="23555" name="Oval 3"/>
          <p:cNvSpPr/>
          <p:nvPr/>
        </p:nvSpPr>
        <p:spPr>
          <a:xfrm>
            <a:off x="2230438" y="998538"/>
            <a:ext cx="446087"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3556" name="Line 4"/>
          <p:cNvSpPr/>
          <p:nvPr/>
        </p:nvSpPr>
        <p:spPr>
          <a:xfrm flipH="1">
            <a:off x="1993900" y="1228725"/>
            <a:ext cx="296863" cy="230188"/>
          </a:xfrm>
          <a:prstGeom prst="line">
            <a:avLst/>
          </a:prstGeom>
          <a:ln w="9525" cap="flat" cmpd="sng">
            <a:solidFill>
              <a:srgbClr val="FFFF00"/>
            </a:solidFill>
            <a:prstDash val="solid"/>
            <a:headEnd type="none" w="med" len="med"/>
            <a:tailEnd type="none" w="med" len="med"/>
          </a:ln>
        </p:spPr>
      </p:sp>
      <p:sp>
        <p:nvSpPr>
          <p:cNvPr id="23557" name="Line 5"/>
          <p:cNvSpPr/>
          <p:nvPr/>
        </p:nvSpPr>
        <p:spPr>
          <a:xfrm>
            <a:off x="2586038" y="1228725"/>
            <a:ext cx="296862" cy="230188"/>
          </a:xfrm>
          <a:prstGeom prst="line">
            <a:avLst/>
          </a:prstGeom>
          <a:ln w="9525" cap="flat" cmpd="sng">
            <a:solidFill>
              <a:srgbClr val="FFFF00"/>
            </a:solidFill>
            <a:prstDash val="solid"/>
            <a:headEnd type="none" w="med" len="med"/>
            <a:tailEnd type="none" w="med" len="med"/>
          </a:ln>
        </p:spPr>
      </p:sp>
      <p:sp>
        <p:nvSpPr>
          <p:cNvPr id="23558" name="Oval 6"/>
          <p:cNvSpPr/>
          <p:nvPr/>
        </p:nvSpPr>
        <p:spPr>
          <a:xfrm>
            <a:off x="2586038" y="1341438"/>
            <a:ext cx="446087"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3559" name="Oval 7"/>
          <p:cNvSpPr/>
          <p:nvPr/>
        </p:nvSpPr>
        <p:spPr>
          <a:xfrm>
            <a:off x="1874838" y="134143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3560" name="Line 8"/>
          <p:cNvSpPr/>
          <p:nvPr/>
        </p:nvSpPr>
        <p:spPr>
          <a:xfrm flipH="1">
            <a:off x="1636713" y="1570038"/>
            <a:ext cx="296862" cy="346075"/>
          </a:xfrm>
          <a:prstGeom prst="line">
            <a:avLst/>
          </a:prstGeom>
          <a:ln w="9525" cap="flat" cmpd="sng">
            <a:solidFill>
              <a:srgbClr val="FFFF00"/>
            </a:solidFill>
            <a:prstDash val="solid"/>
            <a:headEnd type="none" w="med" len="med"/>
            <a:tailEnd type="none" w="med" len="med"/>
          </a:ln>
        </p:spPr>
      </p:sp>
      <p:sp>
        <p:nvSpPr>
          <p:cNvPr id="23561" name="Oval 9"/>
          <p:cNvSpPr/>
          <p:nvPr/>
        </p:nvSpPr>
        <p:spPr>
          <a:xfrm>
            <a:off x="1519238" y="168433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3562" name="Line 10"/>
          <p:cNvSpPr/>
          <p:nvPr/>
        </p:nvSpPr>
        <p:spPr>
          <a:xfrm>
            <a:off x="2111375" y="1685925"/>
            <a:ext cx="149225" cy="230188"/>
          </a:xfrm>
          <a:prstGeom prst="line">
            <a:avLst/>
          </a:prstGeom>
          <a:ln w="9525" cap="flat" cmpd="sng">
            <a:solidFill>
              <a:srgbClr val="FFFF00"/>
            </a:solidFill>
            <a:prstDash val="solid"/>
            <a:headEnd type="none" w="med" len="med"/>
            <a:tailEnd type="none" w="med" len="med"/>
          </a:ln>
        </p:spPr>
      </p:sp>
      <p:sp>
        <p:nvSpPr>
          <p:cNvPr id="23563" name="Oval 11"/>
          <p:cNvSpPr/>
          <p:nvPr/>
        </p:nvSpPr>
        <p:spPr>
          <a:xfrm>
            <a:off x="1993900" y="179863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3564" name="Rectangle 12"/>
          <p:cNvSpPr/>
          <p:nvPr/>
        </p:nvSpPr>
        <p:spPr>
          <a:xfrm>
            <a:off x="2438400" y="1752600"/>
            <a:ext cx="444500"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65" name="Rectangle 13"/>
          <p:cNvSpPr/>
          <p:nvPr/>
        </p:nvSpPr>
        <p:spPr>
          <a:xfrm>
            <a:off x="2895600" y="914400"/>
            <a:ext cx="742950"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566" name="Rectangle 14"/>
          <p:cNvSpPr/>
          <p:nvPr/>
        </p:nvSpPr>
        <p:spPr>
          <a:xfrm>
            <a:off x="1143000" y="1600200"/>
            <a:ext cx="2968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67" name="Rectangle 15"/>
          <p:cNvSpPr/>
          <p:nvPr/>
        </p:nvSpPr>
        <p:spPr>
          <a:xfrm>
            <a:off x="1993900" y="2143125"/>
            <a:ext cx="2968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68" name="Rectangle 16"/>
          <p:cNvSpPr/>
          <p:nvPr/>
        </p:nvSpPr>
        <p:spPr>
          <a:xfrm>
            <a:off x="1755775" y="1114425"/>
            <a:ext cx="2968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69" name="Oval 17"/>
          <p:cNvSpPr/>
          <p:nvPr/>
        </p:nvSpPr>
        <p:spPr>
          <a:xfrm>
            <a:off x="4011613" y="990600"/>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3570" name="Line 18"/>
          <p:cNvSpPr/>
          <p:nvPr/>
        </p:nvSpPr>
        <p:spPr>
          <a:xfrm flipH="1">
            <a:off x="3773488" y="1220788"/>
            <a:ext cx="296862" cy="230187"/>
          </a:xfrm>
          <a:prstGeom prst="line">
            <a:avLst/>
          </a:prstGeom>
          <a:ln w="9525" cap="flat" cmpd="sng">
            <a:solidFill>
              <a:srgbClr val="FFFF00"/>
            </a:solidFill>
            <a:prstDash val="solid"/>
            <a:headEnd type="none" w="med" len="med"/>
            <a:tailEnd type="none" w="med" len="med"/>
          </a:ln>
        </p:spPr>
      </p:sp>
      <p:sp>
        <p:nvSpPr>
          <p:cNvPr id="23571" name="Line 19"/>
          <p:cNvSpPr/>
          <p:nvPr/>
        </p:nvSpPr>
        <p:spPr>
          <a:xfrm>
            <a:off x="4367213" y="1220788"/>
            <a:ext cx="296862" cy="230187"/>
          </a:xfrm>
          <a:prstGeom prst="line">
            <a:avLst/>
          </a:prstGeom>
          <a:ln w="9525" cap="flat" cmpd="sng">
            <a:solidFill>
              <a:srgbClr val="FFFF00"/>
            </a:solidFill>
            <a:prstDash val="solid"/>
            <a:headEnd type="none" w="med" len="med"/>
            <a:tailEnd type="none" w="med" len="med"/>
          </a:ln>
        </p:spPr>
      </p:sp>
      <p:sp>
        <p:nvSpPr>
          <p:cNvPr id="23572" name="Oval 20"/>
          <p:cNvSpPr/>
          <p:nvPr/>
        </p:nvSpPr>
        <p:spPr>
          <a:xfrm>
            <a:off x="4367213" y="133508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3573" name="Oval 21"/>
          <p:cNvSpPr/>
          <p:nvPr/>
        </p:nvSpPr>
        <p:spPr>
          <a:xfrm>
            <a:off x="3654425" y="1335088"/>
            <a:ext cx="446088"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3574" name="Line 22"/>
          <p:cNvSpPr/>
          <p:nvPr/>
        </p:nvSpPr>
        <p:spPr>
          <a:xfrm flipH="1">
            <a:off x="3417888" y="1563688"/>
            <a:ext cx="296862" cy="346075"/>
          </a:xfrm>
          <a:prstGeom prst="line">
            <a:avLst/>
          </a:prstGeom>
          <a:ln w="9525" cap="flat" cmpd="sng">
            <a:solidFill>
              <a:srgbClr val="FFFF00"/>
            </a:solidFill>
            <a:prstDash val="solid"/>
            <a:headEnd type="none" w="med" len="med"/>
            <a:tailEnd type="none" w="med" len="med"/>
          </a:ln>
        </p:spPr>
      </p:sp>
      <p:sp>
        <p:nvSpPr>
          <p:cNvPr id="23575" name="Oval 23"/>
          <p:cNvSpPr/>
          <p:nvPr/>
        </p:nvSpPr>
        <p:spPr>
          <a:xfrm>
            <a:off x="3298825" y="167798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3576" name="Line 24"/>
          <p:cNvSpPr/>
          <p:nvPr/>
        </p:nvSpPr>
        <p:spPr>
          <a:xfrm>
            <a:off x="3892550" y="1679575"/>
            <a:ext cx="147638" cy="230188"/>
          </a:xfrm>
          <a:prstGeom prst="line">
            <a:avLst/>
          </a:prstGeom>
          <a:ln w="9525" cap="flat" cmpd="sng">
            <a:solidFill>
              <a:srgbClr val="FFFF00"/>
            </a:solidFill>
            <a:prstDash val="solid"/>
            <a:headEnd type="none" w="med" len="med"/>
            <a:tailEnd type="none" w="med" len="med"/>
          </a:ln>
        </p:spPr>
      </p:sp>
      <p:sp>
        <p:nvSpPr>
          <p:cNvPr id="23577" name="Oval 25"/>
          <p:cNvSpPr/>
          <p:nvPr/>
        </p:nvSpPr>
        <p:spPr>
          <a:xfrm>
            <a:off x="3773488" y="1792288"/>
            <a:ext cx="446087"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3578" name="Rectangle 26"/>
          <p:cNvSpPr/>
          <p:nvPr/>
        </p:nvSpPr>
        <p:spPr>
          <a:xfrm>
            <a:off x="4800600" y="1066800"/>
            <a:ext cx="446088"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79" name="Rectangle 27"/>
          <p:cNvSpPr/>
          <p:nvPr/>
        </p:nvSpPr>
        <p:spPr>
          <a:xfrm>
            <a:off x="4495800" y="838200"/>
            <a:ext cx="7413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2</a:t>
            </a:r>
            <a:endParaRPr sz="900" b="1" dirty="0">
              <a:solidFill>
                <a:srgbClr val="993300"/>
              </a:solidFill>
              <a:latin typeface="Arial" panose="020B0604020202020204" pitchFamily="34" charset="0"/>
            </a:endParaRPr>
          </a:p>
        </p:txBody>
      </p:sp>
      <p:sp>
        <p:nvSpPr>
          <p:cNvPr id="23580" name="Rectangle 28"/>
          <p:cNvSpPr/>
          <p:nvPr/>
        </p:nvSpPr>
        <p:spPr>
          <a:xfrm>
            <a:off x="3048000" y="2057400"/>
            <a:ext cx="295275"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81" name="Rectangle 29"/>
          <p:cNvSpPr/>
          <p:nvPr/>
        </p:nvSpPr>
        <p:spPr>
          <a:xfrm>
            <a:off x="4343400" y="1905000"/>
            <a:ext cx="2968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582" name="Rectangle 30"/>
          <p:cNvSpPr/>
          <p:nvPr/>
        </p:nvSpPr>
        <p:spPr>
          <a:xfrm>
            <a:off x="3124200" y="1143000"/>
            <a:ext cx="593725"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algn="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583" name="Line 31"/>
          <p:cNvSpPr/>
          <p:nvPr/>
        </p:nvSpPr>
        <p:spPr>
          <a:xfrm flipH="1">
            <a:off x="3773488" y="2136775"/>
            <a:ext cx="149225" cy="115888"/>
          </a:xfrm>
          <a:prstGeom prst="line">
            <a:avLst/>
          </a:prstGeom>
          <a:ln w="9525" cap="flat" cmpd="sng">
            <a:solidFill>
              <a:srgbClr val="FFFF00"/>
            </a:solidFill>
            <a:prstDash val="solid"/>
            <a:headEnd type="none" w="med" len="med"/>
            <a:tailEnd type="none" w="med" len="med"/>
          </a:ln>
        </p:spPr>
      </p:sp>
      <p:sp>
        <p:nvSpPr>
          <p:cNvPr id="23584" name="Oval 32"/>
          <p:cNvSpPr/>
          <p:nvPr/>
        </p:nvSpPr>
        <p:spPr>
          <a:xfrm>
            <a:off x="3654425" y="2249488"/>
            <a:ext cx="446088"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37</a:t>
            </a:r>
            <a:endParaRPr sz="900" b="1" dirty="0">
              <a:solidFill>
                <a:srgbClr val="993300"/>
              </a:solidFill>
              <a:latin typeface="Arial" panose="020B0604020202020204" pitchFamily="34" charset="0"/>
            </a:endParaRPr>
          </a:p>
        </p:txBody>
      </p:sp>
      <p:sp>
        <p:nvSpPr>
          <p:cNvPr id="23585" name="Rectangle 33"/>
          <p:cNvSpPr/>
          <p:nvPr/>
        </p:nvSpPr>
        <p:spPr>
          <a:xfrm>
            <a:off x="3298825" y="2343150"/>
            <a:ext cx="2968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86" name="Oval 34"/>
          <p:cNvSpPr/>
          <p:nvPr/>
        </p:nvSpPr>
        <p:spPr>
          <a:xfrm>
            <a:off x="5791200" y="990600"/>
            <a:ext cx="446088"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3587" name="Line 35"/>
          <p:cNvSpPr/>
          <p:nvPr/>
        </p:nvSpPr>
        <p:spPr>
          <a:xfrm flipH="1">
            <a:off x="5554663" y="1260475"/>
            <a:ext cx="296862" cy="230188"/>
          </a:xfrm>
          <a:prstGeom prst="line">
            <a:avLst/>
          </a:prstGeom>
          <a:ln w="9525" cap="flat" cmpd="sng">
            <a:solidFill>
              <a:srgbClr val="FFFF00"/>
            </a:solidFill>
            <a:prstDash val="solid"/>
            <a:headEnd type="none" w="med" len="med"/>
            <a:tailEnd type="none" w="med" len="med"/>
          </a:ln>
        </p:spPr>
      </p:sp>
      <p:sp>
        <p:nvSpPr>
          <p:cNvPr id="23588" name="Line 36"/>
          <p:cNvSpPr/>
          <p:nvPr/>
        </p:nvSpPr>
        <p:spPr>
          <a:xfrm>
            <a:off x="6148388" y="1220788"/>
            <a:ext cx="295275" cy="230187"/>
          </a:xfrm>
          <a:prstGeom prst="line">
            <a:avLst/>
          </a:prstGeom>
          <a:ln w="9525" cap="flat" cmpd="sng">
            <a:solidFill>
              <a:srgbClr val="FFFF00"/>
            </a:solidFill>
            <a:prstDash val="solid"/>
            <a:headEnd type="none" w="med" len="med"/>
            <a:tailEnd type="none" w="med" len="med"/>
          </a:ln>
        </p:spPr>
      </p:sp>
      <p:sp>
        <p:nvSpPr>
          <p:cNvPr id="23589" name="Oval 37"/>
          <p:cNvSpPr/>
          <p:nvPr/>
        </p:nvSpPr>
        <p:spPr>
          <a:xfrm>
            <a:off x="6148388" y="133508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3590" name="Oval 38"/>
          <p:cNvSpPr/>
          <p:nvPr/>
        </p:nvSpPr>
        <p:spPr>
          <a:xfrm>
            <a:off x="5435600" y="133508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3591" name="Line 39"/>
          <p:cNvSpPr/>
          <p:nvPr/>
        </p:nvSpPr>
        <p:spPr>
          <a:xfrm flipH="1">
            <a:off x="5197475" y="1563688"/>
            <a:ext cx="296863" cy="346075"/>
          </a:xfrm>
          <a:prstGeom prst="line">
            <a:avLst/>
          </a:prstGeom>
          <a:ln w="9525" cap="flat" cmpd="sng">
            <a:solidFill>
              <a:srgbClr val="FFFF00"/>
            </a:solidFill>
            <a:prstDash val="solid"/>
            <a:headEnd type="none" w="med" len="med"/>
            <a:tailEnd type="none" w="med" len="med"/>
          </a:ln>
        </p:spPr>
      </p:sp>
      <p:sp>
        <p:nvSpPr>
          <p:cNvPr id="23592" name="Oval 40"/>
          <p:cNvSpPr/>
          <p:nvPr/>
        </p:nvSpPr>
        <p:spPr>
          <a:xfrm>
            <a:off x="5080000" y="167798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3593" name="Line 41"/>
          <p:cNvSpPr/>
          <p:nvPr/>
        </p:nvSpPr>
        <p:spPr>
          <a:xfrm>
            <a:off x="5672138" y="1679575"/>
            <a:ext cx="74612" cy="115888"/>
          </a:xfrm>
          <a:prstGeom prst="line">
            <a:avLst/>
          </a:prstGeom>
          <a:ln w="9525" cap="flat" cmpd="sng">
            <a:solidFill>
              <a:srgbClr val="FFFF00"/>
            </a:solidFill>
            <a:prstDash val="solid"/>
            <a:headEnd type="none" w="med" len="med"/>
            <a:tailEnd type="none" w="med" len="med"/>
          </a:ln>
        </p:spPr>
      </p:sp>
      <p:sp>
        <p:nvSpPr>
          <p:cNvPr id="23594" name="Oval 42"/>
          <p:cNvSpPr/>
          <p:nvPr/>
        </p:nvSpPr>
        <p:spPr>
          <a:xfrm>
            <a:off x="5554663" y="179228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37</a:t>
            </a:r>
            <a:endParaRPr sz="900" b="1" dirty="0">
              <a:solidFill>
                <a:srgbClr val="993300"/>
              </a:solidFill>
              <a:latin typeface="Arial" panose="020B0604020202020204" pitchFamily="34" charset="0"/>
            </a:endParaRPr>
          </a:p>
        </p:txBody>
      </p:sp>
      <p:sp>
        <p:nvSpPr>
          <p:cNvPr id="23595" name="Line 43"/>
          <p:cNvSpPr/>
          <p:nvPr/>
        </p:nvSpPr>
        <p:spPr>
          <a:xfrm>
            <a:off x="6384925" y="1679575"/>
            <a:ext cx="444500" cy="230188"/>
          </a:xfrm>
          <a:prstGeom prst="line">
            <a:avLst/>
          </a:prstGeom>
          <a:ln w="9525" cap="flat" cmpd="sng">
            <a:solidFill>
              <a:srgbClr val="FFFF00"/>
            </a:solidFill>
            <a:prstDash val="solid"/>
            <a:headEnd type="none" w="med" len="med"/>
            <a:tailEnd type="none" w="med" len="med"/>
          </a:ln>
        </p:spPr>
      </p:sp>
      <p:sp>
        <p:nvSpPr>
          <p:cNvPr id="23596" name="Oval 44"/>
          <p:cNvSpPr/>
          <p:nvPr/>
        </p:nvSpPr>
        <p:spPr>
          <a:xfrm>
            <a:off x="6503988" y="1792288"/>
            <a:ext cx="444500" cy="346075"/>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3597" name="Rectangle 45"/>
          <p:cNvSpPr/>
          <p:nvPr/>
        </p:nvSpPr>
        <p:spPr>
          <a:xfrm>
            <a:off x="7086600" y="1905000"/>
            <a:ext cx="593725"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598" name="Rectangle 46"/>
          <p:cNvSpPr/>
          <p:nvPr/>
        </p:nvSpPr>
        <p:spPr>
          <a:xfrm>
            <a:off x="6705600" y="1371600"/>
            <a:ext cx="444500"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599" name="Rectangle 47"/>
          <p:cNvSpPr/>
          <p:nvPr/>
        </p:nvSpPr>
        <p:spPr>
          <a:xfrm>
            <a:off x="6324600" y="914400"/>
            <a:ext cx="444500"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00" name="Rectangle 48"/>
          <p:cNvSpPr/>
          <p:nvPr/>
        </p:nvSpPr>
        <p:spPr>
          <a:xfrm>
            <a:off x="4724400" y="1905000"/>
            <a:ext cx="2968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01" name="Rectangle 49"/>
          <p:cNvSpPr/>
          <p:nvPr/>
        </p:nvSpPr>
        <p:spPr>
          <a:xfrm>
            <a:off x="5316538" y="1108075"/>
            <a:ext cx="296862"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02" name="Rectangle 50"/>
          <p:cNvSpPr/>
          <p:nvPr/>
        </p:nvSpPr>
        <p:spPr>
          <a:xfrm>
            <a:off x="5486400" y="2209800"/>
            <a:ext cx="296863" cy="230188"/>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03" name="Rectangle 51"/>
          <p:cNvSpPr/>
          <p:nvPr/>
        </p:nvSpPr>
        <p:spPr>
          <a:xfrm>
            <a:off x="4114800" y="2438400"/>
            <a:ext cx="4724400" cy="6096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sz="1800" b="1" dirty="0">
                <a:solidFill>
                  <a:srgbClr val="FFCC99"/>
                </a:solidFill>
              </a:rPr>
              <a:t>The tree is balanced using LR rotation</a:t>
            </a:r>
            <a:endParaRPr sz="1800" b="1" dirty="0">
              <a:solidFill>
                <a:srgbClr val="FFCC99"/>
              </a:solidFill>
            </a:endParaRPr>
          </a:p>
        </p:txBody>
      </p:sp>
      <p:sp>
        <p:nvSpPr>
          <p:cNvPr id="23604" name="Rectangle 52"/>
          <p:cNvSpPr/>
          <p:nvPr/>
        </p:nvSpPr>
        <p:spPr>
          <a:xfrm>
            <a:off x="457200" y="2819400"/>
            <a:ext cx="8153400" cy="6096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sz="2000" b="1" dirty="0">
                <a:solidFill>
                  <a:srgbClr val="FFCCFF"/>
                </a:solidFill>
              </a:rPr>
              <a:t>Consider the AVL tree given below and insert 37 into it.</a:t>
            </a:r>
            <a:endParaRPr sz="2000" b="1" dirty="0">
              <a:solidFill>
                <a:srgbClr val="FFCCFF"/>
              </a:solidFill>
            </a:endParaRPr>
          </a:p>
        </p:txBody>
      </p:sp>
      <p:grpSp>
        <p:nvGrpSpPr>
          <p:cNvPr id="23605" name="Group 53"/>
          <p:cNvGrpSpPr/>
          <p:nvPr/>
        </p:nvGrpSpPr>
        <p:grpSpPr>
          <a:xfrm>
            <a:off x="1143000" y="3200400"/>
            <a:ext cx="2819400" cy="3005138"/>
            <a:chOff x="1872" y="2623"/>
            <a:chExt cx="1368" cy="1704"/>
          </a:xfrm>
        </p:grpSpPr>
        <p:sp>
          <p:nvSpPr>
            <p:cNvPr id="23625" name="Oval 54"/>
            <p:cNvSpPr/>
            <p:nvPr/>
          </p:nvSpPr>
          <p:spPr>
            <a:xfrm>
              <a:off x="2160" y="269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3626" name="Line 55"/>
            <p:cNvSpPr/>
            <p:nvPr/>
          </p:nvSpPr>
          <p:spPr>
            <a:xfrm flipH="1">
              <a:off x="2016" y="2839"/>
              <a:ext cx="144" cy="144"/>
            </a:xfrm>
            <a:prstGeom prst="line">
              <a:avLst/>
            </a:prstGeom>
            <a:ln w="9525" cap="flat" cmpd="sng">
              <a:solidFill>
                <a:srgbClr val="FFFF00"/>
              </a:solidFill>
              <a:prstDash val="solid"/>
              <a:headEnd type="none" w="med" len="med"/>
              <a:tailEnd type="none" w="med" len="med"/>
            </a:ln>
          </p:spPr>
        </p:sp>
        <p:sp>
          <p:nvSpPr>
            <p:cNvPr id="23627" name="Line 56"/>
            <p:cNvSpPr/>
            <p:nvPr/>
          </p:nvSpPr>
          <p:spPr>
            <a:xfrm>
              <a:off x="2376" y="2839"/>
              <a:ext cx="144" cy="144"/>
            </a:xfrm>
            <a:prstGeom prst="line">
              <a:avLst/>
            </a:prstGeom>
            <a:ln w="9525" cap="flat" cmpd="sng">
              <a:solidFill>
                <a:srgbClr val="FFFF00"/>
              </a:solidFill>
              <a:prstDash val="solid"/>
              <a:headEnd type="none" w="med" len="med"/>
              <a:tailEnd type="none" w="med" len="med"/>
            </a:ln>
          </p:spPr>
        </p:sp>
        <p:sp>
          <p:nvSpPr>
            <p:cNvPr id="23628" name="Oval 57"/>
            <p:cNvSpPr/>
            <p:nvPr/>
          </p:nvSpPr>
          <p:spPr>
            <a:xfrm>
              <a:off x="2376" y="29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3629" name="Oval 58"/>
            <p:cNvSpPr/>
            <p:nvPr/>
          </p:nvSpPr>
          <p:spPr>
            <a:xfrm>
              <a:off x="1944" y="29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3630" name="Line 59"/>
            <p:cNvSpPr/>
            <p:nvPr/>
          </p:nvSpPr>
          <p:spPr>
            <a:xfrm flipH="1">
              <a:off x="2376" y="3127"/>
              <a:ext cx="72" cy="144"/>
            </a:xfrm>
            <a:prstGeom prst="line">
              <a:avLst/>
            </a:prstGeom>
            <a:ln w="9525" cap="flat" cmpd="sng">
              <a:solidFill>
                <a:srgbClr val="FFFF00"/>
              </a:solidFill>
              <a:prstDash val="solid"/>
              <a:headEnd type="none" w="med" len="med"/>
              <a:tailEnd type="none" w="med" len="med"/>
            </a:ln>
          </p:spPr>
        </p:sp>
        <p:sp>
          <p:nvSpPr>
            <p:cNvPr id="23631" name="Line 60"/>
            <p:cNvSpPr/>
            <p:nvPr/>
          </p:nvSpPr>
          <p:spPr>
            <a:xfrm>
              <a:off x="2520" y="3127"/>
              <a:ext cx="216" cy="144"/>
            </a:xfrm>
            <a:prstGeom prst="line">
              <a:avLst/>
            </a:prstGeom>
            <a:ln w="9525" cap="flat" cmpd="sng">
              <a:solidFill>
                <a:srgbClr val="FFFF00"/>
              </a:solidFill>
              <a:prstDash val="solid"/>
              <a:headEnd type="none" w="med" len="med"/>
              <a:tailEnd type="none" w="med" len="med"/>
            </a:ln>
          </p:spPr>
        </p:sp>
        <p:sp>
          <p:nvSpPr>
            <p:cNvPr id="23632" name="Oval 61"/>
            <p:cNvSpPr/>
            <p:nvPr/>
          </p:nvSpPr>
          <p:spPr>
            <a:xfrm>
              <a:off x="2592" y="321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23633" name="Rectangle 62"/>
            <p:cNvSpPr/>
            <p:nvPr/>
          </p:nvSpPr>
          <p:spPr>
            <a:xfrm>
              <a:off x="2808" y="3155"/>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34" name="Rectangle 63"/>
            <p:cNvSpPr/>
            <p:nvPr/>
          </p:nvSpPr>
          <p:spPr>
            <a:xfrm>
              <a:off x="2160" y="292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35" name="Rectangle 64"/>
            <p:cNvSpPr/>
            <p:nvPr/>
          </p:nvSpPr>
          <p:spPr>
            <a:xfrm>
              <a:off x="2592" y="291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36" name="Rectangle 65"/>
            <p:cNvSpPr/>
            <p:nvPr/>
          </p:nvSpPr>
          <p:spPr>
            <a:xfrm>
              <a:off x="2376" y="2623"/>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637" name="Rectangle 66"/>
            <p:cNvSpPr/>
            <p:nvPr/>
          </p:nvSpPr>
          <p:spPr>
            <a:xfrm>
              <a:off x="1872" y="2767"/>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38" name="Oval 67"/>
            <p:cNvSpPr/>
            <p:nvPr/>
          </p:nvSpPr>
          <p:spPr>
            <a:xfrm>
              <a:off x="2232" y="329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3639" name="Line 68"/>
            <p:cNvSpPr/>
            <p:nvPr/>
          </p:nvSpPr>
          <p:spPr>
            <a:xfrm flipH="1">
              <a:off x="2088" y="3443"/>
              <a:ext cx="144" cy="144"/>
            </a:xfrm>
            <a:prstGeom prst="line">
              <a:avLst/>
            </a:prstGeom>
            <a:ln w="9525" cap="flat" cmpd="sng">
              <a:solidFill>
                <a:srgbClr val="FFFF00"/>
              </a:solidFill>
              <a:prstDash val="solid"/>
              <a:headEnd type="none" w="med" len="med"/>
              <a:tailEnd type="none" w="med" len="med"/>
            </a:ln>
          </p:spPr>
        </p:sp>
        <p:sp>
          <p:nvSpPr>
            <p:cNvPr id="23640" name="Line 69"/>
            <p:cNvSpPr/>
            <p:nvPr/>
          </p:nvSpPr>
          <p:spPr>
            <a:xfrm>
              <a:off x="2448" y="3443"/>
              <a:ext cx="144" cy="144"/>
            </a:xfrm>
            <a:prstGeom prst="line">
              <a:avLst/>
            </a:prstGeom>
            <a:ln w="9525" cap="flat" cmpd="sng">
              <a:solidFill>
                <a:srgbClr val="FFFF00"/>
              </a:solidFill>
              <a:prstDash val="solid"/>
              <a:headEnd type="none" w="med" len="med"/>
              <a:tailEnd type="none" w="med" len="med"/>
            </a:ln>
          </p:spPr>
        </p:sp>
        <p:sp>
          <p:nvSpPr>
            <p:cNvPr id="23641" name="Oval 70"/>
            <p:cNvSpPr/>
            <p:nvPr/>
          </p:nvSpPr>
          <p:spPr>
            <a:xfrm>
              <a:off x="2448" y="351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3642" name="Oval 71"/>
            <p:cNvSpPr/>
            <p:nvPr/>
          </p:nvSpPr>
          <p:spPr>
            <a:xfrm>
              <a:off x="2016" y="351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3643" name="Line 72"/>
            <p:cNvSpPr/>
            <p:nvPr/>
          </p:nvSpPr>
          <p:spPr>
            <a:xfrm flipH="1">
              <a:off x="2448" y="3732"/>
              <a:ext cx="72" cy="144"/>
            </a:xfrm>
            <a:prstGeom prst="line">
              <a:avLst/>
            </a:prstGeom>
            <a:ln w="9525" cap="flat" cmpd="sng">
              <a:solidFill>
                <a:srgbClr val="FFFF00"/>
              </a:solidFill>
              <a:prstDash val="solid"/>
              <a:headEnd type="none" w="med" len="med"/>
              <a:tailEnd type="none" w="med" len="med"/>
            </a:ln>
          </p:spPr>
        </p:sp>
        <p:sp>
          <p:nvSpPr>
            <p:cNvPr id="23644" name="Oval 73"/>
            <p:cNvSpPr/>
            <p:nvPr/>
          </p:nvSpPr>
          <p:spPr>
            <a:xfrm>
              <a:off x="2376" y="380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23645" name="Line 74"/>
            <p:cNvSpPr/>
            <p:nvPr/>
          </p:nvSpPr>
          <p:spPr>
            <a:xfrm>
              <a:off x="2592" y="3732"/>
              <a:ext cx="216" cy="144"/>
            </a:xfrm>
            <a:prstGeom prst="line">
              <a:avLst/>
            </a:prstGeom>
            <a:ln w="9525" cap="flat" cmpd="sng">
              <a:solidFill>
                <a:srgbClr val="FFFF00"/>
              </a:solidFill>
              <a:prstDash val="solid"/>
              <a:headEnd type="none" w="med" len="med"/>
              <a:tailEnd type="none" w="med" len="med"/>
            </a:ln>
          </p:spPr>
        </p:sp>
        <p:sp>
          <p:nvSpPr>
            <p:cNvPr id="23646" name="Oval 75"/>
            <p:cNvSpPr/>
            <p:nvPr/>
          </p:nvSpPr>
          <p:spPr>
            <a:xfrm>
              <a:off x="2664" y="380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23647" name="Rectangle 76"/>
            <p:cNvSpPr/>
            <p:nvPr/>
          </p:nvSpPr>
          <p:spPr>
            <a:xfrm>
              <a:off x="2880" y="3760"/>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48" name="Rectangle 77"/>
            <p:cNvSpPr/>
            <p:nvPr/>
          </p:nvSpPr>
          <p:spPr>
            <a:xfrm>
              <a:off x="2232" y="37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649" name="Rectangle 78"/>
            <p:cNvSpPr/>
            <p:nvPr/>
          </p:nvSpPr>
          <p:spPr>
            <a:xfrm>
              <a:off x="2664" y="3516"/>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650" name="Rectangle 79"/>
            <p:cNvSpPr/>
            <p:nvPr/>
          </p:nvSpPr>
          <p:spPr>
            <a:xfrm>
              <a:off x="2088" y="314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-2</a:t>
              </a:r>
              <a:endParaRPr sz="900" b="1" dirty="0">
                <a:solidFill>
                  <a:srgbClr val="993300"/>
                </a:solidFill>
                <a:latin typeface="Arial" panose="020B0604020202020204" pitchFamily="34" charset="0"/>
              </a:endParaRPr>
            </a:p>
          </p:txBody>
        </p:sp>
        <p:sp>
          <p:nvSpPr>
            <p:cNvPr id="23651" name="Rectangle 80"/>
            <p:cNvSpPr/>
            <p:nvPr/>
          </p:nvSpPr>
          <p:spPr>
            <a:xfrm>
              <a:off x="1944" y="337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52" name="Rectangle 81"/>
            <p:cNvSpPr/>
            <p:nvPr/>
          </p:nvSpPr>
          <p:spPr>
            <a:xfrm>
              <a:off x="2376" y="4183"/>
              <a:ext cx="288"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53" name="Line 82"/>
            <p:cNvSpPr/>
            <p:nvPr/>
          </p:nvSpPr>
          <p:spPr>
            <a:xfrm flipH="1">
              <a:off x="2304" y="3967"/>
              <a:ext cx="72" cy="144"/>
            </a:xfrm>
            <a:prstGeom prst="line">
              <a:avLst/>
            </a:prstGeom>
            <a:ln w="9525" cap="flat" cmpd="sng">
              <a:solidFill>
                <a:srgbClr val="FFFF00"/>
              </a:solidFill>
              <a:prstDash val="solid"/>
              <a:headEnd type="none" w="med" len="med"/>
              <a:tailEnd type="none" w="med" len="med"/>
            </a:ln>
          </p:spPr>
        </p:sp>
        <p:sp>
          <p:nvSpPr>
            <p:cNvPr id="23654" name="Oval 83"/>
            <p:cNvSpPr/>
            <p:nvPr/>
          </p:nvSpPr>
          <p:spPr>
            <a:xfrm>
              <a:off x="2160"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51</a:t>
              </a:r>
              <a:endParaRPr sz="900" b="1" dirty="0">
                <a:solidFill>
                  <a:srgbClr val="993300"/>
                </a:solidFill>
                <a:latin typeface="Arial" panose="020B0604020202020204" pitchFamily="34" charset="0"/>
              </a:endParaRPr>
            </a:p>
          </p:txBody>
        </p:sp>
      </p:grpSp>
      <p:grpSp>
        <p:nvGrpSpPr>
          <p:cNvPr id="23606" name="Group 84"/>
          <p:cNvGrpSpPr/>
          <p:nvPr/>
        </p:nvGrpSpPr>
        <p:grpSpPr>
          <a:xfrm>
            <a:off x="4114800" y="3429000"/>
            <a:ext cx="2819400" cy="1524000"/>
            <a:chOff x="1728" y="686"/>
            <a:chExt cx="1368" cy="864"/>
          </a:xfrm>
        </p:grpSpPr>
        <p:sp>
          <p:nvSpPr>
            <p:cNvPr id="23608" name="Oval 85"/>
            <p:cNvSpPr/>
            <p:nvPr/>
          </p:nvSpPr>
          <p:spPr>
            <a:xfrm>
              <a:off x="2304" y="75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23609" name="Line 86"/>
            <p:cNvSpPr/>
            <p:nvPr/>
          </p:nvSpPr>
          <p:spPr>
            <a:xfrm flipH="1">
              <a:off x="2160" y="902"/>
              <a:ext cx="144" cy="144"/>
            </a:xfrm>
            <a:prstGeom prst="line">
              <a:avLst/>
            </a:prstGeom>
            <a:ln w="9525" cap="flat" cmpd="sng">
              <a:solidFill>
                <a:srgbClr val="FFFF00"/>
              </a:solidFill>
              <a:prstDash val="solid"/>
              <a:headEnd type="none" w="med" len="med"/>
              <a:tailEnd type="none" w="med" len="med"/>
            </a:ln>
          </p:spPr>
        </p:sp>
        <p:sp>
          <p:nvSpPr>
            <p:cNvPr id="23610" name="Line 87"/>
            <p:cNvSpPr/>
            <p:nvPr/>
          </p:nvSpPr>
          <p:spPr>
            <a:xfrm>
              <a:off x="2520" y="902"/>
              <a:ext cx="144" cy="144"/>
            </a:xfrm>
            <a:prstGeom prst="line">
              <a:avLst/>
            </a:prstGeom>
            <a:ln w="9525" cap="flat" cmpd="sng">
              <a:solidFill>
                <a:srgbClr val="FFFF00"/>
              </a:solidFill>
              <a:prstDash val="solid"/>
              <a:headEnd type="none" w="med" len="med"/>
              <a:tailEnd type="none" w="med" len="med"/>
            </a:ln>
          </p:spPr>
        </p:sp>
        <p:sp>
          <p:nvSpPr>
            <p:cNvPr id="23611" name="Oval 88"/>
            <p:cNvSpPr/>
            <p:nvPr/>
          </p:nvSpPr>
          <p:spPr>
            <a:xfrm>
              <a:off x="2520" y="97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3612" name="Oval 89"/>
            <p:cNvSpPr/>
            <p:nvPr/>
          </p:nvSpPr>
          <p:spPr>
            <a:xfrm>
              <a:off x="2088" y="97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3613" name="Line 90"/>
            <p:cNvSpPr/>
            <p:nvPr/>
          </p:nvSpPr>
          <p:spPr>
            <a:xfrm flipH="1">
              <a:off x="2016" y="1190"/>
              <a:ext cx="144" cy="144"/>
            </a:xfrm>
            <a:prstGeom prst="line">
              <a:avLst/>
            </a:prstGeom>
            <a:ln w="9525" cap="flat" cmpd="sng">
              <a:solidFill>
                <a:srgbClr val="FFFF00"/>
              </a:solidFill>
              <a:prstDash val="solid"/>
              <a:headEnd type="none" w="med" len="med"/>
              <a:tailEnd type="none" w="med" len="med"/>
            </a:ln>
          </p:spPr>
        </p:sp>
        <p:sp>
          <p:nvSpPr>
            <p:cNvPr id="23614" name="Line 91"/>
            <p:cNvSpPr/>
            <p:nvPr/>
          </p:nvSpPr>
          <p:spPr>
            <a:xfrm>
              <a:off x="2664" y="1190"/>
              <a:ext cx="72" cy="144"/>
            </a:xfrm>
            <a:prstGeom prst="line">
              <a:avLst/>
            </a:prstGeom>
            <a:ln w="9525" cap="flat" cmpd="sng">
              <a:solidFill>
                <a:srgbClr val="FFFF00"/>
              </a:solidFill>
              <a:prstDash val="solid"/>
              <a:headEnd type="none" w="med" len="med"/>
              <a:tailEnd type="none" w="med" len="med"/>
            </a:ln>
          </p:spPr>
        </p:sp>
        <p:sp>
          <p:nvSpPr>
            <p:cNvPr id="23615" name="Oval 92"/>
            <p:cNvSpPr/>
            <p:nvPr/>
          </p:nvSpPr>
          <p:spPr>
            <a:xfrm>
              <a:off x="2592" y="133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23616" name="Rectangle 93"/>
            <p:cNvSpPr/>
            <p:nvPr/>
          </p:nvSpPr>
          <p:spPr>
            <a:xfrm>
              <a:off x="2736" y="97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3617" name="Rectangle 94"/>
            <p:cNvSpPr/>
            <p:nvPr/>
          </p:nvSpPr>
          <p:spPr>
            <a:xfrm>
              <a:off x="2520" y="686"/>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18" name="Rectangle 95"/>
            <p:cNvSpPr/>
            <p:nvPr/>
          </p:nvSpPr>
          <p:spPr>
            <a:xfrm>
              <a:off x="2016" y="83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19" name="Oval 96"/>
            <p:cNvSpPr/>
            <p:nvPr/>
          </p:nvSpPr>
          <p:spPr>
            <a:xfrm>
              <a:off x="1944" y="133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3620" name="Line 97"/>
            <p:cNvSpPr/>
            <p:nvPr/>
          </p:nvSpPr>
          <p:spPr>
            <a:xfrm>
              <a:off x="2232" y="1190"/>
              <a:ext cx="72" cy="144"/>
            </a:xfrm>
            <a:prstGeom prst="line">
              <a:avLst/>
            </a:prstGeom>
            <a:ln w="9525" cap="flat" cmpd="sng">
              <a:solidFill>
                <a:srgbClr val="FFFF00"/>
              </a:solidFill>
              <a:prstDash val="solid"/>
              <a:headEnd type="none" w="med" len="med"/>
              <a:tailEnd type="none" w="med" len="med"/>
            </a:ln>
          </p:spPr>
        </p:sp>
        <p:sp>
          <p:nvSpPr>
            <p:cNvPr id="23621" name="Oval 98"/>
            <p:cNvSpPr/>
            <p:nvPr/>
          </p:nvSpPr>
          <p:spPr>
            <a:xfrm>
              <a:off x="2232" y="133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51</a:t>
              </a:r>
              <a:endParaRPr sz="900" b="1" dirty="0">
                <a:solidFill>
                  <a:srgbClr val="993300"/>
                </a:solidFill>
                <a:latin typeface="Arial" panose="020B0604020202020204" pitchFamily="34" charset="0"/>
              </a:endParaRPr>
            </a:p>
          </p:txBody>
        </p:sp>
        <p:sp>
          <p:nvSpPr>
            <p:cNvPr id="23622" name="Rectangle 99"/>
            <p:cNvSpPr/>
            <p:nvPr/>
          </p:nvSpPr>
          <p:spPr>
            <a:xfrm>
              <a:off x="2880" y="133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23" name="Rectangle 100"/>
            <p:cNvSpPr/>
            <p:nvPr/>
          </p:nvSpPr>
          <p:spPr>
            <a:xfrm>
              <a:off x="1728" y="140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3624" name="Rectangle 101"/>
            <p:cNvSpPr/>
            <p:nvPr/>
          </p:nvSpPr>
          <p:spPr>
            <a:xfrm>
              <a:off x="2376" y="1190"/>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grpSp>
      <p:sp>
        <p:nvSpPr>
          <p:cNvPr id="23607" name="Rectangle 102"/>
          <p:cNvSpPr/>
          <p:nvPr/>
        </p:nvSpPr>
        <p:spPr>
          <a:xfrm>
            <a:off x="2743200" y="5562600"/>
            <a:ext cx="4724400" cy="6096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sz="1800" b="1" dirty="0">
                <a:solidFill>
                  <a:srgbClr val="FFCC99"/>
                </a:solidFill>
              </a:rPr>
              <a:t>The tree is balanced using RL rotation</a:t>
            </a:r>
            <a:endParaRPr sz="1800" b="1" dirty="0">
              <a:solidFill>
                <a:srgbClr val="FFCC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0" y="0"/>
            <a:ext cx="8839200" cy="731838"/>
          </a:xfrm>
          <a:ln/>
        </p:spPr>
        <p:txBody>
          <a:bodyPr vert="horz" wrap="square" lIns="91440" tIns="45720" rIns="91440" bIns="45720" anchor="ctr" anchorCtr="0"/>
          <a:p>
            <a:pPr eaLnBrk="1" hangingPunct="1"/>
            <a:r>
              <a:rPr sz="3600" b="1" dirty="0">
                <a:solidFill>
                  <a:srgbClr val="FFCCFF"/>
                </a:solidFill>
              </a:rPr>
              <a:t>Deletion of a node from an AVL Tree</a:t>
            </a:r>
            <a:endParaRPr sz="3600" b="1" dirty="0">
              <a:solidFill>
                <a:srgbClr val="FFCCFF"/>
              </a:solidFill>
            </a:endParaRPr>
          </a:p>
        </p:txBody>
      </p:sp>
      <p:sp>
        <p:nvSpPr>
          <p:cNvPr id="24579" name="Rectangle 3"/>
          <p:cNvSpPr>
            <a:spLocks noGrp="1"/>
          </p:cNvSpPr>
          <p:nvPr>
            <p:ph idx="1"/>
          </p:nvPr>
        </p:nvSpPr>
        <p:spPr>
          <a:xfrm>
            <a:off x="0" y="838200"/>
            <a:ext cx="9144000" cy="3505200"/>
          </a:xfrm>
          <a:ln/>
        </p:spPr>
        <p:txBody>
          <a:bodyPr vert="horz" wrap="square" lIns="91440" tIns="45720" rIns="91440" bIns="45720" anchor="t" anchorCtr="0"/>
          <a:p>
            <a:pPr eaLnBrk="1" hangingPunct="1">
              <a:lnSpc>
                <a:spcPct val="80000"/>
              </a:lnSpc>
            </a:pPr>
            <a:r>
              <a:rPr sz="1800" b="1" dirty="0">
                <a:solidFill>
                  <a:srgbClr val="FFFF00"/>
                </a:solidFill>
              </a:rPr>
              <a:t>Deletion of a node in the AVL tree is similar to that of binary search trees. But it goes one step ahead. Deletion may disturb the AVLness of the tree, so to re-balance the AVL tree we need to perform rotations. There are two classes of rotation that can be performed on an AVL tree after deleting a given node. These rotations are- R rotation and L rotation.</a:t>
            </a:r>
            <a:endParaRPr sz="1800" b="1" dirty="0">
              <a:solidFill>
                <a:srgbClr val="FFFF00"/>
              </a:solidFill>
            </a:endParaRPr>
          </a:p>
          <a:p>
            <a:pPr eaLnBrk="1" hangingPunct="1">
              <a:lnSpc>
                <a:spcPct val="80000"/>
              </a:lnSpc>
            </a:pPr>
            <a:r>
              <a:rPr sz="1800" b="1" dirty="0">
                <a:solidFill>
                  <a:srgbClr val="FFFF00"/>
                </a:solidFill>
              </a:rPr>
              <a:t>If the node to be deleted is present in the left sub-tree of the critical node, then L rotation is applied else if X is on the right sub-tree, R rotation is performed. </a:t>
            </a:r>
            <a:endParaRPr sz="1800" b="1" dirty="0">
              <a:solidFill>
                <a:srgbClr val="FFFF00"/>
              </a:solidFill>
            </a:endParaRPr>
          </a:p>
          <a:p>
            <a:pPr eaLnBrk="1" hangingPunct="1">
              <a:lnSpc>
                <a:spcPct val="80000"/>
              </a:lnSpc>
            </a:pPr>
            <a:r>
              <a:rPr sz="1800" b="1" dirty="0">
                <a:solidFill>
                  <a:srgbClr val="FFFF00"/>
                </a:solidFill>
              </a:rPr>
              <a:t>Further there are three categories of L and R rotations. The variations of L rotation are- L-1, L0 and L1 rotation. Correspondingly for R rotation, there are R0, R-1 and R1 rotations.  </a:t>
            </a:r>
            <a:endParaRPr sz="1800" b="1" dirty="0">
              <a:solidFill>
                <a:srgbClr val="FFFF00"/>
              </a:solidFill>
            </a:endParaRPr>
          </a:p>
          <a:p>
            <a:pPr eaLnBrk="1" hangingPunct="1">
              <a:lnSpc>
                <a:spcPct val="80000"/>
              </a:lnSpc>
            </a:pPr>
            <a:r>
              <a:rPr sz="1800" i="1" dirty="0">
                <a:solidFill>
                  <a:srgbClr val="FF9900"/>
                </a:solidFill>
              </a:rPr>
              <a:t>R0 Rotation</a:t>
            </a:r>
            <a:endParaRPr sz="1800" dirty="0">
              <a:solidFill>
                <a:srgbClr val="FF9900"/>
              </a:solidFill>
            </a:endParaRPr>
          </a:p>
          <a:p>
            <a:pPr eaLnBrk="1" hangingPunct="1">
              <a:lnSpc>
                <a:spcPct val="80000"/>
              </a:lnSpc>
            </a:pPr>
            <a:r>
              <a:rPr sz="1800" dirty="0">
                <a:solidFill>
                  <a:srgbClr val="FFFF00"/>
                </a:solidFill>
              </a:rPr>
              <a:t>Let B be the root of the left or right sub-tree of A (critical node). R0 rotation is applied if the balance factor of B is 0. </a:t>
            </a:r>
            <a:endParaRPr sz="1800" dirty="0">
              <a:solidFill>
                <a:srgbClr val="FFFF00"/>
              </a:solidFill>
            </a:endParaRPr>
          </a:p>
          <a:p>
            <a:pPr eaLnBrk="1" hangingPunct="1">
              <a:lnSpc>
                <a:spcPct val="80000"/>
              </a:lnSpc>
            </a:pPr>
            <a:r>
              <a:rPr sz="1800" dirty="0">
                <a:solidFill>
                  <a:srgbClr val="FFCC99"/>
                </a:solidFill>
              </a:rPr>
              <a:t>Consider the AVL tree given below and delete 72 from it.</a:t>
            </a:r>
            <a:r>
              <a:rPr sz="1800" dirty="0">
                <a:solidFill>
                  <a:srgbClr val="993300"/>
                </a:solidFill>
              </a:rPr>
              <a:t> </a:t>
            </a:r>
            <a:endParaRPr sz="1800" dirty="0">
              <a:solidFill>
                <a:srgbClr val="993300"/>
              </a:solidFill>
            </a:endParaRPr>
          </a:p>
          <a:p>
            <a:pPr eaLnBrk="1" hangingPunct="1">
              <a:lnSpc>
                <a:spcPct val="80000"/>
              </a:lnSpc>
            </a:pPr>
            <a:endParaRPr sz="1800" b="1" dirty="0">
              <a:solidFill>
                <a:srgbClr val="CC3300"/>
              </a:solidFill>
            </a:endParaRPr>
          </a:p>
        </p:txBody>
      </p:sp>
      <p:grpSp>
        <p:nvGrpSpPr>
          <p:cNvPr id="24580" name="Group 5"/>
          <p:cNvGrpSpPr/>
          <p:nvPr/>
        </p:nvGrpSpPr>
        <p:grpSpPr>
          <a:xfrm>
            <a:off x="533400" y="4419600"/>
            <a:ext cx="2590800" cy="1774825"/>
            <a:chOff x="1440" y="610"/>
            <a:chExt cx="1440" cy="1118"/>
          </a:xfrm>
        </p:grpSpPr>
        <p:sp>
          <p:nvSpPr>
            <p:cNvPr id="24623" name="Oval 6"/>
            <p:cNvSpPr/>
            <p:nvPr/>
          </p:nvSpPr>
          <p:spPr>
            <a:xfrm>
              <a:off x="2088" y="68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4624" name="Line 7"/>
            <p:cNvSpPr/>
            <p:nvPr/>
          </p:nvSpPr>
          <p:spPr>
            <a:xfrm flipH="1">
              <a:off x="1944" y="826"/>
              <a:ext cx="144" cy="144"/>
            </a:xfrm>
            <a:prstGeom prst="line">
              <a:avLst/>
            </a:prstGeom>
            <a:ln w="9525" cap="flat" cmpd="sng">
              <a:solidFill>
                <a:srgbClr val="FFFF00"/>
              </a:solidFill>
              <a:prstDash val="solid"/>
              <a:headEnd type="none" w="med" len="med"/>
              <a:tailEnd type="none" w="med" len="med"/>
            </a:ln>
          </p:spPr>
        </p:sp>
        <p:sp>
          <p:nvSpPr>
            <p:cNvPr id="24625" name="Line 8"/>
            <p:cNvSpPr/>
            <p:nvPr/>
          </p:nvSpPr>
          <p:spPr>
            <a:xfrm>
              <a:off x="2304" y="826"/>
              <a:ext cx="144" cy="144"/>
            </a:xfrm>
            <a:prstGeom prst="line">
              <a:avLst/>
            </a:prstGeom>
            <a:ln w="9525" cap="flat" cmpd="sng">
              <a:solidFill>
                <a:srgbClr val="FFFF00"/>
              </a:solidFill>
              <a:prstDash val="solid"/>
              <a:headEnd type="none" w="med" len="med"/>
              <a:tailEnd type="none" w="med" len="med"/>
            </a:ln>
          </p:spPr>
        </p:sp>
        <p:sp>
          <p:nvSpPr>
            <p:cNvPr id="24626" name="Oval 9"/>
            <p:cNvSpPr/>
            <p:nvPr/>
          </p:nvSpPr>
          <p:spPr>
            <a:xfrm>
              <a:off x="2304" y="89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4627" name="Oval 10"/>
            <p:cNvSpPr/>
            <p:nvPr/>
          </p:nvSpPr>
          <p:spPr>
            <a:xfrm>
              <a:off x="1872" y="89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4628" name="Line 11"/>
            <p:cNvSpPr/>
            <p:nvPr/>
          </p:nvSpPr>
          <p:spPr>
            <a:xfrm flipH="1">
              <a:off x="1728" y="1042"/>
              <a:ext cx="144" cy="216"/>
            </a:xfrm>
            <a:prstGeom prst="line">
              <a:avLst/>
            </a:prstGeom>
            <a:ln w="9525" cap="flat" cmpd="sng">
              <a:solidFill>
                <a:srgbClr val="FFFF00"/>
              </a:solidFill>
              <a:prstDash val="solid"/>
              <a:headEnd type="none" w="med" len="med"/>
              <a:tailEnd type="none" w="med" len="med"/>
            </a:ln>
          </p:spPr>
        </p:sp>
        <p:sp>
          <p:nvSpPr>
            <p:cNvPr id="24629" name="Oval 12"/>
            <p:cNvSpPr/>
            <p:nvPr/>
          </p:nvSpPr>
          <p:spPr>
            <a:xfrm>
              <a:off x="1656" y="111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4630" name="Line 13"/>
            <p:cNvSpPr/>
            <p:nvPr/>
          </p:nvSpPr>
          <p:spPr>
            <a:xfrm>
              <a:off x="2016" y="1114"/>
              <a:ext cx="72" cy="144"/>
            </a:xfrm>
            <a:prstGeom prst="line">
              <a:avLst/>
            </a:prstGeom>
            <a:ln w="9525" cap="flat" cmpd="sng">
              <a:solidFill>
                <a:srgbClr val="FFFF00"/>
              </a:solidFill>
              <a:prstDash val="solid"/>
              <a:headEnd type="none" w="med" len="med"/>
              <a:tailEnd type="none" w="med" len="med"/>
            </a:ln>
          </p:spPr>
        </p:sp>
        <p:sp>
          <p:nvSpPr>
            <p:cNvPr id="24631" name="Oval 14"/>
            <p:cNvSpPr/>
            <p:nvPr/>
          </p:nvSpPr>
          <p:spPr>
            <a:xfrm>
              <a:off x="1944" y="118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4632" name="Line 15"/>
            <p:cNvSpPr/>
            <p:nvPr/>
          </p:nvSpPr>
          <p:spPr>
            <a:xfrm>
              <a:off x="2520" y="1080"/>
              <a:ext cx="144" cy="216"/>
            </a:xfrm>
            <a:prstGeom prst="line">
              <a:avLst/>
            </a:prstGeom>
            <a:ln w="9525" cap="flat" cmpd="sng">
              <a:solidFill>
                <a:srgbClr val="FFFF00"/>
              </a:solidFill>
              <a:prstDash val="solid"/>
              <a:headEnd type="none" w="med" len="med"/>
              <a:tailEnd type="none" w="med" len="med"/>
            </a:ln>
          </p:spPr>
        </p:sp>
        <p:sp>
          <p:nvSpPr>
            <p:cNvPr id="24633" name="Oval 16"/>
            <p:cNvSpPr/>
            <p:nvPr/>
          </p:nvSpPr>
          <p:spPr>
            <a:xfrm>
              <a:off x="2448" y="115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24634" name="Rectangle 17"/>
            <p:cNvSpPr/>
            <p:nvPr/>
          </p:nvSpPr>
          <p:spPr>
            <a:xfrm>
              <a:off x="2520" y="898"/>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635" name="Rectangle 18"/>
            <p:cNvSpPr/>
            <p:nvPr/>
          </p:nvSpPr>
          <p:spPr>
            <a:xfrm>
              <a:off x="2304" y="610"/>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636" name="Rectangle 19"/>
            <p:cNvSpPr/>
            <p:nvPr/>
          </p:nvSpPr>
          <p:spPr>
            <a:xfrm>
              <a:off x="1512" y="104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637" name="Rectangle 20"/>
            <p:cNvSpPr/>
            <p:nvPr/>
          </p:nvSpPr>
          <p:spPr>
            <a:xfrm>
              <a:off x="2160" y="1152"/>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638" name="Rectangle 21"/>
            <p:cNvSpPr/>
            <p:nvPr/>
          </p:nvSpPr>
          <p:spPr>
            <a:xfrm>
              <a:off x="1800" y="75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39" name="Line 22"/>
            <p:cNvSpPr/>
            <p:nvPr/>
          </p:nvSpPr>
          <p:spPr>
            <a:xfrm flipH="1">
              <a:off x="1656" y="1330"/>
              <a:ext cx="72" cy="182"/>
            </a:xfrm>
            <a:prstGeom prst="line">
              <a:avLst/>
            </a:prstGeom>
            <a:ln w="9525" cap="flat" cmpd="sng">
              <a:solidFill>
                <a:srgbClr val="FFFF00"/>
              </a:solidFill>
              <a:prstDash val="solid"/>
              <a:headEnd type="none" w="med" len="med"/>
              <a:tailEnd type="none" w="med" len="med"/>
            </a:ln>
          </p:spPr>
        </p:sp>
        <p:sp>
          <p:nvSpPr>
            <p:cNvPr id="24640" name="Oval 23"/>
            <p:cNvSpPr/>
            <p:nvPr/>
          </p:nvSpPr>
          <p:spPr>
            <a:xfrm>
              <a:off x="1512" y="151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18</a:t>
              </a:r>
              <a:endParaRPr sz="900" b="1" dirty="0">
                <a:solidFill>
                  <a:srgbClr val="993300"/>
                </a:solidFill>
                <a:latin typeface="Arial" panose="020B0604020202020204" pitchFamily="34" charset="0"/>
              </a:endParaRPr>
            </a:p>
          </p:txBody>
        </p:sp>
        <p:sp>
          <p:nvSpPr>
            <p:cNvPr id="24641" name="Rectangle 24"/>
            <p:cNvSpPr/>
            <p:nvPr/>
          </p:nvSpPr>
          <p:spPr>
            <a:xfrm>
              <a:off x="1440" y="136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42" name="Line 25"/>
            <p:cNvSpPr/>
            <p:nvPr/>
          </p:nvSpPr>
          <p:spPr>
            <a:xfrm>
              <a:off x="2088" y="1368"/>
              <a:ext cx="72" cy="144"/>
            </a:xfrm>
            <a:prstGeom prst="line">
              <a:avLst/>
            </a:prstGeom>
            <a:ln w="9525" cap="flat" cmpd="sng">
              <a:solidFill>
                <a:srgbClr val="FFFF00"/>
              </a:solidFill>
              <a:prstDash val="solid"/>
              <a:headEnd type="none" w="med" len="med"/>
              <a:tailEnd type="none" w="med" len="med"/>
            </a:ln>
          </p:spPr>
        </p:sp>
        <p:sp>
          <p:nvSpPr>
            <p:cNvPr id="24643" name="Oval 26"/>
            <p:cNvSpPr/>
            <p:nvPr/>
          </p:nvSpPr>
          <p:spPr>
            <a:xfrm>
              <a:off x="2016" y="151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40</a:t>
              </a:r>
              <a:endParaRPr sz="900" b="1" dirty="0">
                <a:solidFill>
                  <a:srgbClr val="993300"/>
                </a:solidFill>
                <a:latin typeface="Arial" panose="020B0604020202020204" pitchFamily="34" charset="0"/>
              </a:endParaRPr>
            </a:p>
          </p:txBody>
        </p:sp>
        <p:sp>
          <p:nvSpPr>
            <p:cNvPr id="24644" name="Rectangle 27"/>
            <p:cNvSpPr/>
            <p:nvPr/>
          </p:nvSpPr>
          <p:spPr>
            <a:xfrm>
              <a:off x="2232" y="151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45" name="Rectangle 28"/>
            <p:cNvSpPr/>
            <p:nvPr/>
          </p:nvSpPr>
          <p:spPr>
            <a:xfrm>
              <a:off x="2664" y="122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grpSp>
      <p:grpSp>
        <p:nvGrpSpPr>
          <p:cNvPr id="24581" name="Group 29"/>
          <p:cNvGrpSpPr/>
          <p:nvPr/>
        </p:nvGrpSpPr>
        <p:grpSpPr>
          <a:xfrm>
            <a:off x="2971800" y="4648200"/>
            <a:ext cx="2667000" cy="1828800"/>
            <a:chOff x="1368" y="1906"/>
            <a:chExt cx="1440" cy="1152"/>
          </a:xfrm>
        </p:grpSpPr>
        <p:sp>
          <p:nvSpPr>
            <p:cNvPr id="24603" name="Oval 30"/>
            <p:cNvSpPr/>
            <p:nvPr/>
          </p:nvSpPr>
          <p:spPr>
            <a:xfrm>
              <a:off x="2160" y="197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4604" name="Line 31"/>
            <p:cNvSpPr/>
            <p:nvPr/>
          </p:nvSpPr>
          <p:spPr>
            <a:xfrm flipH="1">
              <a:off x="2016" y="2121"/>
              <a:ext cx="144" cy="144"/>
            </a:xfrm>
            <a:prstGeom prst="line">
              <a:avLst/>
            </a:prstGeom>
            <a:ln w="9525" cap="flat" cmpd="sng">
              <a:solidFill>
                <a:srgbClr val="FFFF00"/>
              </a:solidFill>
              <a:prstDash val="solid"/>
              <a:headEnd type="none" w="med" len="med"/>
              <a:tailEnd type="none" w="med" len="med"/>
            </a:ln>
          </p:spPr>
        </p:sp>
        <p:sp>
          <p:nvSpPr>
            <p:cNvPr id="24605" name="Line 32"/>
            <p:cNvSpPr/>
            <p:nvPr/>
          </p:nvSpPr>
          <p:spPr>
            <a:xfrm>
              <a:off x="2376" y="2121"/>
              <a:ext cx="144" cy="144"/>
            </a:xfrm>
            <a:prstGeom prst="line">
              <a:avLst/>
            </a:prstGeom>
            <a:ln w="9525" cap="flat" cmpd="sng">
              <a:solidFill>
                <a:srgbClr val="FFFF00"/>
              </a:solidFill>
              <a:prstDash val="solid"/>
              <a:headEnd type="none" w="med" len="med"/>
              <a:tailEnd type="none" w="med" len="med"/>
            </a:ln>
          </p:spPr>
        </p:sp>
        <p:sp>
          <p:nvSpPr>
            <p:cNvPr id="24606" name="Oval 33"/>
            <p:cNvSpPr/>
            <p:nvPr/>
          </p:nvSpPr>
          <p:spPr>
            <a:xfrm>
              <a:off x="2376" y="219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4607" name="Oval 34"/>
            <p:cNvSpPr/>
            <p:nvPr/>
          </p:nvSpPr>
          <p:spPr>
            <a:xfrm>
              <a:off x="1944" y="219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4608" name="Line 35"/>
            <p:cNvSpPr/>
            <p:nvPr/>
          </p:nvSpPr>
          <p:spPr>
            <a:xfrm flipH="1">
              <a:off x="1800" y="2338"/>
              <a:ext cx="144" cy="216"/>
            </a:xfrm>
            <a:prstGeom prst="line">
              <a:avLst/>
            </a:prstGeom>
            <a:ln w="9525" cap="flat" cmpd="sng">
              <a:solidFill>
                <a:srgbClr val="FFFF00"/>
              </a:solidFill>
              <a:prstDash val="solid"/>
              <a:headEnd type="none" w="med" len="med"/>
              <a:tailEnd type="none" w="med" len="med"/>
            </a:ln>
          </p:spPr>
        </p:sp>
        <p:sp>
          <p:nvSpPr>
            <p:cNvPr id="24609" name="Oval 36"/>
            <p:cNvSpPr/>
            <p:nvPr/>
          </p:nvSpPr>
          <p:spPr>
            <a:xfrm>
              <a:off x="1656" y="248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4610" name="Line 37"/>
            <p:cNvSpPr/>
            <p:nvPr/>
          </p:nvSpPr>
          <p:spPr>
            <a:xfrm>
              <a:off x="2088" y="2410"/>
              <a:ext cx="36" cy="72"/>
            </a:xfrm>
            <a:prstGeom prst="line">
              <a:avLst/>
            </a:prstGeom>
            <a:ln w="9525" cap="flat" cmpd="sng">
              <a:solidFill>
                <a:srgbClr val="FFFF00"/>
              </a:solidFill>
              <a:prstDash val="solid"/>
              <a:headEnd type="none" w="med" len="med"/>
              <a:tailEnd type="none" w="med" len="med"/>
            </a:ln>
          </p:spPr>
        </p:sp>
        <p:sp>
          <p:nvSpPr>
            <p:cNvPr id="24611" name="Oval 38"/>
            <p:cNvSpPr/>
            <p:nvPr/>
          </p:nvSpPr>
          <p:spPr>
            <a:xfrm>
              <a:off x="2016" y="248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4612" name="Rectangle 39"/>
            <p:cNvSpPr/>
            <p:nvPr/>
          </p:nvSpPr>
          <p:spPr>
            <a:xfrm>
              <a:off x="2592" y="219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13" name="Rectangle 40"/>
            <p:cNvSpPr/>
            <p:nvPr/>
          </p:nvSpPr>
          <p:spPr>
            <a:xfrm>
              <a:off x="2376" y="1906"/>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2</a:t>
              </a:r>
              <a:endParaRPr sz="900" b="1" dirty="0">
                <a:solidFill>
                  <a:srgbClr val="993300"/>
                </a:solidFill>
                <a:latin typeface="Arial" panose="020B0604020202020204" pitchFamily="34" charset="0"/>
              </a:endParaRPr>
            </a:p>
          </p:txBody>
        </p:sp>
        <p:sp>
          <p:nvSpPr>
            <p:cNvPr id="24614" name="Rectangle 41"/>
            <p:cNvSpPr/>
            <p:nvPr/>
          </p:nvSpPr>
          <p:spPr>
            <a:xfrm>
              <a:off x="1584" y="233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615" name="Rectangle 42"/>
            <p:cNvSpPr/>
            <p:nvPr/>
          </p:nvSpPr>
          <p:spPr>
            <a:xfrm>
              <a:off x="1944" y="2698"/>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616" name="Rectangle 43"/>
            <p:cNvSpPr/>
            <p:nvPr/>
          </p:nvSpPr>
          <p:spPr>
            <a:xfrm>
              <a:off x="1872" y="205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17" name="Line 44"/>
            <p:cNvSpPr/>
            <p:nvPr/>
          </p:nvSpPr>
          <p:spPr>
            <a:xfrm flipH="1">
              <a:off x="1656" y="2698"/>
              <a:ext cx="72" cy="144"/>
            </a:xfrm>
            <a:prstGeom prst="line">
              <a:avLst/>
            </a:prstGeom>
            <a:ln w="9525" cap="flat" cmpd="sng">
              <a:solidFill>
                <a:srgbClr val="FFFF00"/>
              </a:solidFill>
              <a:prstDash val="solid"/>
              <a:headEnd type="none" w="med" len="med"/>
              <a:tailEnd type="none" w="med" len="med"/>
            </a:ln>
          </p:spPr>
        </p:sp>
        <p:sp>
          <p:nvSpPr>
            <p:cNvPr id="24618" name="Oval 45"/>
            <p:cNvSpPr/>
            <p:nvPr/>
          </p:nvSpPr>
          <p:spPr>
            <a:xfrm>
              <a:off x="1512" y="284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18</a:t>
              </a:r>
              <a:endParaRPr sz="900" b="1" dirty="0">
                <a:solidFill>
                  <a:srgbClr val="993300"/>
                </a:solidFill>
                <a:latin typeface="Arial" panose="020B0604020202020204" pitchFamily="34" charset="0"/>
              </a:endParaRPr>
            </a:p>
          </p:txBody>
        </p:sp>
        <p:sp>
          <p:nvSpPr>
            <p:cNvPr id="24619" name="Line 46"/>
            <p:cNvSpPr/>
            <p:nvPr/>
          </p:nvSpPr>
          <p:spPr>
            <a:xfrm>
              <a:off x="2160" y="2698"/>
              <a:ext cx="72" cy="144"/>
            </a:xfrm>
            <a:prstGeom prst="line">
              <a:avLst/>
            </a:prstGeom>
            <a:ln w="9525" cap="flat" cmpd="sng">
              <a:solidFill>
                <a:srgbClr val="FFFF00"/>
              </a:solidFill>
              <a:prstDash val="solid"/>
              <a:headEnd type="none" w="med" len="med"/>
              <a:tailEnd type="none" w="med" len="med"/>
            </a:ln>
          </p:spPr>
        </p:sp>
        <p:sp>
          <p:nvSpPr>
            <p:cNvPr id="24620" name="Oval 47"/>
            <p:cNvSpPr/>
            <p:nvPr/>
          </p:nvSpPr>
          <p:spPr>
            <a:xfrm>
              <a:off x="2160" y="284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40</a:t>
              </a:r>
              <a:endParaRPr sz="900" b="1" dirty="0">
                <a:solidFill>
                  <a:srgbClr val="993300"/>
                </a:solidFill>
                <a:latin typeface="Arial" panose="020B0604020202020204" pitchFamily="34" charset="0"/>
              </a:endParaRPr>
            </a:p>
          </p:txBody>
        </p:sp>
        <p:sp>
          <p:nvSpPr>
            <p:cNvPr id="24621" name="Rectangle 48"/>
            <p:cNvSpPr/>
            <p:nvPr/>
          </p:nvSpPr>
          <p:spPr>
            <a:xfrm>
              <a:off x="1368" y="277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22" name="Rectangle 49"/>
            <p:cNvSpPr/>
            <p:nvPr/>
          </p:nvSpPr>
          <p:spPr>
            <a:xfrm>
              <a:off x="2376" y="277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grpSp>
      <p:grpSp>
        <p:nvGrpSpPr>
          <p:cNvPr id="24582" name="Group 50"/>
          <p:cNvGrpSpPr/>
          <p:nvPr/>
        </p:nvGrpSpPr>
        <p:grpSpPr>
          <a:xfrm>
            <a:off x="5791200" y="4533900"/>
            <a:ext cx="2514600" cy="1943100"/>
            <a:chOff x="3168" y="1978"/>
            <a:chExt cx="1296" cy="1224"/>
          </a:xfrm>
        </p:grpSpPr>
        <p:sp>
          <p:nvSpPr>
            <p:cNvPr id="24583" name="Oval 51"/>
            <p:cNvSpPr/>
            <p:nvPr/>
          </p:nvSpPr>
          <p:spPr>
            <a:xfrm>
              <a:off x="3744" y="204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4584" name="Line 52"/>
            <p:cNvSpPr/>
            <p:nvPr/>
          </p:nvSpPr>
          <p:spPr>
            <a:xfrm flipH="1">
              <a:off x="3600" y="2193"/>
              <a:ext cx="144" cy="144"/>
            </a:xfrm>
            <a:prstGeom prst="line">
              <a:avLst/>
            </a:prstGeom>
            <a:ln w="9525" cap="flat" cmpd="sng">
              <a:solidFill>
                <a:srgbClr val="FFFF00"/>
              </a:solidFill>
              <a:prstDash val="solid"/>
              <a:headEnd type="none" w="med" len="med"/>
              <a:tailEnd type="none" w="med" len="med"/>
            </a:ln>
          </p:spPr>
        </p:sp>
        <p:sp>
          <p:nvSpPr>
            <p:cNvPr id="24585" name="Line 53"/>
            <p:cNvSpPr/>
            <p:nvPr/>
          </p:nvSpPr>
          <p:spPr>
            <a:xfrm>
              <a:off x="3960" y="2193"/>
              <a:ext cx="144" cy="144"/>
            </a:xfrm>
            <a:prstGeom prst="line">
              <a:avLst/>
            </a:prstGeom>
            <a:ln w="9525" cap="flat" cmpd="sng">
              <a:solidFill>
                <a:srgbClr val="FFFF00"/>
              </a:solidFill>
              <a:prstDash val="solid"/>
              <a:headEnd type="none" w="med" len="med"/>
              <a:tailEnd type="none" w="med" len="med"/>
            </a:ln>
          </p:spPr>
        </p:sp>
        <p:sp>
          <p:nvSpPr>
            <p:cNvPr id="24586" name="Oval 54"/>
            <p:cNvSpPr/>
            <p:nvPr/>
          </p:nvSpPr>
          <p:spPr>
            <a:xfrm>
              <a:off x="3960" y="226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4587" name="Oval 55"/>
            <p:cNvSpPr/>
            <p:nvPr/>
          </p:nvSpPr>
          <p:spPr>
            <a:xfrm>
              <a:off x="3528" y="226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4588" name="Line 56"/>
            <p:cNvSpPr/>
            <p:nvPr/>
          </p:nvSpPr>
          <p:spPr>
            <a:xfrm flipH="1">
              <a:off x="3384" y="2410"/>
              <a:ext cx="144" cy="216"/>
            </a:xfrm>
            <a:prstGeom prst="line">
              <a:avLst/>
            </a:prstGeom>
            <a:ln w="9525" cap="flat" cmpd="sng">
              <a:solidFill>
                <a:srgbClr val="FFFF00"/>
              </a:solidFill>
              <a:prstDash val="solid"/>
              <a:headEnd type="none" w="med" len="med"/>
              <a:tailEnd type="none" w="med" len="med"/>
            </a:ln>
          </p:spPr>
        </p:sp>
        <p:sp>
          <p:nvSpPr>
            <p:cNvPr id="24589" name="Oval 57"/>
            <p:cNvSpPr/>
            <p:nvPr/>
          </p:nvSpPr>
          <p:spPr>
            <a:xfrm>
              <a:off x="3240" y="255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18</a:t>
              </a:r>
              <a:endParaRPr sz="900" b="1" dirty="0">
                <a:solidFill>
                  <a:srgbClr val="993300"/>
                </a:solidFill>
                <a:latin typeface="Arial" panose="020B0604020202020204" pitchFamily="34" charset="0"/>
              </a:endParaRPr>
            </a:p>
          </p:txBody>
        </p:sp>
        <p:sp>
          <p:nvSpPr>
            <p:cNvPr id="24590" name="Oval 58"/>
            <p:cNvSpPr/>
            <p:nvPr/>
          </p:nvSpPr>
          <p:spPr>
            <a:xfrm>
              <a:off x="3744" y="262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4591" name="Rectangle 59"/>
            <p:cNvSpPr/>
            <p:nvPr/>
          </p:nvSpPr>
          <p:spPr>
            <a:xfrm>
              <a:off x="4176" y="2266"/>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592" name="Rectangle 60"/>
            <p:cNvSpPr/>
            <p:nvPr/>
          </p:nvSpPr>
          <p:spPr>
            <a:xfrm>
              <a:off x="3960" y="1978"/>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593" name="Rectangle 61"/>
            <p:cNvSpPr/>
            <p:nvPr/>
          </p:nvSpPr>
          <p:spPr>
            <a:xfrm>
              <a:off x="3168" y="241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594" name="Rectangle 62"/>
            <p:cNvSpPr/>
            <p:nvPr/>
          </p:nvSpPr>
          <p:spPr>
            <a:xfrm>
              <a:off x="3672" y="2482"/>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595" name="Rectangle 63"/>
            <p:cNvSpPr/>
            <p:nvPr/>
          </p:nvSpPr>
          <p:spPr>
            <a:xfrm>
              <a:off x="3456" y="212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4596" name="Line 64"/>
            <p:cNvSpPr/>
            <p:nvPr/>
          </p:nvSpPr>
          <p:spPr>
            <a:xfrm>
              <a:off x="3888" y="2842"/>
              <a:ext cx="72" cy="144"/>
            </a:xfrm>
            <a:prstGeom prst="line">
              <a:avLst/>
            </a:prstGeom>
            <a:ln w="9525" cap="flat" cmpd="sng">
              <a:solidFill>
                <a:srgbClr val="FFFF00"/>
              </a:solidFill>
              <a:prstDash val="solid"/>
              <a:headEnd type="none" w="med" len="med"/>
              <a:tailEnd type="none" w="med" len="med"/>
            </a:ln>
          </p:spPr>
        </p:sp>
        <p:sp>
          <p:nvSpPr>
            <p:cNvPr id="24597" name="Oval 65"/>
            <p:cNvSpPr/>
            <p:nvPr/>
          </p:nvSpPr>
          <p:spPr>
            <a:xfrm>
              <a:off x="3816" y="298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40</a:t>
              </a:r>
              <a:endParaRPr sz="900" b="1" dirty="0">
                <a:solidFill>
                  <a:srgbClr val="993300"/>
                </a:solidFill>
                <a:latin typeface="Arial" panose="020B0604020202020204" pitchFamily="34" charset="0"/>
              </a:endParaRPr>
            </a:p>
          </p:txBody>
        </p:sp>
        <p:sp>
          <p:nvSpPr>
            <p:cNvPr id="24598" name="Line 66"/>
            <p:cNvSpPr/>
            <p:nvPr/>
          </p:nvSpPr>
          <p:spPr>
            <a:xfrm>
              <a:off x="4104" y="2482"/>
              <a:ext cx="72" cy="144"/>
            </a:xfrm>
            <a:prstGeom prst="line">
              <a:avLst/>
            </a:prstGeom>
            <a:ln w="9525" cap="flat" cmpd="sng">
              <a:solidFill>
                <a:srgbClr val="FFFF00"/>
              </a:solidFill>
              <a:prstDash val="solid"/>
              <a:headEnd type="none" w="med" len="med"/>
              <a:tailEnd type="none" w="med" len="med"/>
            </a:ln>
          </p:spPr>
        </p:sp>
        <p:sp>
          <p:nvSpPr>
            <p:cNvPr id="24599" name="Oval 67"/>
            <p:cNvSpPr/>
            <p:nvPr/>
          </p:nvSpPr>
          <p:spPr>
            <a:xfrm>
              <a:off x="4104" y="262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4600" name="Rectangle 68"/>
            <p:cNvSpPr/>
            <p:nvPr/>
          </p:nvSpPr>
          <p:spPr>
            <a:xfrm>
              <a:off x="3672" y="291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01" name="Rectangle 69"/>
            <p:cNvSpPr/>
            <p:nvPr/>
          </p:nvSpPr>
          <p:spPr>
            <a:xfrm>
              <a:off x="4320" y="255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4602" name="Line 70"/>
            <p:cNvSpPr/>
            <p:nvPr/>
          </p:nvSpPr>
          <p:spPr>
            <a:xfrm flipH="1">
              <a:off x="3888" y="2482"/>
              <a:ext cx="144" cy="144"/>
            </a:xfrm>
            <a:prstGeom prst="line">
              <a:avLst/>
            </a:prstGeom>
            <a:ln w="9525" cap="flat" cmpd="sng">
              <a:solidFill>
                <a:srgbClr val="FFFF00"/>
              </a:solidFill>
              <a:prstDash val="solid"/>
              <a:headEnd type="none" w="med" len="med"/>
              <a:tailEnd type="none" w="med" len="med"/>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idx="1"/>
          </p:nvPr>
        </p:nvSpPr>
        <p:spPr>
          <a:xfrm>
            <a:off x="304800" y="0"/>
            <a:ext cx="8839200" cy="5516563"/>
          </a:xfrm>
          <a:ln/>
        </p:spPr>
        <p:txBody>
          <a:bodyPr vert="horz" wrap="square" lIns="91440" tIns="45720" rIns="91440" bIns="45720" anchor="t" anchorCtr="0"/>
          <a:p>
            <a:pPr eaLnBrk="1" hangingPunct="1">
              <a:buNone/>
            </a:pPr>
            <a:r>
              <a:rPr sz="2000" b="1" dirty="0">
                <a:solidFill>
                  <a:srgbClr val="FFCCFF"/>
                </a:solidFill>
              </a:rPr>
              <a:t>R1Rotation</a:t>
            </a:r>
            <a:endParaRPr sz="2000" b="1" dirty="0">
              <a:solidFill>
                <a:srgbClr val="FFCCFF"/>
              </a:solidFill>
            </a:endParaRPr>
          </a:p>
          <a:p>
            <a:pPr eaLnBrk="1" hangingPunct="1">
              <a:buNone/>
            </a:pPr>
            <a:r>
              <a:rPr sz="1800" b="1" dirty="0">
                <a:solidFill>
                  <a:srgbClr val="FFFF00"/>
                </a:solidFill>
              </a:rPr>
              <a:t>	Let B be the root of the left or right sub-tree of the critical node. R1 rotation is applied if the balance factor of B is 1. </a:t>
            </a:r>
            <a:endParaRPr sz="1800" b="1" dirty="0">
              <a:solidFill>
                <a:srgbClr val="FFFF00"/>
              </a:solidFill>
            </a:endParaRPr>
          </a:p>
          <a:p>
            <a:pPr eaLnBrk="1" hangingPunct="1">
              <a:buNone/>
            </a:pPr>
            <a:r>
              <a:rPr sz="2000" b="1" dirty="0">
                <a:solidFill>
                  <a:srgbClr val="993300"/>
                </a:solidFill>
              </a:rPr>
              <a:t>	</a:t>
            </a:r>
            <a:r>
              <a:rPr sz="1800" b="1" dirty="0">
                <a:solidFill>
                  <a:srgbClr val="FFCC99"/>
                </a:solidFill>
              </a:rPr>
              <a:t>Consider the AVL tree given below and delete 72 from it. </a:t>
            </a:r>
            <a:endParaRPr sz="1800" b="1" dirty="0">
              <a:solidFill>
                <a:srgbClr val="FFCC99"/>
              </a:solidFill>
            </a:endParaRPr>
          </a:p>
        </p:txBody>
      </p:sp>
      <p:grpSp>
        <p:nvGrpSpPr>
          <p:cNvPr id="25603" name="Group 3"/>
          <p:cNvGrpSpPr/>
          <p:nvPr/>
        </p:nvGrpSpPr>
        <p:grpSpPr>
          <a:xfrm>
            <a:off x="0" y="1905000"/>
            <a:ext cx="2286000" cy="1622425"/>
            <a:chOff x="1440" y="1279"/>
            <a:chExt cx="1368" cy="1022"/>
          </a:xfrm>
        </p:grpSpPr>
        <p:sp>
          <p:nvSpPr>
            <p:cNvPr id="25707" name="Oval 4"/>
            <p:cNvSpPr/>
            <p:nvPr/>
          </p:nvSpPr>
          <p:spPr>
            <a:xfrm>
              <a:off x="2088" y="135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5708" name="Line 5"/>
            <p:cNvSpPr/>
            <p:nvPr/>
          </p:nvSpPr>
          <p:spPr>
            <a:xfrm flipH="1">
              <a:off x="1944" y="1494"/>
              <a:ext cx="144" cy="144"/>
            </a:xfrm>
            <a:prstGeom prst="line">
              <a:avLst/>
            </a:prstGeom>
            <a:ln w="9525" cap="flat" cmpd="sng">
              <a:solidFill>
                <a:srgbClr val="FFFF00"/>
              </a:solidFill>
              <a:prstDash val="solid"/>
              <a:headEnd type="none" w="med" len="med"/>
              <a:tailEnd type="none" w="med" len="med"/>
            </a:ln>
          </p:spPr>
        </p:sp>
        <p:sp>
          <p:nvSpPr>
            <p:cNvPr id="25709" name="Line 6"/>
            <p:cNvSpPr/>
            <p:nvPr/>
          </p:nvSpPr>
          <p:spPr>
            <a:xfrm>
              <a:off x="2304" y="1494"/>
              <a:ext cx="144" cy="144"/>
            </a:xfrm>
            <a:prstGeom prst="line">
              <a:avLst/>
            </a:prstGeom>
            <a:ln w="9525" cap="flat" cmpd="sng">
              <a:solidFill>
                <a:srgbClr val="FFFF00"/>
              </a:solidFill>
              <a:prstDash val="solid"/>
              <a:headEnd type="none" w="med" len="med"/>
              <a:tailEnd type="none" w="med" len="med"/>
            </a:ln>
          </p:spPr>
        </p:sp>
        <p:sp>
          <p:nvSpPr>
            <p:cNvPr id="25710" name="Oval 7"/>
            <p:cNvSpPr/>
            <p:nvPr/>
          </p:nvSpPr>
          <p:spPr>
            <a:xfrm>
              <a:off x="2304" y="156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5711" name="Oval 8"/>
            <p:cNvSpPr/>
            <p:nvPr/>
          </p:nvSpPr>
          <p:spPr>
            <a:xfrm>
              <a:off x="1872" y="156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5712" name="Line 9"/>
            <p:cNvSpPr/>
            <p:nvPr/>
          </p:nvSpPr>
          <p:spPr>
            <a:xfrm flipH="1">
              <a:off x="1767" y="1711"/>
              <a:ext cx="105" cy="158"/>
            </a:xfrm>
            <a:prstGeom prst="line">
              <a:avLst/>
            </a:prstGeom>
            <a:ln w="9525" cap="flat" cmpd="sng">
              <a:solidFill>
                <a:srgbClr val="FFFF00"/>
              </a:solidFill>
              <a:prstDash val="solid"/>
              <a:headEnd type="none" w="med" len="med"/>
              <a:tailEnd type="none" w="med" len="med"/>
            </a:ln>
          </p:spPr>
        </p:sp>
        <p:sp>
          <p:nvSpPr>
            <p:cNvPr id="25713" name="Oval 10"/>
            <p:cNvSpPr/>
            <p:nvPr/>
          </p:nvSpPr>
          <p:spPr>
            <a:xfrm>
              <a:off x="1656" y="178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5714" name="Line 11"/>
            <p:cNvSpPr/>
            <p:nvPr/>
          </p:nvSpPr>
          <p:spPr>
            <a:xfrm>
              <a:off x="2016" y="1783"/>
              <a:ext cx="72" cy="144"/>
            </a:xfrm>
            <a:prstGeom prst="line">
              <a:avLst/>
            </a:prstGeom>
            <a:ln w="9525" cap="flat" cmpd="sng">
              <a:solidFill>
                <a:srgbClr val="FFFF00"/>
              </a:solidFill>
              <a:prstDash val="solid"/>
              <a:headEnd type="none" w="med" len="med"/>
              <a:tailEnd type="none" w="med" len="med"/>
            </a:ln>
          </p:spPr>
        </p:sp>
        <p:sp>
          <p:nvSpPr>
            <p:cNvPr id="25715" name="Oval 12"/>
            <p:cNvSpPr/>
            <p:nvPr/>
          </p:nvSpPr>
          <p:spPr>
            <a:xfrm>
              <a:off x="1944" y="185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5716" name="Oval 13"/>
            <p:cNvSpPr/>
            <p:nvPr/>
          </p:nvSpPr>
          <p:spPr>
            <a:xfrm>
              <a:off x="2376" y="186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25717" name="Rectangle 14"/>
            <p:cNvSpPr/>
            <p:nvPr/>
          </p:nvSpPr>
          <p:spPr>
            <a:xfrm>
              <a:off x="2520" y="1567"/>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718" name="Rectangle 15"/>
            <p:cNvSpPr/>
            <p:nvPr/>
          </p:nvSpPr>
          <p:spPr>
            <a:xfrm>
              <a:off x="2304" y="127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719" name="Rectangle 16"/>
            <p:cNvSpPr/>
            <p:nvPr/>
          </p:nvSpPr>
          <p:spPr>
            <a:xfrm>
              <a:off x="1512" y="171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720" name="Rectangle 17"/>
            <p:cNvSpPr/>
            <p:nvPr/>
          </p:nvSpPr>
          <p:spPr>
            <a:xfrm>
              <a:off x="2160" y="182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721" name="Rectangle 18"/>
            <p:cNvSpPr/>
            <p:nvPr/>
          </p:nvSpPr>
          <p:spPr>
            <a:xfrm>
              <a:off x="1800" y="142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722" name="Line 19"/>
            <p:cNvSpPr/>
            <p:nvPr/>
          </p:nvSpPr>
          <p:spPr>
            <a:xfrm flipH="1">
              <a:off x="1656" y="1999"/>
              <a:ext cx="72" cy="182"/>
            </a:xfrm>
            <a:prstGeom prst="line">
              <a:avLst/>
            </a:prstGeom>
            <a:ln w="9525" cap="flat" cmpd="sng">
              <a:solidFill>
                <a:srgbClr val="FFFF00"/>
              </a:solidFill>
              <a:prstDash val="solid"/>
              <a:headEnd type="none" w="med" len="med"/>
              <a:tailEnd type="none" w="med" len="med"/>
            </a:ln>
          </p:spPr>
        </p:sp>
        <p:sp>
          <p:nvSpPr>
            <p:cNvPr id="25723" name="Oval 20"/>
            <p:cNvSpPr/>
            <p:nvPr/>
          </p:nvSpPr>
          <p:spPr>
            <a:xfrm>
              <a:off x="1584" y="208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18</a:t>
              </a:r>
              <a:endParaRPr sz="900" b="1" dirty="0">
                <a:solidFill>
                  <a:srgbClr val="993300"/>
                </a:solidFill>
                <a:latin typeface="Arial" panose="020B0604020202020204" pitchFamily="34" charset="0"/>
              </a:endParaRPr>
            </a:p>
          </p:txBody>
        </p:sp>
        <p:sp>
          <p:nvSpPr>
            <p:cNvPr id="25724" name="Rectangle 21"/>
            <p:cNvSpPr/>
            <p:nvPr/>
          </p:nvSpPr>
          <p:spPr>
            <a:xfrm>
              <a:off x="1440" y="2037"/>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725" name="Rectangle 22"/>
            <p:cNvSpPr/>
            <p:nvPr/>
          </p:nvSpPr>
          <p:spPr>
            <a:xfrm>
              <a:off x="2592" y="194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726" name="Line 23"/>
            <p:cNvSpPr/>
            <p:nvPr/>
          </p:nvSpPr>
          <p:spPr>
            <a:xfrm flipH="1">
              <a:off x="2376" y="1797"/>
              <a:ext cx="72" cy="144"/>
            </a:xfrm>
            <a:prstGeom prst="line">
              <a:avLst/>
            </a:prstGeom>
            <a:ln w="9525" cap="flat" cmpd="sng">
              <a:solidFill>
                <a:srgbClr val="FFFF00"/>
              </a:solidFill>
              <a:prstDash val="solid"/>
              <a:headEnd type="none" w="med" len="med"/>
              <a:tailEnd type="none" w="med" len="med"/>
            </a:ln>
          </p:spPr>
        </p:sp>
      </p:grpSp>
      <p:grpSp>
        <p:nvGrpSpPr>
          <p:cNvPr id="25604" name="Group 24"/>
          <p:cNvGrpSpPr/>
          <p:nvPr/>
        </p:nvGrpSpPr>
        <p:grpSpPr>
          <a:xfrm>
            <a:off x="2514600" y="1752600"/>
            <a:ext cx="2743200" cy="1858963"/>
            <a:chOff x="1368" y="2354"/>
            <a:chExt cx="1440" cy="1171"/>
          </a:xfrm>
        </p:grpSpPr>
        <p:sp>
          <p:nvSpPr>
            <p:cNvPr id="25690" name="Oval 25"/>
            <p:cNvSpPr/>
            <p:nvPr/>
          </p:nvSpPr>
          <p:spPr>
            <a:xfrm>
              <a:off x="2160" y="242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5691" name="Line 26"/>
            <p:cNvSpPr/>
            <p:nvPr/>
          </p:nvSpPr>
          <p:spPr>
            <a:xfrm flipH="1">
              <a:off x="2016" y="2569"/>
              <a:ext cx="144" cy="144"/>
            </a:xfrm>
            <a:prstGeom prst="line">
              <a:avLst/>
            </a:prstGeom>
            <a:ln w="9525" cap="flat" cmpd="sng">
              <a:solidFill>
                <a:srgbClr val="FFFF00"/>
              </a:solidFill>
              <a:prstDash val="solid"/>
              <a:headEnd type="none" w="med" len="med"/>
              <a:tailEnd type="none" w="med" len="med"/>
            </a:ln>
          </p:spPr>
        </p:sp>
        <p:sp>
          <p:nvSpPr>
            <p:cNvPr id="25692" name="Line 27"/>
            <p:cNvSpPr/>
            <p:nvPr/>
          </p:nvSpPr>
          <p:spPr>
            <a:xfrm>
              <a:off x="2376" y="2569"/>
              <a:ext cx="144" cy="144"/>
            </a:xfrm>
            <a:prstGeom prst="line">
              <a:avLst/>
            </a:prstGeom>
            <a:ln w="9525" cap="flat" cmpd="sng">
              <a:solidFill>
                <a:srgbClr val="FFFF00"/>
              </a:solidFill>
              <a:prstDash val="solid"/>
              <a:headEnd type="none" w="med" len="med"/>
              <a:tailEnd type="none" w="med" len="med"/>
            </a:ln>
          </p:spPr>
        </p:sp>
        <p:sp>
          <p:nvSpPr>
            <p:cNvPr id="25693" name="Oval 28"/>
            <p:cNvSpPr/>
            <p:nvPr/>
          </p:nvSpPr>
          <p:spPr>
            <a:xfrm>
              <a:off x="2376" y="264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5694" name="Oval 29"/>
            <p:cNvSpPr/>
            <p:nvPr/>
          </p:nvSpPr>
          <p:spPr>
            <a:xfrm>
              <a:off x="1944" y="264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5695" name="Line 30"/>
            <p:cNvSpPr/>
            <p:nvPr/>
          </p:nvSpPr>
          <p:spPr>
            <a:xfrm flipH="1">
              <a:off x="1800" y="2786"/>
              <a:ext cx="144" cy="216"/>
            </a:xfrm>
            <a:prstGeom prst="line">
              <a:avLst/>
            </a:prstGeom>
            <a:ln w="9525" cap="flat" cmpd="sng">
              <a:solidFill>
                <a:srgbClr val="FFFF00"/>
              </a:solidFill>
              <a:prstDash val="solid"/>
              <a:headEnd type="none" w="med" len="med"/>
              <a:tailEnd type="none" w="med" len="med"/>
            </a:ln>
          </p:spPr>
        </p:sp>
        <p:sp>
          <p:nvSpPr>
            <p:cNvPr id="25696" name="Oval 31"/>
            <p:cNvSpPr/>
            <p:nvPr/>
          </p:nvSpPr>
          <p:spPr>
            <a:xfrm>
              <a:off x="1656" y="293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5697" name="Line 32"/>
            <p:cNvSpPr/>
            <p:nvPr/>
          </p:nvSpPr>
          <p:spPr>
            <a:xfrm>
              <a:off x="2088" y="2858"/>
              <a:ext cx="36" cy="72"/>
            </a:xfrm>
            <a:prstGeom prst="line">
              <a:avLst/>
            </a:prstGeom>
            <a:ln w="9525" cap="flat" cmpd="sng">
              <a:solidFill>
                <a:srgbClr val="FFFF00"/>
              </a:solidFill>
              <a:prstDash val="solid"/>
              <a:headEnd type="none" w="med" len="med"/>
              <a:tailEnd type="none" w="med" len="med"/>
            </a:ln>
          </p:spPr>
        </p:sp>
        <p:sp>
          <p:nvSpPr>
            <p:cNvPr id="25698" name="Oval 33"/>
            <p:cNvSpPr/>
            <p:nvPr/>
          </p:nvSpPr>
          <p:spPr>
            <a:xfrm>
              <a:off x="2016" y="293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5699" name="Rectangle 34"/>
            <p:cNvSpPr/>
            <p:nvPr/>
          </p:nvSpPr>
          <p:spPr>
            <a:xfrm>
              <a:off x="2592" y="2642"/>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700" name="Rectangle 35"/>
            <p:cNvSpPr/>
            <p:nvPr/>
          </p:nvSpPr>
          <p:spPr>
            <a:xfrm>
              <a:off x="2376" y="235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2</a:t>
              </a:r>
              <a:endParaRPr sz="900" b="1" dirty="0">
                <a:solidFill>
                  <a:srgbClr val="993300"/>
                </a:solidFill>
                <a:latin typeface="Arial" panose="020B0604020202020204" pitchFamily="34" charset="0"/>
              </a:endParaRPr>
            </a:p>
          </p:txBody>
        </p:sp>
        <p:sp>
          <p:nvSpPr>
            <p:cNvPr id="25701" name="Rectangle 36"/>
            <p:cNvSpPr/>
            <p:nvPr/>
          </p:nvSpPr>
          <p:spPr>
            <a:xfrm>
              <a:off x="1584" y="278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702" name="Rectangle 37"/>
            <p:cNvSpPr/>
            <p:nvPr/>
          </p:nvSpPr>
          <p:spPr>
            <a:xfrm>
              <a:off x="1944" y="3146"/>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703" name="Rectangle 38"/>
            <p:cNvSpPr/>
            <p:nvPr/>
          </p:nvSpPr>
          <p:spPr>
            <a:xfrm>
              <a:off x="1872" y="249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704" name="Line 39"/>
            <p:cNvSpPr/>
            <p:nvPr/>
          </p:nvSpPr>
          <p:spPr>
            <a:xfrm flipH="1">
              <a:off x="1656" y="3146"/>
              <a:ext cx="72" cy="144"/>
            </a:xfrm>
            <a:prstGeom prst="line">
              <a:avLst/>
            </a:prstGeom>
            <a:ln w="9525" cap="flat" cmpd="sng">
              <a:solidFill>
                <a:srgbClr val="FFFF00"/>
              </a:solidFill>
              <a:prstDash val="solid"/>
              <a:headEnd type="none" w="med" len="med"/>
              <a:tailEnd type="none" w="med" len="med"/>
            </a:ln>
          </p:spPr>
        </p:sp>
        <p:sp>
          <p:nvSpPr>
            <p:cNvPr id="25705" name="Oval 40"/>
            <p:cNvSpPr/>
            <p:nvPr/>
          </p:nvSpPr>
          <p:spPr>
            <a:xfrm>
              <a:off x="1512" y="330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18</a:t>
              </a:r>
              <a:endParaRPr sz="900" b="1" dirty="0">
                <a:solidFill>
                  <a:srgbClr val="993300"/>
                </a:solidFill>
                <a:latin typeface="Arial" panose="020B0604020202020204" pitchFamily="34" charset="0"/>
              </a:endParaRPr>
            </a:p>
          </p:txBody>
        </p:sp>
        <p:sp>
          <p:nvSpPr>
            <p:cNvPr id="25706" name="Rectangle 41"/>
            <p:cNvSpPr/>
            <p:nvPr/>
          </p:nvSpPr>
          <p:spPr>
            <a:xfrm>
              <a:off x="1368" y="3218"/>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grpSp>
      <p:grpSp>
        <p:nvGrpSpPr>
          <p:cNvPr id="25605" name="Group 42"/>
          <p:cNvGrpSpPr/>
          <p:nvPr/>
        </p:nvGrpSpPr>
        <p:grpSpPr>
          <a:xfrm>
            <a:off x="5562600" y="1828800"/>
            <a:ext cx="2133600" cy="1371600"/>
            <a:chOff x="3240" y="2373"/>
            <a:chExt cx="1224" cy="864"/>
          </a:xfrm>
        </p:grpSpPr>
        <p:sp>
          <p:nvSpPr>
            <p:cNvPr id="25673" name="Oval 43"/>
            <p:cNvSpPr/>
            <p:nvPr/>
          </p:nvSpPr>
          <p:spPr>
            <a:xfrm>
              <a:off x="3744" y="244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5674" name="Line 44"/>
            <p:cNvSpPr/>
            <p:nvPr/>
          </p:nvSpPr>
          <p:spPr>
            <a:xfrm flipH="1">
              <a:off x="3672" y="2661"/>
              <a:ext cx="144" cy="144"/>
            </a:xfrm>
            <a:prstGeom prst="line">
              <a:avLst/>
            </a:prstGeom>
            <a:ln w="9525" cap="flat" cmpd="sng">
              <a:solidFill>
                <a:srgbClr val="FFFF00"/>
              </a:solidFill>
              <a:prstDash val="solid"/>
              <a:headEnd type="none" w="med" len="med"/>
              <a:tailEnd type="none" w="med" len="med"/>
            </a:ln>
          </p:spPr>
        </p:sp>
        <p:sp>
          <p:nvSpPr>
            <p:cNvPr id="25675" name="Line 45"/>
            <p:cNvSpPr/>
            <p:nvPr/>
          </p:nvSpPr>
          <p:spPr>
            <a:xfrm>
              <a:off x="3888" y="2661"/>
              <a:ext cx="144" cy="144"/>
            </a:xfrm>
            <a:prstGeom prst="line">
              <a:avLst/>
            </a:prstGeom>
            <a:ln w="9525" cap="flat" cmpd="sng">
              <a:solidFill>
                <a:srgbClr val="FFFF00"/>
              </a:solidFill>
              <a:prstDash val="solid"/>
              <a:headEnd type="none" w="med" len="med"/>
              <a:tailEnd type="none" w="med" len="med"/>
            </a:ln>
          </p:spPr>
        </p:sp>
        <p:sp>
          <p:nvSpPr>
            <p:cNvPr id="25676" name="Oval 46"/>
            <p:cNvSpPr/>
            <p:nvPr/>
          </p:nvSpPr>
          <p:spPr>
            <a:xfrm>
              <a:off x="3888" y="273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5677" name="Oval 47"/>
            <p:cNvSpPr/>
            <p:nvPr/>
          </p:nvSpPr>
          <p:spPr>
            <a:xfrm>
              <a:off x="3528" y="273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5678" name="Line 48"/>
            <p:cNvSpPr/>
            <p:nvPr/>
          </p:nvSpPr>
          <p:spPr>
            <a:xfrm flipH="1">
              <a:off x="3384" y="2949"/>
              <a:ext cx="216" cy="144"/>
            </a:xfrm>
            <a:prstGeom prst="line">
              <a:avLst/>
            </a:prstGeom>
            <a:ln w="9525" cap="flat" cmpd="sng">
              <a:solidFill>
                <a:srgbClr val="FFFF00"/>
              </a:solidFill>
              <a:prstDash val="solid"/>
              <a:headEnd type="none" w="med" len="med"/>
              <a:tailEnd type="none" w="med" len="med"/>
            </a:ln>
          </p:spPr>
        </p:sp>
        <p:sp>
          <p:nvSpPr>
            <p:cNvPr id="25679" name="Oval 49"/>
            <p:cNvSpPr/>
            <p:nvPr/>
          </p:nvSpPr>
          <p:spPr>
            <a:xfrm>
              <a:off x="3384" y="302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18</a:t>
              </a:r>
              <a:endParaRPr sz="900" b="1" dirty="0">
                <a:solidFill>
                  <a:srgbClr val="993300"/>
                </a:solidFill>
                <a:latin typeface="Arial" panose="020B0604020202020204" pitchFamily="34" charset="0"/>
              </a:endParaRPr>
            </a:p>
          </p:txBody>
        </p:sp>
        <p:sp>
          <p:nvSpPr>
            <p:cNvPr id="25680" name="Oval 50"/>
            <p:cNvSpPr/>
            <p:nvPr/>
          </p:nvSpPr>
          <p:spPr>
            <a:xfrm>
              <a:off x="3816" y="302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5681" name="Rectangle 51"/>
            <p:cNvSpPr/>
            <p:nvPr/>
          </p:nvSpPr>
          <p:spPr>
            <a:xfrm>
              <a:off x="4176" y="2824"/>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82" name="Rectangle 52"/>
            <p:cNvSpPr/>
            <p:nvPr/>
          </p:nvSpPr>
          <p:spPr>
            <a:xfrm>
              <a:off x="3960" y="2373"/>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83" name="Rectangle 53"/>
            <p:cNvSpPr/>
            <p:nvPr/>
          </p:nvSpPr>
          <p:spPr>
            <a:xfrm>
              <a:off x="3240" y="294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84" name="Rectangle 54"/>
            <p:cNvSpPr/>
            <p:nvPr/>
          </p:nvSpPr>
          <p:spPr>
            <a:xfrm>
              <a:off x="3672" y="294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85" name="Rectangle 55"/>
            <p:cNvSpPr/>
            <p:nvPr/>
          </p:nvSpPr>
          <p:spPr>
            <a:xfrm>
              <a:off x="3384" y="258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86" name="Oval 56"/>
            <p:cNvSpPr/>
            <p:nvPr/>
          </p:nvSpPr>
          <p:spPr>
            <a:xfrm>
              <a:off x="4104" y="302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5687" name="Rectangle 57"/>
            <p:cNvSpPr/>
            <p:nvPr/>
          </p:nvSpPr>
          <p:spPr>
            <a:xfrm>
              <a:off x="4320" y="300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88" name="Line 58"/>
            <p:cNvSpPr/>
            <p:nvPr/>
          </p:nvSpPr>
          <p:spPr>
            <a:xfrm flipH="1">
              <a:off x="3960" y="2930"/>
              <a:ext cx="72" cy="91"/>
            </a:xfrm>
            <a:prstGeom prst="line">
              <a:avLst/>
            </a:prstGeom>
            <a:ln w="9525" cap="flat" cmpd="sng">
              <a:solidFill>
                <a:srgbClr val="FFFF00"/>
              </a:solidFill>
              <a:prstDash val="solid"/>
              <a:headEnd type="none" w="med" len="med"/>
              <a:tailEnd type="none" w="med" len="med"/>
            </a:ln>
          </p:spPr>
        </p:sp>
        <p:sp>
          <p:nvSpPr>
            <p:cNvPr id="25689" name="Line 59"/>
            <p:cNvSpPr/>
            <p:nvPr/>
          </p:nvSpPr>
          <p:spPr>
            <a:xfrm>
              <a:off x="4032" y="2949"/>
              <a:ext cx="144" cy="72"/>
            </a:xfrm>
            <a:prstGeom prst="line">
              <a:avLst/>
            </a:prstGeom>
            <a:ln w="9525" cap="flat" cmpd="sng">
              <a:solidFill>
                <a:srgbClr val="FFFF00"/>
              </a:solidFill>
              <a:prstDash val="solid"/>
              <a:headEnd type="none" w="med" len="med"/>
              <a:tailEnd type="none" w="med" len="med"/>
            </a:ln>
          </p:spPr>
        </p:sp>
      </p:grpSp>
      <p:sp>
        <p:nvSpPr>
          <p:cNvPr id="25606" name="Text Box 60"/>
          <p:cNvSpPr txBox="1"/>
          <p:nvPr/>
        </p:nvSpPr>
        <p:spPr>
          <a:xfrm>
            <a:off x="457200" y="3505200"/>
            <a:ext cx="8229600" cy="1344613"/>
          </a:xfrm>
          <a:prstGeom prst="rect">
            <a:avLst/>
          </a:prstGeom>
          <a:noFill/>
          <a:ln w="9525">
            <a:noFill/>
          </a:ln>
        </p:spPr>
        <p:txBody>
          <a:bodyPr>
            <a:spAutoFit/>
          </a:bodyPr>
          <a:p>
            <a:pPr eaLnBrk="1" hangingPunct="1"/>
            <a:r>
              <a:rPr b="1" i="1" dirty="0">
                <a:solidFill>
                  <a:srgbClr val="FFCCFF"/>
                </a:solidFill>
                <a:latin typeface="Arial" panose="020B0604020202020204" pitchFamily="34" charset="0"/>
              </a:rPr>
              <a:t>R-1Rotation</a:t>
            </a:r>
            <a:endParaRPr b="1" dirty="0">
              <a:solidFill>
                <a:srgbClr val="FFCCFF"/>
              </a:solidFill>
              <a:latin typeface="Arial" panose="020B0604020202020204" pitchFamily="34" charset="0"/>
            </a:endParaRPr>
          </a:p>
          <a:p>
            <a:pPr eaLnBrk="1" hangingPunct="1"/>
            <a:r>
              <a:rPr sz="1600" b="1" dirty="0">
                <a:solidFill>
                  <a:srgbClr val="CC3300"/>
                </a:solidFill>
                <a:latin typeface="Arial" panose="020B0604020202020204" pitchFamily="34" charset="0"/>
              </a:rPr>
              <a:t>Let B be the root of the left or right sub-tree of the (critical node. R-1 rotation is </a:t>
            </a:r>
            <a:r>
              <a:rPr sz="1600" b="1" dirty="0">
                <a:solidFill>
                  <a:srgbClr val="FFFF00"/>
                </a:solidFill>
                <a:latin typeface="Arial" panose="020B0604020202020204" pitchFamily="34" charset="0"/>
              </a:rPr>
              <a:t>applied if the balance factor of B is -1. </a:t>
            </a:r>
            <a:endParaRPr sz="1600" b="1" dirty="0">
              <a:solidFill>
                <a:srgbClr val="FFFF00"/>
              </a:solidFill>
              <a:latin typeface="Arial" panose="020B0604020202020204" pitchFamily="34" charset="0"/>
            </a:endParaRPr>
          </a:p>
          <a:p>
            <a:pPr eaLnBrk="1" hangingPunct="1"/>
            <a:endParaRPr sz="1600" b="1" dirty="0">
              <a:solidFill>
                <a:srgbClr val="FFFF00"/>
              </a:solidFill>
              <a:latin typeface="Arial" panose="020B0604020202020204" pitchFamily="34" charset="0"/>
            </a:endParaRPr>
          </a:p>
          <a:p>
            <a:pPr eaLnBrk="1" hangingPunct="1"/>
            <a:r>
              <a:rPr sz="1600" b="1" dirty="0">
                <a:solidFill>
                  <a:srgbClr val="FFCC99"/>
                </a:solidFill>
                <a:latin typeface="Arial" panose="020B0604020202020204" pitchFamily="34" charset="0"/>
              </a:rPr>
              <a:t>Consider the AVL tree given below and delete 72 from it.</a:t>
            </a:r>
            <a:r>
              <a:rPr sz="1600" b="1" dirty="0">
                <a:solidFill>
                  <a:srgbClr val="993300"/>
                </a:solidFill>
                <a:latin typeface="Arial" panose="020B0604020202020204" pitchFamily="34" charset="0"/>
              </a:rPr>
              <a:t> </a:t>
            </a:r>
            <a:endParaRPr sz="1600" b="1" dirty="0">
              <a:solidFill>
                <a:srgbClr val="993300"/>
              </a:solidFill>
              <a:latin typeface="Arial" panose="020B0604020202020204" pitchFamily="34" charset="0"/>
            </a:endParaRPr>
          </a:p>
        </p:txBody>
      </p:sp>
      <p:grpSp>
        <p:nvGrpSpPr>
          <p:cNvPr id="25607" name="Group 61"/>
          <p:cNvGrpSpPr/>
          <p:nvPr/>
        </p:nvGrpSpPr>
        <p:grpSpPr>
          <a:xfrm>
            <a:off x="0" y="4800600"/>
            <a:ext cx="2133600" cy="1752600"/>
            <a:chOff x="576" y="1711"/>
            <a:chExt cx="1224" cy="1104"/>
          </a:xfrm>
        </p:grpSpPr>
        <p:sp>
          <p:nvSpPr>
            <p:cNvPr id="25650" name="Oval 62"/>
            <p:cNvSpPr/>
            <p:nvPr/>
          </p:nvSpPr>
          <p:spPr>
            <a:xfrm>
              <a:off x="1152" y="178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5651" name="Line 63"/>
            <p:cNvSpPr/>
            <p:nvPr/>
          </p:nvSpPr>
          <p:spPr>
            <a:xfrm flipH="1">
              <a:off x="1008" y="1926"/>
              <a:ext cx="144" cy="144"/>
            </a:xfrm>
            <a:prstGeom prst="line">
              <a:avLst/>
            </a:prstGeom>
            <a:ln w="9525" cap="flat" cmpd="sng">
              <a:solidFill>
                <a:srgbClr val="FFFF00"/>
              </a:solidFill>
              <a:prstDash val="solid"/>
              <a:headEnd type="none" w="med" len="med"/>
              <a:tailEnd type="none" w="med" len="med"/>
            </a:ln>
          </p:spPr>
        </p:sp>
        <p:sp>
          <p:nvSpPr>
            <p:cNvPr id="25652" name="Line 64"/>
            <p:cNvSpPr/>
            <p:nvPr/>
          </p:nvSpPr>
          <p:spPr>
            <a:xfrm>
              <a:off x="1368" y="1926"/>
              <a:ext cx="144" cy="144"/>
            </a:xfrm>
            <a:prstGeom prst="line">
              <a:avLst/>
            </a:prstGeom>
            <a:ln w="9525" cap="flat" cmpd="sng">
              <a:solidFill>
                <a:srgbClr val="FFFF00"/>
              </a:solidFill>
              <a:prstDash val="solid"/>
              <a:headEnd type="none" w="med" len="med"/>
              <a:tailEnd type="none" w="med" len="med"/>
            </a:ln>
          </p:spPr>
        </p:sp>
        <p:sp>
          <p:nvSpPr>
            <p:cNvPr id="25653" name="Oval 65"/>
            <p:cNvSpPr/>
            <p:nvPr/>
          </p:nvSpPr>
          <p:spPr>
            <a:xfrm>
              <a:off x="1368" y="199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5654" name="Oval 66"/>
            <p:cNvSpPr/>
            <p:nvPr/>
          </p:nvSpPr>
          <p:spPr>
            <a:xfrm>
              <a:off x="936" y="199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5655" name="Line 67"/>
            <p:cNvSpPr/>
            <p:nvPr/>
          </p:nvSpPr>
          <p:spPr>
            <a:xfrm flipH="1">
              <a:off x="792" y="2143"/>
              <a:ext cx="144" cy="216"/>
            </a:xfrm>
            <a:prstGeom prst="line">
              <a:avLst/>
            </a:prstGeom>
            <a:ln w="9525" cap="flat" cmpd="sng">
              <a:solidFill>
                <a:srgbClr val="FFFF00"/>
              </a:solidFill>
              <a:prstDash val="solid"/>
              <a:headEnd type="none" w="med" len="med"/>
              <a:tailEnd type="none" w="med" len="med"/>
            </a:ln>
          </p:spPr>
        </p:sp>
        <p:sp>
          <p:nvSpPr>
            <p:cNvPr id="25656" name="Oval 68"/>
            <p:cNvSpPr/>
            <p:nvPr/>
          </p:nvSpPr>
          <p:spPr>
            <a:xfrm>
              <a:off x="720" y="221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5657" name="Line 69"/>
            <p:cNvSpPr/>
            <p:nvPr/>
          </p:nvSpPr>
          <p:spPr>
            <a:xfrm>
              <a:off x="1080" y="2215"/>
              <a:ext cx="72" cy="144"/>
            </a:xfrm>
            <a:prstGeom prst="line">
              <a:avLst/>
            </a:prstGeom>
            <a:ln w="9525" cap="flat" cmpd="sng">
              <a:solidFill>
                <a:srgbClr val="FFFF00"/>
              </a:solidFill>
              <a:prstDash val="solid"/>
              <a:headEnd type="none" w="med" len="med"/>
              <a:tailEnd type="none" w="med" len="med"/>
            </a:ln>
          </p:spPr>
        </p:sp>
        <p:sp>
          <p:nvSpPr>
            <p:cNvPr id="25658" name="Oval 70"/>
            <p:cNvSpPr/>
            <p:nvPr/>
          </p:nvSpPr>
          <p:spPr>
            <a:xfrm>
              <a:off x="1008" y="2287"/>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5659" name="Rectangle 71"/>
            <p:cNvSpPr/>
            <p:nvPr/>
          </p:nvSpPr>
          <p:spPr>
            <a:xfrm>
              <a:off x="1584" y="199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60" name="Rectangle 72"/>
            <p:cNvSpPr/>
            <p:nvPr/>
          </p:nvSpPr>
          <p:spPr>
            <a:xfrm>
              <a:off x="1368" y="1711"/>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61" name="Rectangle 73"/>
            <p:cNvSpPr/>
            <p:nvPr/>
          </p:nvSpPr>
          <p:spPr>
            <a:xfrm>
              <a:off x="576" y="214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62" name="Rectangle 74"/>
            <p:cNvSpPr/>
            <p:nvPr/>
          </p:nvSpPr>
          <p:spPr>
            <a:xfrm>
              <a:off x="1152" y="216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63" name="Rectangle 75"/>
            <p:cNvSpPr/>
            <p:nvPr/>
          </p:nvSpPr>
          <p:spPr>
            <a:xfrm>
              <a:off x="720" y="1855"/>
              <a:ext cx="288" cy="144"/>
            </a:xfrm>
            <a:prstGeom prst="rect">
              <a:avLst/>
            </a:prstGeom>
            <a:solidFill>
              <a:srgbClr val="FFFFCC"/>
            </a:solidFill>
            <a:ln w="9525" cap="flat" cmpd="sng">
              <a:solidFill>
                <a:srgbClr val="FFFF00"/>
              </a:solidFill>
              <a:prstDash val="solid"/>
              <a:miter/>
              <a:headEnd type="none" w="med" len="med"/>
              <a:tailEnd type="none" w="med" len="med"/>
            </a:ln>
          </p:spPr>
          <p:txBody>
            <a:bodyPr/>
            <a:p>
              <a:pPr algn="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64" name="Line 76"/>
            <p:cNvSpPr/>
            <p:nvPr/>
          </p:nvSpPr>
          <p:spPr>
            <a:xfrm flipH="1">
              <a:off x="936" y="2454"/>
              <a:ext cx="144" cy="216"/>
            </a:xfrm>
            <a:prstGeom prst="line">
              <a:avLst/>
            </a:prstGeom>
            <a:ln w="9525" cap="flat" cmpd="sng">
              <a:solidFill>
                <a:srgbClr val="FFFF00"/>
              </a:solidFill>
              <a:prstDash val="solid"/>
              <a:headEnd type="none" w="med" len="med"/>
              <a:tailEnd type="none" w="med" len="med"/>
            </a:ln>
          </p:spPr>
        </p:sp>
        <p:sp>
          <p:nvSpPr>
            <p:cNvPr id="25665" name="Oval 77"/>
            <p:cNvSpPr/>
            <p:nvPr/>
          </p:nvSpPr>
          <p:spPr>
            <a:xfrm>
              <a:off x="864" y="2599"/>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37</a:t>
              </a:r>
              <a:endParaRPr sz="900" b="1" dirty="0">
                <a:solidFill>
                  <a:srgbClr val="993300"/>
                </a:solidFill>
                <a:latin typeface="Arial" panose="020B0604020202020204" pitchFamily="34" charset="0"/>
              </a:endParaRPr>
            </a:p>
          </p:txBody>
        </p:sp>
        <p:sp>
          <p:nvSpPr>
            <p:cNvPr id="25666" name="Line 78"/>
            <p:cNvSpPr/>
            <p:nvPr/>
          </p:nvSpPr>
          <p:spPr>
            <a:xfrm>
              <a:off x="1148" y="2448"/>
              <a:ext cx="148" cy="222"/>
            </a:xfrm>
            <a:prstGeom prst="line">
              <a:avLst/>
            </a:prstGeom>
            <a:ln w="9525" cap="flat" cmpd="sng">
              <a:solidFill>
                <a:srgbClr val="FFFF00"/>
              </a:solidFill>
              <a:prstDash val="solid"/>
              <a:headEnd type="none" w="med" len="med"/>
              <a:tailEnd type="none" w="med" len="med"/>
            </a:ln>
          </p:spPr>
        </p:sp>
        <p:sp>
          <p:nvSpPr>
            <p:cNvPr id="25667" name="Oval 79"/>
            <p:cNvSpPr/>
            <p:nvPr/>
          </p:nvSpPr>
          <p:spPr>
            <a:xfrm>
              <a:off x="1152" y="259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41</a:t>
              </a:r>
              <a:endParaRPr sz="900" b="1" dirty="0">
                <a:solidFill>
                  <a:srgbClr val="993300"/>
                </a:solidFill>
                <a:latin typeface="Arial" panose="020B0604020202020204" pitchFamily="34" charset="0"/>
              </a:endParaRPr>
            </a:p>
          </p:txBody>
        </p:sp>
        <p:sp>
          <p:nvSpPr>
            <p:cNvPr id="25668" name="Rectangle 80"/>
            <p:cNvSpPr/>
            <p:nvPr/>
          </p:nvSpPr>
          <p:spPr>
            <a:xfrm>
              <a:off x="720" y="245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69" name="Rectangle 81"/>
            <p:cNvSpPr/>
            <p:nvPr/>
          </p:nvSpPr>
          <p:spPr>
            <a:xfrm>
              <a:off x="1296" y="2454"/>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70" name="Line 82"/>
            <p:cNvSpPr/>
            <p:nvPr/>
          </p:nvSpPr>
          <p:spPr>
            <a:xfrm>
              <a:off x="1512" y="2166"/>
              <a:ext cx="144" cy="216"/>
            </a:xfrm>
            <a:prstGeom prst="line">
              <a:avLst/>
            </a:prstGeom>
            <a:ln w="9525" cap="flat" cmpd="sng">
              <a:solidFill>
                <a:srgbClr val="FFFF00"/>
              </a:solidFill>
              <a:prstDash val="solid"/>
              <a:headEnd type="none" w="med" len="med"/>
              <a:tailEnd type="none" w="med" len="med"/>
            </a:ln>
          </p:spPr>
        </p:sp>
        <p:sp>
          <p:nvSpPr>
            <p:cNvPr id="25671" name="Oval 83"/>
            <p:cNvSpPr/>
            <p:nvPr/>
          </p:nvSpPr>
          <p:spPr>
            <a:xfrm>
              <a:off x="1512" y="231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72</a:t>
              </a:r>
              <a:endParaRPr sz="900" b="1" dirty="0">
                <a:solidFill>
                  <a:srgbClr val="993300"/>
                </a:solidFill>
                <a:latin typeface="Arial" panose="020B0604020202020204" pitchFamily="34" charset="0"/>
              </a:endParaRPr>
            </a:p>
          </p:txBody>
        </p:sp>
        <p:sp>
          <p:nvSpPr>
            <p:cNvPr id="25672" name="Rectangle 84"/>
            <p:cNvSpPr/>
            <p:nvPr/>
          </p:nvSpPr>
          <p:spPr>
            <a:xfrm>
              <a:off x="1656" y="2166"/>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grpSp>
      <p:grpSp>
        <p:nvGrpSpPr>
          <p:cNvPr id="25608" name="Group 85"/>
          <p:cNvGrpSpPr/>
          <p:nvPr/>
        </p:nvGrpSpPr>
        <p:grpSpPr>
          <a:xfrm>
            <a:off x="2514600" y="4800600"/>
            <a:ext cx="2133600" cy="1751013"/>
            <a:chOff x="792" y="2887"/>
            <a:chExt cx="1224" cy="1103"/>
          </a:xfrm>
        </p:grpSpPr>
        <p:sp>
          <p:nvSpPr>
            <p:cNvPr id="25630" name="Oval 86"/>
            <p:cNvSpPr/>
            <p:nvPr/>
          </p:nvSpPr>
          <p:spPr>
            <a:xfrm>
              <a:off x="1368" y="295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5631" name="Line 87"/>
            <p:cNvSpPr/>
            <p:nvPr/>
          </p:nvSpPr>
          <p:spPr>
            <a:xfrm flipH="1">
              <a:off x="1224" y="3102"/>
              <a:ext cx="144" cy="144"/>
            </a:xfrm>
            <a:prstGeom prst="line">
              <a:avLst/>
            </a:prstGeom>
            <a:ln w="9525" cap="flat" cmpd="sng">
              <a:solidFill>
                <a:srgbClr val="FFFF00"/>
              </a:solidFill>
              <a:prstDash val="solid"/>
              <a:headEnd type="none" w="med" len="med"/>
              <a:tailEnd type="none" w="med" len="med"/>
            </a:ln>
          </p:spPr>
        </p:sp>
        <p:sp>
          <p:nvSpPr>
            <p:cNvPr id="25632" name="Line 88"/>
            <p:cNvSpPr/>
            <p:nvPr/>
          </p:nvSpPr>
          <p:spPr>
            <a:xfrm>
              <a:off x="1584" y="3102"/>
              <a:ext cx="144" cy="144"/>
            </a:xfrm>
            <a:prstGeom prst="line">
              <a:avLst/>
            </a:prstGeom>
            <a:ln w="9525" cap="flat" cmpd="sng">
              <a:solidFill>
                <a:srgbClr val="FFFF00"/>
              </a:solidFill>
              <a:prstDash val="solid"/>
              <a:headEnd type="none" w="med" len="med"/>
              <a:tailEnd type="none" w="med" len="med"/>
            </a:ln>
          </p:spPr>
        </p:sp>
        <p:sp>
          <p:nvSpPr>
            <p:cNvPr id="25633" name="Oval 89"/>
            <p:cNvSpPr/>
            <p:nvPr/>
          </p:nvSpPr>
          <p:spPr>
            <a:xfrm>
              <a:off x="1584" y="317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5634" name="Oval 90"/>
            <p:cNvSpPr/>
            <p:nvPr/>
          </p:nvSpPr>
          <p:spPr>
            <a:xfrm>
              <a:off x="1152" y="3175"/>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5635" name="Line 91"/>
            <p:cNvSpPr/>
            <p:nvPr/>
          </p:nvSpPr>
          <p:spPr>
            <a:xfrm flipH="1">
              <a:off x="1008" y="3319"/>
              <a:ext cx="144" cy="216"/>
            </a:xfrm>
            <a:prstGeom prst="line">
              <a:avLst/>
            </a:prstGeom>
            <a:ln w="9525" cap="flat" cmpd="sng">
              <a:solidFill>
                <a:srgbClr val="FFFF00"/>
              </a:solidFill>
              <a:prstDash val="solid"/>
              <a:headEnd type="none" w="med" len="med"/>
              <a:tailEnd type="none" w="med" len="med"/>
            </a:ln>
          </p:spPr>
        </p:sp>
        <p:sp>
          <p:nvSpPr>
            <p:cNvPr id="25636" name="Oval 92"/>
            <p:cNvSpPr/>
            <p:nvPr/>
          </p:nvSpPr>
          <p:spPr>
            <a:xfrm>
              <a:off x="936" y="339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5637" name="Line 93"/>
            <p:cNvSpPr/>
            <p:nvPr/>
          </p:nvSpPr>
          <p:spPr>
            <a:xfrm>
              <a:off x="1296" y="3391"/>
              <a:ext cx="72" cy="144"/>
            </a:xfrm>
            <a:prstGeom prst="line">
              <a:avLst/>
            </a:prstGeom>
            <a:ln w="9525" cap="flat" cmpd="sng">
              <a:solidFill>
                <a:srgbClr val="FFFF00"/>
              </a:solidFill>
              <a:prstDash val="solid"/>
              <a:headEnd type="none" w="med" len="med"/>
              <a:tailEnd type="none" w="med" len="med"/>
            </a:ln>
          </p:spPr>
        </p:sp>
        <p:sp>
          <p:nvSpPr>
            <p:cNvPr id="25638" name="Oval 94"/>
            <p:cNvSpPr/>
            <p:nvPr/>
          </p:nvSpPr>
          <p:spPr>
            <a:xfrm>
              <a:off x="1224" y="346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5639" name="Rectangle 95"/>
            <p:cNvSpPr/>
            <p:nvPr/>
          </p:nvSpPr>
          <p:spPr>
            <a:xfrm>
              <a:off x="1800" y="3175"/>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40" name="Rectangle 96"/>
            <p:cNvSpPr/>
            <p:nvPr/>
          </p:nvSpPr>
          <p:spPr>
            <a:xfrm>
              <a:off x="1584" y="2887"/>
              <a:ext cx="360"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2</a:t>
              </a:r>
              <a:endParaRPr sz="900" b="1" dirty="0">
                <a:solidFill>
                  <a:srgbClr val="993300"/>
                </a:solidFill>
                <a:latin typeface="Arial" panose="020B0604020202020204" pitchFamily="34" charset="0"/>
              </a:endParaRPr>
            </a:p>
          </p:txBody>
        </p:sp>
        <p:sp>
          <p:nvSpPr>
            <p:cNvPr id="25641" name="Rectangle 97"/>
            <p:cNvSpPr/>
            <p:nvPr/>
          </p:nvSpPr>
          <p:spPr>
            <a:xfrm>
              <a:off x="792" y="331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42" name="Rectangle 98"/>
            <p:cNvSpPr/>
            <p:nvPr/>
          </p:nvSpPr>
          <p:spPr>
            <a:xfrm>
              <a:off x="1368" y="334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43" name="Rectangle 99"/>
            <p:cNvSpPr/>
            <p:nvPr/>
          </p:nvSpPr>
          <p:spPr>
            <a:xfrm>
              <a:off x="936" y="3031"/>
              <a:ext cx="288" cy="144"/>
            </a:xfrm>
            <a:prstGeom prst="rect">
              <a:avLst/>
            </a:prstGeom>
            <a:solidFill>
              <a:srgbClr val="FFFFCC"/>
            </a:solidFill>
            <a:ln w="9525" cap="flat" cmpd="sng">
              <a:solidFill>
                <a:srgbClr val="FFFF00"/>
              </a:solidFill>
              <a:prstDash val="solid"/>
              <a:miter/>
              <a:headEnd type="none" w="med" len="med"/>
              <a:tailEnd type="none" w="med" len="med"/>
            </a:ln>
          </p:spPr>
          <p:txBody>
            <a:bodyPr/>
            <a:p>
              <a:pPr algn="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44" name="Line 100"/>
            <p:cNvSpPr/>
            <p:nvPr/>
          </p:nvSpPr>
          <p:spPr>
            <a:xfrm flipH="1">
              <a:off x="1152" y="3630"/>
              <a:ext cx="144" cy="216"/>
            </a:xfrm>
            <a:prstGeom prst="line">
              <a:avLst/>
            </a:prstGeom>
            <a:ln w="9525" cap="flat" cmpd="sng">
              <a:solidFill>
                <a:srgbClr val="FFFF00"/>
              </a:solidFill>
              <a:prstDash val="solid"/>
              <a:headEnd type="none" w="med" len="med"/>
              <a:tailEnd type="none" w="med" len="med"/>
            </a:ln>
          </p:spPr>
        </p:sp>
        <p:sp>
          <p:nvSpPr>
            <p:cNvPr id="25645" name="Oval 101"/>
            <p:cNvSpPr/>
            <p:nvPr/>
          </p:nvSpPr>
          <p:spPr>
            <a:xfrm>
              <a:off x="1080" y="377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37</a:t>
              </a:r>
              <a:endParaRPr sz="900" b="1" dirty="0">
                <a:solidFill>
                  <a:srgbClr val="993300"/>
                </a:solidFill>
                <a:latin typeface="Arial" panose="020B0604020202020204" pitchFamily="34" charset="0"/>
              </a:endParaRPr>
            </a:p>
          </p:txBody>
        </p:sp>
        <p:sp>
          <p:nvSpPr>
            <p:cNvPr id="25646" name="Line 102"/>
            <p:cNvSpPr/>
            <p:nvPr/>
          </p:nvSpPr>
          <p:spPr>
            <a:xfrm>
              <a:off x="1368" y="3630"/>
              <a:ext cx="144" cy="216"/>
            </a:xfrm>
            <a:prstGeom prst="line">
              <a:avLst/>
            </a:prstGeom>
            <a:ln w="9525" cap="flat" cmpd="sng">
              <a:solidFill>
                <a:srgbClr val="FFFF00"/>
              </a:solidFill>
              <a:prstDash val="solid"/>
              <a:headEnd type="none" w="med" len="med"/>
              <a:tailEnd type="none" w="med" len="med"/>
            </a:ln>
          </p:spPr>
        </p:sp>
        <p:sp>
          <p:nvSpPr>
            <p:cNvPr id="25647" name="Oval 103"/>
            <p:cNvSpPr/>
            <p:nvPr/>
          </p:nvSpPr>
          <p:spPr>
            <a:xfrm>
              <a:off x="1368" y="377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41</a:t>
              </a:r>
              <a:endParaRPr sz="900" b="1" dirty="0">
                <a:solidFill>
                  <a:srgbClr val="993300"/>
                </a:solidFill>
                <a:latin typeface="Arial" panose="020B0604020202020204" pitchFamily="34" charset="0"/>
              </a:endParaRPr>
            </a:p>
          </p:txBody>
        </p:sp>
        <p:sp>
          <p:nvSpPr>
            <p:cNvPr id="25648" name="Rectangle 104"/>
            <p:cNvSpPr/>
            <p:nvPr/>
          </p:nvSpPr>
          <p:spPr>
            <a:xfrm>
              <a:off x="936" y="363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49" name="Rectangle 105"/>
            <p:cNvSpPr/>
            <p:nvPr/>
          </p:nvSpPr>
          <p:spPr>
            <a:xfrm>
              <a:off x="1512" y="3630"/>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grpSp>
      <p:grpSp>
        <p:nvGrpSpPr>
          <p:cNvPr id="25609" name="Group 106"/>
          <p:cNvGrpSpPr/>
          <p:nvPr/>
        </p:nvGrpSpPr>
        <p:grpSpPr>
          <a:xfrm>
            <a:off x="4800600" y="4800600"/>
            <a:ext cx="2552700" cy="1620838"/>
            <a:chOff x="2448" y="2815"/>
            <a:chExt cx="1512" cy="1021"/>
          </a:xfrm>
        </p:grpSpPr>
        <p:sp>
          <p:nvSpPr>
            <p:cNvPr id="25610" name="Oval 107"/>
            <p:cNvSpPr/>
            <p:nvPr/>
          </p:nvSpPr>
          <p:spPr>
            <a:xfrm>
              <a:off x="3096" y="288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25611" name="Line 108"/>
            <p:cNvSpPr/>
            <p:nvPr/>
          </p:nvSpPr>
          <p:spPr>
            <a:xfrm flipH="1">
              <a:off x="2952" y="3030"/>
              <a:ext cx="144" cy="144"/>
            </a:xfrm>
            <a:prstGeom prst="line">
              <a:avLst/>
            </a:prstGeom>
            <a:ln w="9525" cap="flat" cmpd="sng">
              <a:solidFill>
                <a:srgbClr val="FFFF00"/>
              </a:solidFill>
              <a:prstDash val="solid"/>
              <a:headEnd type="none" w="med" len="med"/>
              <a:tailEnd type="none" w="med" len="med"/>
            </a:ln>
          </p:spPr>
        </p:sp>
        <p:sp>
          <p:nvSpPr>
            <p:cNvPr id="25612" name="Line 109"/>
            <p:cNvSpPr/>
            <p:nvPr/>
          </p:nvSpPr>
          <p:spPr>
            <a:xfrm>
              <a:off x="3312" y="3030"/>
              <a:ext cx="144" cy="144"/>
            </a:xfrm>
            <a:prstGeom prst="line">
              <a:avLst/>
            </a:prstGeom>
            <a:ln w="9525" cap="flat" cmpd="sng">
              <a:solidFill>
                <a:srgbClr val="FFFF00"/>
              </a:solidFill>
              <a:prstDash val="solid"/>
              <a:headEnd type="none" w="med" len="med"/>
              <a:tailEnd type="none" w="med" len="med"/>
            </a:ln>
          </p:spPr>
        </p:sp>
        <p:sp>
          <p:nvSpPr>
            <p:cNvPr id="25613" name="Oval 110"/>
            <p:cNvSpPr/>
            <p:nvPr/>
          </p:nvSpPr>
          <p:spPr>
            <a:xfrm>
              <a:off x="3312" y="310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25614" name="Oval 111"/>
            <p:cNvSpPr/>
            <p:nvPr/>
          </p:nvSpPr>
          <p:spPr>
            <a:xfrm>
              <a:off x="2880" y="310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36</a:t>
              </a:r>
              <a:endParaRPr sz="900" b="1" dirty="0">
                <a:solidFill>
                  <a:srgbClr val="993300"/>
                </a:solidFill>
                <a:latin typeface="Arial" panose="020B0604020202020204" pitchFamily="34" charset="0"/>
              </a:endParaRPr>
            </a:p>
          </p:txBody>
        </p:sp>
        <p:sp>
          <p:nvSpPr>
            <p:cNvPr id="25615" name="Line 112"/>
            <p:cNvSpPr/>
            <p:nvPr/>
          </p:nvSpPr>
          <p:spPr>
            <a:xfrm flipH="1">
              <a:off x="2736" y="3247"/>
              <a:ext cx="144" cy="216"/>
            </a:xfrm>
            <a:prstGeom prst="line">
              <a:avLst/>
            </a:prstGeom>
            <a:ln w="9525" cap="flat" cmpd="sng">
              <a:solidFill>
                <a:srgbClr val="FFFF00"/>
              </a:solidFill>
              <a:prstDash val="solid"/>
              <a:headEnd type="none" w="med" len="med"/>
              <a:tailEnd type="none" w="med" len="med"/>
            </a:ln>
          </p:spPr>
        </p:sp>
        <p:sp>
          <p:nvSpPr>
            <p:cNvPr id="25616" name="Oval 113"/>
            <p:cNvSpPr/>
            <p:nvPr/>
          </p:nvSpPr>
          <p:spPr>
            <a:xfrm>
              <a:off x="2592" y="346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27</a:t>
              </a:r>
              <a:endParaRPr sz="900" b="1" dirty="0">
                <a:solidFill>
                  <a:srgbClr val="993300"/>
                </a:solidFill>
                <a:latin typeface="Arial" panose="020B0604020202020204" pitchFamily="34" charset="0"/>
              </a:endParaRPr>
            </a:p>
          </p:txBody>
        </p:sp>
        <p:sp>
          <p:nvSpPr>
            <p:cNvPr id="25617" name="Line 114"/>
            <p:cNvSpPr/>
            <p:nvPr/>
          </p:nvSpPr>
          <p:spPr>
            <a:xfrm>
              <a:off x="3024" y="3319"/>
              <a:ext cx="72" cy="144"/>
            </a:xfrm>
            <a:prstGeom prst="line">
              <a:avLst/>
            </a:prstGeom>
            <a:ln w="9525" cap="flat" cmpd="sng">
              <a:solidFill>
                <a:srgbClr val="FFFF00"/>
              </a:solidFill>
              <a:prstDash val="solid"/>
              <a:headEnd type="none" w="med" len="med"/>
              <a:tailEnd type="none" w="med" len="med"/>
            </a:ln>
          </p:spPr>
        </p:sp>
        <p:sp>
          <p:nvSpPr>
            <p:cNvPr id="25618" name="Oval 115"/>
            <p:cNvSpPr/>
            <p:nvPr/>
          </p:nvSpPr>
          <p:spPr>
            <a:xfrm>
              <a:off x="2952" y="347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37</a:t>
              </a:r>
              <a:endParaRPr sz="900" b="1" dirty="0">
                <a:solidFill>
                  <a:srgbClr val="993300"/>
                </a:solidFill>
                <a:latin typeface="Arial" panose="020B0604020202020204" pitchFamily="34" charset="0"/>
              </a:endParaRPr>
            </a:p>
          </p:txBody>
        </p:sp>
        <p:sp>
          <p:nvSpPr>
            <p:cNvPr id="25619" name="Oval 116"/>
            <p:cNvSpPr/>
            <p:nvPr/>
          </p:nvSpPr>
          <p:spPr>
            <a:xfrm>
              <a:off x="3240" y="347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41</a:t>
              </a:r>
              <a:endParaRPr sz="900" b="1" dirty="0">
                <a:solidFill>
                  <a:srgbClr val="993300"/>
                </a:solidFill>
                <a:latin typeface="Arial" panose="020B0604020202020204" pitchFamily="34" charset="0"/>
              </a:endParaRPr>
            </a:p>
          </p:txBody>
        </p:sp>
        <p:sp>
          <p:nvSpPr>
            <p:cNvPr id="25620" name="Rectangle 117"/>
            <p:cNvSpPr/>
            <p:nvPr/>
          </p:nvSpPr>
          <p:spPr>
            <a:xfrm>
              <a:off x="3528" y="3103"/>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21" name="Rectangle 118"/>
            <p:cNvSpPr/>
            <p:nvPr/>
          </p:nvSpPr>
          <p:spPr>
            <a:xfrm>
              <a:off x="3312" y="2815"/>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22" name="Rectangle 119"/>
            <p:cNvSpPr/>
            <p:nvPr/>
          </p:nvSpPr>
          <p:spPr>
            <a:xfrm>
              <a:off x="2448" y="331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23" name="Rectangle 120"/>
            <p:cNvSpPr/>
            <p:nvPr/>
          </p:nvSpPr>
          <p:spPr>
            <a:xfrm>
              <a:off x="3096" y="331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24" name="Rectangle 121"/>
            <p:cNvSpPr/>
            <p:nvPr/>
          </p:nvSpPr>
          <p:spPr>
            <a:xfrm>
              <a:off x="2808" y="2959"/>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1</a:t>
              </a:r>
              <a:endParaRPr sz="900" b="1" dirty="0">
                <a:solidFill>
                  <a:srgbClr val="993300"/>
                </a:solidFill>
                <a:latin typeface="Arial" panose="020B0604020202020204" pitchFamily="34" charset="0"/>
              </a:endParaRPr>
            </a:p>
          </p:txBody>
        </p:sp>
        <p:sp>
          <p:nvSpPr>
            <p:cNvPr id="25625" name="Rectangle 122"/>
            <p:cNvSpPr/>
            <p:nvPr/>
          </p:nvSpPr>
          <p:spPr>
            <a:xfrm>
              <a:off x="3384" y="3692"/>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sp>
          <p:nvSpPr>
            <p:cNvPr id="25626" name="Line 123"/>
            <p:cNvSpPr/>
            <p:nvPr/>
          </p:nvSpPr>
          <p:spPr>
            <a:xfrm flipH="1">
              <a:off x="3312" y="3319"/>
              <a:ext cx="72" cy="144"/>
            </a:xfrm>
            <a:prstGeom prst="line">
              <a:avLst/>
            </a:prstGeom>
            <a:ln w="9525" cap="flat" cmpd="sng">
              <a:solidFill>
                <a:srgbClr val="FFFF00"/>
              </a:solidFill>
              <a:prstDash val="solid"/>
              <a:headEnd type="none" w="med" len="med"/>
              <a:tailEnd type="none" w="med" len="med"/>
            </a:ln>
          </p:spPr>
        </p:sp>
        <p:sp>
          <p:nvSpPr>
            <p:cNvPr id="25627" name="Line 124"/>
            <p:cNvSpPr/>
            <p:nvPr/>
          </p:nvSpPr>
          <p:spPr>
            <a:xfrm>
              <a:off x="3456" y="3319"/>
              <a:ext cx="144" cy="144"/>
            </a:xfrm>
            <a:prstGeom prst="line">
              <a:avLst/>
            </a:prstGeom>
            <a:ln w="9525" cap="flat" cmpd="sng">
              <a:solidFill>
                <a:srgbClr val="FFFF00"/>
              </a:solidFill>
              <a:prstDash val="solid"/>
              <a:headEnd type="none" w="med" len="med"/>
              <a:tailEnd type="none" w="med" len="med"/>
            </a:ln>
          </p:spPr>
        </p:sp>
        <p:sp>
          <p:nvSpPr>
            <p:cNvPr id="25628" name="Oval 125"/>
            <p:cNvSpPr/>
            <p:nvPr/>
          </p:nvSpPr>
          <p:spPr>
            <a:xfrm>
              <a:off x="3528" y="347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eaLnBrk="1" hangingPunct="1"/>
              <a:r>
                <a:rPr sz="900" b="1" dirty="0">
                  <a:solidFill>
                    <a:srgbClr val="993300"/>
                  </a:solidFill>
                  <a:latin typeface="Arial" panose="020B0604020202020204" pitchFamily="34" charset="0"/>
                </a:rPr>
                <a:t>63</a:t>
              </a:r>
              <a:endParaRPr sz="900" b="1" dirty="0">
                <a:solidFill>
                  <a:srgbClr val="993300"/>
                </a:solidFill>
                <a:latin typeface="Arial" panose="020B0604020202020204" pitchFamily="34" charset="0"/>
              </a:endParaRPr>
            </a:p>
          </p:txBody>
        </p:sp>
        <p:sp>
          <p:nvSpPr>
            <p:cNvPr id="25629" name="Rectangle 126"/>
            <p:cNvSpPr/>
            <p:nvPr/>
          </p:nvSpPr>
          <p:spPr>
            <a:xfrm>
              <a:off x="3744" y="3319"/>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p>
              <a:pPr eaLnBrk="1" hangingPunct="1"/>
              <a:r>
                <a:rPr sz="900" b="1" dirty="0">
                  <a:solidFill>
                    <a:srgbClr val="993300"/>
                  </a:solidFill>
                  <a:latin typeface="Arial" panose="020B0604020202020204" pitchFamily="34" charset="0"/>
                </a:rPr>
                <a:t>0</a:t>
              </a:r>
              <a:endParaRPr sz="900" b="1" dirty="0">
                <a:solidFill>
                  <a:srgbClr val="993300"/>
                </a:solidFill>
                <a:latin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1143000" y="304800"/>
            <a:ext cx="7086600" cy="731838"/>
          </a:xfrm>
          <a:ln/>
        </p:spPr>
        <p:txBody>
          <a:bodyPr vert="horz" wrap="square" lIns="91440" tIns="45720" rIns="91440" bIns="45720" anchor="ctr" anchorCtr="0"/>
          <a:p>
            <a:pPr eaLnBrk="1" hangingPunct="1"/>
            <a:r>
              <a:rPr b="1" dirty="0">
                <a:solidFill>
                  <a:srgbClr val="FFCCFF"/>
                </a:solidFill>
              </a:rPr>
              <a:t>BINARY SEARCH TREES</a:t>
            </a:r>
            <a:endParaRPr dirty="0">
              <a:solidFill>
                <a:srgbClr val="FFCCFF"/>
              </a:solidFill>
            </a:endParaRPr>
          </a:p>
        </p:txBody>
      </p:sp>
      <p:sp>
        <p:nvSpPr>
          <p:cNvPr id="5123" name="Rectangle 3"/>
          <p:cNvSpPr>
            <a:spLocks noGrp="1"/>
          </p:cNvSpPr>
          <p:nvPr>
            <p:ph idx="1"/>
          </p:nvPr>
        </p:nvSpPr>
        <p:spPr>
          <a:xfrm>
            <a:off x="0" y="1219200"/>
            <a:ext cx="8763000" cy="4525963"/>
          </a:xfrm>
          <a:ln/>
        </p:spPr>
        <p:txBody>
          <a:bodyPr vert="horz" wrap="square" lIns="91440" tIns="45720" rIns="91440" bIns="45720" anchor="t" anchorCtr="0"/>
          <a:p>
            <a:pPr eaLnBrk="1" hangingPunct="1"/>
            <a:r>
              <a:rPr sz="1800" dirty="0">
                <a:solidFill>
                  <a:srgbClr val="FFFF00"/>
                </a:solidFill>
              </a:rPr>
              <a:t>A binary search tree, also known as an ordered binary tree is a variant of binary tree in which the nodes are arranged in order. In a binary search tree, all the nodes in the left sub-tree have a value less than that of the root node. Correspondingly, all the nodes in the right sub-tree have a value either equal to or greater than the root node. The same rule is applicable to every sub-tree in the tree. </a:t>
            </a:r>
            <a:endParaRPr sz="1800" dirty="0">
              <a:solidFill>
                <a:srgbClr val="FFFF00"/>
              </a:solidFill>
            </a:endParaRPr>
          </a:p>
          <a:p>
            <a:pPr eaLnBrk="1" hangingPunct="1"/>
            <a:r>
              <a:rPr sz="1800" dirty="0">
                <a:solidFill>
                  <a:srgbClr val="FFFF00"/>
                </a:solidFill>
              </a:rPr>
              <a:t>The average running time of a search operation is </a:t>
            </a:r>
            <a:r>
              <a:rPr sz="1800" i="1" dirty="0">
                <a:solidFill>
                  <a:srgbClr val="FFFF00"/>
                </a:solidFill>
              </a:rPr>
              <a:t>O(log</a:t>
            </a:r>
            <a:r>
              <a:rPr sz="1800" i="1" baseline="-25000" dirty="0">
                <a:solidFill>
                  <a:srgbClr val="FFFF00"/>
                </a:solidFill>
              </a:rPr>
              <a:t>2</a:t>
            </a:r>
            <a:r>
              <a:rPr sz="1800" i="1" dirty="0">
                <a:solidFill>
                  <a:srgbClr val="FFFF00"/>
                </a:solidFill>
              </a:rPr>
              <a:t>n)</a:t>
            </a:r>
            <a:r>
              <a:rPr sz="1800" dirty="0">
                <a:solidFill>
                  <a:srgbClr val="FFFF00"/>
                </a:solidFill>
              </a:rPr>
              <a:t> as at every step, we eliminate half of the sub-tree from the search process. Due to its efficiency in searching elements, binary search trees are widely used in dictionary problems where the code always inserts and searches the elements that are indexed by some key value.</a:t>
            </a:r>
            <a:endParaRPr sz="1800" dirty="0">
              <a:solidFill>
                <a:srgbClr val="FFFF00"/>
              </a:solidFill>
            </a:endParaRPr>
          </a:p>
        </p:txBody>
      </p:sp>
      <p:sp>
        <p:nvSpPr>
          <p:cNvPr id="5124" name="Rectangle 4"/>
          <p:cNvSpPr/>
          <p:nvPr/>
        </p:nvSpPr>
        <p:spPr>
          <a:xfrm>
            <a:off x="981075" y="981075"/>
            <a:ext cx="247650" cy="366713"/>
          </a:xfrm>
          <a:prstGeom prst="rect">
            <a:avLst/>
          </a:prstGeom>
          <a:noFill/>
          <a:ln w="9525">
            <a:noFill/>
          </a:ln>
        </p:spPr>
        <p:txBody>
          <a:bodyPr wrap="none">
            <a:spAutoFit/>
          </a:bodyPr>
          <a:p>
            <a:pPr eaLnBrk="1" hangingPunct="1"/>
            <a:r>
              <a:rPr dirty="0">
                <a:latin typeface="Arial" panose="020B0604020202020204" pitchFamily="34" charset="0"/>
              </a:rPr>
              <a:t> </a:t>
            </a:r>
            <a:endParaRPr dirty="0">
              <a:latin typeface="Arial" panose="020B0604020202020204" pitchFamily="34" charset="0"/>
            </a:endParaRPr>
          </a:p>
        </p:txBody>
      </p:sp>
      <p:grpSp>
        <p:nvGrpSpPr>
          <p:cNvPr id="5125" name="Group 5"/>
          <p:cNvGrpSpPr/>
          <p:nvPr/>
        </p:nvGrpSpPr>
        <p:grpSpPr>
          <a:xfrm>
            <a:off x="5105400" y="3846513"/>
            <a:ext cx="3733800" cy="3011487"/>
            <a:chOff x="1512" y="2430"/>
            <a:chExt cx="1872" cy="1897"/>
          </a:xfrm>
        </p:grpSpPr>
        <p:sp>
          <p:nvSpPr>
            <p:cNvPr id="5126" name="Oval 6"/>
            <p:cNvSpPr/>
            <p:nvPr/>
          </p:nvSpPr>
          <p:spPr>
            <a:xfrm>
              <a:off x="2304" y="243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39</a:t>
              </a:r>
              <a:endParaRPr sz="1000" b="1" dirty="0">
                <a:solidFill>
                  <a:srgbClr val="993300"/>
                </a:solidFill>
                <a:latin typeface="Arial" panose="020B0604020202020204" pitchFamily="34" charset="0"/>
              </a:endParaRPr>
            </a:p>
          </p:txBody>
        </p:sp>
        <p:sp>
          <p:nvSpPr>
            <p:cNvPr id="5127" name="Line 7"/>
            <p:cNvSpPr/>
            <p:nvPr/>
          </p:nvSpPr>
          <p:spPr>
            <a:xfrm flipH="1">
              <a:off x="2160" y="2600"/>
              <a:ext cx="144" cy="144"/>
            </a:xfrm>
            <a:prstGeom prst="line">
              <a:avLst/>
            </a:prstGeom>
            <a:ln w="9525" cap="flat" cmpd="sng">
              <a:solidFill>
                <a:srgbClr val="FFFF00"/>
              </a:solidFill>
              <a:prstDash val="solid"/>
              <a:headEnd type="none" w="med" len="med"/>
              <a:tailEnd type="none" w="med" len="med"/>
            </a:ln>
          </p:spPr>
        </p:sp>
        <p:sp>
          <p:nvSpPr>
            <p:cNvPr id="5128" name="Line 8"/>
            <p:cNvSpPr/>
            <p:nvPr/>
          </p:nvSpPr>
          <p:spPr>
            <a:xfrm>
              <a:off x="2520" y="2600"/>
              <a:ext cx="144" cy="144"/>
            </a:xfrm>
            <a:prstGeom prst="line">
              <a:avLst/>
            </a:prstGeom>
            <a:ln w="9525" cap="flat" cmpd="sng">
              <a:solidFill>
                <a:srgbClr val="FFFF00"/>
              </a:solidFill>
              <a:prstDash val="solid"/>
              <a:headEnd type="none" w="med" len="med"/>
              <a:tailEnd type="none" w="med" len="med"/>
            </a:ln>
          </p:spPr>
        </p:sp>
        <p:sp>
          <p:nvSpPr>
            <p:cNvPr id="5129" name="Oval 9"/>
            <p:cNvSpPr/>
            <p:nvPr/>
          </p:nvSpPr>
          <p:spPr>
            <a:xfrm>
              <a:off x="2520" y="274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45</a:t>
              </a:r>
              <a:endParaRPr sz="1000" b="1" dirty="0">
                <a:solidFill>
                  <a:srgbClr val="993300"/>
                </a:solidFill>
                <a:latin typeface="Arial" panose="020B0604020202020204" pitchFamily="34" charset="0"/>
              </a:endParaRPr>
            </a:p>
          </p:txBody>
        </p:sp>
        <p:sp>
          <p:nvSpPr>
            <p:cNvPr id="5130" name="Oval 10"/>
            <p:cNvSpPr/>
            <p:nvPr/>
          </p:nvSpPr>
          <p:spPr>
            <a:xfrm>
              <a:off x="2016" y="274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27</a:t>
              </a:r>
              <a:endParaRPr sz="1000" b="1" dirty="0">
                <a:solidFill>
                  <a:srgbClr val="993300"/>
                </a:solidFill>
                <a:latin typeface="Arial" panose="020B0604020202020204" pitchFamily="34" charset="0"/>
              </a:endParaRPr>
            </a:p>
          </p:txBody>
        </p:sp>
        <p:sp>
          <p:nvSpPr>
            <p:cNvPr id="5131" name="Line 11"/>
            <p:cNvSpPr/>
            <p:nvPr/>
          </p:nvSpPr>
          <p:spPr>
            <a:xfrm flipH="1">
              <a:off x="1944" y="2887"/>
              <a:ext cx="72" cy="144"/>
            </a:xfrm>
            <a:prstGeom prst="line">
              <a:avLst/>
            </a:prstGeom>
            <a:ln w="9525" cap="flat" cmpd="sng">
              <a:solidFill>
                <a:srgbClr val="FFFF00"/>
              </a:solidFill>
              <a:prstDash val="solid"/>
              <a:headEnd type="none" w="med" len="med"/>
              <a:tailEnd type="none" w="med" len="med"/>
            </a:ln>
          </p:spPr>
        </p:sp>
        <p:sp>
          <p:nvSpPr>
            <p:cNvPr id="5132" name="Oval 12"/>
            <p:cNvSpPr/>
            <p:nvPr/>
          </p:nvSpPr>
          <p:spPr>
            <a:xfrm>
              <a:off x="1800" y="303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18</a:t>
              </a:r>
              <a:endParaRPr sz="1000" b="1" dirty="0">
                <a:solidFill>
                  <a:srgbClr val="993300"/>
                </a:solidFill>
                <a:latin typeface="Arial" panose="020B0604020202020204" pitchFamily="34" charset="0"/>
              </a:endParaRPr>
            </a:p>
          </p:txBody>
        </p:sp>
        <p:sp>
          <p:nvSpPr>
            <p:cNvPr id="5133" name="Line 13"/>
            <p:cNvSpPr/>
            <p:nvPr/>
          </p:nvSpPr>
          <p:spPr>
            <a:xfrm flipH="1">
              <a:off x="1656" y="3175"/>
              <a:ext cx="144" cy="288"/>
            </a:xfrm>
            <a:prstGeom prst="line">
              <a:avLst/>
            </a:prstGeom>
            <a:ln w="9525" cap="flat" cmpd="sng">
              <a:solidFill>
                <a:srgbClr val="FFFF00"/>
              </a:solidFill>
              <a:prstDash val="solid"/>
              <a:headEnd type="none" w="med" len="med"/>
              <a:tailEnd type="none" w="med" len="med"/>
            </a:ln>
          </p:spPr>
        </p:sp>
        <p:sp>
          <p:nvSpPr>
            <p:cNvPr id="5134" name="Oval 14"/>
            <p:cNvSpPr/>
            <p:nvPr/>
          </p:nvSpPr>
          <p:spPr>
            <a:xfrm>
              <a:off x="1512" y="346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9</a:t>
              </a:r>
              <a:endParaRPr sz="1000" b="1" dirty="0">
                <a:solidFill>
                  <a:srgbClr val="993300"/>
                </a:solidFill>
                <a:latin typeface="Arial" panose="020B0604020202020204" pitchFamily="34" charset="0"/>
              </a:endParaRPr>
            </a:p>
          </p:txBody>
        </p:sp>
        <p:sp>
          <p:nvSpPr>
            <p:cNvPr id="5135" name="Line 15"/>
            <p:cNvSpPr/>
            <p:nvPr/>
          </p:nvSpPr>
          <p:spPr>
            <a:xfrm>
              <a:off x="2160" y="2959"/>
              <a:ext cx="72" cy="144"/>
            </a:xfrm>
            <a:prstGeom prst="line">
              <a:avLst/>
            </a:prstGeom>
            <a:ln w="9525" cap="flat" cmpd="sng">
              <a:solidFill>
                <a:srgbClr val="FFFF00"/>
              </a:solidFill>
              <a:prstDash val="solid"/>
              <a:headEnd type="none" w="med" len="med"/>
              <a:tailEnd type="none" w="med" len="med"/>
            </a:ln>
          </p:spPr>
        </p:sp>
        <p:sp>
          <p:nvSpPr>
            <p:cNvPr id="5136" name="Oval 16"/>
            <p:cNvSpPr/>
            <p:nvPr/>
          </p:nvSpPr>
          <p:spPr>
            <a:xfrm>
              <a:off x="2160" y="310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29</a:t>
              </a:r>
              <a:endParaRPr sz="1000" b="1" dirty="0">
                <a:solidFill>
                  <a:srgbClr val="993300"/>
                </a:solidFill>
                <a:latin typeface="Arial" panose="020B0604020202020204" pitchFamily="34" charset="0"/>
              </a:endParaRPr>
            </a:p>
          </p:txBody>
        </p:sp>
        <p:sp>
          <p:nvSpPr>
            <p:cNvPr id="5137" name="Line 17"/>
            <p:cNvSpPr/>
            <p:nvPr/>
          </p:nvSpPr>
          <p:spPr>
            <a:xfrm flipH="1">
              <a:off x="2520" y="2960"/>
              <a:ext cx="72" cy="144"/>
            </a:xfrm>
            <a:prstGeom prst="line">
              <a:avLst/>
            </a:prstGeom>
            <a:ln w="9525" cap="flat" cmpd="sng">
              <a:solidFill>
                <a:srgbClr val="FFFF00"/>
              </a:solidFill>
              <a:prstDash val="solid"/>
              <a:headEnd type="none" w="med" len="med"/>
              <a:tailEnd type="none" w="med" len="med"/>
            </a:ln>
          </p:spPr>
        </p:sp>
        <p:sp>
          <p:nvSpPr>
            <p:cNvPr id="5138" name="Oval 18"/>
            <p:cNvSpPr/>
            <p:nvPr/>
          </p:nvSpPr>
          <p:spPr>
            <a:xfrm>
              <a:off x="2448" y="310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40</a:t>
              </a:r>
              <a:endParaRPr sz="1000" b="1" dirty="0">
                <a:solidFill>
                  <a:srgbClr val="993300"/>
                </a:solidFill>
                <a:latin typeface="Arial" panose="020B0604020202020204" pitchFamily="34" charset="0"/>
              </a:endParaRPr>
            </a:p>
          </p:txBody>
        </p:sp>
        <p:sp>
          <p:nvSpPr>
            <p:cNvPr id="5139" name="Line 19"/>
            <p:cNvSpPr/>
            <p:nvPr/>
          </p:nvSpPr>
          <p:spPr>
            <a:xfrm>
              <a:off x="2664" y="2960"/>
              <a:ext cx="144" cy="143"/>
            </a:xfrm>
            <a:prstGeom prst="line">
              <a:avLst/>
            </a:prstGeom>
            <a:ln w="9525" cap="flat" cmpd="sng">
              <a:solidFill>
                <a:srgbClr val="FFFF00"/>
              </a:solidFill>
              <a:prstDash val="solid"/>
              <a:headEnd type="none" w="med" len="med"/>
              <a:tailEnd type="none" w="med" len="med"/>
            </a:ln>
          </p:spPr>
        </p:sp>
        <p:sp>
          <p:nvSpPr>
            <p:cNvPr id="5140" name="Oval 20"/>
            <p:cNvSpPr/>
            <p:nvPr/>
          </p:nvSpPr>
          <p:spPr>
            <a:xfrm>
              <a:off x="2736" y="310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54</a:t>
              </a:r>
              <a:endParaRPr sz="1000" b="1" dirty="0">
                <a:solidFill>
                  <a:srgbClr val="993300"/>
                </a:solidFill>
                <a:latin typeface="Arial" panose="020B0604020202020204" pitchFamily="34" charset="0"/>
              </a:endParaRPr>
            </a:p>
          </p:txBody>
        </p:sp>
        <p:sp>
          <p:nvSpPr>
            <p:cNvPr id="5141" name="Line 21"/>
            <p:cNvSpPr/>
            <p:nvPr/>
          </p:nvSpPr>
          <p:spPr>
            <a:xfrm>
              <a:off x="2880" y="3320"/>
              <a:ext cx="144" cy="144"/>
            </a:xfrm>
            <a:prstGeom prst="line">
              <a:avLst/>
            </a:prstGeom>
            <a:ln w="9525" cap="flat" cmpd="sng">
              <a:solidFill>
                <a:srgbClr val="FFFF00"/>
              </a:solidFill>
              <a:prstDash val="solid"/>
              <a:headEnd type="none" w="med" len="med"/>
              <a:tailEnd type="none" w="med" len="med"/>
            </a:ln>
          </p:spPr>
        </p:sp>
        <p:sp>
          <p:nvSpPr>
            <p:cNvPr id="5142" name="Oval 22"/>
            <p:cNvSpPr/>
            <p:nvPr/>
          </p:nvSpPr>
          <p:spPr>
            <a:xfrm>
              <a:off x="2952" y="346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59</a:t>
              </a:r>
              <a:endParaRPr sz="1000" b="1" dirty="0">
                <a:solidFill>
                  <a:srgbClr val="993300"/>
                </a:solidFill>
                <a:latin typeface="Arial" panose="020B0604020202020204" pitchFamily="34" charset="0"/>
              </a:endParaRPr>
            </a:p>
          </p:txBody>
        </p:sp>
        <p:sp>
          <p:nvSpPr>
            <p:cNvPr id="5143" name="Line 23"/>
            <p:cNvSpPr/>
            <p:nvPr/>
          </p:nvSpPr>
          <p:spPr>
            <a:xfrm flipH="1">
              <a:off x="2160" y="3319"/>
              <a:ext cx="72" cy="144"/>
            </a:xfrm>
            <a:prstGeom prst="line">
              <a:avLst/>
            </a:prstGeom>
            <a:ln w="9525" cap="flat" cmpd="sng">
              <a:solidFill>
                <a:srgbClr val="FFFF00"/>
              </a:solidFill>
              <a:prstDash val="solid"/>
              <a:headEnd type="none" w="med" len="med"/>
              <a:tailEnd type="none" w="med" len="med"/>
            </a:ln>
          </p:spPr>
        </p:sp>
        <p:sp>
          <p:nvSpPr>
            <p:cNvPr id="5144" name="Oval 24"/>
            <p:cNvSpPr/>
            <p:nvPr/>
          </p:nvSpPr>
          <p:spPr>
            <a:xfrm>
              <a:off x="2088" y="346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28</a:t>
              </a:r>
              <a:endParaRPr sz="1000" b="1" dirty="0">
                <a:solidFill>
                  <a:srgbClr val="993300"/>
                </a:solidFill>
                <a:latin typeface="Arial" panose="020B0604020202020204" pitchFamily="34" charset="0"/>
              </a:endParaRPr>
            </a:p>
          </p:txBody>
        </p:sp>
        <p:sp>
          <p:nvSpPr>
            <p:cNvPr id="5145" name="Line 25"/>
            <p:cNvSpPr/>
            <p:nvPr/>
          </p:nvSpPr>
          <p:spPr>
            <a:xfrm>
              <a:off x="2304" y="3319"/>
              <a:ext cx="144" cy="144"/>
            </a:xfrm>
            <a:prstGeom prst="line">
              <a:avLst/>
            </a:prstGeom>
            <a:ln w="9525" cap="flat" cmpd="sng">
              <a:solidFill>
                <a:srgbClr val="FFFF00"/>
              </a:solidFill>
              <a:prstDash val="solid"/>
              <a:headEnd type="none" w="med" len="med"/>
              <a:tailEnd type="none" w="med" len="med"/>
            </a:ln>
          </p:spPr>
        </p:sp>
        <p:sp>
          <p:nvSpPr>
            <p:cNvPr id="5146" name="Oval 26"/>
            <p:cNvSpPr/>
            <p:nvPr/>
          </p:nvSpPr>
          <p:spPr>
            <a:xfrm>
              <a:off x="2376" y="346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36</a:t>
              </a:r>
              <a:endParaRPr sz="1000" b="1" dirty="0">
                <a:solidFill>
                  <a:srgbClr val="993300"/>
                </a:solidFill>
                <a:latin typeface="Arial" panose="020B0604020202020204" pitchFamily="34" charset="0"/>
              </a:endParaRPr>
            </a:p>
          </p:txBody>
        </p:sp>
        <p:sp>
          <p:nvSpPr>
            <p:cNvPr id="5147" name="Line 27"/>
            <p:cNvSpPr/>
            <p:nvPr/>
          </p:nvSpPr>
          <p:spPr>
            <a:xfrm>
              <a:off x="1872" y="3247"/>
              <a:ext cx="72" cy="216"/>
            </a:xfrm>
            <a:prstGeom prst="line">
              <a:avLst/>
            </a:prstGeom>
            <a:ln w="9525" cap="flat" cmpd="sng">
              <a:solidFill>
                <a:srgbClr val="FFFF00"/>
              </a:solidFill>
              <a:prstDash val="solid"/>
              <a:headEnd type="none" w="med" len="med"/>
              <a:tailEnd type="none" w="med" len="med"/>
            </a:ln>
          </p:spPr>
        </p:sp>
        <p:sp>
          <p:nvSpPr>
            <p:cNvPr id="5148" name="Oval 28"/>
            <p:cNvSpPr/>
            <p:nvPr/>
          </p:nvSpPr>
          <p:spPr>
            <a:xfrm>
              <a:off x="1800" y="346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21</a:t>
              </a:r>
              <a:endParaRPr sz="1000" b="1" dirty="0">
                <a:solidFill>
                  <a:srgbClr val="993300"/>
                </a:solidFill>
                <a:latin typeface="Arial" panose="020B0604020202020204" pitchFamily="34" charset="0"/>
              </a:endParaRPr>
            </a:p>
          </p:txBody>
        </p:sp>
        <p:sp>
          <p:nvSpPr>
            <p:cNvPr id="5149" name="Line 29"/>
            <p:cNvSpPr/>
            <p:nvPr/>
          </p:nvSpPr>
          <p:spPr>
            <a:xfrm>
              <a:off x="1584" y="3679"/>
              <a:ext cx="72" cy="144"/>
            </a:xfrm>
            <a:prstGeom prst="line">
              <a:avLst/>
            </a:prstGeom>
            <a:ln w="9525" cap="flat" cmpd="sng">
              <a:solidFill>
                <a:srgbClr val="FFFF00"/>
              </a:solidFill>
              <a:prstDash val="solid"/>
              <a:headEnd type="none" w="med" len="med"/>
              <a:tailEnd type="none" w="med" len="med"/>
            </a:ln>
          </p:spPr>
        </p:sp>
        <p:sp>
          <p:nvSpPr>
            <p:cNvPr id="5150" name="Oval 30"/>
            <p:cNvSpPr/>
            <p:nvPr/>
          </p:nvSpPr>
          <p:spPr>
            <a:xfrm>
              <a:off x="1512"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10</a:t>
              </a:r>
              <a:endParaRPr sz="1000" b="1" dirty="0">
                <a:solidFill>
                  <a:srgbClr val="993300"/>
                </a:solidFill>
                <a:latin typeface="Arial" panose="020B0604020202020204" pitchFamily="34" charset="0"/>
              </a:endParaRPr>
            </a:p>
          </p:txBody>
        </p:sp>
        <p:sp>
          <p:nvSpPr>
            <p:cNvPr id="5151" name="Line 31"/>
            <p:cNvSpPr/>
            <p:nvPr/>
          </p:nvSpPr>
          <p:spPr>
            <a:xfrm flipH="1">
              <a:off x="1872" y="3679"/>
              <a:ext cx="72" cy="144"/>
            </a:xfrm>
            <a:prstGeom prst="line">
              <a:avLst/>
            </a:prstGeom>
            <a:ln w="9525" cap="flat" cmpd="sng">
              <a:solidFill>
                <a:srgbClr val="FFFF00"/>
              </a:solidFill>
              <a:prstDash val="solid"/>
              <a:headEnd type="none" w="med" len="med"/>
              <a:tailEnd type="none" w="med" len="med"/>
            </a:ln>
          </p:spPr>
        </p:sp>
        <p:sp>
          <p:nvSpPr>
            <p:cNvPr id="5152" name="Oval 32"/>
            <p:cNvSpPr/>
            <p:nvPr/>
          </p:nvSpPr>
          <p:spPr>
            <a:xfrm>
              <a:off x="1800"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19</a:t>
              </a:r>
              <a:endParaRPr sz="1000" b="1" dirty="0">
                <a:solidFill>
                  <a:srgbClr val="993300"/>
                </a:solidFill>
                <a:latin typeface="Arial" panose="020B0604020202020204" pitchFamily="34" charset="0"/>
              </a:endParaRPr>
            </a:p>
          </p:txBody>
        </p:sp>
        <p:sp>
          <p:nvSpPr>
            <p:cNvPr id="5153" name="Line 33"/>
            <p:cNvSpPr/>
            <p:nvPr/>
          </p:nvSpPr>
          <p:spPr>
            <a:xfrm>
              <a:off x="3096" y="3679"/>
              <a:ext cx="144" cy="144"/>
            </a:xfrm>
            <a:prstGeom prst="line">
              <a:avLst/>
            </a:prstGeom>
            <a:ln w="9525" cap="flat" cmpd="sng">
              <a:solidFill>
                <a:srgbClr val="FFFF00"/>
              </a:solidFill>
              <a:prstDash val="solid"/>
              <a:headEnd type="none" w="med" len="med"/>
              <a:tailEnd type="none" w="med" len="med"/>
            </a:ln>
          </p:spPr>
        </p:sp>
        <p:sp>
          <p:nvSpPr>
            <p:cNvPr id="5154" name="Oval 34"/>
            <p:cNvSpPr/>
            <p:nvPr/>
          </p:nvSpPr>
          <p:spPr>
            <a:xfrm>
              <a:off x="3168" y="3823"/>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65</a:t>
              </a:r>
              <a:endParaRPr sz="1000" b="1" dirty="0">
                <a:solidFill>
                  <a:srgbClr val="993300"/>
                </a:solidFill>
                <a:latin typeface="Arial" panose="020B0604020202020204" pitchFamily="34" charset="0"/>
              </a:endParaRPr>
            </a:p>
          </p:txBody>
        </p:sp>
        <p:sp>
          <p:nvSpPr>
            <p:cNvPr id="5155" name="Line 35"/>
            <p:cNvSpPr/>
            <p:nvPr/>
          </p:nvSpPr>
          <p:spPr>
            <a:xfrm flipH="1">
              <a:off x="3096" y="3967"/>
              <a:ext cx="72" cy="144"/>
            </a:xfrm>
            <a:prstGeom prst="line">
              <a:avLst/>
            </a:prstGeom>
            <a:ln w="9525" cap="flat" cmpd="sng">
              <a:solidFill>
                <a:srgbClr val="FFFF00"/>
              </a:solidFill>
              <a:prstDash val="solid"/>
              <a:headEnd type="none" w="med" len="med"/>
              <a:tailEnd type="none" w="med" len="med"/>
            </a:ln>
          </p:spPr>
        </p:sp>
        <p:sp>
          <p:nvSpPr>
            <p:cNvPr id="5156" name="Oval 36"/>
            <p:cNvSpPr/>
            <p:nvPr/>
          </p:nvSpPr>
          <p:spPr>
            <a:xfrm>
              <a:off x="3024" y="411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60</a:t>
              </a:r>
              <a:endParaRPr sz="1000" b="1" dirty="0">
                <a:solidFill>
                  <a:srgbClr val="993300"/>
                </a:solidFill>
                <a:latin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0" y="304800"/>
            <a:ext cx="8763000" cy="731838"/>
          </a:xfrm>
          <a:ln/>
        </p:spPr>
        <p:txBody>
          <a:bodyPr vert="horz" wrap="square" lIns="91440" tIns="45720" rIns="91440" bIns="45720" anchor="ctr" anchorCtr="0"/>
          <a:p>
            <a:pPr eaLnBrk="1" hangingPunct="1"/>
            <a:r>
              <a:rPr sz="2800" b="1" dirty="0">
                <a:solidFill>
                  <a:srgbClr val="FFCCFF"/>
                </a:solidFill>
              </a:rPr>
              <a:t>Create a binary search trees using the following data values</a:t>
            </a:r>
            <a:br>
              <a:rPr sz="2800" b="1" dirty="0">
                <a:solidFill>
                  <a:srgbClr val="FFCCFF"/>
                </a:solidFill>
              </a:rPr>
            </a:br>
            <a:r>
              <a:rPr sz="2800" b="1" dirty="0">
                <a:solidFill>
                  <a:srgbClr val="FF9900"/>
                </a:solidFill>
              </a:rPr>
              <a:t>45, 39, 56, 12, 34, 78, 32, 10, 89, 54, 67</a:t>
            </a:r>
            <a:endParaRPr sz="2800" b="1" dirty="0">
              <a:solidFill>
                <a:srgbClr val="FF9900"/>
              </a:solidFill>
            </a:endParaRPr>
          </a:p>
        </p:txBody>
      </p:sp>
      <p:sp>
        <p:nvSpPr>
          <p:cNvPr id="6147" name="Oval 3"/>
          <p:cNvSpPr/>
          <p:nvPr/>
        </p:nvSpPr>
        <p:spPr>
          <a:xfrm>
            <a:off x="685800" y="1676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148" name="Oval 4"/>
          <p:cNvSpPr/>
          <p:nvPr/>
        </p:nvSpPr>
        <p:spPr>
          <a:xfrm>
            <a:off x="1485900" y="1676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149" name="Line 5"/>
          <p:cNvSpPr/>
          <p:nvPr/>
        </p:nvSpPr>
        <p:spPr>
          <a:xfrm flipH="1">
            <a:off x="1485900" y="2019300"/>
            <a:ext cx="152400" cy="114300"/>
          </a:xfrm>
          <a:prstGeom prst="line">
            <a:avLst/>
          </a:prstGeom>
          <a:ln w="9525" cap="flat" cmpd="sng">
            <a:solidFill>
              <a:srgbClr val="FFFF00"/>
            </a:solidFill>
            <a:prstDash val="solid"/>
            <a:headEnd type="none" w="med" len="med"/>
            <a:tailEnd type="none" w="med" len="med"/>
          </a:ln>
        </p:spPr>
      </p:sp>
      <p:sp>
        <p:nvSpPr>
          <p:cNvPr id="6150" name="Oval 6"/>
          <p:cNvSpPr/>
          <p:nvPr/>
        </p:nvSpPr>
        <p:spPr>
          <a:xfrm>
            <a:off x="1257300" y="2133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151" name="Oval 7"/>
          <p:cNvSpPr/>
          <p:nvPr/>
        </p:nvSpPr>
        <p:spPr>
          <a:xfrm>
            <a:off x="2400300" y="1676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152" name="Line 8"/>
          <p:cNvSpPr/>
          <p:nvPr/>
        </p:nvSpPr>
        <p:spPr>
          <a:xfrm flipH="1">
            <a:off x="2400300" y="2019300"/>
            <a:ext cx="152400" cy="114300"/>
          </a:xfrm>
          <a:prstGeom prst="line">
            <a:avLst/>
          </a:prstGeom>
          <a:ln w="9525" cap="flat" cmpd="sng">
            <a:solidFill>
              <a:srgbClr val="FFFF00"/>
            </a:solidFill>
            <a:prstDash val="solid"/>
            <a:headEnd type="none" w="med" len="med"/>
            <a:tailEnd type="none" w="med" len="med"/>
          </a:ln>
        </p:spPr>
      </p:sp>
      <p:sp>
        <p:nvSpPr>
          <p:cNvPr id="6153" name="Oval 9"/>
          <p:cNvSpPr/>
          <p:nvPr/>
        </p:nvSpPr>
        <p:spPr>
          <a:xfrm>
            <a:off x="2171700" y="2133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154" name="Line 10"/>
          <p:cNvSpPr/>
          <p:nvPr/>
        </p:nvSpPr>
        <p:spPr>
          <a:xfrm>
            <a:off x="2628900" y="2019300"/>
            <a:ext cx="152400" cy="114300"/>
          </a:xfrm>
          <a:prstGeom prst="line">
            <a:avLst/>
          </a:prstGeom>
          <a:ln w="9525" cap="flat" cmpd="sng">
            <a:solidFill>
              <a:srgbClr val="FFFF00"/>
            </a:solidFill>
            <a:prstDash val="solid"/>
            <a:headEnd type="none" w="med" len="med"/>
            <a:tailEnd type="none" w="med" len="med"/>
          </a:ln>
        </p:spPr>
      </p:sp>
      <p:sp>
        <p:nvSpPr>
          <p:cNvPr id="6155" name="Oval 11"/>
          <p:cNvSpPr/>
          <p:nvPr/>
        </p:nvSpPr>
        <p:spPr>
          <a:xfrm>
            <a:off x="2628900" y="2133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156" name="Oval 12"/>
          <p:cNvSpPr/>
          <p:nvPr/>
        </p:nvSpPr>
        <p:spPr>
          <a:xfrm>
            <a:off x="3429000" y="1676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157" name="Line 13"/>
          <p:cNvSpPr/>
          <p:nvPr/>
        </p:nvSpPr>
        <p:spPr>
          <a:xfrm flipH="1">
            <a:off x="3429000" y="2019300"/>
            <a:ext cx="152400" cy="114300"/>
          </a:xfrm>
          <a:prstGeom prst="line">
            <a:avLst/>
          </a:prstGeom>
          <a:ln w="9525" cap="flat" cmpd="sng">
            <a:solidFill>
              <a:srgbClr val="FFFF00"/>
            </a:solidFill>
            <a:prstDash val="solid"/>
            <a:headEnd type="none" w="med" len="med"/>
            <a:tailEnd type="none" w="med" len="med"/>
          </a:ln>
        </p:spPr>
      </p:sp>
      <p:sp>
        <p:nvSpPr>
          <p:cNvPr id="6158" name="Oval 14"/>
          <p:cNvSpPr/>
          <p:nvPr/>
        </p:nvSpPr>
        <p:spPr>
          <a:xfrm>
            <a:off x="3200400" y="2133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159" name="Line 15"/>
          <p:cNvSpPr/>
          <p:nvPr/>
        </p:nvSpPr>
        <p:spPr>
          <a:xfrm>
            <a:off x="3657600" y="2019300"/>
            <a:ext cx="152400" cy="114300"/>
          </a:xfrm>
          <a:prstGeom prst="line">
            <a:avLst/>
          </a:prstGeom>
          <a:ln w="9525" cap="flat" cmpd="sng">
            <a:solidFill>
              <a:srgbClr val="FFFF00"/>
            </a:solidFill>
            <a:prstDash val="solid"/>
            <a:headEnd type="none" w="med" len="med"/>
            <a:tailEnd type="none" w="med" len="med"/>
          </a:ln>
        </p:spPr>
      </p:sp>
      <p:sp>
        <p:nvSpPr>
          <p:cNvPr id="6160" name="Oval 16"/>
          <p:cNvSpPr/>
          <p:nvPr/>
        </p:nvSpPr>
        <p:spPr>
          <a:xfrm>
            <a:off x="3657600" y="2133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161" name="Line 17"/>
          <p:cNvSpPr/>
          <p:nvPr/>
        </p:nvSpPr>
        <p:spPr>
          <a:xfrm flipH="1">
            <a:off x="3200400" y="2476500"/>
            <a:ext cx="152400" cy="114300"/>
          </a:xfrm>
          <a:prstGeom prst="line">
            <a:avLst/>
          </a:prstGeom>
          <a:ln w="9525" cap="flat" cmpd="sng">
            <a:solidFill>
              <a:srgbClr val="FFFF00"/>
            </a:solidFill>
            <a:prstDash val="solid"/>
            <a:headEnd type="none" w="med" len="med"/>
            <a:tailEnd type="none" w="med" len="med"/>
          </a:ln>
        </p:spPr>
      </p:sp>
      <p:sp>
        <p:nvSpPr>
          <p:cNvPr id="6162" name="Oval 18"/>
          <p:cNvSpPr/>
          <p:nvPr/>
        </p:nvSpPr>
        <p:spPr>
          <a:xfrm>
            <a:off x="2971800" y="2590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6163" name="Oval 19"/>
          <p:cNvSpPr/>
          <p:nvPr/>
        </p:nvSpPr>
        <p:spPr>
          <a:xfrm>
            <a:off x="4724400" y="1524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164" name="Line 20"/>
          <p:cNvSpPr/>
          <p:nvPr/>
        </p:nvSpPr>
        <p:spPr>
          <a:xfrm flipH="1">
            <a:off x="4724400" y="1866900"/>
            <a:ext cx="152400" cy="114300"/>
          </a:xfrm>
          <a:prstGeom prst="line">
            <a:avLst/>
          </a:prstGeom>
          <a:ln w="9525" cap="flat" cmpd="sng">
            <a:solidFill>
              <a:srgbClr val="FFFF00"/>
            </a:solidFill>
            <a:prstDash val="solid"/>
            <a:headEnd type="none" w="med" len="med"/>
            <a:tailEnd type="none" w="med" len="med"/>
          </a:ln>
        </p:spPr>
      </p:sp>
      <p:sp>
        <p:nvSpPr>
          <p:cNvPr id="6165" name="Oval 21"/>
          <p:cNvSpPr/>
          <p:nvPr/>
        </p:nvSpPr>
        <p:spPr>
          <a:xfrm>
            <a:off x="4495800" y="1981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166" name="Line 22"/>
          <p:cNvSpPr/>
          <p:nvPr/>
        </p:nvSpPr>
        <p:spPr>
          <a:xfrm>
            <a:off x="4953000" y="1866900"/>
            <a:ext cx="152400" cy="114300"/>
          </a:xfrm>
          <a:prstGeom prst="line">
            <a:avLst/>
          </a:prstGeom>
          <a:ln w="9525" cap="flat" cmpd="sng">
            <a:solidFill>
              <a:srgbClr val="FFFF00"/>
            </a:solidFill>
            <a:prstDash val="solid"/>
            <a:headEnd type="none" w="med" len="med"/>
            <a:tailEnd type="none" w="med" len="med"/>
          </a:ln>
        </p:spPr>
      </p:sp>
      <p:sp>
        <p:nvSpPr>
          <p:cNvPr id="6167" name="Oval 23"/>
          <p:cNvSpPr/>
          <p:nvPr/>
        </p:nvSpPr>
        <p:spPr>
          <a:xfrm>
            <a:off x="4953000" y="1981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168" name="Line 24"/>
          <p:cNvSpPr/>
          <p:nvPr/>
        </p:nvSpPr>
        <p:spPr>
          <a:xfrm flipH="1">
            <a:off x="4495800" y="2324100"/>
            <a:ext cx="152400" cy="114300"/>
          </a:xfrm>
          <a:prstGeom prst="line">
            <a:avLst/>
          </a:prstGeom>
          <a:ln w="9525" cap="flat" cmpd="sng">
            <a:solidFill>
              <a:srgbClr val="FFFF00"/>
            </a:solidFill>
            <a:prstDash val="solid"/>
            <a:headEnd type="none" w="med" len="med"/>
            <a:tailEnd type="none" w="med" len="med"/>
          </a:ln>
        </p:spPr>
      </p:sp>
      <p:sp>
        <p:nvSpPr>
          <p:cNvPr id="6169" name="Oval 25"/>
          <p:cNvSpPr/>
          <p:nvPr/>
        </p:nvSpPr>
        <p:spPr>
          <a:xfrm>
            <a:off x="4267200" y="2438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6170" name="Line 26"/>
          <p:cNvSpPr/>
          <p:nvPr/>
        </p:nvSpPr>
        <p:spPr>
          <a:xfrm>
            <a:off x="4495800" y="2781300"/>
            <a:ext cx="152400" cy="114300"/>
          </a:xfrm>
          <a:prstGeom prst="line">
            <a:avLst/>
          </a:prstGeom>
          <a:ln w="9525" cap="flat" cmpd="sng">
            <a:solidFill>
              <a:srgbClr val="FFFF00"/>
            </a:solidFill>
            <a:prstDash val="solid"/>
            <a:headEnd type="none" w="med" len="med"/>
            <a:tailEnd type="none" w="med" len="med"/>
          </a:ln>
        </p:spPr>
      </p:sp>
      <p:sp>
        <p:nvSpPr>
          <p:cNvPr id="6171" name="Oval 27"/>
          <p:cNvSpPr/>
          <p:nvPr/>
        </p:nvSpPr>
        <p:spPr>
          <a:xfrm>
            <a:off x="4495800" y="2895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34</a:t>
            </a:r>
            <a:endParaRPr sz="900" b="1" dirty="0">
              <a:solidFill>
                <a:srgbClr val="993300"/>
              </a:solidFill>
              <a:latin typeface="Arial" panose="020B0604020202020204" pitchFamily="34" charset="0"/>
            </a:endParaRPr>
          </a:p>
        </p:txBody>
      </p:sp>
      <p:sp>
        <p:nvSpPr>
          <p:cNvPr id="6172" name="Oval 28"/>
          <p:cNvSpPr/>
          <p:nvPr/>
        </p:nvSpPr>
        <p:spPr>
          <a:xfrm>
            <a:off x="6096000" y="1447800"/>
            <a:ext cx="3429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173" name="Line 29"/>
          <p:cNvSpPr/>
          <p:nvPr/>
        </p:nvSpPr>
        <p:spPr>
          <a:xfrm flipH="1">
            <a:off x="6096000" y="1790700"/>
            <a:ext cx="152400" cy="114300"/>
          </a:xfrm>
          <a:prstGeom prst="line">
            <a:avLst/>
          </a:prstGeom>
          <a:ln w="9525" cap="flat" cmpd="sng">
            <a:solidFill>
              <a:srgbClr val="FFFF00"/>
            </a:solidFill>
            <a:prstDash val="solid"/>
            <a:headEnd type="none" w="med" len="med"/>
            <a:tailEnd type="none" w="med" len="med"/>
          </a:ln>
        </p:spPr>
      </p:sp>
      <p:sp>
        <p:nvSpPr>
          <p:cNvPr id="6174" name="Oval 30"/>
          <p:cNvSpPr/>
          <p:nvPr/>
        </p:nvSpPr>
        <p:spPr>
          <a:xfrm>
            <a:off x="5867400" y="1905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175" name="Line 31"/>
          <p:cNvSpPr/>
          <p:nvPr/>
        </p:nvSpPr>
        <p:spPr>
          <a:xfrm>
            <a:off x="6324600" y="1790700"/>
            <a:ext cx="152400" cy="114300"/>
          </a:xfrm>
          <a:prstGeom prst="line">
            <a:avLst/>
          </a:prstGeom>
          <a:ln w="9525" cap="flat" cmpd="sng">
            <a:solidFill>
              <a:srgbClr val="FFFF00"/>
            </a:solidFill>
            <a:prstDash val="solid"/>
            <a:headEnd type="none" w="med" len="med"/>
            <a:tailEnd type="none" w="med" len="med"/>
          </a:ln>
        </p:spPr>
      </p:sp>
      <p:sp>
        <p:nvSpPr>
          <p:cNvPr id="6176" name="Oval 32"/>
          <p:cNvSpPr/>
          <p:nvPr/>
        </p:nvSpPr>
        <p:spPr>
          <a:xfrm>
            <a:off x="6324600" y="1905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177" name="Line 33"/>
          <p:cNvSpPr/>
          <p:nvPr/>
        </p:nvSpPr>
        <p:spPr>
          <a:xfrm flipH="1">
            <a:off x="5867400" y="2247900"/>
            <a:ext cx="152400" cy="114300"/>
          </a:xfrm>
          <a:prstGeom prst="line">
            <a:avLst/>
          </a:prstGeom>
          <a:ln w="9525" cap="flat" cmpd="sng">
            <a:solidFill>
              <a:srgbClr val="FFFF00"/>
            </a:solidFill>
            <a:prstDash val="solid"/>
            <a:headEnd type="none" w="med" len="med"/>
            <a:tailEnd type="none" w="med" len="med"/>
          </a:ln>
        </p:spPr>
      </p:sp>
      <p:sp>
        <p:nvSpPr>
          <p:cNvPr id="6178" name="Oval 34"/>
          <p:cNvSpPr/>
          <p:nvPr/>
        </p:nvSpPr>
        <p:spPr>
          <a:xfrm>
            <a:off x="5638800" y="2362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6179" name="Line 35"/>
          <p:cNvSpPr/>
          <p:nvPr/>
        </p:nvSpPr>
        <p:spPr>
          <a:xfrm>
            <a:off x="5867400" y="2705100"/>
            <a:ext cx="152400" cy="114300"/>
          </a:xfrm>
          <a:prstGeom prst="line">
            <a:avLst/>
          </a:prstGeom>
          <a:ln w="9525" cap="flat" cmpd="sng">
            <a:solidFill>
              <a:srgbClr val="FFFF00"/>
            </a:solidFill>
            <a:prstDash val="solid"/>
            <a:headEnd type="none" w="med" len="med"/>
            <a:tailEnd type="none" w="med" len="med"/>
          </a:ln>
        </p:spPr>
      </p:sp>
      <p:sp>
        <p:nvSpPr>
          <p:cNvPr id="6180" name="Oval 36"/>
          <p:cNvSpPr/>
          <p:nvPr/>
        </p:nvSpPr>
        <p:spPr>
          <a:xfrm>
            <a:off x="5867400" y="2819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34</a:t>
            </a:r>
            <a:endParaRPr sz="900" b="1" dirty="0">
              <a:solidFill>
                <a:srgbClr val="993300"/>
              </a:solidFill>
              <a:latin typeface="Arial" panose="020B0604020202020204" pitchFamily="34" charset="0"/>
            </a:endParaRPr>
          </a:p>
        </p:txBody>
      </p:sp>
      <p:sp>
        <p:nvSpPr>
          <p:cNvPr id="6181" name="Line 37"/>
          <p:cNvSpPr/>
          <p:nvPr/>
        </p:nvSpPr>
        <p:spPr>
          <a:xfrm>
            <a:off x="6553200" y="2247900"/>
            <a:ext cx="152400" cy="114300"/>
          </a:xfrm>
          <a:prstGeom prst="line">
            <a:avLst/>
          </a:prstGeom>
          <a:ln w="9525" cap="flat" cmpd="sng">
            <a:solidFill>
              <a:srgbClr val="FFFF00"/>
            </a:solidFill>
            <a:prstDash val="solid"/>
            <a:headEnd type="none" w="med" len="med"/>
            <a:tailEnd type="none" w="med" len="med"/>
          </a:ln>
        </p:spPr>
      </p:sp>
      <p:sp>
        <p:nvSpPr>
          <p:cNvPr id="6182" name="Oval 38"/>
          <p:cNvSpPr/>
          <p:nvPr/>
        </p:nvSpPr>
        <p:spPr>
          <a:xfrm>
            <a:off x="6553200" y="2362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6183" name="Oval 39"/>
          <p:cNvSpPr/>
          <p:nvPr/>
        </p:nvSpPr>
        <p:spPr>
          <a:xfrm>
            <a:off x="7810500" y="1219200"/>
            <a:ext cx="342900" cy="342900"/>
          </a:xfrm>
          <a:prstGeom prst="ellipse">
            <a:avLst/>
          </a:prstGeom>
          <a:solidFill>
            <a:srgbClr val="EAEAEA"/>
          </a:solidFill>
          <a:ln w="9525" cap="flat" cmpd="sng">
            <a:solidFill>
              <a:srgbClr val="000000"/>
            </a:solidFill>
            <a:prstDash val="solid"/>
            <a:headEnd type="none" w="med" len="med"/>
            <a:tailEnd type="none" w="med" len="med"/>
          </a:ln>
        </p:spPr>
        <p:txBody>
          <a:bodyPr/>
          <a:p>
            <a:pPr algn="ctr"/>
            <a:r>
              <a:rPr sz="800" dirty="0">
                <a:latin typeface="Arial" panose="020B0604020202020204" pitchFamily="34" charset="0"/>
              </a:rPr>
              <a:t>45</a:t>
            </a:r>
            <a:endParaRPr dirty="0">
              <a:latin typeface="Arial" panose="020B0604020202020204" pitchFamily="34" charset="0"/>
            </a:endParaRPr>
          </a:p>
        </p:txBody>
      </p:sp>
      <p:sp>
        <p:nvSpPr>
          <p:cNvPr id="6184" name="Line 40"/>
          <p:cNvSpPr/>
          <p:nvPr/>
        </p:nvSpPr>
        <p:spPr>
          <a:xfrm flipH="1">
            <a:off x="7810500" y="1562100"/>
            <a:ext cx="152400" cy="114300"/>
          </a:xfrm>
          <a:prstGeom prst="line">
            <a:avLst/>
          </a:prstGeom>
          <a:ln w="9525" cap="flat" cmpd="sng">
            <a:solidFill>
              <a:srgbClr val="FFFF00"/>
            </a:solidFill>
            <a:prstDash val="solid"/>
            <a:headEnd type="none" w="med" len="med"/>
            <a:tailEnd type="none" w="med" len="med"/>
          </a:ln>
        </p:spPr>
      </p:sp>
      <p:sp>
        <p:nvSpPr>
          <p:cNvPr id="6185" name="Oval 41"/>
          <p:cNvSpPr/>
          <p:nvPr/>
        </p:nvSpPr>
        <p:spPr>
          <a:xfrm>
            <a:off x="7581900" y="1676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186" name="Line 42"/>
          <p:cNvSpPr/>
          <p:nvPr/>
        </p:nvSpPr>
        <p:spPr>
          <a:xfrm>
            <a:off x="8039100" y="1562100"/>
            <a:ext cx="152400" cy="114300"/>
          </a:xfrm>
          <a:prstGeom prst="line">
            <a:avLst/>
          </a:prstGeom>
          <a:ln w="9525" cap="flat" cmpd="sng">
            <a:solidFill>
              <a:srgbClr val="FFFF00"/>
            </a:solidFill>
            <a:prstDash val="solid"/>
            <a:headEnd type="none" w="med" len="med"/>
            <a:tailEnd type="none" w="med" len="med"/>
          </a:ln>
        </p:spPr>
      </p:sp>
      <p:sp>
        <p:nvSpPr>
          <p:cNvPr id="6187" name="Oval 43"/>
          <p:cNvSpPr/>
          <p:nvPr/>
        </p:nvSpPr>
        <p:spPr>
          <a:xfrm>
            <a:off x="8039100" y="1676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188" name="Line 44"/>
          <p:cNvSpPr/>
          <p:nvPr/>
        </p:nvSpPr>
        <p:spPr>
          <a:xfrm flipH="1">
            <a:off x="7581900" y="2019300"/>
            <a:ext cx="152400" cy="114300"/>
          </a:xfrm>
          <a:prstGeom prst="line">
            <a:avLst/>
          </a:prstGeom>
          <a:ln w="9525" cap="flat" cmpd="sng">
            <a:solidFill>
              <a:srgbClr val="FFFF00"/>
            </a:solidFill>
            <a:prstDash val="solid"/>
            <a:headEnd type="none" w="med" len="med"/>
            <a:tailEnd type="none" w="med" len="med"/>
          </a:ln>
        </p:spPr>
      </p:sp>
      <p:sp>
        <p:nvSpPr>
          <p:cNvPr id="6189" name="Oval 45"/>
          <p:cNvSpPr/>
          <p:nvPr/>
        </p:nvSpPr>
        <p:spPr>
          <a:xfrm>
            <a:off x="7353300" y="2133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6190" name="Line 46"/>
          <p:cNvSpPr/>
          <p:nvPr/>
        </p:nvSpPr>
        <p:spPr>
          <a:xfrm>
            <a:off x="7581900" y="2476500"/>
            <a:ext cx="152400" cy="114300"/>
          </a:xfrm>
          <a:prstGeom prst="line">
            <a:avLst/>
          </a:prstGeom>
          <a:ln w="9525" cap="flat" cmpd="sng">
            <a:solidFill>
              <a:srgbClr val="FFFF00"/>
            </a:solidFill>
            <a:prstDash val="solid"/>
            <a:headEnd type="none" w="med" len="med"/>
            <a:tailEnd type="none" w="med" len="med"/>
          </a:ln>
        </p:spPr>
      </p:sp>
      <p:sp>
        <p:nvSpPr>
          <p:cNvPr id="6191" name="Oval 47"/>
          <p:cNvSpPr/>
          <p:nvPr/>
        </p:nvSpPr>
        <p:spPr>
          <a:xfrm>
            <a:off x="7581900" y="2590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34</a:t>
            </a:r>
            <a:endParaRPr sz="900" b="1" dirty="0">
              <a:solidFill>
                <a:srgbClr val="993300"/>
              </a:solidFill>
              <a:latin typeface="Arial" panose="020B0604020202020204" pitchFamily="34" charset="0"/>
            </a:endParaRPr>
          </a:p>
        </p:txBody>
      </p:sp>
      <p:sp>
        <p:nvSpPr>
          <p:cNvPr id="6192" name="Line 48"/>
          <p:cNvSpPr/>
          <p:nvPr/>
        </p:nvSpPr>
        <p:spPr>
          <a:xfrm>
            <a:off x="8267700" y="2019300"/>
            <a:ext cx="152400" cy="114300"/>
          </a:xfrm>
          <a:prstGeom prst="line">
            <a:avLst/>
          </a:prstGeom>
          <a:ln w="9525" cap="flat" cmpd="sng">
            <a:solidFill>
              <a:srgbClr val="FFFF00"/>
            </a:solidFill>
            <a:prstDash val="solid"/>
            <a:headEnd type="none" w="med" len="med"/>
            <a:tailEnd type="none" w="med" len="med"/>
          </a:ln>
        </p:spPr>
      </p:sp>
      <p:sp>
        <p:nvSpPr>
          <p:cNvPr id="6193" name="Oval 49"/>
          <p:cNvSpPr/>
          <p:nvPr/>
        </p:nvSpPr>
        <p:spPr>
          <a:xfrm>
            <a:off x="8267700" y="2133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6194" name="Line 50"/>
          <p:cNvSpPr/>
          <p:nvPr/>
        </p:nvSpPr>
        <p:spPr>
          <a:xfrm flipH="1">
            <a:off x="7581900" y="2933700"/>
            <a:ext cx="152400" cy="114300"/>
          </a:xfrm>
          <a:prstGeom prst="line">
            <a:avLst/>
          </a:prstGeom>
          <a:ln w="9525" cap="flat" cmpd="sng">
            <a:solidFill>
              <a:srgbClr val="FFFF00"/>
            </a:solidFill>
            <a:prstDash val="solid"/>
            <a:headEnd type="none" w="med" len="med"/>
            <a:tailEnd type="none" w="med" len="med"/>
          </a:ln>
        </p:spPr>
      </p:sp>
      <p:sp>
        <p:nvSpPr>
          <p:cNvPr id="6195" name="Oval 51"/>
          <p:cNvSpPr/>
          <p:nvPr/>
        </p:nvSpPr>
        <p:spPr>
          <a:xfrm>
            <a:off x="7353300" y="3048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32</a:t>
            </a:r>
            <a:endParaRPr sz="900" b="1" dirty="0">
              <a:solidFill>
                <a:srgbClr val="993300"/>
              </a:solidFill>
              <a:latin typeface="Arial" panose="020B0604020202020204" pitchFamily="34" charset="0"/>
            </a:endParaRPr>
          </a:p>
        </p:txBody>
      </p:sp>
      <p:sp>
        <p:nvSpPr>
          <p:cNvPr id="6196" name="Oval 52"/>
          <p:cNvSpPr/>
          <p:nvPr/>
        </p:nvSpPr>
        <p:spPr>
          <a:xfrm>
            <a:off x="1066800" y="2895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197" name="Line 53"/>
          <p:cNvSpPr/>
          <p:nvPr/>
        </p:nvSpPr>
        <p:spPr>
          <a:xfrm flipH="1">
            <a:off x="1066800" y="3238500"/>
            <a:ext cx="152400" cy="114300"/>
          </a:xfrm>
          <a:prstGeom prst="line">
            <a:avLst/>
          </a:prstGeom>
          <a:ln w="9525" cap="flat" cmpd="sng">
            <a:solidFill>
              <a:srgbClr val="FFFF00"/>
            </a:solidFill>
            <a:prstDash val="solid"/>
            <a:headEnd type="none" w="med" len="med"/>
            <a:tailEnd type="none" w="med" len="med"/>
          </a:ln>
        </p:spPr>
      </p:sp>
      <p:sp>
        <p:nvSpPr>
          <p:cNvPr id="6198" name="Oval 54"/>
          <p:cNvSpPr/>
          <p:nvPr/>
        </p:nvSpPr>
        <p:spPr>
          <a:xfrm>
            <a:off x="838200" y="3352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199" name="Line 55"/>
          <p:cNvSpPr/>
          <p:nvPr/>
        </p:nvSpPr>
        <p:spPr>
          <a:xfrm>
            <a:off x="1295400" y="3238500"/>
            <a:ext cx="152400" cy="114300"/>
          </a:xfrm>
          <a:prstGeom prst="line">
            <a:avLst/>
          </a:prstGeom>
          <a:ln w="9525" cap="flat" cmpd="sng">
            <a:solidFill>
              <a:srgbClr val="FFFF00"/>
            </a:solidFill>
            <a:prstDash val="solid"/>
            <a:headEnd type="none" w="med" len="med"/>
            <a:tailEnd type="none" w="med" len="med"/>
          </a:ln>
        </p:spPr>
      </p:sp>
      <p:sp>
        <p:nvSpPr>
          <p:cNvPr id="6200" name="Oval 56"/>
          <p:cNvSpPr/>
          <p:nvPr/>
        </p:nvSpPr>
        <p:spPr>
          <a:xfrm>
            <a:off x="1295400" y="3352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201" name="Line 57"/>
          <p:cNvSpPr/>
          <p:nvPr/>
        </p:nvSpPr>
        <p:spPr>
          <a:xfrm flipH="1">
            <a:off x="838200" y="3695700"/>
            <a:ext cx="152400" cy="114300"/>
          </a:xfrm>
          <a:prstGeom prst="line">
            <a:avLst/>
          </a:prstGeom>
          <a:ln w="9525" cap="flat" cmpd="sng">
            <a:solidFill>
              <a:srgbClr val="FFFF00"/>
            </a:solidFill>
            <a:prstDash val="solid"/>
            <a:headEnd type="none" w="med" len="med"/>
            <a:tailEnd type="none" w="med" len="med"/>
          </a:ln>
        </p:spPr>
      </p:sp>
      <p:sp>
        <p:nvSpPr>
          <p:cNvPr id="6202" name="Oval 58"/>
          <p:cNvSpPr/>
          <p:nvPr/>
        </p:nvSpPr>
        <p:spPr>
          <a:xfrm>
            <a:off x="609600" y="3810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6203" name="Line 59"/>
          <p:cNvSpPr/>
          <p:nvPr/>
        </p:nvSpPr>
        <p:spPr>
          <a:xfrm>
            <a:off x="838200" y="4152900"/>
            <a:ext cx="152400" cy="114300"/>
          </a:xfrm>
          <a:prstGeom prst="line">
            <a:avLst/>
          </a:prstGeom>
          <a:ln w="9525" cap="flat" cmpd="sng">
            <a:solidFill>
              <a:srgbClr val="FFFF00"/>
            </a:solidFill>
            <a:prstDash val="solid"/>
            <a:headEnd type="none" w="med" len="med"/>
            <a:tailEnd type="none" w="med" len="med"/>
          </a:ln>
        </p:spPr>
      </p:sp>
      <p:sp>
        <p:nvSpPr>
          <p:cNvPr id="6204" name="Oval 60"/>
          <p:cNvSpPr/>
          <p:nvPr/>
        </p:nvSpPr>
        <p:spPr>
          <a:xfrm>
            <a:off x="838200" y="4267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34</a:t>
            </a:r>
            <a:endParaRPr sz="900" b="1" dirty="0">
              <a:solidFill>
                <a:srgbClr val="993300"/>
              </a:solidFill>
              <a:latin typeface="Arial" panose="020B0604020202020204" pitchFamily="34" charset="0"/>
            </a:endParaRPr>
          </a:p>
        </p:txBody>
      </p:sp>
      <p:sp>
        <p:nvSpPr>
          <p:cNvPr id="6205" name="Line 61"/>
          <p:cNvSpPr/>
          <p:nvPr/>
        </p:nvSpPr>
        <p:spPr>
          <a:xfrm>
            <a:off x="1524000" y="3695700"/>
            <a:ext cx="152400" cy="114300"/>
          </a:xfrm>
          <a:prstGeom prst="line">
            <a:avLst/>
          </a:prstGeom>
          <a:ln w="9525" cap="flat" cmpd="sng">
            <a:solidFill>
              <a:srgbClr val="FFFF00"/>
            </a:solidFill>
            <a:prstDash val="solid"/>
            <a:headEnd type="none" w="med" len="med"/>
            <a:tailEnd type="none" w="med" len="med"/>
          </a:ln>
        </p:spPr>
      </p:sp>
      <p:sp>
        <p:nvSpPr>
          <p:cNvPr id="6206" name="Oval 62"/>
          <p:cNvSpPr/>
          <p:nvPr/>
        </p:nvSpPr>
        <p:spPr>
          <a:xfrm>
            <a:off x="1524000" y="3810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6207" name="Line 63"/>
          <p:cNvSpPr/>
          <p:nvPr/>
        </p:nvSpPr>
        <p:spPr>
          <a:xfrm flipH="1">
            <a:off x="838200" y="4610100"/>
            <a:ext cx="152400" cy="114300"/>
          </a:xfrm>
          <a:prstGeom prst="line">
            <a:avLst/>
          </a:prstGeom>
          <a:ln w="9525" cap="flat" cmpd="sng">
            <a:solidFill>
              <a:srgbClr val="FFFF00"/>
            </a:solidFill>
            <a:prstDash val="solid"/>
            <a:headEnd type="none" w="med" len="med"/>
            <a:tailEnd type="none" w="med" len="med"/>
          </a:ln>
        </p:spPr>
      </p:sp>
      <p:sp>
        <p:nvSpPr>
          <p:cNvPr id="6208" name="Line 64"/>
          <p:cNvSpPr/>
          <p:nvPr/>
        </p:nvSpPr>
        <p:spPr>
          <a:xfrm flipH="1">
            <a:off x="609600" y="4152900"/>
            <a:ext cx="152400" cy="114300"/>
          </a:xfrm>
          <a:prstGeom prst="line">
            <a:avLst/>
          </a:prstGeom>
          <a:ln w="9525" cap="flat" cmpd="sng">
            <a:solidFill>
              <a:srgbClr val="FFFF00"/>
            </a:solidFill>
            <a:prstDash val="solid"/>
            <a:headEnd type="none" w="med" len="med"/>
            <a:tailEnd type="none" w="med" len="med"/>
          </a:ln>
        </p:spPr>
      </p:sp>
      <p:sp>
        <p:nvSpPr>
          <p:cNvPr id="6209" name="Oval 65"/>
          <p:cNvSpPr/>
          <p:nvPr/>
        </p:nvSpPr>
        <p:spPr>
          <a:xfrm>
            <a:off x="381000" y="4267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10</a:t>
            </a:r>
            <a:endParaRPr sz="900" b="1" dirty="0">
              <a:solidFill>
                <a:srgbClr val="993300"/>
              </a:solidFill>
              <a:latin typeface="Arial" panose="020B0604020202020204" pitchFamily="34" charset="0"/>
            </a:endParaRPr>
          </a:p>
        </p:txBody>
      </p:sp>
      <p:sp>
        <p:nvSpPr>
          <p:cNvPr id="6210" name="Oval 66"/>
          <p:cNvSpPr/>
          <p:nvPr/>
        </p:nvSpPr>
        <p:spPr>
          <a:xfrm>
            <a:off x="685800" y="4800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32</a:t>
            </a:r>
            <a:endParaRPr sz="900" b="1" dirty="0">
              <a:solidFill>
                <a:srgbClr val="993300"/>
              </a:solidFill>
              <a:latin typeface="Arial" panose="020B0604020202020204" pitchFamily="34" charset="0"/>
            </a:endParaRPr>
          </a:p>
        </p:txBody>
      </p:sp>
      <p:sp>
        <p:nvSpPr>
          <p:cNvPr id="6211" name="Oval 67"/>
          <p:cNvSpPr/>
          <p:nvPr/>
        </p:nvSpPr>
        <p:spPr>
          <a:xfrm>
            <a:off x="2514600" y="3352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212" name="Line 68"/>
          <p:cNvSpPr/>
          <p:nvPr/>
        </p:nvSpPr>
        <p:spPr>
          <a:xfrm flipH="1">
            <a:off x="2514600" y="3695700"/>
            <a:ext cx="152400" cy="114300"/>
          </a:xfrm>
          <a:prstGeom prst="line">
            <a:avLst/>
          </a:prstGeom>
          <a:ln w="9525" cap="flat" cmpd="sng">
            <a:solidFill>
              <a:srgbClr val="FFFF00"/>
            </a:solidFill>
            <a:prstDash val="solid"/>
            <a:headEnd type="none" w="med" len="med"/>
            <a:tailEnd type="none" w="med" len="med"/>
          </a:ln>
        </p:spPr>
      </p:sp>
      <p:sp>
        <p:nvSpPr>
          <p:cNvPr id="6213" name="Oval 69"/>
          <p:cNvSpPr/>
          <p:nvPr/>
        </p:nvSpPr>
        <p:spPr>
          <a:xfrm>
            <a:off x="2286000" y="3810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214" name="Line 70"/>
          <p:cNvSpPr/>
          <p:nvPr/>
        </p:nvSpPr>
        <p:spPr>
          <a:xfrm>
            <a:off x="2743200" y="3695700"/>
            <a:ext cx="152400" cy="114300"/>
          </a:xfrm>
          <a:prstGeom prst="line">
            <a:avLst/>
          </a:prstGeom>
          <a:ln w="9525" cap="flat" cmpd="sng">
            <a:solidFill>
              <a:srgbClr val="FFFF00"/>
            </a:solidFill>
            <a:prstDash val="solid"/>
            <a:headEnd type="none" w="med" len="med"/>
            <a:tailEnd type="none" w="med" len="med"/>
          </a:ln>
        </p:spPr>
      </p:sp>
      <p:sp>
        <p:nvSpPr>
          <p:cNvPr id="6215" name="Oval 71"/>
          <p:cNvSpPr/>
          <p:nvPr/>
        </p:nvSpPr>
        <p:spPr>
          <a:xfrm>
            <a:off x="2743200" y="3810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216" name="Line 72"/>
          <p:cNvSpPr/>
          <p:nvPr/>
        </p:nvSpPr>
        <p:spPr>
          <a:xfrm flipH="1">
            <a:off x="2286000" y="4152900"/>
            <a:ext cx="152400" cy="114300"/>
          </a:xfrm>
          <a:prstGeom prst="line">
            <a:avLst/>
          </a:prstGeom>
          <a:ln w="9525" cap="flat" cmpd="sng">
            <a:solidFill>
              <a:srgbClr val="FFFF00"/>
            </a:solidFill>
            <a:prstDash val="solid"/>
            <a:headEnd type="none" w="med" len="med"/>
            <a:tailEnd type="none" w="med" len="med"/>
          </a:ln>
        </p:spPr>
      </p:sp>
      <p:sp>
        <p:nvSpPr>
          <p:cNvPr id="6217" name="Oval 73"/>
          <p:cNvSpPr/>
          <p:nvPr/>
        </p:nvSpPr>
        <p:spPr>
          <a:xfrm>
            <a:off x="2057400" y="4267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6218" name="Line 74"/>
          <p:cNvSpPr/>
          <p:nvPr/>
        </p:nvSpPr>
        <p:spPr>
          <a:xfrm>
            <a:off x="2286000" y="4610100"/>
            <a:ext cx="152400" cy="114300"/>
          </a:xfrm>
          <a:prstGeom prst="line">
            <a:avLst/>
          </a:prstGeom>
          <a:ln w="9525" cap="flat" cmpd="sng">
            <a:solidFill>
              <a:srgbClr val="FFFF00"/>
            </a:solidFill>
            <a:prstDash val="solid"/>
            <a:headEnd type="none" w="med" len="med"/>
            <a:tailEnd type="none" w="med" len="med"/>
          </a:ln>
        </p:spPr>
      </p:sp>
      <p:sp>
        <p:nvSpPr>
          <p:cNvPr id="6219" name="Oval 75"/>
          <p:cNvSpPr/>
          <p:nvPr/>
        </p:nvSpPr>
        <p:spPr>
          <a:xfrm>
            <a:off x="2286000" y="4724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34</a:t>
            </a:r>
            <a:endParaRPr sz="900" b="1" dirty="0">
              <a:solidFill>
                <a:srgbClr val="993300"/>
              </a:solidFill>
              <a:latin typeface="Arial" panose="020B0604020202020204" pitchFamily="34" charset="0"/>
            </a:endParaRPr>
          </a:p>
        </p:txBody>
      </p:sp>
      <p:sp>
        <p:nvSpPr>
          <p:cNvPr id="6220" name="Line 76"/>
          <p:cNvSpPr/>
          <p:nvPr/>
        </p:nvSpPr>
        <p:spPr>
          <a:xfrm>
            <a:off x="2971800" y="4152900"/>
            <a:ext cx="152400" cy="114300"/>
          </a:xfrm>
          <a:prstGeom prst="line">
            <a:avLst/>
          </a:prstGeom>
          <a:ln w="9525" cap="flat" cmpd="sng">
            <a:solidFill>
              <a:srgbClr val="FFFF00"/>
            </a:solidFill>
            <a:prstDash val="solid"/>
            <a:headEnd type="none" w="med" len="med"/>
            <a:tailEnd type="none" w="med" len="med"/>
          </a:ln>
        </p:spPr>
      </p:sp>
      <p:sp>
        <p:nvSpPr>
          <p:cNvPr id="6221" name="Oval 77"/>
          <p:cNvSpPr/>
          <p:nvPr/>
        </p:nvSpPr>
        <p:spPr>
          <a:xfrm>
            <a:off x="2971800" y="4267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6222" name="Line 78"/>
          <p:cNvSpPr/>
          <p:nvPr/>
        </p:nvSpPr>
        <p:spPr>
          <a:xfrm flipH="1">
            <a:off x="2286000" y="5067300"/>
            <a:ext cx="152400" cy="114300"/>
          </a:xfrm>
          <a:prstGeom prst="line">
            <a:avLst/>
          </a:prstGeom>
          <a:ln w="9525" cap="flat" cmpd="sng">
            <a:solidFill>
              <a:srgbClr val="FFFF00"/>
            </a:solidFill>
            <a:prstDash val="solid"/>
            <a:headEnd type="none" w="med" len="med"/>
            <a:tailEnd type="none" w="med" len="med"/>
          </a:ln>
        </p:spPr>
      </p:sp>
      <p:sp>
        <p:nvSpPr>
          <p:cNvPr id="6223" name="Oval 79"/>
          <p:cNvSpPr/>
          <p:nvPr/>
        </p:nvSpPr>
        <p:spPr>
          <a:xfrm>
            <a:off x="2057400" y="5181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32</a:t>
            </a:r>
            <a:endParaRPr sz="900" b="1" dirty="0">
              <a:solidFill>
                <a:srgbClr val="993300"/>
              </a:solidFill>
              <a:latin typeface="Arial" panose="020B0604020202020204" pitchFamily="34" charset="0"/>
            </a:endParaRPr>
          </a:p>
        </p:txBody>
      </p:sp>
      <p:sp>
        <p:nvSpPr>
          <p:cNvPr id="6224" name="Line 80"/>
          <p:cNvSpPr/>
          <p:nvPr/>
        </p:nvSpPr>
        <p:spPr>
          <a:xfrm flipH="1">
            <a:off x="2057400" y="4610100"/>
            <a:ext cx="152400" cy="114300"/>
          </a:xfrm>
          <a:prstGeom prst="line">
            <a:avLst/>
          </a:prstGeom>
          <a:ln w="9525" cap="flat" cmpd="sng">
            <a:solidFill>
              <a:srgbClr val="FFFF00"/>
            </a:solidFill>
            <a:prstDash val="solid"/>
            <a:headEnd type="none" w="med" len="med"/>
            <a:tailEnd type="none" w="med" len="med"/>
          </a:ln>
        </p:spPr>
      </p:sp>
      <p:sp>
        <p:nvSpPr>
          <p:cNvPr id="6225" name="Oval 81"/>
          <p:cNvSpPr/>
          <p:nvPr/>
        </p:nvSpPr>
        <p:spPr>
          <a:xfrm>
            <a:off x="1828800" y="4724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10</a:t>
            </a:r>
            <a:endParaRPr sz="900" b="1" dirty="0">
              <a:solidFill>
                <a:srgbClr val="993300"/>
              </a:solidFill>
              <a:latin typeface="Arial" panose="020B0604020202020204" pitchFamily="34" charset="0"/>
            </a:endParaRPr>
          </a:p>
        </p:txBody>
      </p:sp>
      <p:sp>
        <p:nvSpPr>
          <p:cNvPr id="6226" name="Line 82"/>
          <p:cNvSpPr/>
          <p:nvPr/>
        </p:nvSpPr>
        <p:spPr>
          <a:xfrm>
            <a:off x="3200400" y="4610100"/>
            <a:ext cx="152400" cy="114300"/>
          </a:xfrm>
          <a:prstGeom prst="line">
            <a:avLst/>
          </a:prstGeom>
          <a:ln w="9525" cap="flat" cmpd="sng">
            <a:solidFill>
              <a:srgbClr val="FFFF00"/>
            </a:solidFill>
            <a:prstDash val="solid"/>
            <a:headEnd type="none" w="med" len="med"/>
            <a:tailEnd type="none" w="med" len="med"/>
          </a:ln>
        </p:spPr>
      </p:sp>
      <p:sp>
        <p:nvSpPr>
          <p:cNvPr id="6227" name="Oval 83"/>
          <p:cNvSpPr/>
          <p:nvPr/>
        </p:nvSpPr>
        <p:spPr>
          <a:xfrm>
            <a:off x="3200400" y="4724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89</a:t>
            </a:r>
            <a:endParaRPr sz="900" b="1" dirty="0">
              <a:solidFill>
                <a:srgbClr val="993300"/>
              </a:solidFill>
              <a:latin typeface="Arial" panose="020B0604020202020204" pitchFamily="34" charset="0"/>
            </a:endParaRPr>
          </a:p>
        </p:txBody>
      </p:sp>
      <p:sp>
        <p:nvSpPr>
          <p:cNvPr id="6228" name="Line 84"/>
          <p:cNvSpPr/>
          <p:nvPr/>
        </p:nvSpPr>
        <p:spPr>
          <a:xfrm flipH="1">
            <a:off x="2743200" y="4152900"/>
            <a:ext cx="152400" cy="114300"/>
          </a:xfrm>
          <a:prstGeom prst="line">
            <a:avLst/>
          </a:prstGeom>
          <a:ln w="9525" cap="flat" cmpd="sng">
            <a:solidFill>
              <a:srgbClr val="FFFF00"/>
            </a:solidFill>
            <a:prstDash val="solid"/>
            <a:headEnd type="none" w="med" len="med"/>
            <a:tailEnd type="none" w="med" len="med"/>
          </a:ln>
        </p:spPr>
      </p:sp>
      <p:sp>
        <p:nvSpPr>
          <p:cNvPr id="6229" name="Oval 85"/>
          <p:cNvSpPr/>
          <p:nvPr/>
        </p:nvSpPr>
        <p:spPr>
          <a:xfrm>
            <a:off x="2514600" y="4267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6230" name="Oval 86"/>
          <p:cNvSpPr/>
          <p:nvPr/>
        </p:nvSpPr>
        <p:spPr>
          <a:xfrm>
            <a:off x="4876800" y="35052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6231" name="Line 87"/>
          <p:cNvSpPr/>
          <p:nvPr/>
        </p:nvSpPr>
        <p:spPr>
          <a:xfrm flipH="1">
            <a:off x="4876800" y="3848100"/>
            <a:ext cx="152400" cy="114300"/>
          </a:xfrm>
          <a:prstGeom prst="line">
            <a:avLst/>
          </a:prstGeom>
          <a:ln w="9525" cap="flat" cmpd="sng">
            <a:solidFill>
              <a:srgbClr val="FFFF00"/>
            </a:solidFill>
            <a:prstDash val="solid"/>
            <a:headEnd type="none" w="med" len="med"/>
            <a:tailEnd type="none" w="med" len="med"/>
          </a:ln>
        </p:spPr>
      </p:sp>
      <p:sp>
        <p:nvSpPr>
          <p:cNvPr id="6232" name="Oval 88"/>
          <p:cNvSpPr/>
          <p:nvPr/>
        </p:nvSpPr>
        <p:spPr>
          <a:xfrm>
            <a:off x="4648200" y="3962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6233" name="Line 89"/>
          <p:cNvSpPr/>
          <p:nvPr/>
        </p:nvSpPr>
        <p:spPr>
          <a:xfrm>
            <a:off x="5105400" y="3848100"/>
            <a:ext cx="152400" cy="114300"/>
          </a:xfrm>
          <a:prstGeom prst="line">
            <a:avLst/>
          </a:prstGeom>
          <a:ln w="9525" cap="flat" cmpd="sng">
            <a:solidFill>
              <a:srgbClr val="FFFF00"/>
            </a:solidFill>
            <a:prstDash val="solid"/>
            <a:headEnd type="none" w="med" len="med"/>
            <a:tailEnd type="none" w="med" len="med"/>
          </a:ln>
        </p:spPr>
      </p:sp>
      <p:sp>
        <p:nvSpPr>
          <p:cNvPr id="6234" name="Oval 90"/>
          <p:cNvSpPr/>
          <p:nvPr/>
        </p:nvSpPr>
        <p:spPr>
          <a:xfrm>
            <a:off x="5105400" y="39624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6235" name="Line 91"/>
          <p:cNvSpPr/>
          <p:nvPr/>
        </p:nvSpPr>
        <p:spPr>
          <a:xfrm flipH="1">
            <a:off x="4648200" y="4305300"/>
            <a:ext cx="152400" cy="114300"/>
          </a:xfrm>
          <a:prstGeom prst="line">
            <a:avLst/>
          </a:prstGeom>
          <a:ln w="9525" cap="flat" cmpd="sng">
            <a:solidFill>
              <a:srgbClr val="FFFF00"/>
            </a:solidFill>
            <a:prstDash val="solid"/>
            <a:headEnd type="none" w="med" len="med"/>
            <a:tailEnd type="none" w="med" len="med"/>
          </a:ln>
        </p:spPr>
      </p:sp>
      <p:sp>
        <p:nvSpPr>
          <p:cNvPr id="6236" name="Oval 92"/>
          <p:cNvSpPr/>
          <p:nvPr/>
        </p:nvSpPr>
        <p:spPr>
          <a:xfrm>
            <a:off x="4419600" y="4419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12</a:t>
            </a:r>
            <a:endParaRPr sz="900" b="1" dirty="0">
              <a:solidFill>
                <a:srgbClr val="993300"/>
              </a:solidFill>
              <a:latin typeface="Arial" panose="020B0604020202020204" pitchFamily="34" charset="0"/>
            </a:endParaRPr>
          </a:p>
        </p:txBody>
      </p:sp>
      <p:sp>
        <p:nvSpPr>
          <p:cNvPr id="6237" name="Line 93"/>
          <p:cNvSpPr/>
          <p:nvPr/>
        </p:nvSpPr>
        <p:spPr>
          <a:xfrm>
            <a:off x="4648200" y="4762500"/>
            <a:ext cx="152400" cy="114300"/>
          </a:xfrm>
          <a:prstGeom prst="line">
            <a:avLst/>
          </a:prstGeom>
          <a:ln w="9525" cap="flat" cmpd="sng">
            <a:solidFill>
              <a:srgbClr val="FFFF00"/>
            </a:solidFill>
            <a:prstDash val="solid"/>
            <a:headEnd type="none" w="med" len="med"/>
            <a:tailEnd type="none" w="med" len="med"/>
          </a:ln>
        </p:spPr>
      </p:sp>
      <p:sp>
        <p:nvSpPr>
          <p:cNvPr id="6238" name="Oval 94"/>
          <p:cNvSpPr/>
          <p:nvPr/>
        </p:nvSpPr>
        <p:spPr>
          <a:xfrm>
            <a:off x="4648200" y="4876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34</a:t>
            </a:r>
            <a:endParaRPr sz="900" b="1" dirty="0">
              <a:solidFill>
                <a:srgbClr val="993300"/>
              </a:solidFill>
              <a:latin typeface="Arial" panose="020B0604020202020204" pitchFamily="34" charset="0"/>
            </a:endParaRPr>
          </a:p>
        </p:txBody>
      </p:sp>
      <p:sp>
        <p:nvSpPr>
          <p:cNvPr id="6239" name="Line 95"/>
          <p:cNvSpPr/>
          <p:nvPr/>
        </p:nvSpPr>
        <p:spPr>
          <a:xfrm>
            <a:off x="5334000" y="4305300"/>
            <a:ext cx="152400" cy="114300"/>
          </a:xfrm>
          <a:prstGeom prst="line">
            <a:avLst/>
          </a:prstGeom>
          <a:ln w="9525" cap="flat" cmpd="sng">
            <a:solidFill>
              <a:srgbClr val="FFFF00"/>
            </a:solidFill>
            <a:prstDash val="solid"/>
            <a:headEnd type="none" w="med" len="med"/>
            <a:tailEnd type="none" w="med" len="med"/>
          </a:ln>
        </p:spPr>
      </p:sp>
      <p:sp>
        <p:nvSpPr>
          <p:cNvPr id="6240" name="Oval 96"/>
          <p:cNvSpPr/>
          <p:nvPr/>
        </p:nvSpPr>
        <p:spPr>
          <a:xfrm>
            <a:off x="5334000" y="4419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6241" name="Line 97"/>
          <p:cNvSpPr/>
          <p:nvPr/>
        </p:nvSpPr>
        <p:spPr>
          <a:xfrm flipH="1">
            <a:off x="4648200" y="5219700"/>
            <a:ext cx="152400" cy="114300"/>
          </a:xfrm>
          <a:prstGeom prst="line">
            <a:avLst/>
          </a:prstGeom>
          <a:ln w="9525" cap="flat" cmpd="sng">
            <a:solidFill>
              <a:srgbClr val="FFFF00"/>
            </a:solidFill>
            <a:prstDash val="solid"/>
            <a:headEnd type="none" w="med" len="med"/>
            <a:tailEnd type="none" w="med" len="med"/>
          </a:ln>
        </p:spPr>
      </p:sp>
      <p:sp>
        <p:nvSpPr>
          <p:cNvPr id="6242" name="Oval 98"/>
          <p:cNvSpPr/>
          <p:nvPr/>
        </p:nvSpPr>
        <p:spPr>
          <a:xfrm>
            <a:off x="4419600" y="53340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32</a:t>
            </a:r>
            <a:endParaRPr sz="900" b="1" dirty="0">
              <a:solidFill>
                <a:srgbClr val="993300"/>
              </a:solidFill>
              <a:latin typeface="Arial" panose="020B0604020202020204" pitchFamily="34" charset="0"/>
            </a:endParaRPr>
          </a:p>
        </p:txBody>
      </p:sp>
      <p:sp>
        <p:nvSpPr>
          <p:cNvPr id="6243" name="Line 99"/>
          <p:cNvSpPr/>
          <p:nvPr/>
        </p:nvSpPr>
        <p:spPr>
          <a:xfrm flipH="1">
            <a:off x="4419600" y="4762500"/>
            <a:ext cx="152400" cy="114300"/>
          </a:xfrm>
          <a:prstGeom prst="line">
            <a:avLst/>
          </a:prstGeom>
          <a:ln w="9525" cap="flat" cmpd="sng">
            <a:solidFill>
              <a:srgbClr val="FFFF00"/>
            </a:solidFill>
            <a:prstDash val="solid"/>
            <a:headEnd type="none" w="med" len="med"/>
            <a:tailEnd type="none" w="med" len="med"/>
          </a:ln>
        </p:spPr>
      </p:sp>
      <p:sp>
        <p:nvSpPr>
          <p:cNvPr id="6244" name="Oval 100"/>
          <p:cNvSpPr/>
          <p:nvPr/>
        </p:nvSpPr>
        <p:spPr>
          <a:xfrm>
            <a:off x="4191000" y="4876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10</a:t>
            </a:r>
            <a:endParaRPr sz="900" b="1" dirty="0">
              <a:solidFill>
                <a:srgbClr val="993300"/>
              </a:solidFill>
              <a:latin typeface="Arial" panose="020B0604020202020204" pitchFamily="34" charset="0"/>
            </a:endParaRPr>
          </a:p>
        </p:txBody>
      </p:sp>
      <p:sp>
        <p:nvSpPr>
          <p:cNvPr id="6245" name="Line 101"/>
          <p:cNvSpPr/>
          <p:nvPr/>
        </p:nvSpPr>
        <p:spPr>
          <a:xfrm>
            <a:off x="5562600" y="4762500"/>
            <a:ext cx="152400" cy="114300"/>
          </a:xfrm>
          <a:prstGeom prst="line">
            <a:avLst/>
          </a:prstGeom>
          <a:ln w="9525" cap="flat" cmpd="sng">
            <a:solidFill>
              <a:srgbClr val="FFFF00"/>
            </a:solidFill>
            <a:prstDash val="solid"/>
            <a:headEnd type="none" w="med" len="med"/>
            <a:tailEnd type="none" w="med" len="med"/>
          </a:ln>
        </p:spPr>
      </p:sp>
      <p:sp>
        <p:nvSpPr>
          <p:cNvPr id="6246" name="Oval 102"/>
          <p:cNvSpPr/>
          <p:nvPr/>
        </p:nvSpPr>
        <p:spPr>
          <a:xfrm>
            <a:off x="5562600" y="48768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89</a:t>
            </a:r>
            <a:endParaRPr sz="900" b="1" dirty="0">
              <a:solidFill>
                <a:srgbClr val="993300"/>
              </a:solidFill>
              <a:latin typeface="Arial" panose="020B0604020202020204" pitchFamily="34" charset="0"/>
            </a:endParaRPr>
          </a:p>
        </p:txBody>
      </p:sp>
      <p:sp>
        <p:nvSpPr>
          <p:cNvPr id="6247" name="Line 103"/>
          <p:cNvSpPr/>
          <p:nvPr/>
        </p:nvSpPr>
        <p:spPr>
          <a:xfrm flipH="1">
            <a:off x="5105400" y="4305300"/>
            <a:ext cx="152400" cy="114300"/>
          </a:xfrm>
          <a:prstGeom prst="line">
            <a:avLst/>
          </a:prstGeom>
          <a:ln w="9525" cap="flat" cmpd="sng">
            <a:solidFill>
              <a:srgbClr val="FFFF00"/>
            </a:solidFill>
            <a:prstDash val="solid"/>
            <a:headEnd type="none" w="med" len="med"/>
            <a:tailEnd type="none" w="med" len="med"/>
          </a:ln>
        </p:spPr>
      </p:sp>
      <p:sp>
        <p:nvSpPr>
          <p:cNvPr id="6248" name="Oval 104"/>
          <p:cNvSpPr/>
          <p:nvPr/>
        </p:nvSpPr>
        <p:spPr>
          <a:xfrm>
            <a:off x="4876800" y="4419600"/>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6249" name="Line 105"/>
          <p:cNvSpPr/>
          <p:nvPr/>
        </p:nvSpPr>
        <p:spPr>
          <a:xfrm flipH="1">
            <a:off x="5334000" y="4746625"/>
            <a:ext cx="152400" cy="114300"/>
          </a:xfrm>
          <a:prstGeom prst="line">
            <a:avLst/>
          </a:prstGeom>
          <a:ln w="9525" cap="flat" cmpd="sng">
            <a:solidFill>
              <a:srgbClr val="FFFF00"/>
            </a:solidFill>
            <a:prstDash val="solid"/>
            <a:headEnd type="none" w="med" len="med"/>
            <a:tailEnd type="none" w="med" len="med"/>
          </a:ln>
        </p:spPr>
      </p:sp>
      <p:sp>
        <p:nvSpPr>
          <p:cNvPr id="6250" name="Oval 106"/>
          <p:cNvSpPr/>
          <p:nvPr/>
        </p:nvSpPr>
        <p:spPr>
          <a:xfrm>
            <a:off x="5105400" y="4860925"/>
            <a:ext cx="457200" cy="342900"/>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67</a:t>
            </a:r>
            <a:endParaRPr sz="900" b="1" dirty="0">
              <a:solidFill>
                <a:srgbClr val="993300"/>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143000" y="0"/>
            <a:ext cx="7086600" cy="731838"/>
          </a:xfrm>
          <a:ln/>
        </p:spPr>
        <p:txBody>
          <a:bodyPr vert="horz" wrap="square" lIns="91440" tIns="45720" rIns="91440" bIns="45720" anchor="ctr" anchorCtr="0"/>
          <a:p>
            <a:pPr eaLnBrk="1" hangingPunct="1"/>
            <a:r>
              <a:rPr b="1" dirty="0">
                <a:solidFill>
                  <a:srgbClr val="FFCCFF"/>
                </a:solidFill>
              </a:rPr>
              <a:t>Searching a Value in BST</a:t>
            </a:r>
            <a:endParaRPr b="1" dirty="0">
              <a:solidFill>
                <a:srgbClr val="FFCCFF"/>
              </a:solidFill>
            </a:endParaRPr>
          </a:p>
        </p:txBody>
      </p:sp>
      <p:sp>
        <p:nvSpPr>
          <p:cNvPr id="7171" name="Rectangle 3"/>
          <p:cNvSpPr>
            <a:spLocks noGrp="1"/>
          </p:cNvSpPr>
          <p:nvPr>
            <p:ph idx="1"/>
          </p:nvPr>
        </p:nvSpPr>
        <p:spPr>
          <a:xfrm>
            <a:off x="0" y="914400"/>
            <a:ext cx="9144000" cy="2743200"/>
          </a:xfrm>
          <a:ln/>
        </p:spPr>
        <p:txBody>
          <a:bodyPr vert="horz" wrap="square" lIns="91440" tIns="45720" rIns="91440" bIns="45720" anchor="t" anchorCtr="0"/>
          <a:p>
            <a:pPr eaLnBrk="1" hangingPunct="1">
              <a:lnSpc>
                <a:spcPct val="95000"/>
              </a:lnSpc>
            </a:pPr>
            <a:r>
              <a:rPr sz="1800" dirty="0">
                <a:solidFill>
                  <a:srgbClr val="FFFF00"/>
                </a:solidFill>
              </a:rPr>
              <a:t>The search function is used to find whether a given value is present in the tree or not. The searching process begins at the root node. The function first checks if the binary search tree is empty. If it is, then it means that the value we are searching for is not present in the tree. So, the search algorithm terminates by displaying an appropriate message.</a:t>
            </a:r>
            <a:endParaRPr sz="1800" dirty="0">
              <a:solidFill>
                <a:srgbClr val="FFFF00"/>
              </a:solidFill>
            </a:endParaRPr>
          </a:p>
          <a:p>
            <a:pPr eaLnBrk="1" hangingPunct="1">
              <a:lnSpc>
                <a:spcPct val="95000"/>
              </a:lnSpc>
            </a:pPr>
            <a:r>
              <a:rPr sz="1800" dirty="0">
                <a:solidFill>
                  <a:srgbClr val="FFFF00"/>
                </a:solidFill>
              </a:rPr>
              <a:t>However, if there are nodes in the tree then the search function checks to see if the key value of the current node is equal to the value to be searched. If not, it checks if the value to be searched for is less than the value of the node, in which case it should be recursively called on the left child node. In case the value is greater than the value of the node, it should be recursively called on the right child node. </a:t>
            </a:r>
            <a:endParaRPr sz="1800" dirty="0">
              <a:solidFill>
                <a:srgbClr val="FFFF00"/>
              </a:solidFill>
            </a:endParaRPr>
          </a:p>
        </p:txBody>
      </p:sp>
      <p:sp>
        <p:nvSpPr>
          <p:cNvPr id="7172" name="AutoShape 4"/>
          <p:cNvSpPr/>
          <p:nvPr/>
        </p:nvSpPr>
        <p:spPr>
          <a:xfrm>
            <a:off x="533400" y="3886200"/>
            <a:ext cx="6477000" cy="29718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r>
              <a:rPr sz="1100" b="1" dirty="0">
                <a:solidFill>
                  <a:srgbClr val="993300"/>
                </a:solidFill>
                <a:latin typeface="Courier New" panose="02070309020205020404" pitchFamily="49" charset="0"/>
              </a:rPr>
              <a:t>Algorithm to search in a BST</a:t>
            </a:r>
            <a:endParaRPr sz="1100" b="1" dirty="0">
              <a:solidFill>
                <a:srgbClr val="993300"/>
              </a:solidFill>
              <a:latin typeface="Courier New" panose="02070309020205020404" pitchFamily="49" charset="0"/>
            </a:endParaRPr>
          </a:p>
          <a:p>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1: IF TREE-&gt;DATA = VAL OR TREE = NULL, then</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TREE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ELSE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IF VAL &lt; TREE-&gt;DATA</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searchElelement(TREE-&gt;LEFT, VAL)</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ELSE</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Return searchElelement(TREE-&gt;RIGHT, VAL)</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[END OF IF]</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	[END OF IF]</a:t>
            </a:r>
            <a:endParaRPr sz="1100" b="1" dirty="0">
              <a:solidFill>
                <a:srgbClr val="993300"/>
              </a:solidFill>
              <a:latin typeface="Courier New" panose="02070309020205020404" pitchFamily="49" charset="0"/>
            </a:endParaRPr>
          </a:p>
          <a:p>
            <a:r>
              <a:rPr sz="1100" b="1" dirty="0">
                <a:solidFill>
                  <a:srgbClr val="993300"/>
                </a:solidFill>
                <a:latin typeface="Courier New" panose="02070309020205020404" pitchFamily="49" charset="0"/>
              </a:rPr>
              <a:t>Step 2: End</a:t>
            </a:r>
            <a:endParaRPr sz="1100" b="1" dirty="0">
              <a:solidFill>
                <a:srgbClr val="993300"/>
              </a:solidFill>
              <a:latin typeface="Courier New" panose="02070309020205020404" pitchFamily="49" charset="0"/>
            </a:endParaRPr>
          </a:p>
          <a:p>
            <a:endParaRPr sz="1100" b="1" dirty="0">
              <a:solidFill>
                <a:srgbClr val="9933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066800" y="457200"/>
            <a:ext cx="7086600" cy="731838"/>
          </a:xfrm>
          <a:ln/>
        </p:spPr>
        <p:txBody>
          <a:bodyPr vert="horz" wrap="square" lIns="91440" tIns="45720" rIns="91440" bIns="45720" anchor="ctr" anchorCtr="0"/>
          <a:p>
            <a:pPr eaLnBrk="1" hangingPunct="1"/>
            <a:r>
              <a:rPr b="1" dirty="0">
                <a:solidFill>
                  <a:srgbClr val="FFCCFF"/>
                </a:solidFill>
              </a:rPr>
              <a:t>Insertion in a BST</a:t>
            </a:r>
            <a:endParaRPr b="1" dirty="0">
              <a:solidFill>
                <a:srgbClr val="FFCCFF"/>
              </a:solidFill>
            </a:endParaRPr>
          </a:p>
        </p:txBody>
      </p:sp>
      <p:sp>
        <p:nvSpPr>
          <p:cNvPr id="8195" name="AutoShape 3"/>
          <p:cNvSpPr/>
          <p:nvPr/>
        </p:nvSpPr>
        <p:spPr>
          <a:xfrm>
            <a:off x="838200" y="1295400"/>
            <a:ext cx="6934200" cy="38862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r>
              <a:rPr sz="1200" b="1" dirty="0">
                <a:solidFill>
                  <a:srgbClr val="CC3300"/>
                </a:solidFill>
                <a:latin typeface="Courier New" panose="02070309020205020404" pitchFamily="49" charset="0"/>
              </a:rPr>
              <a:t>Algorithm to insert a value in the binary search tree-</a:t>
            </a:r>
            <a:endParaRPr sz="1200" b="1" dirty="0">
              <a:solidFill>
                <a:srgbClr val="CC3300"/>
              </a:solidFill>
              <a:latin typeface="Courier New" panose="02070309020205020404" pitchFamily="49" charset="0"/>
            </a:endParaRPr>
          </a:p>
          <a:p>
            <a:endParaRPr sz="1200" b="1" dirty="0">
              <a:solidFill>
                <a:srgbClr val="CC3300"/>
              </a:solidFill>
              <a:latin typeface="Courier New" panose="02070309020205020404" pitchFamily="49" charset="0"/>
            </a:endParaRPr>
          </a:p>
          <a:p>
            <a:r>
              <a:rPr sz="1200" b="1" dirty="0">
                <a:solidFill>
                  <a:srgbClr val="CC3300"/>
                </a:solidFill>
                <a:latin typeface="Courier New" panose="02070309020205020404" pitchFamily="49" charset="0"/>
              </a:rPr>
              <a:t>Step 1: IF TREE = NULL, then  </a:t>
            </a:r>
            <a:endParaRPr sz="1200" b="1" dirty="0">
              <a:solidFill>
                <a:srgbClr val="CC3300"/>
              </a:solidFill>
              <a:latin typeface="Courier New" panose="02070309020205020404" pitchFamily="49" charset="0"/>
            </a:endParaRPr>
          </a:p>
          <a:p>
            <a:pPr lvl="1"/>
            <a:r>
              <a:rPr sz="1200" b="1" dirty="0">
                <a:solidFill>
                  <a:srgbClr val="CC3300"/>
                </a:solidFill>
                <a:latin typeface="Courier New" panose="02070309020205020404" pitchFamily="49" charset="0"/>
              </a:rPr>
              <a:t>     Allocate memory for TREE</a:t>
            </a:r>
            <a:endParaRPr sz="1200" b="1" dirty="0">
              <a:solidFill>
                <a:srgbClr val="CC3300"/>
              </a:solidFill>
              <a:latin typeface="Courier New" panose="02070309020205020404" pitchFamily="49" charset="0"/>
            </a:endParaRPr>
          </a:p>
          <a:p>
            <a:r>
              <a:rPr sz="1200" b="1" dirty="0">
                <a:solidFill>
                  <a:srgbClr val="CC3300"/>
                </a:solidFill>
                <a:latin typeface="Courier New" panose="02070309020205020404" pitchFamily="49" charset="0"/>
              </a:rPr>
              <a:t>          SET TREE-&gt;DATA = VAL</a:t>
            </a:r>
            <a:endParaRPr sz="1200" b="1" dirty="0">
              <a:solidFill>
                <a:srgbClr val="CC3300"/>
              </a:solidFill>
              <a:latin typeface="Courier New" panose="02070309020205020404" pitchFamily="49" charset="0"/>
            </a:endParaRPr>
          </a:p>
          <a:p>
            <a:pPr lvl="1"/>
            <a:r>
              <a:rPr sz="1200" b="1" dirty="0">
                <a:solidFill>
                  <a:srgbClr val="CC3300"/>
                </a:solidFill>
                <a:latin typeface="Courier New" panose="02070309020205020404" pitchFamily="49" charset="0"/>
              </a:rPr>
              <a:t>    SET TREE-&gt;LEFT = TREE -&gt;RIGHT = NULL</a:t>
            </a:r>
            <a:endParaRPr sz="1200" b="1" dirty="0">
              <a:solidFill>
                <a:srgbClr val="CC3300"/>
              </a:solidFill>
              <a:latin typeface="Courier New" panose="02070309020205020404" pitchFamily="49" charset="0"/>
            </a:endParaRPr>
          </a:p>
          <a:p>
            <a:r>
              <a:rPr sz="1200" b="1" dirty="0">
                <a:solidFill>
                  <a:srgbClr val="CC3300"/>
                </a:solidFill>
                <a:latin typeface="Courier New" panose="02070309020205020404" pitchFamily="49" charset="0"/>
              </a:rPr>
              <a:t>      ELSE </a:t>
            </a:r>
            <a:endParaRPr sz="1200" b="1" dirty="0">
              <a:solidFill>
                <a:srgbClr val="CC3300"/>
              </a:solidFill>
              <a:latin typeface="Courier New" panose="02070309020205020404" pitchFamily="49" charset="0"/>
            </a:endParaRPr>
          </a:p>
          <a:p>
            <a:pPr lvl="1"/>
            <a:r>
              <a:rPr sz="1200" b="1" dirty="0">
                <a:solidFill>
                  <a:srgbClr val="CC3300"/>
                </a:solidFill>
                <a:latin typeface="Courier New" panose="02070309020205020404" pitchFamily="49" charset="0"/>
              </a:rPr>
              <a:t>    IF VAL &lt; TREE-&gt;DATA</a:t>
            </a:r>
            <a:endParaRPr sz="1200" b="1" dirty="0">
              <a:solidFill>
                <a:srgbClr val="CC3300"/>
              </a:solidFill>
              <a:latin typeface="Courier New" panose="02070309020205020404" pitchFamily="49" charset="0"/>
            </a:endParaRPr>
          </a:p>
          <a:p>
            <a:pPr lvl="1"/>
            <a:r>
              <a:rPr sz="1200" b="1" dirty="0">
                <a:solidFill>
                  <a:srgbClr val="CC3300"/>
                </a:solidFill>
                <a:latin typeface="Courier New" panose="02070309020205020404" pitchFamily="49" charset="0"/>
              </a:rPr>
              <a:t>	   Insert(TREE-&gt;LEFT, VAL)</a:t>
            </a:r>
            <a:endParaRPr sz="1200" b="1" dirty="0">
              <a:solidFill>
                <a:srgbClr val="CC3300"/>
              </a:solidFill>
              <a:latin typeface="Courier New" panose="02070309020205020404" pitchFamily="49" charset="0"/>
            </a:endParaRPr>
          </a:p>
          <a:p>
            <a:pPr lvl="1"/>
            <a:r>
              <a:rPr sz="1200" b="1" dirty="0">
                <a:solidFill>
                  <a:srgbClr val="CC3300"/>
                </a:solidFill>
                <a:latin typeface="Courier New" panose="02070309020205020404" pitchFamily="49" charset="0"/>
              </a:rPr>
              <a:t>    ELSE</a:t>
            </a:r>
            <a:endParaRPr sz="1200" b="1" dirty="0">
              <a:solidFill>
                <a:srgbClr val="CC3300"/>
              </a:solidFill>
              <a:latin typeface="Courier New" panose="02070309020205020404" pitchFamily="49" charset="0"/>
            </a:endParaRPr>
          </a:p>
          <a:p>
            <a:pPr lvl="1"/>
            <a:r>
              <a:rPr sz="1200" b="1" dirty="0">
                <a:solidFill>
                  <a:srgbClr val="CC3300"/>
                </a:solidFill>
                <a:latin typeface="Courier New" panose="02070309020205020404" pitchFamily="49" charset="0"/>
              </a:rPr>
              <a:t>	Insert(TREE-&gt;RIGHT, VAL)</a:t>
            </a:r>
            <a:endParaRPr sz="1200" b="1" dirty="0">
              <a:solidFill>
                <a:srgbClr val="CC3300"/>
              </a:solidFill>
              <a:latin typeface="Courier New" panose="02070309020205020404" pitchFamily="49" charset="0"/>
            </a:endParaRPr>
          </a:p>
          <a:p>
            <a:r>
              <a:rPr sz="1200" b="1" dirty="0">
                <a:solidFill>
                  <a:srgbClr val="CC3300"/>
                </a:solidFill>
                <a:latin typeface="Courier New" panose="02070309020205020404" pitchFamily="49" charset="0"/>
              </a:rPr>
              <a:t>         [END OF IF]</a:t>
            </a:r>
            <a:endParaRPr sz="1200" b="1" dirty="0">
              <a:solidFill>
                <a:srgbClr val="CC3300"/>
              </a:solidFill>
              <a:latin typeface="Courier New" panose="02070309020205020404" pitchFamily="49" charset="0"/>
            </a:endParaRPr>
          </a:p>
          <a:p>
            <a:r>
              <a:rPr sz="1200" b="1" dirty="0">
                <a:solidFill>
                  <a:srgbClr val="CC3300"/>
                </a:solidFill>
                <a:latin typeface="Courier New" panose="02070309020205020404" pitchFamily="49" charset="0"/>
              </a:rPr>
              <a:t>      [END OF IF]</a:t>
            </a:r>
            <a:endParaRPr sz="1200" b="1" dirty="0">
              <a:solidFill>
                <a:srgbClr val="CC3300"/>
              </a:solidFill>
              <a:latin typeface="Courier New" panose="02070309020205020404" pitchFamily="49" charset="0"/>
            </a:endParaRPr>
          </a:p>
          <a:p>
            <a:r>
              <a:rPr sz="1200" b="1" dirty="0">
                <a:solidFill>
                  <a:srgbClr val="CC3300"/>
                </a:solidFill>
                <a:latin typeface="Courier New" panose="02070309020205020404" pitchFamily="49" charset="0"/>
              </a:rPr>
              <a:t>Step 2: End</a:t>
            </a:r>
            <a:endParaRPr sz="1200" b="1" dirty="0">
              <a:solidFill>
                <a:srgbClr val="CC3300"/>
              </a:solidFill>
              <a:latin typeface="Courier New" panose="02070309020205020404" pitchFamily="49" charset="0"/>
            </a:endParaRPr>
          </a:p>
          <a:p>
            <a:endParaRPr sz="1200" b="1" dirty="0">
              <a:solidFill>
                <a:srgbClr val="CC3300"/>
              </a:solidFill>
              <a:latin typeface="Courier New" panose="02070309020205020404" pitchFamily="49" charset="0"/>
            </a:endParaRPr>
          </a:p>
          <a:p>
            <a:endParaRPr sz="1200" b="1" dirty="0">
              <a:solidFill>
                <a:srgbClr val="CC3300"/>
              </a:solidFill>
              <a:latin typeface="Courier New" panose="02070309020205020404" pitchFamily="49" charset="0"/>
            </a:endParaRPr>
          </a:p>
          <a:p>
            <a:r>
              <a:rPr sz="1000" dirty="0">
                <a:latin typeface="Courier New" panose="02070309020205020404" pitchFamily="49" charset="0"/>
              </a:rPr>
              <a:t>		</a:t>
            </a:r>
            <a:endParaRPr sz="1000" dirty="0">
              <a:latin typeface="Courier New" panose="02070309020205020404" pitchFamily="49" charset="0"/>
            </a:endParaRPr>
          </a:p>
          <a:p>
            <a:endParaRPr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ln/>
        </p:spPr>
        <p:txBody>
          <a:bodyPr vert="horz" wrap="square" lIns="91440" tIns="45720" rIns="91440" bIns="45720" anchor="ctr" anchorCtr="0"/>
          <a:p>
            <a:pPr eaLnBrk="1" hangingPunct="1"/>
            <a:r>
              <a:rPr b="1" dirty="0">
                <a:solidFill>
                  <a:srgbClr val="FFCCFF"/>
                </a:solidFill>
              </a:rPr>
              <a:t>Deletion from a BST</a:t>
            </a:r>
            <a:endParaRPr b="1" dirty="0">
              <a:solidFill>
                <a:srgbClr val="FFCCFF"/>
              </a:solidFill>
            </a:endParaRPr>
          </a:p>
        </p:txBody>
      </p:sp>
      <p:sp>
        <p:nvSpPr>
          <p:cNvPr id="9219" name="Rectangle 3"/>
          <p:cNvSpPr>
            <a:spLocks noGrp="1"/>
          </p:cNvSpPr>
          <p:nvPr>
            <p:ph idx="1"/>
          </p:nvPr>
        </p:nvSpPr>
        <p:spPr>
          <a:xfrm>
            <a:off x="457200" y="1600200"/>
            <a:ext cx="8382000" cy="4525963"/>
          </a:xfrm>
          <a:ln/>
        </p:spPr>
        <p:txBody>
          <a:bodyPr vert="horz" wrap="square" lIns="91440" tIns="45720" rIns="91440" bIns="45720" anchor="t" anchorCtr="0"/>
          <a:p>
            <a:pPr eaLnBrk="1" hangingPunct="1">
              <a:lnSpc>
                <a:spcPct val="90000"/>
              </a:lnSpc>
            </a:pPr>
            <a:r>
              <a:rPr sz="1800" b="1" dirty="0">
                <a:solidFill>
                  <a:srgbClr val="FFFF00"/>
                </a:solidFill>
              </a:rPr>
              <a:t>The delete function deletes a node from the binary search tree. However, utmost care should be taken that the properties of the binary search tree does not get violated and nodes are not lost in the process. The deletion of a node can be done in any of the three cases. </a:t>
            </a:r>
            <a:endParaRPr sz="1800" b="1" dirty="0">
              <a:solidFill>
                <a:srgbClr val="FFFF00"/>
              </a:solidFill>
            </a:endParaRPr>
          </a:p>
          <a:p>
            <a:pPr eaLnBrk="1" hangingPunct="1">
              <a:lnSpc>
                <a:spcPct val="90000"/>
              </a:lnSpc>
            </a:pPr>
            <a:r>
              <a:rPr sz="1800" b="1" i="1" dirty="0">
                <a:solidFill>
                  <a:srgbClr val="FF9900"/>
                </a:solidFill>
              </a:rPr>
              <a:t>Case 1:</a:t>
            </a:r>
            <a:r>
              <a:rPr sz="1800" b="1" dirty="0">
                <a:solidFill>
                  <a:srgbClr val="FF9900"/>
                </a:solidFill>
              </a:rPr>
              <a:t> Deleting a node that has no children. </a:t>
            </a:r>
            <a:endParaRPr sz="1800" b="1" dirty="0">
              <a:solidFill>
                <a:srgbClr val="FF9900"/>
              </a:solidFill>
            </a:endParaRPr>
          </a:p>
        </p:txBody>
      </p:sp>
      <p:grpSp>
        <p:nvGrpSpPr>
          <p:cNvPr id="9220" name="Group 4"/>
          <p:cNvGrpSpPr/>
          <p:nvPr/>
        </p:nvGrpSpPr>
        <p:grpSpPr>
          <a:xfrm>
            <a:off x="1181100" y="3505200"/>
            <a:ext cx="5753100" cy="1524000"/>
            <a:chOff x="744" y="2208"/>
            <a:chExt cx="3096" cy="1079"/>
          </a:xfrm>
        </p:grpSpPr>
        <p:sp>
          <p:nvSpPr>
            <p:cNvPr id="9221" name="Oval 5"/>
            <p:cNvSpPr/>
            <p:nvPr/>
          </p:nvSpPr>
          <p:spPr>
            <a:xfrm>
              <a:off x="888" y="220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9222" name="Line 6"/>
            <p:cNvSpPr/>
            <p:nvPr/>
          </p:nvSpPr>
          <p:spPr>
            <a:xfrm flipH="1">
              <a:off x="888" y="2424"/>
              <a:ext cx="72" cy="72"/>
            </a:xfrm>
            <a:prstGeom prst="line">
              <a:avLst/>
            </a:prstGeom>
            <a:ln w="9525" cap="flat" cmpd="sng">
              <a:solidFill>
                <a:srgbClr val="FFFF00"/>
              </a:solidFill>
              <a:prstDash val="solid"/>
              <a:headEnd type="none" w="med" len="med"/>
              <a:tailEnd type="none" w="med" len="med"/>
            </a:ln>
          </p:spPr>
        </p:sp>
        <p:sp>
          <p:nvSpPr>
            <p:cNvPr id="9223" name="Oval 7"/>
            <p:cNvSpPr/>
            <p:nvPr/>
          </p:nvSpPr>
          <p:spPr>
            <a:xfrm>
              <a:off x="744"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9224" name="Line 8"/>
            <p:cNvSpPr/>
            <p:nvPr/>
          </p:nvSpPr>
          <p:spPr>
            <a:xfrm>
              <a:off x="1032" y="2424"/>
              <a:ext cx="72" cy="72"/>
            </a:xfrm>
            <a:prstGeom prst="line">
              <a:avLst/>
            </a:prstGeom>
            <a:ln w="9525" cap="flat" cmpd="sng">
              <a:solidFill>
                <a:srgbClr val="FFFF00"/>
              </a:solidFill>
              <a:prstDash val="solid"/>
              <a:headEnd type="none" w="med" len="med"/>
              <a:tailEnd type="none" w="med" len="med"/>
            </a:ln>
          </p:spPr>
        </p:sp>
        <p:sp>
          <p:nvSpPr>
            <p:cNvPr id="9225" name="Oval 9"/>
            <p:cNvSpPr/>
            <p:nvPr/>
          </p:nvSpPr>
          <p:spPr>
            <a:xfrm>
              <a:off x="1032"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9226" name="Line 10"/>
            <p:cNvSpPr/>
            <p:nvPr/>
          </p:nvSpPr>
          <p:spPr>
            <a:xfrm>
              <a:off x="1176" y="2712"/>
              <a:ext cx="72" cy="72"/>
            </a:xfrm>
            <a:prstGeom prst="line">
              <a:avLst/>
            </a:prstGeom>
            <a:ln w="9525" cap="flat" cmpd="sng">
              <a:solidFill>
                <a:srgbClr val="FFFF00"/>
              </a:solidFill>
              <a:prstDash val="solid"/>
              <a:headEnd type="none" w="med" len="med"/>
              <a:tailEnd type="none" w="med" len="med"/>
            </a:ln>
          </p:spPr>
        </p:sp>
        <p:sp>
          <p:nvSpPr>
            <p:cNvPr id="9227" name="Oval 11"/>
            <p:cNvSpPr/>
            <p:nvPr/>
          </p:nvSpPr>
          <p:spPr>
            <a:xfrm>
              <a:off x="1176" y="27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9228" name="Line 12"/>
            <p:cNvSpPr/>
            <p:nvPr/>
          </p:nvSpPr>
          <p:spPr>
            <a:xfrm flipH="1">
              <a:off x="1032" y="2712"/>
              <a:ext cx="72" cy="72"/>
            </a:xfrm>
            <a:prstGeom prst="line">
              <a:avLst/>
            </a:prstGeom>
            <a:ln w="9525" cap="flat" cmpd="sng">
              <a:solidFill>
                <a:srgbClr val="FFFF00"/>
              </a:solidFill>
              <a:prstDash val="solid"/>
              <a:headEnd type="none" w="med" len="med"/>
              <a:tailEnd type="none" w="med" len="med"/>
            </a:ln>
          </p:spPr>
        </p:sp>
        <p:sp>
          <p:nvSpPr>
            <p:cNvPr id="9229" name="Oval 13"/>
            <p:cNvSpPr/>
            <p:nvPr/>
          </p:nvSpPr>
          <p:spPr>
            <a:xfrm>
              <a:off x="888" y="27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9230" name="Line 14"/>
            <p:cNvSpPr/>
            <p:nvPr/>
          </p:nvSpPr>
          <p:spPr>
            <a:xfrm>
              <a:off x="960" y="2999"/>
              <a:ext cx="72" cy="144"/>
            </a:xfrm>
            <a:prstGeom prst="line">
              <a:avLst/>
            </a:prstGeom>
            <a:ln w="9525" cap="flat" cmpd="sng">
              <a:solidFill>
                <a:srgbClr val="FFFF00"/>
              </a:solidFill>
              <a:prstDash val="solid"/>
              <a:headEnd type="none" w="med" len="med"/>
              <a:tailEnd type="none" w="med" len="med"/>
            </a:ln>
          </p:spPr>
        </p:sp>
        <p:sp>
          <p:nvSpPr>
            <p:cNvPr id="9231" name="Oval 15"/>
            <p:cNvSpPr/>
            <p:nvPr/>
          </p:nvSpPr>
          <p:spPr>
            <a:xfrm>
              <a:off x="888" y="307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55</a:t>
              </a:r>
              <a:endParaRPr sz="900" b="1" dirty="0">
                <a:solidFill>
                  <a:srgbClr val="993300"/>
                </a:solidFill>
                <a:latin typeface="Arial" panose="020B0604020202020204" pitchFamily="34" charset="0"/>
              </a:endParaRPr>
            </a:p>
          </p:txBody>
        </p:sp>
        <p:sp>
          <p:nvSpPr>
            <p:cNvPr id="9232" name="Oval 16"/>
            <p:cNvSpPr/>
            <p:nvPr/>
          </p:nvSpPr>
          <p:spPr>
            <a:xfrm>
              <a:off x="1680" y="220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9233" name="Line 17"/>
            <p:cNvSpPr/>
            <p:nvPr/>
          </p:nvSpPr>
          <p:spPr>
            <a:xfrm flipH="1">
              <a:off x="1680" y="2424"/>
              <a:ext cx="72" cy="72"/>
            </a:xfrm>
            <a:prstGeom prst="line">
              <a:avLst/>
            </a:prstGeom>
            <a:ln w="9525" cap="flat" cmpd="sng">
              <a:solidFill>
                <a:srgbClr val="FFFF00"/>
              </a:solidFill>
              <a:prstDash val="solid"/>
              <a:headEnd type="none" w="med" len="med"/>
              <a:tailEnd type="none" w="med" len="med"/>
            </a:ln>
          </p:spPr>
        </p:sp>
        <p:sp>
          <p:nvSpPr>
            <p:cNvPr id="9234" name="Oval 18"/>
            <p:cNvSpPr/>
            <p:nvPr/>
          </p:nvSpPr>
          <p:spPr>
            <a:xfrm>
              <a:off x="1536"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9235" name="Line 19"/>
            <p:cNvSpPr/>
            <p:nvPr/>
          </p:nvSpPr>
          <p:spPr>
            <a:xfrm>
              <a:off x="1824" y="2424"/>
              <a:ext cx="72" cy="72"/>
            </a:xfrm>
            <a:prstGeom prst="line">
              <a:avLst/>
            </a:prstGeom>
            <a:ln w="9525" cap="flat" cmpd="sng">
              <a:solidFill>
                <a:srgbClr val="FFFF00"/>
              </a:solidFill>
              <a:prstDash val="solid"/>
              <a:headEnd type="none" w="med" len="med"/>
              <a:tailEnd type="none" w="med" len="med"/>
            </a:ln>
          </p:spPr>
        </p:sp>
        <p:sp>
          <p:nvSpPr>
            <p:cNvPr id="9236" name="Oval 20"/>
            <p:cNvSpPr/>
            <p:nvPr/>
          </p:nvSpPr>
          <p:spPr>
            <a:xfrm>
              <a:off x="1824"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9237" name="Line 21"/>
            <p:cNvSpPr/>
            <p:nvPr/>
          </p:nvSpPr>
          <p:spPr>
            <a:xfrm>
              <a:off x="1968" y="2712"/>
              <a:ext cx="72" cy="72"/>
            </a:xfrm>
            <a:prstGeom prst="line">
              <a:avLst/>
            </a:prstGeom>
            <a:ln w="9525" cap="flat" cmpd="sng">
              <a:solidFill>
                <a:srgbClr val="FFFF00"/>
              </a:solidFill>
              <a:prstDash val="solid"/>
              <a:headEnd type="none" w="med" len="med"/>
              <a:tailEnd type="none" w="med" len="med"/>
            </a:ln>
          </p:spPr>
        </p:sp>
        <p:sp>
          <p:nvSpPr>
            <p:cNvPr id="9238" name="Oval 22"/>
            <p:cNvSpPr/>
            <p:nvPr/>
          </p:nvSpPr>
          <p:spPr>
            <a:xfrm>
              <a:off x="1968" y="27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9239" name="Line 23"/>
            <p:cNvSpPr/>
            <p:nvPr/>
          </p:nvSpPr>
          <p:spPr>
            <a:xfrm flipH="1">
              <a:off x="1824" y="2712"/>
              <a:ext cx="72" cy="72"/>
            </a:xfrm>
            <a:prstGeom prst="line">
              <a:avLst/>
            </a:prstGeom>
            <a:ln w="9525" cap="flat" cmpd="sng">
              <a:solidFill>
                <a:srgbClr val="FFFF00"/>
              </a:solidFill>
              <a:prstDash val="solid"/>
              <a:headEnd type="none" w="med" len="med"/>
              <a:tailEnd type="none" w="med" len="med"/>
            </a:ln>
          </p:spPr>
        </p:sp>
        <p:sp>
          <p:nvSpPr>
            <p:cNvPr id="9240" name="Oval 24"/>
            <p:cNvSpPr/>
            <p:nvPr/>
          </p:nvSpPr>
          <p:spPr>
            <a:xfrm>
              <a:off x="1680" y="27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9241" name="Line 25"/>
            <p:cNvSpPr/>
            <p:nvPr/>
          </p:nvSpPr>
          <p:spPr>
            <a:xfrm>
              <a:off x="1752" y="2999"/>
              <a:ext cx="72" cy="72"/>
            </a:xfrm>
            <a:prstGeom prst="line">
              <a:avLst/>
            </a:prstGeom>
            <a:ln w="9525" cap="flat" cmpd="sng">
              <a:solidFill>
                <a:srgbClr val="FFFF00"/>
              </a:solidFill>
              <a:prstDash val="solid"/>
              <a:headEnd type="none" w="med" len="med"/>
              <a:tailEnd type="none" w="med" len="med"/>
            </a:ln>
          </p:spPr>
        </p:sp>
        <p:sp>
          <p:nvSpPr>
            <p:cNvPr id="9242" name="Oval 26"/>
            <p:cNvSpPr/>
            <p:nvPr/>
          </p:nvSpPr>
          <p:spPr>
            <a:xfrm>
              <a:off x="1680" y="307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55</a:t>
              </a:r>
              <a:endParaRPr sz="900" b="1" dirty="0">
                <a:solidFill>
                  <a:srgbClr val="993300"/>
                </a:solidFill>
                <a:latin typeface="Arial" panose="020B0604020202020204" pitchFamily="34" charset="0"/>
              </a:endParaRPr>
            </a:p>
          </p:txBody>
        </p:sp>
        <p:sp>
          <p:nvSpPr>
            <p:cNvPr id="9243" name="Oval 27"/>
            <p:cNvSpPr/>
            <p:nvPr/>
          </p:nvSpPr>
          <p:spPr>
            <a:xfrm>
              <a:off x="2544" y="220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9244" name="Line 28"/>
            <p:cNvSpPr/>
            <p:nvPr/>
          </p:nvSpPr>
          <p:spPr>
            <a:xfrm flipH="1">
              <a:off x="2544" y="2424"/>
              <a:ext cx="72" cy="72"/>
            </a:xfrm>
            <a:prstGeom prst="line">
              <a:avLst/>
            </a:prstGeom>
            <a:ln w="9525" cap="flat" cmpd="sng">
              <a:solidFill>
                <a:srgbClr val="FFFF00"/>
              </a:solidFill>
              <a:prstDash val="solid"/>
              <a:headEnd type="none" w="med" len="med"/>
              <a:tailEnd type="none" w="med" len="med"/>
            </a:ln>
          </p:spPr>
        </p:sp>
        <p:sp>
          <p:nvSpPr>
            <p:cNvPr id="9245" name="Oval 29"/>
            <p:cNvSpPr/>
            <p:nvPr/>
          </p:nvSpPr>
          <p:spPr>
            <a:xfrm>
              <a:off x="2400"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9246" name="Line 30"/>
            <p:cNvSpPr/>
            <p:nvPr/>
          </p:nvSpPr>
          <p:spPr>
            <a:xfrm>
              <a:off x="2688" y="2424"/>
              <a:ext cx="72" cy="72"/>
            </a:xfrm>
            <a:prstGeom prst="line">
              <a:avLst/>
            </a:prstGeom>
            <a:ln w="9525" cap="flat" cmpd="sng">
              <a:solidFill>
                <a:srgbClr val="FFFF00"/>
              </a:solidFill>
              <a:prstDash val="solid"/>
              <a:headEnd type="none" w="med" len="med"/>
              <a:tailEnd type="none" w="med" len="med"/>
            </a:ln>
          </p:spPr>
        </p:sp>
        <p:sp>
          <p:nvSpPr>
            <p:cNvPr id="9247" name="Oval 31"/>
            <p:cNvSpPr/>
            <p:nvPr/>
          </p:nvSpPr>
          <p:spPr>
            <a:xfrm>
              <a:off x="2688"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9248" name="Line 32"/>
            <p:cNvSpPr/>
            <p:nvPr/>
          </p:nvSpPr>
          <p:spPr>
            <a:xfrm>
              <a:off x="2832" y="2712"/>
              <a:ext cx="72" cy="72"/>
            </a:xfrm>
            <a:prstGeom prst="line">
              <a:avLst/>
            </a:prstGeom>
            <a:ln w="9525" cap="flat" cmpd="sng">
              <a:solidFill>
                <a:srgbClr val="FFFF00"/>
              </a:solidFill>
              <a:prstDash val="solid"/>
              <a:headEnd type="none" w="med" len="med"/>
              <a:tailEnd type="none" w="med" len="med"/>
            </a:ln>
          </p:spPr>
        </p:sp>
        <p:sp>
          <p:nvSpPr>
            <p:cNvPr id="9249" name="Oval 33"/>
            <p:cNvSpPr/>
            <p:nvPr/>
          </p:nvSpPr>
          <p:spPr>
            <a:xfrm>
              <a:off x="2832" y="27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78</a:t>
              </a:r>
              <a:endParaRPr sz="900" b="1" dirty="0">
                <a:solidFill>
                  <a:srgbClr val="993300"/>
                </a:solidFill>
                <a:latin typeface="Arial" panose="020B0604020202020204" pitchFamily="34" charset="0"/>
              </a:endParaRPr>
            </a:p>
          </p:txBody>
        </p:sp>
        <p:sp>
          <p:nvSpPr>
            <p:cNvPr id="9250" name="Line 34"/>
            <p:cNvSpPr/>
            <p:nvPr/>
          </p:nvSpPr>
          <p:spPr>
            <a:xfrm flipH="1">
              <a:off x="2688" y="2712"/>
              <a:ext cx="72" cy="72"/>
            </a:xfrm>
            <a:prstGeom prst="line">
              <a:avLst/>
            </a:prstGeom>
            <a:ln w="9525" cap="flat" cmpd="sng">
              <a:solidFill>
                <a:srgbClr val="FFFF00"/>
              </a:solidFill>
              <a:prstDash val="solid"/>
              <a:headEnd type="none" w="med" len="med"/>
              <a:tailEnd type="none" w="med" len="med"/>
            </a:ln>
          </p:spPr>
        </p:sp>
        <p:sp>
          <p:nvSpPr>
            <p:cNvPr id="9251" name="Oval 35"/>
            <p:cNvSpPr/>
            <p:nvPr/>
          </p:nvSpPr>
          <p:spPr>
            <a:xfrm>
              <a:off x="2544" y="27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9252" name="Line 36"/>
            <p:cNvSpPr/>
            <p:nvPr/>
          </p:nvSpPr>
          <p:spPr>
            <a:xfrm>
              <a:off x="2616" y="2999"/>
              <a:ext cx="72" cy="144"/>
            </a:xfrm>
            <a:prstGeom prst="line">
              <a:avLst/>
            </a:prstGeom>
            <a:ln w="9525" cap="flat" cmpd="sng">
              <a:solidFill>
                <a:srgbClr val="FFFF00"/>
              </a:solidFill>
              <a:prstDash val="solid"/>
              <a:headEnd type="none" w="med" len="med"/>
              <a:tailEnd type="none" w="med" len="med"/>
            </a:ln>
          </p:spPr>
        </p:sp>
        <p:sp>
          <p:nvSpPr>
            <p:cNvPr id="9253" name="Oval 37"/>
            <p:cNvSpPr/>
            <p:nvPr/>
          </p:nvSpPr>
          <p:spPr>
            <a:xfrm>
              <a:off x="2544" y="307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55</a:t>
              </a:r>
              <a:endParaRPr sz="900" b="1" dirty="0">
                <a:solidFill>
                  <a:srgbClr val="993300"/>
                </a:solidFill>
                <a:latin typeface="Arial" panose="020B0604020202020204" pitchFamily="34" charset="0"/>
              </a:endParaRPr>
            </a:p>
          </p:txBody>
        </p:sp>
        <p:sp>
          <p:nvSpPr>
            <p:cNvPr id="9254" name="Oval 38"/>
            <p:cNvSpPr/>
            <p:nvPr/>
          </p:nvSpPr>
          <p:spPr>
            <a:xfrm>
              <a:off x="3480" y="220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45</a:t>
              </a:r>
              <a:endParaRPr sz="900" b="1" dirty="0">
                <a:solidFill>
                  <a:srgbClr val="993300"/>
                </a:solidFill>
                <a:latin typeface="Arial" panose="020B0604020202020204" pitchFamily="34" charset="0"/>
              </a:endParaRPr>
            </a:p>
          </p:txBody>
        </p:sp>
        <p:sp>
          <p:nvSpPr>
            <p:cNvPr id="9255" name="Line 39"/>
            <p:cNvSpPr/>
            <p:nvPr/>
          </p:nvSpPr>
          <p:spPr>
            <a:xfrm flipH="1">
              <a:off x="3480" y="2424"/>
              <a:ext cx="72" cy="72"/>
            </a:xfrm>
            <a:prstGeom prst="line">
              <a:avLst/>
            </a:prstGeom>
            <a:ln w="9525" cap="flat" cmpd="sng">
              <a:solidFill>
                <a:srgbClr val="FFFF00"/>
              </a:solidFill>
              <a:prstDash val="solid"/>
              <a:headEnd type="none" w="med" len="med"/>
              <a:tailEnd type="none" w="med" len="med"/>
            </a:ln>
          </p:spPr>
        </p:sp>
        <p:sp>
          <p:nvSpPr>
            <p:cNvPr id="9256" name="Oval 40"/>
            <p:cNvSpPr/>
            <p:nvPr/>
          </p:nvSpPr>
          <p:spPr>
            <a:xfrm>
              <a:off x="3336"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39</a:t>
              </a:r>
              <a:endParaRPr sz="900" b="1" dirty="0">
                <a:solidFill>
                  <a:srgbClr val="993300"/>
                </a:solidFill>
                <a:latin typeface="Arial" panose="020B0604020202020204" pitchFamily="34" charset="0"/>
              </a:endParaRPr>
            </a:p>
          </p:txBody>
        </p:sp>
        <p:sp>
          <p:nvSpPr>
            <p:cNvPr id="9257" name="Line 41"/>
            <p:cNvSpPr/>
            <p:nvPr/>
          </p:nvSpPr>
          <p:spPr>
            <a:xfrm>
              <a:off x="3624" y="2424"/>
              <a:ext cx="72" cy="72"/>
            </a:xfrm>
            <a:prstGeom prst="line">
              <a:avLst/>
            </a:prstGeom>
            <a:ln w="9525" cap="flat" cmpd="sng">
              <a:solidFill>
                <a:srgbClr val="FFFF00"/>
              </a:solidFill>
              <a:prstDash val="solid"/>
              <a:headEnd type="none" w="med" len="med"/>
              <a:tailEnd type="none" w="med" len="med"/>
            </a:ln>
          </p:spPr>
        </p:sp>
        <p:sp>
          <p:nvSpPr>
            <p:cNvPr id="9258" name="Oval 42"/>
            <p:cNvSpPr/>
            <p:nvPr/>
          </p:nvSpPr>
          <p:spPr>
            <a:xfrm>
              <a:off x="3624" y="249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56</a:t>
              </a:r>
              <a:endParaRPr sz="900" b="1" dirty="0">
                <a:solidFill>
                  <a:srgbClr val="993300"/>
                </a:solidFill>
                <a:latin typeface="Arial" panose="020B0604020202020204" pitchFamily="34" charset="0"/>
              </a:endParaRPr>
            </a:p>
          </p:txBody>
        </p:sp>
        <p:sp>
          <p:nvSpPr>
            <p:cNvPr id="9259" name="Line 43"/>
            <p:cNvSpPr/>
            <p:nvPr/>
          </p:nvSpPr>
          <p:spPr>
            <a:xfrm flipH="1">
              <a:off x="3624" y="2712"/>
              <a:ext cx="72" cy="72"/>
            </a:xfrm>
            <a:prstGeom prst="line">
              <a:avLst/>
            </a:prstGeom>
            <a:ln w="9525" cap="flat" cmpd="sng">
              <a:solidFill>
                <a:srgbClr val="FFFF00"/>
              </a:solidFill>
              <a:prstDash val="solid"/>
              <a:headEnd type="none" w="med" len="med"/>
              <a:tailEnd type="none" w="med" len="med"/>
            </a:ln>
          </p:spPr>
        </p:sp>
        <p:sp>
          <p:nvSpPr>
            <p:cNvPr id="9260" name="Oval 44"/>
            <p:cNvSpPr/>
            <p:nvPr/>
          </p:nvSpPr>
          <p:spPr>
            <a:xfrm>
              <a:off x="3480" y="27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54</a:t>
              </a:r>
              <a:endParaRPr sz="900" b="1" dirty="0">
                <a:solidFill>
                  <a:srgbClr val="993300"/>
                </a:solidFill>
                <a:latin typeface="Arial" panose="020B0604020202020204" pitchFamily="34" charset="0"/>
              </a:endParaRPr>
            </a:p>
          </p:txBody>
        </p:sp>
        <p:sp>
          <p:nvSpPr>
            <p:cNvPr id="9261" name="Line 45"/>
            <p:cNvSpPr/>
            <p:nvPr/>
          </p:nvSpPr>
          <p:spPr>
            <a:xfrm>
              <a:off x="3552" y="2999"/>
              <a:ext cx="72" cy="144"/>
            </a:xfrm>
            <a:prstGeom prst="line">
              <a:avLst/>
            </a:prstGeom>
            <a:ln w="9525" cap="flat" cmpd="sng">
              <a:solidFill>
                <a:srgbClr val="FFFF00"/>
              </a:solidFill>
              <a:prstDash val="solid"/>
              <a:headEnd type="none" w="med" len="med"/>
              <a:tailEnd type="none" w="med" len="med"/>
            </a:ln>
          </p:spPr>
        </p:sp>
        <p:sp>
          <p:nvSpPr>
            <p:cNvPr id="9262" name="Oval 46"/>
            <p:cNvSpPr/>
            <p:nvPr/>
          </p:nvSpPr>
          <p:spPr>
            <a:xfrm>
              <a:off x="3480" y="3071"/>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900" b="1" dirty="0">
                  <a:solidFill>
                    <a:srgbClr val="993300"/>
                  </a:solidFill>
                  <a:latin typeface="Arial" panose="020B0604020202020204" pitchFamily="34" charset="0"/>
                </a:rPr>
                <a:t>55</a:t>
              </a:r>
              <a:endParaRPr sz="900" b="1" dirty="0">
                <a:solidFill>
                  <a:srgbClr val="993300"/>
                </a:solidFill>
                <a:latin typeface="Arial" panose="020B060402020202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idx="1"/>
          </p:nvPr>
        </p:nvSpPr>
        <p:spPr>
          <a:xfrm>
            <a:off x="304800" y="304800"/>
            <a:ext cx="8458200" cy="1600200"/>
          </a:xfrm>
          <a:ln/>
        </p:spPr>
        <p:txBody>
          <a:bodyPr vert="horz" wrap="square" lIns="91440" tIns="45720" rIns="91440" bIns="45720" anchor="t" anchorCtr="0"/>
          <a:p>
            <a:pPr eaLnBrk="1" hangingPunct="1"/>
            <a:r>
              <a:rPr sz="1800" b="1" i="1" dirty="0">
                <a:solidFill>
                  <a:srgbClr val="FF9900"/>
                </a:solidFill>
              </a:rPr>
              <a:t>Case 2:</a:t>
            </a:r>
            <a:r>
              <a:rPr sz="1800" b="1" dirty="0">
                <a:solidFill>
                  <a:srgbClr val="FF9900"/>
                </a:solidFill>
              </a:rPr>
              <a:t> Deleting a node with one child (either left or right).</a:t>
            </a:r>
            <a:r>
              <a:rPr sz="1800" b="1" dirty="0">
                <a:solidFill>
                  <a:srgbClr val="CC3300"/>
                </a:solidFill>
              </a:rPr>
              <a:t> </a:t>
            </a:r>
            <a:r>
              <a:rPr sz="1800" b="1" dirty="0">
                <a:solidFill>
                  <a:srgbClr val="FFFF00"/>
                </a:solidFill>
              </a:rPr>
              <a:t>To handle the deletion, the node’s child is set to be the child of the node’s parent. In other words, replace the node with its child. Now, if the node was the left child of its parent, the node’s child becomes the left child of the node’s parent. Correspondingly, if the node was the right child of its parent, the node’s child becomes the right child of the node’s parent. </a:t>
            </a:r>
            <a:endParaRPr sz="1800" b="1" dirty="0">
              <a:solidFill>
                <a:srgbClr val="FFFF00"/>
              </a:solidFill>
            </a:endParaRPr>
          </a:p>
        </p:txBody>
      </p:sp>
      <p:grpSp>
        <p:nvGrpSpPr>
          <p:cNvPr id="10243" name="Group 3"/>
          <p:cNvGrpSpPr/>
          <p:nvPr/>
        </p:nvGrpSpPr>
        <p:grpSpPr>
          <a:xfrm>
            <a:off x="1028700" y="2209800"/>
            <a:ext cx="5981700" cy="1682750"/>
            <a:chOff x="648" y="1392"/>
            <a:chExt cx="3240" cy="1060"/>
          </a:xfrm>
        </p:grpSpPr>
        <p:sp>
          <p:nvSpPr>
            <p:cNvPr id="10245" name="Oval 4"/>
            <p:cNvSpPr/>
            <p:nvPr/>
          </p:nvSpPr>
          <p:spPr>
            <a:xfrm>
              <a:off x="792" y="139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45</a:t>
              </a:r>
              <a:endParaRPr sz="1000" b="1" dirty="0">
                <a:solidFill>
                  <a:srgbClr val="993300"/>
                </a:solidFill>
                <a:latin typeface="Arial" panose="020B0604020202020204" pitchFamily="34" charset="0"/>
              </a:endParaRPr>
            </a:p>
          </p:txBody>
        </p:sp>
        <p:sp>
          <p:nvSpPr>
            <p:cNvPr id="10246" name="Line 5"/>
            <p:cNvSpPr/>
            <p:nvPr/>
          </p:nvSpPr>
          <p:spPr>
            <a:xfrm flipH="1">
              <a:off x="792" y="1608"/>
              <a:ext cx="72" cy="72"/>
            </a:xfrm>
            <a:prstGeom prst="line">
              <a:avLst/>
            </a:prstGeom>
            <a:ln w="9525" cap="flat" cmpd="sng">
              <a:solidFill>
                <a:srgbClr val="FFFF00"/>
              </a:solidFill>
              <a:prstDash val="solid"/>
              <a:headEnd type="none" w="med" len="med"/>
              <a:tailEnd type="none" w="med" len="med"/>
            </a:ln>
          </p:spPr>
        </p:sp>
        <p:sp>
          <p:nvSpPr>
            <p:cNvPr id="10247" name="Oval 6"/>
            <p:cNvSpPr/>
            <p:nvPr/>
          </p:nvSpPr>
          <p:spPr>
            <a:xfrm>
              <a:off x="648"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39</a:t>
              </a:r>
              <a:endParaRPr sz="1000" b="1" dirty="0">
                <a:solidFill>
                  <a:srgbClr val="993300"/>
                </a:solidFill>
                <a:latin typeface="Arial" panose="020B0604020202020204" pitchFamily="34" charset="0"/>
              </a:endParaRPr>
            </a:p>
          </p:txBody>
        </p:sp>
        <p:sp>
          <p:nvSpPr>
            <p:cNvPr id="10248" name="Line 7"/>
            <p:cNvSpPr/>
            <p:nvPr/>
          </p:nvSpPr>
          <p:spPr>
            <a:xfrm>
              <a:off x="936" y="1608"/>
              <a:ext cx="72" cy="72"/>
            </a:xfrm>
            <a:prstGeom prst="line">
              <a:avLst/>
            </a:prstGeom>
            <a:ln w="9525" cap="flat" cmpd="sng">
              <a:solidFill>
                <a:srgbClr val="FFFF00"/>
              </a:solidFill>
              <a:prstDash val="solid"/>
              <a:headEnd type="none" w="med" len="med"/>
              <a:tailEnd type="none" w="med" len="med"/>
            </a:ln>
          </p:spPr>
        </p:sp>
        <p:sp>
          <p:nvSpPr>
            <p:cNvPr id="10249" name="Oval 8"/>
            <p:cNvSpPr/>
            <p:nvPr/>
          </p:nvSpPr>
          <p:spPr>
            <a:xfrm>
              <a:off x="936"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56</a:t>
              </a:r>
              <a:endParaRPr sz="1000" b="1" dirty="0">
                <a:solidFill>
                  <a:srgbClr val="993300"/>
                </a:solidFill>
                <a:latin typeface="Arial" panose="020B0604020202020204" pitchFamily="34" charset="0"/>
              </a:endParaRPr>
            </a:p>
          </p:txBody>
        </p:sp>
        <p:sp>
          <p:nvSpPr>
            <p:cNvPr id="10250" name="Line 9"/>
            <p:cNvSpPr/>
            <p:nvPr/>
          </p:nvSpPr>
          <p:spPr>
            <a:xfrm>
              <a:off x="1080" y="1896"/>
              <a:ext cx="72" cy="72"/>
            </a:xfrm>
            <a:prstGeom prst="line">
              <a:avLst/>
            </a:prstGeom>
            <a:ln w="9525" cap="flat" cmpd="sng">
              <a:solidFill>
                <a:srgbClr val="FFFF00"/>
              </a:solidFill>
              <a:prstDash val="solid"/>
              <a:headEnd type="none" w="med" len="med"/>
              <a:tailEnd type="none" w="med" len="med"/>
            </a:ln>
          </p:spPr>
        </p:sp>
        <p:sp>
          <p:nvSpPr>
            <p:cNvPr id="10251" name="Oval 10"/>
            <p:cNvSpPr/>
            <p:nvPr/>
          </p:nvSpPr>
          <p:spPr>
            <a:xfrm>
              <a:off x="1080"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78</a:t>
              </a:r>
              <a:endParaRPr sz="1000" b="1" dirty="0">
                <a:solidFill>
                  <a:srgbClr val="993300"/>
                </a:solidFill>
                <a:latin typeface="Arial" panose="020B0604020202020204" pitchFamily="34" charset="0"/>
              </a:endParaRPr>
            </a:p>
          </p:txBody>
        </p:sp>
        <p:sp>
          <p:nvSpPr>
            <p:cNvPr id="10252" name="Line 11"/>
            <p:cNvSpPr/>
            <p:nvPr/>
          </p:nvSpPr>
          <p:spPr>
            <a:xfrm flipH="1">
              <a:off x="936" y="1896"/>
              <a:ext cx="72" cy="72"/>
            </a:xfrm>
            <a:prstGeom prst="line">
              <a:avLst/>
            </a:prstGeom>
            <a:ln w="9525" cap="flat" cmpd="sng">
              <a:solidFill>
                <a:srgbClr val="FFFF00"/>
              </a:solidFill>
              <a:prstDash val="solid"/>
              <a:headEnd type="none" w="med" len="med"/>
              <a:tailEnd type="none" w="med" len="med"/>
            </a:ln>
          </p:spPr>
        </p:sp>
        <p:sp>
          <p:nvSpPr>
            <p:cNvPr id="10253" name="Oval 12"/>
            <p:cNvSpPr/>
            <p:nvPr/>
          </p:nvSpPr>
          <p:spPr>
            <a:xfrm>
              <a:off x="792"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54</a:t>
              </a:r>
              <a:endParaRPr sz="1000" b="1" dirty="0">
                <a:solidFill>
                  <a:srgbClr val="993300"/>
                </a:solidFill>
                <a:latin typeface="Arial" panose="020B0604020202020204" pitchFamily="34" charset="0"/>
              </a:endParaRPr>
            </a:p>
          </p:txBody>
        </p:sp>
        <p:sp>
          <p:nvSpPr>
            <p:cNvPr id="10254" name="Line 13"/>
            <p:cNvSpPr/>
            <p:nvPr/>
          </p:nvSpPr>
          <p:spPr>
            <a:xfrm>
              <a:off x="936" y="2164"/>
              <a:ext cx="72" cy="72"/>
            </a:xfrm>
            <a:prstGeom prst="line">
              <a:avLst/>
            </a:prstGeom>
            <a:ln w="9525" cap="flat" cmpd="sng">
              <a:solidFill>
                <a:srgbClr val="FFFF00"/>
              </a:solidFill>
              <a:prstDash val="solid"/>
              <a:headEnd type="none" w="med" len="med"/>
              <a:tailEnd type="none" w="med" len="med"/>
            </a:ln>
          </p:spPr>
        </p:sp>
        <p:sp>
          <p:nvSpPr>
            <p:cNvPr id="10255" name="Oval 14"/>
            <p:cNvSpPr/>
            <p:nvPr/>
          </p:nvSpPr>
          <p:spPr>
            <a:xfrm>
              <a:off x="864" y="223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55</a:t>
              </a:r>
              <a:endParaRPr sz="1000" b="1" dirty="0">
                <a:solidFill>
                  <a:srgbClr val="993300"/>
                </a:solidFill>
                <a:latin typeface="Arial" panose="020B0604020202020204" pitchFamily="34" charset="0"/>
              </a:endParaRPr>
            </a:p>
          </p:txBody>
        </p:sp>
        <p:sp>
          <p:nvSpPr>
            <p:cNvPr id="10256" name="Oval 15"/>
            <p:cNvSpPr/>
            <p:nvPr/>
          </p:nvSpPr>
          <p:spPr>
            <a:xfrm>
              <a:off x="1656" y="139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45</a:t>
              </a:r>
              <a:endParaRPr sz="1000" b="1" dirty="0">
                <a:solidFill>
                  <a:srgbClr val="993300"/>
                </a:solidFill>
                <a:latin typeface="Arial" panose="020B0604020202020204" pitchFamily="34" charset="0"/>
              </a:endParaRPr>
            </a:p>
          </p:txBody>
        </p:sp>
        <p:sp>
          <p:nvSpPr>
            <p:cNvPr id="10257" name="Line 16"/>
            <p:cNvSpPr/>
            <p:nvPr/>
          </p:nvSpPr>
          <p:spPr>
            <a:xfrm flipH="1">
              <a:off x="1656" y="1608"/>
              <a:ext cx="72" cy="72"/>
            </a:xfrm>
            <a:prstGeom prst="line">
              <a:avLst/>
            </a:prstGeom>
            <a:ln w="9525" cap="flat" cmpd="sng">
              <a:solidFill>
                <a:srgbClr val="FFFF00"/>
              </a:solidFill>
              <a:prstDash val="solid"/>
              <a:headEnd type="none" w="med" len="med"/>
              <a:tailEnd type="none" w="med" len="med"/>
            </a:ln>
          </p:spPr>
        </p:sp>
        <p:sp>
          <p:nvSpPr>
            <p:cNvPr id="10258" name="Oval 17"/>
            <p:cNvSpPr/>
            <p:nvPr/>
          </p:nvSpPr>
          <p:spPr>
            <a:xfrm>
              <a:off x="1512"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39</a:t>
              </a:r>
              <a:endParaRPr sz="1000" b="1" dirty="0">
                <a:solidFill>
                  <a:srgbClr val="993300"/>
                </a:solidFill>
                <a:latin typeface="Arial" panose="020B0604020202020204" pitchFamily="34" charset="0"/>
              </a:endParaRPr>
            </a:p>
          </p:txBody>
        </p:sp>
        <p:sp>
          <p:nvSpPr>
            <p:cNvPr id="10259" name="Line 18"/>
            <p:cNvSpPr/>
            <p:nvPr/>
          </p:nvSpPr>
          <p:spPr>
            <a:xfrm>
              <a:off x="1800" y="1608"/>
              <a:ext cx="72" cy="72"/>
            </a:xfrm>
            <a:prstGeom prst="line">
              <a:avLst/>
            </a:prstGeom>
            <a:ln w="9525" cap="flat" cmpd="sng">
              <a:solidFill>
                <a:srgbClr val="FFFF00"/>
              </a:solidFill>
              <a:prstDash val="solid"/>
              <a:headEnd type="none" w="med" len="med"/>
              <a:tailEnd type="none" w="med" len="med"/>
            </a:ln>
          </p:spPr>
        </p:sp>
        <p:sp>
          <p:nvSpPr>
            <p:cNvPr id="10260" name="Oval 19"/>
            <p:cNvSpPr/>
            <p:nvPr/>
          </p:nvSpPr>
          <p:spPr>
            <a:xfrm>
              <a:off x="1800"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56</a:t>
              </a:r>
              <a:endParaRPr sz="1000" b="1" dirty="0">
                <a:solidFill>
                  <a:srgbClr val="993300"/>
                </a:solidFill>
                <a:latin typeface="Arial" panose="020B0604020202020204" pitchFamily="34" charset="0"/>
              </a:endParaRPr>
            </a:p>
          </p:txBody>
        </p:sp>
        <p:sp>
          <p:nvSpPr>
            <p:cNvPr id="10261" name="Line 20"/>
            <p:cNvSpPr/>
            <p:nvPr/>
          </p:nvSpPr>
          <p:spPr>
            <a:xfrm>
              <a:off x="1944" y="1896"/>
              <a:ext cx="72" cy="72"/>
            </a:xfrm>
            <a:prstGeom prst="line">
              <a:avLst/>
            </a:prstGeom>
            <a:ln w="9525" cap="flat" cmpd="sng">
              <a:solidFill>
                <a:srgbClr val="FFFF00"/>
              </a:solidFill>
              <a:prstDash val="solid"/>
              <a:headEnd type="none" w="med" len="med"/>
              <a:tailEnd type="none" w="med" len="med"/>
            </a:ln>
          </p:spPr>
        </p:sp>
        <p:sp>
          <p:nvSpPr>
            <p:cNvPr id="10262" name="Oval 21"/>
            <p:cNvSpPr/>
            <p:nvPr/>
          </p:nvSpPr>
          <p:spPr>
            <a:xfrm>
              <a:off x="1944"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78</a:t>
              </a:r>
              <a:endParaRPr sz="1000" b="1" dirty="0">
                <a:solidFill>
                  <a:srgbClr val="993300"/>
                </a:solidFill>
                <a:latin typeface="Arial" panose="020B0604020202020204" pitchFamily="34" charset="0"/>
              </a:endParaRPr>
            </a:p>
          </p:txBody>
        </p:sp>
        <p:sp>
          <p:nvSpPr>
            <p:cNvPr id="10263" name="Line 22"/>
            <p:cNvSpPr/>
            <p:nvPr/>
          </p:nvSpPr>
          <p:spPr>
            <a:xfrm flipH="1">
              <a:off x="1800" y="1896"/>
              <a:ext cx="72" cy="72"/>
            </a:xfrm>
            <a:prstGeom prst="line">
              <a:avLst/>
            </a:prstGeom>
            <a:ln w="9525" cap="flat" cmpd="sng">
              <a:solidFill>
                <a:srgbClr val="FFFF00"/>
              </a:solidFill>
              <a:prstDash val="solid"/>
              <a:headEnd type="none" w="med" len="med"/>
              <a:tailEnd type="none" w="med" len="med"/>
            </a:ln>
          </p:spPr>
        </p:sp>
        <p:sp>
          <p:nvSpPr>
            <p:cNvPr id="10264" name="Oval 23"/>
            <p:cNvSpPr/>
            <p:nvPr/>
          </p:nvSpPr>
          <p:spPr>
            <a:xfrm>
              <a:off x="1656"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54</a:t>
              </a:r>
              <a:endParaRPr sz="1000" b="1" dirty="0">
                <a:solidFill>
                  <a:srgbClr val="993300"/>
                </a:solidFill>
                <a:latin typeface="Arial" panose="020B0604020202020204" pitchFamily="34" charset="0"/>
              </a:endParaRPr>
            </a:p>
          </p:txBody>
        </p:sp>
        <p:sp>
          <p:nvSpPr>
            <p:cNvPr id="10265" name="Line 24"/>
            <p:cNvSpPr/>
            <p:nvPr/>
          </p:nvSpPr>
          <p:spPr>
            <a:xfrm>
              <a:off x="1800" y="2164"/>
              <a:ext cx="72" cy="144"/>
            </a:xfrm>
            <a:prstGeom prst="line">
              <a:avLst/>
            </a:prstGeom>
            <a:ln w="9525" cap="flat" cmpd="sng">
              <a:solidFill>
                <a:srgbClr val="FFFF00"/>
              </a:solidFill>
              <a:prstDash val="solid"/>
              <a:headEnd type="none" w="med" len="med"/>
              <a:tailEnd type="none" w="med" len="med"/>
            </a:ln>
          </p:spPr>
        </p:sp>
        <p:sp>
          <p:nvSpPr>
            <p:cNvPr id="10266" name="Oval 25"/>
            <p:cNvSpPr/>
            <p:nvPr/>
          </p:nvSpPr>
          <p:spPr>
            <a:xfrm>
              <a:off x="1728" y="223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55</a:t>
              </a:r>
              <a:endParaRPr sz="1000" b="1" dirty="0">
                <a:solidFill>
                  <a:srgbClr val="993300"/>
                </a:solidFill>
                <a:latin typeface="Arial" panose="020B0604020202020204" pitchFamily="34" charset="0"/>
              </a:endParaRPr>
            </a:p>
          </p:txBody>
        </p:sp>
        <p:sp>
          <p:nvSpPr>
            <p:cNvPr id="10267" name="Oval 26"/>
            <p:cNvSpPr/>
            <p:nvPr/>
          </p:nvSpPr>
          <p:spPr>
            <a:xfrm>
              <a:off x="2448" y="139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45</a:t>
              </a:r>
              <a:endParaRPr sz="1000" b="1" dirty="0">
                <a:solidFill>
                  <a:srgbClr val="993300"/>
                </a:solidFill>
                <a:latin typeface="Arial" panose="020B0604020202020204" pitchFamily="34" charset="0"/>
              </a:endParaRPr>
            </a:p>
          </p:txBody>
        </p:sp>
        <p:sp>
          <p:nvSpPr>
            <p:cNvPr id="10268" name="Line 27"/>
            <p:cNvSpPr/>
            <p:nvPr/>
          </p:nvSpPr>
          <p:spPr>
            <a:xfrm flipH="1">
              <a:off x="2448" y="1608"/>
              <a:ext cx="72" cy="72"/>
            </a:xfrm>
            <a:prstGeom prst="line">
              <a:avLst/>
            </a:prstGeom>
            <a:ln w="9525" cap="flat" cmpd="sng">
              <a:solidFill>
                <a:srgbClr val="FFFF00"/>
              </a:solidFill>
              <a:prstDash val="solid"/>
              <a:headEnd type="none" w="med" len="med"/>
              <a:tailEnd type="none" w="med" len="med"/>
            </a:ln>
          </p:spPr>
        </p:sp>
        <p:sp>
          <p:nvSpPr>
            <p:cNvPr id="10269" name="Oval 28"/>
            <p:cNvSpPr/>
            <p:nvPr/>
          </p:nvSpPr>
          <p:spPr>
            <a:xfrm>
              <a:off x="2304"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39</a:t>
              </a:r>
              <a:endParaRPr sz="1000" b="1" dirty="0">
                <a:solidFill>
                  <a:srgbClr val="993300"/>
                </a:solidFill>
                <a:latin typeface="Arial" panose="020B0604020202020204" pitchFamily="34" charset="0"/>
              </a:endParaRPr>
            </a:p>
          </p:txBody>
        </p:sp>
        <p:sp>
          <p:nvSpPr>
            <p:cNvPr id="10270" name="Line 29"/>
            <p:cNvSpPr/>
            <p:nvPr/>
          </p:nvSpPr>
          <p:spPr>
            <a:xfrm>
              <a:off x="2592" y="1608"/>
              <a:ext cx="72" cy="72"/>
            </a:xfrm>
            <a:prstGeom prst="line">
              <a:avLst/>
            </a:prstGeom>
            <a:ln w="9525" cap="flat" cmpd="sng">
              <a:solidFill>
                <a:srgbClr val="FFFF00"/>
              </a:solidFill>
              <a:prstDash val="solid"/>
              <a:headEnd type="none" w="med" len="med"/>
              <a:tailEnd type="none" w="med" len="med"/>
            </a:ln>
          </p:spPr>
        </p:sp>
        <p:sp>
          <p:nvSpPr>
            <p:cNvPr id="10271" name="Oval 30"/>
            <p:cNvSpPr/>
            <p:nvPr/>
          </p:nvSpPr>
          <p:spPr>
            <a:xfrm>
              <a:off x="2592"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56</a:t>
              </a:r>
              <a:endParaRPr sz="1000" b="1" dirty="0">
                <a:solidFill>
                  <a:srgbClr val="993300"/>
                </a:solidFill>
                <a:latin typeface="Arial" panose="020B0604020202020204" pitchFamily="34" charset="0"/>
              </a:endParaRPr>
            </a:p>
          </p:txBody>
        </p:sp>
        <p:sp>
          <p:nvSpPr>
            <p:cNvPr id="10272" name="Line 31"/>
            <p:cNvSpPr/>
            <p:nvPr/>
          </p:nvSpPr>
          <p:spPr>
            <a:xfrm>
              <a:off x="2736" y="1896"/>
              <a:ext cx="72" cy="72"/>
            </a:xfrm>
            <a:prstGeom prst="line">
              <a:avLst/>
            </a:prstGeom>
            <a:ln w="9525" cap="flat" cmpd="sng">
              <a:solidFill>
                <a:srgbClr val="FFFF00"/>
              </a:solidFill>
              <a:prstDash val="solid"/>
              <a:headEnd type="none" w="med" len="med"/>
              <a:tailEnd type="none" w="med" len="med"/>
            </a:ln>
          </p:spPr>
        </p:sp>
        <p:sp>
          <p:nvSpPr>
            <p:cNvPr id="10273" name="Oval 32"/>
            <p:cNvSpPr/>
            <p:nvPr/>
          </p:nvSpPr>
          <p:spPr>
            <a:xfrm>
              <a:off x="2736"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78</a:t>
              </a:r>
              <a:endParaRPr sz="1000" b="1" dirty="0">
                <a:solidFill>
                  <a:srgbClr val="993300"/>
                </a:solidFill>
                <a:latin typeface="Arial" panose="020B0604020202020204" pitchFamily="34" charset="0"/>
              </a:endParaRPr>
            </a:p>
          </p:txBody>
        </p:sp>
        <p:sp>
          <p:nvSpPr>
            <p:cNvPr id="10274" name="Line 33"/>
            <p:cNvSpPr/>
            <p:nvPr/>
          </p:nvSpPr>
          <p:spPr>
            <a:xfrm flipH="1">
              <a:off x="2592" y="1896"/>
              <a:ext cx="72" cy="72"/>
            </a:xfrm>
            <a:prstGeom prst="line">
              <a:avLst/>
            </a:prstGeom>
            <a:ln w="9525" cap="flat" cmpd="sng">
              <a:solidFill>
                <a:srgbClr val="FFFF00"/>
              </a:solidFill>
              <a:prstDash val="solid"/>
              <a:headEnd type="none" w="med" len="med"/>
              <a:tailEnd type="none" w="med" len="med"/>
            </a:ln>
          </p:spPr>
        </p:sp>
        <p:sp>
          <p:nvSpPr>
            <p:cNvPr id="10275" name="Oval 34"/>
            <p:cNvSpPr/>
            <p:nvPr/>
          </p:nvSpPr>
          <p:spPr>
            <a:xfrm>
              <a:off x="2448"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54</a:t>
              </a:r>
              <a:endParaRPr sz="1000" b="1" dirty="0">
                <a:solidFill>
                  <a:srgbClr val="993300"/>
                </a:solidFill>
                <a:latin typeface="Arial" panose="020B0604020202020204" pitchFamily="34" charset="0"/>
              </a:endParaRPr>
            </a:p>
          </p:txBody>
        </p:sp>
        <p:sp>
          <p:nvSpPr>
            <p:cNvPr id="10276" name="Line 35"/>
            <p:cNvSpPr/>
            <p:nvPr/>
          </p:nvSpPr>
          <p:spPr>
            <a:xfrm>
              <a:off x="2592" y="2164"/>
              <a:ext cx="72" cy="72"/>
            </a:xfrm>
            <a:prstGeom prst="line">
              <a:avLst/>
            </a:prstGeom>
            <a:ln w="9525" cap="flat" cmpd="sng">
              <a:solidFill>
                <a:srgbClr val="FFFF00"/>
              </a:solidFill>
              <a:prstDash val="solid"/>
              <a:headEnd type="none" w="med" len="med"/>
              <a:tailEnd type="none" w="med" len="med"/>
            </a:ln>
          </p:spPr>
        </p:sp>
        <p:sp>
          <p:nvSpPr>
            <p:cNvPr id="10277" name="Oval 36"/>
            <p:cNvSpPr/>
            <p:nvPr/>
          </p:nvSpPr>
          <p:spPr>
            <a:xfrm>
              <a:off x="2520" y="2236"/>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55</a:t>
              </a:r>
              <a:endParaRPr sz="1000" b="1" dirty="0">
                <a:solidFill>
                  <a:srgbClr val="993300"/>
                </a:solidFill>
                <a:latin typeface="Arial" panose="020B0604020202020204" pitchFamily="34" charset="0"/>
              </a:endParaRPr>
            </a:p>
          </p:txBody>
        </p:sp>
        <p:sp>
          <p:nvSpPr>
            <p:cNvPr id="10278" name="Oval 37"/>
            <p:cNvSpPr/>
            <p:nvPr/>
          </p:nvSpPr>
          <p:spPr>
            <a:xfrm>
              <a:off x="3384" y="139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45</a:t>
              </a:r>
              <a:endParaRPr sz="1000" b="1" dirty="0">
                <a:solidFill>
                  <a:srgbClr val="993300"/>
                </a:solidFill>
                <a:latin typeface="Arial" panose="020B0604020202020204" pitchFamily="34" charset="0"/>
              </a:endParaRPr>
            </a:p>
          </p:txBody>
        </p:sp>
        <p:sp>
          <p:nvSpPr>
            <p:cNvPr id="10279" name="Line 38"/>
            <p:cNvSpPr/>
            <p:nvPr/>
          </p:nvSpPr>
          <p:spPr>
            <a:xfrm flipH="1">
              <a:off x="3384" y="1608"/>
              <a:ext cx="72" cy="72"/>
            </a:xfrm>
            <a:prstGeom prst="line">
              <a:avLst/>
            </a:prstGeom>
            <a:ln w="9525" cap="flat" cmpd="sng">
              <a:solidFill>
                <a:srgbClr val="FFFF00"/>
              </a:solidFill>
              <a:prstDash val="solid"/>
              <a:headEnd type="none" w="med" len="med"/>
              <a:tailEnd type="none" w="med" len="med"/>
            </a:ln>
          </p:spPr>
        </p:sp>
        <p:sp>
          <p:nvSpPr>
            <p:cNvPr id="10280" name="Oval 39"/>
            <p:cNvSpPr/>
            <p:nvPr/>
          </p:nvSpPr>
          <p:spPr>
            <a:xfrm>
              <a:off x="3240"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39</a:t>
              </a:r>
              <a:endParaRPr sz="1000" b="1" dirty="0">
                <a:solidFill>
                  <a:srgbClr val="993300"/>
                </a:solidFill>
                <a:latin typeface="Arial" panose="020B0604020202020204" pitchFamily="34" charset="0"/>
              </a:endParaRPr>
            </a:p>
          </p:txBody>
        </p:sp>
        <p:sp>
          <p:nvSpPr>
            <p:cNvPr id="10281" name="Line 40"/>
            <p:cNvSpPr/>
            <p:nvPr/>
          </p:nvSpPr>
          <p:spPr>
            <a:xfrm>
              <a:off x="3528" y="1608"/>
              <a:ext cx="72" cy="72"/>
            </a:xfrm>
            <a:prstGeom prst="line">
              <a:avLst/>
            </a:prstGeom>
            <a:ln w="9525" cap="flat" cmpd="sng">
              <a:solidFill>
                <a:srgbClr val="FFFF00"/>
              </a:solidFill>
              <a:prstDash val="solid"/>
              <a:headEnd type="none" w="med" len="med"/>
              <a:tailEnd type="none" w="med" len="med"/>
            </a:ln>
          </p:spPr>
        </p:sp>
        <p:sp>
          <p:nvSpPr>
            <p:cNvPr id="10282" name="Oval 41"/>
            <p:cNvSpPr/>
            <p:nvPr/>
          </p:nvSpPr>
          <p:spPr>
            <a:xfrm>
              <a:off x="3528" y="168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56</a:t>
              </a:r>
              <a:endParaRPr sz="1000" b="1" dirty="0">
                <a:solidFill>
                  <a:srgbClr val="993300"/>
                </a:solidFill>
                <a:latin typeface="Arial" panose="020B0604020202020204" pitchFamily="34" charset="0"/>
              </a:endParaRPr>
            </a:p>
          </p:txBody>
        </p:sp>
        <p:sp>
          <p:nvSpPr>
            <p:cNvPr id="10283" name="Line 42"/>
            <p:cNvSpPr/>
            <p:nvPr/>
          </p:nvSpPr>
          <p:spPr>
            <a:xfrm>
              <a:off x="3672" y="1896"/>
              <a:ext cx="72" cy="72"/>
            </a:xfrm>
            <a:prstGeom prst="line">
              <a:avLst/>
            </a:prstGeom>
            <a:ln w="9525" cap="flat" cmpd="sng">
              <a:solidFill>
                <a:srgbClr val="FFFF00"/>
              </a:solidFill>
              <a:prstDash val="solid"/>
              <a:headEnd type="none" w="med" len="med"/>
              <a:tailEnd type="none" w="med" len="med"/>
            </a:ln>
          </p:spPr>
        </p:sp>
        <p:sp>
          <p:nvSpPr>
            <p:cNvPr id="10284" name="Oval 43"/>
            <p:cNvSpPr/>
            <p:nvPr/>
          </p:nvSpPr>
          <p:spPr>
            <a:xfrm>
              <a:off x="3672"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78</a:t>
              </a:r>
              <a:endParaRPr sz="1000" b="1" dirty="0">
                <a:solidFill>
                  <a:srgbClr val="993300"/>
                </a:solidFill>
                <a:latin typeface="Arial" panose="020B0604020202020204" pitchFamily="34" charset="0"/>
              </a:endParaRPr>
            </a:p>
          </p:txBody>
        </p:sp>
        <p:sp>
          <p:nvSpPr>
            <p:cNvPr id="10285" name="Line 44"/>
            <p:cNvSpPr/>
            <p:nvPr/>
          </p:nvSpPr>
          <p:spPr>
            <a:xfrm flipH="1">
              <a:off x="3528" y="1896"/>
              <a:ext cx="72" cy="72"/>
            </a:xfrm>
            <a:prstGeom prst="line">
              <a:avLst/>
            </a:prstGeom>
            <a:ln w="9525" cap="flat" cmpd="sng">
              <a:solidFill>
                <a:srgbClr val="FFFF00"/>
              </a:solidFill>
              <a:prstDash val="solid"/>
              <a:headEnd type="none" w="med" len="med"/>
              <a:tailEnd type="none" w="med" len="med"/>
            </a:ln>
          </p:spPr>
        </p:sp>
        <p:sp>
          <p:nvSpPr>
            <p:cNvPr id="10286" name="Oval 45"/>
            <p:cNvSpPr/>
            <p:nvPr/>
          </p:nvSpPr>
          <p:spPr>
            <a:xfrm>
              <a:off x="3384" y="196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55</a:t>
              </a:r>
              <a:endParaRPr sz="1000" b="1" dirty="0">
                <a:solidFill>
                  <a:srgbClr val="993300"/>
                </a:solidFill>
                <a:latin typeface="Arial" panose="020B0604020202020204" pitchFamily="34" charset="0"/>
              </a:endParaRPr>
            </a:p>
          </p:txBody>
        </p:sp>
      </p:grpSp>
      <p:sp>
        <p:nvSpPr>
          <p:cNvPr id="10244" name="Text Box 46"/>
          <p:cNvSpPr txBox="1"/>
          <p:nvPr/>
        </p:nvSpPr>
        <p:spPr>
          <a:xfrm>
            <a:off x="914400" y="4267200"/>
            <a:ext cx="7924800" cy="1069975"/>
          </a:xfrm>
          <a:prstGeom prst="rect">
            <a:avLst/>
          </a:prstGeom>
          <a:noFill/>
          <a:ln w="9525">
            <a:noFill/>
          </a:ln>
        </p:spPr>
        <p:txBody>
          <a:bodyPr>
            <a:spAutoFit/>
          </a:bodyPr>
          <a:p>
            <a:pPr eaLnBrk="1" hangingPunct="1">
              <a:spcBef>
                <a:spcPct val="50000"/>
              </a:spcBef>
            </a:pPr>
            <a:r>
              <a:rPr sz="1600" i="1" dirty="0">
                <a:solidFill>
                  <a:srgbClr val="FF9900"/>
                </a:solidFill>
                <a:latin typeface="Arial" panose="020B0604020202020204" pitchFamily="34" charset="0"/>
              </a:rPr>
              <a:t>Case 3:</a:t>
            </a:r>
            <a:r>
              <a:rPr sz="1600" dirty="0">
                <a:solidFill>
                  <a:srgbClr val="FF9900"/>
                </a:solidFill>
                <a:latin typeface="Arial" panose="020B0604020202020204" pitchFamily="34" charset="0"/>
              </a:rPr>
              <a:t> Deleting a node with two children.</a:t>
            </a:r>
            <a:r>
              <a:rPr sz="1600" dirty="0">
                <a:solidFill>
                  <a:srgbClr val="CC3300"/>
                </a:solidFill>
                <a:latin typeface="Arial" panose="020B0604020202020204" pitchFamily="34" charset="0"/>
              </a:rPr>
              <a:t> </a:t>
            </a:r>
            <a:r>
              <a:rPr sz="1600" dirty="0">
                <a:solidFill>
                  <a:srgbClr val="FFFF00"/>
                </a:solidFill>
                <a:latin typeface="Arial" panose="020B0604020202020204" pitchFamily="34" charset="0"/>
              </a:rPr>
              <a:t>To handle this case of deletion, replace the node’s value with its in-order predecessor (right most child of the left sub-tree) or in-order successor (leftmost child of the right sub-tree). The in-order predecessor or the successor can then be deleted using any of the above cases. </a:t>
            </a:r>
            <a:endParaRPr sz="1600" dirty="0">
              <a:solidFill>
                <a:srgbClr val="FFFF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6" name="Group 2"/>
          <p:cNvGrpSpPr/>
          <p:nvPr/>
        </p:nvGrpSpPr>
        <p:grpSpPr>
          <a:xfrm>
            <a:off x="914400" y="0"/>
            <a:ext cx="7391400" cy="1828800"/>
            <a:chOff x="624" y="384"/>
            <a:chExt cx="3240" cy="1080"/>
          </a:xfrm>
        </p:grpSpPr>
        <p:sp>
          <p:nvSpPr>
            <p:cNvPr id="11268" name="Oval 3"/>
            <p:cNvSpPr/>
            <p:nvPr/>
          </p:nvSpPr>
          <p:spPr>
            <a:xfrm>
              <a:off x="768" y="3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45</a:t>
              </a:r>
              <a:endParaRPr dirty="0">
                <a:solidFill>
                  <a:srgbClr val="993300"/>
                </a:solidFill>
                <a:latin typeface="Arial" panose="020B0604020202020204" pitchFamily="34" charset="0"/>
              </a:endParaRPr>
            </a:p>
          </p:txBody>
        </p:sp>
        <p:sp>
          <p:nvSpPr>
            <p:cNvPr id="11269" name="Line 4"/>
            <p:cNvSpPr/>
            <p:nvPr/>
          </p:nvSpPr>
          <p:spPr>
            <a:xfrm flipH="1">
              <a:off x="768" y="600"/>
              <a:ext cx="72" cy="72"/>
            </a:xfrm>
            <a:prstGeom prst="line">
              <a:avLst/>
            </a:prstGeom>
            <a:ln w="9525" cap="flat" cmpd="sng">
              <a:solidFill>
                <a:srgbClr val="FFFF00"/>
              </a:solidFill>
              <a:prstDash val="solid"/>
              <a:headEnd type="none" w="med" len="med"/>
              <a:tailEnd type="none" w="med" len="med"/>
            </a:ln>
          </p:spPr>
        </p:sp>
        <p:sp>
          <p:nvSpPr>
            <p:cNvPr id="11270" name="Oval 5"/>
            <p:cNvSpPr/>
            <p:nvPr/>
          </p:nvSpPr>
          <p:spPr>
            <a:xfrm>
              <a:off x="624"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39</a:t>
              </a:r>
              <a:endParaRPr dirty="0">
                <a:solidFill>
                  <a:srgbClr val="993300"/>
                </a:solidFill>
                <a:latin typeface="Arial" panose="020B0604020202020204" pitchFamily="34" charset="0"/>
              </a:endParaRPr>
            </a:p>
          </p:txBody>
        </p:sp>
        <p:sp>
          <p:nvSpPr>
            <p:cNvPr id="11271" name="Line 6"/>
            <p:cNvSpPr/>
            <p:nvPr/>
          </p:nvSpPr>
          <p:spPr>
            <a:xfrm>
              <a:off x="912" y="600"/>
              <a:ext cx="72" cy="72"/>
            </a:xfrm>
            <a:prstGeom prst="line">
              <a:avLst/>
            </a:prstGeom>
            <a:ln w="9525" cap="flat" cmpd="sng">
              <a:solidFill>
                <a:srgbClr val="FFFF00"/>
              </a:solidFill>
              <a:prstDash val="solid"/>
              <a:headEnd type="none" w="med" len="med"/>
              <a:tailEnd type="none" w="med" len="med"/>
            </a:ln>
          </p:spPr>
        </p:sp>
        <p:sp>
          <p:nvSpPr>
            <p:cNvPr id="11272" name="Oval 7"/>
            <p:cNvSpPr/>
            <p:nvPr/>
          </p:nvSpPr>
          <p:spPr>
            <a:xfrm>
              <a:off x="912"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56</a:t>
              </a:r>
              <a:endParaRPr dirty="0">
                <a:solidFill>
                  <a:srgbClr val="993300"/>
                </a:solidFill>
                <a:latin typeface="Arial" panose="020B0604020202020204" pitchFamily="34" charset="0"/>
              </a:endParaRPr>
            </a:p>
          </p:txBody>
        </p:sp>
        <p:sp>
          <p:nvSpPr>
            <p:cNvPr id="11273" name="Line 8"/>
            <p:cNvSpPr/>
            <p:nvPr/>
          </p:nvSpPr>
          <p:spPr>
            <a:xfrm>
              <a:off x="1056" y="888"/>
              <a:ext cx="72" cy="72"/>
            </a:xfrm>
            <a:prstGeom prst="line">
              <a:avLst/>
            </a:prstGeom>
            <a:ln w="9525" cap="flat" cmpd="sng">
              <a:solidFill>
                <a:srgbClr val="FFFF00"/>
              </a:solidFill>
              <a:prstDash val="solid"/>
              <a:headEnd type="none" w="med" len="med"/>
              <a:tailEnd type="none" w="med" len="med"/>
            </a:ln>
          </p:spPr>
        </p:sp>
        <p:sp>
          <p:nvSpPr>
            <p:cNvPr id="11274" name="Oval 9"/>
            <p:cNvSpPr/>
            <p:nvPr/>
          </p:nvSpPr>
          <p:spPr>
            <a:xfrm>
              <a:off x="1056"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78</a:t>
              </a:r>
              <a:endParaRPr dirty="0">
                <a:solidFill>
                  <a:srgbClr val="993300"/>
                </a:solidFill>
                <a:latin typeface="Arial" panose="020B0604020202020204" pitchFamily="34" charset="0"/>
              </a:endParaRPr>
            </a:p>
          </p:txBody>
        </p:sp>
        <p:sp>
          <p:nvSpPr>
            <p:cNvPr id="11275" name="Line 10"/>
            <p:cNvSpPr/>
            <p:nvPr/>
          </p:nvSpPr>
          <p:spPr>
            <a:xfrm flipH="1">
              <a:off x="912" y="888"/>
              <a:ext cx="72" cy="72"/>
            </a:xfrm>
            <a:prstGeom prst="line">
              <a:avLst/>
            </a:prstGeom>
            <a:ln w="9525" cap="flat" cmpd="sng">
              <a:solidFill>
                <a:srgbClr val="FFFF00"/>
              </a:solidFill>
              <a:prstDash val="solid"/>
              <a:headEnd type="none" w="med" len="med"/>
              <a:tailEnd type="none" w="med" len="med"/>
            </a:ln>
          </p:spPr>
        </p:sp>
        <p:sp>
          <p:nvSpPr>
            <p:cNvPr id="11276" name="Oval 11"/>
            <p:cNvSpPr/>
            <p:nvPr/>
          </p:nvSpPr>
          <p:spPr>
            <a:xfrm>
              <a:off x="768"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54</a:t>
              </a:r>
              <a:endParaRPr dirty="0">
                <a:solidFill>
                  <a:srgbClr val="993300"/>
                </a:solidFill>
                <a:latin typeface="Arial" panose="020B0604020202020204" pitchFamily="34" charset="0"/>
              </a:endParaRPr>
            </a:p>
          </p:txBody>
        </p:sp>
        <p:sp>
          <p:nvSpPr>
            <p:cNvPr id="11277" name="Line 12"/>
            <p:cNvSpPr/>
            <p:nvPr/>
          </p:nvSpPr>
          <p:spPr>
            <a:xfrm>
              <a:off x="840" y="1176"/>
              <a:ext cx="72" cy="144"/>
            </a:xfrm>
            <a:prstGeom prst="line">
              <a:avLst/>
            </a:prstGeom>
            <a:ln w="9525" cap="flat" cmpd="sng">
              <a:solidFill>
                <a:srgbClr val="FFFF00"/>
              </a:solidFill>
              <a:prstDash val="solid"/>
              <a:headEnd type="none" w="med" len="med"/>
              <a:tailEnd type="none" w="med" len="med"/>
            </a:ln>
          </p:spPr>
        </p:sp>
        <p:sp>
          <p:nvSpPr>
            <p:cNvPr id="11278" name="Oval 13"/>
            <p:cNvSpPr/>
            <p:nvPr/>
          </p:nvSpPr>
          <p:spPr>
            <a:xfrm>
              <a:off x="768" y="124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55</a:t>
              </a:r>
              <a:endParaRPr dirty="0">
                <a:solidFill>
                  <a:srgbClr val="993300"/>
                </a:solidFill>
                <a:latin typeface="Arial" panose="020B0604020202020204" pitchFamily="34" charset="0"/>
              </a:endParaRPr>
            </a:p>
          </p:txBody>
        </p:sp>
        <p:sp>
          <p:nvSpPr>
            <p:cNvPr id="11279" name="Line 14"/>
            <p:cNvSpPr/>
            <p:nvPr/>
          </p:nvSpPr>
          <p:spPr>
            <a:xfrm>
              <a:off x="1200" y="1176"/>
              <a:ext cx="72" cy="72"/>
            </a:xfrm>
            <a:prstGeom prst="line">
              <a:avLst/>
            </a:prstGeom>
            <a:ln w="9525" cap="flat" cmpd="sng">
              <a:solidFill>
                <a:srgbClr val="FFFF00"/>
              </a:solidFill>
              <a:prstDash val="solid"/>
              <a:headEnd type="none" w="med" len="med"/>
              <a:tailEnd type="none" w="med" len="med"/>
            </a:ln>
          </p:spPr>
        </p:sp>
        <p:sp>
          <p:nvSpPr>
            <p:cNvPr id="11280" name="Oval 15"/>
            <p:cNvSpPr/>
            <p:nvPr/>
          </p:nvSpPr>
          <p:spPr>
            <a:xfrm>
              <a:off x="1200" y="124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80</a:t>
              </a:r>
              <a:endParaRPr dirty="0">
                <a:solidFill>
                  <a:srgbClr val="993300"/>
                </a:solidFill>
                <a:latin typeface="Arial" panose="020B0604020202020204" pitchFamily="34" charset="0"/>
              </a:endParaRPr>
            </a:p>
          </p:txBody>
        </p:sp>
        <p:sp>
          <p:nvSpPr>
            <p:cNvPr id="11281" name="Oval 16"/>
            <p:cNvSpPr/>
            <p:nvPr/>
          </p:nvSpPr>
          <p:spPr>
            <a:xfrm>
              <a:off x="1560" y="3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45</a:t>
              </a:r>
              <a:endParaRPr dirty="0">
                <a:solidFill>
                  <a:srgbClr val="993300"/>
                </a:solidFill>
                <a:latin typeface="Arial" panose="020B0604020202020204" pitchFamily="34" charset="0"/>
              </a:endParaRPr>
            </a:p>
          </p:txBody>
        </p:sp>
        <p:sp>
          <p:nvSpPr>
            <p:cNvPr id="11282" name="Line 17"/>
            <p:cNvSpPr/>
            <p:nvPr/>
          </p:nvSpPr>
          <p:spPr>
            <a:xfrm flipH="1">
              <a:off x="1560" y="600"/>
              <a:ext cx="72" cy="72"/>
            </a:xfrm>
            <a:prstGeom prst="line">
              <a:avLst/>
            </a:prstGeom>
            <a:ln w="9525" cap="flat" cmpd="sng">
              <a:solidFill>
                <a:srgbClr val="FFFF00"/>
              </a:solidFill>
              <a:prstDash val="solid"/>
              <a:headEnd type="none" w="med" len="med"/>
              <a:tailEnd type="none" w="med" len="med"/>
            </a:ln>
          </p:spPr>
        </p:sp>
        <p:sp>
          <p:nvSpPr>
            <p:cNvPr id="11283" name="Oval 18"/>
            <p:cNvSpPr/>
            <p:nvPr/>
          </p:nvSpPr>
          <p:spPr>
            <a:xfrm>
              <a:off x="1416"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39</a:t>
              </a:r>
              <a:endParaRPr dirty="0">
                <a:solidFill>
                  <a:srgbClr val="993300"/>
                </a:solidFill>
                <a:latin typeface="Arial" panose="020B0604020202020204" pitchFamily="34" charset="0"/>
              </a:endParaRPr>
            </a:p>
          </p:txBody>
        </p:sp>
        <p:sp>
          <p:nvSpPr>
            <p:cNvPr id="11284" name="Line 19"/>
            <p:cNvSpPr/>
            <p:nvPr/>
          </p:nvSpPr>
          <p:spPr>
            <a:xfrm>
              <a:off x="1704" y="600"/>
              <a:ext cx="72" cy="72"/>
            </a:xfrm>
            <a:prstGeom prst="line">
              <a:avLst/>
            </a:prstGeom>
            <a:ln w="9525" cap="flat" cmpd="sng">
              <a:solidFill>
                <a:srgbClr val="FFFF00"/>
              </a:solidFill>
              <a:prstDash val="solid"/>
              <a:headEnd type="none" w="med" len="med"/>
              <a:tailEnd type="none" w="med" len="med"/>
            </a:ln>
          </p:spPr>
        </p:sp>
        <p:sp>
          <p:nvSpPr>
            <p:cNvPr id="11285" name="Oval 20"/>
            <p:cNvSpPr/>
            <p:nvPr/>
          </p:nvSpPr>
          <p:spPr>
            <a:xfrm>
              <a:off x="1704"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56</a:t>
              </a:r>
              <a:endParaRPr sz="1000" b="1" dirty="0">
                <a:solidFill>
                  <a:srgbClr val="993300"/>
                </a:solidFill>
                <a:latin typeface="Arial" panose="020B0604020202020204" pitchFamily="34" charset="0"/>
              </a:endParaRPr>
            </a:p>
          </p:txBody>
        </p:sp>
        <p:sp>
          <p:nvSpPr>
            <p:cNvPr id="11286" name="Line 21"/>
            <p:cNvSpPr/>
            <p:nvPr/>
          </p:nvSpPr>
          <p:spPr>
            <a:xfrm>
              <a:off x="1848" y="888"/>
              <a:ext cx="72" cy="72"/>
            </a:xfrm>
            <a:prstGeom prst="line">
              <a:avLst/>
            </a:prstGeom>
            <a:ln w="9525" cap="flat" cmpd="sng">
              <a:solidFill>
                <a:srgbClr val="FFFF00"/>
              </a:solidFill>
              <a:prstDash val="solid"/>
              <a:headEnd type="none" w="med" len="med"/>
              <a:tailEnd type="none" w="med" len="med"/>
            </a:ln>
          </p:spPr>
        </p:sp>
        <p:sp>
          <p:nvSpPr>
            <p:cNvPr id="11287" name="Oval 22"/>
            <p:cNvSpPr/>
            <p:nvPr/>
          </p:nvSpPr>
          <p:spPr>
            <a:xfrm>
              <a:off x="1848"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78</a:t>
              </a:r>
              <a:endParaRPr dirty="0">
                <a:solidFill>
                  <a:srgbClr val="993300"/>
                </a:solidFill>
                <a:latin typeface="Arial" panose="020B0604020202020204" pitchFamily="34" charset="0"/>
              </a:endParaRPr>
            </a:p>
          </p:txBody>
        </p:sp>
        <p:sp>
          <p:nvSpPr>
            <p:cNvPr id="11288" name="Line 23"/>
            <p:cNvSpPr/>
            <p:nvPr/>
          </p:nvSpPr>
          <p:spPr>
            <a:xfrm flipH="1">
              <a:off x="1704" y="888"/>
              <a:ext cx="72" cy="72"/>
            </a:xfrm>
            <a:prstGeom prst="line">
              <a:avLst/>
            </a:prstGeom>
            <a:ln w="9525" cap="flat" cmpd="sng">
              <a:solidFill>
                <a:srgbClr val="FFFF00"/>
              </a:solidFill>
              <a:prstDash val="solid"/>
              <a:headEnd type="none" w="med" len="med"/>
              <a:tailEnd type="none" w="med" len="med"/>
            </a:ln>
          </p:spPr>
        </p:sp>
        <p:sp>
          <p:nvSpPr>
            <p:cNvPr id="11289" name="Oval 24"/>
            <p:cNvSpPr/>
            <p:nvPr/>
          </p:nvSpPr>
          <p:spPr>
            <a:xfrm>
              <a:off x="1560"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54</a:t>
              </a:r>
              <a:endParaRPr dirty="0">
                <a:solidFill>
                  <a:srgbClr val="993300"/>
                </a:solidFill>
                <a:latin typeface="Arial" panose="020B0604020202020204" pitchFamily="34" charset="0"/>
              </a:endParaRPr>
            </a:p>
          </p:txBody>
        </p:sp>
        <p:sp>
          <p:nvSpPr>
            <p:cNvPr id="11290" name="Line 25"/>
            <p:cNvSpPr/>
            <p:nvPr/>
          </p:nvSpPr>
          <p:spPr>
            <a:xfrm>
              <a:off x="1632" y="1176"/>
              <a:ext cx="72" cy="144"/>
            </a:xfrm>
            <a:prstGeom prst="line">
              <a:avLst/>
            </a:prstGeom>
            <a:ln w="9525" cap="flat" cmpd="sng">
              <a:solidFill>
                <a:srgbClr val="FFFF00"/>
              </a:solidFill>
              <a:prstDash val="solid"/>
              <a:headEnd type="none" w="med" len="med"/>
              <a:tailEnd type="none" w="med" len="med"/>
            </a:ln>
          </p:spPr>
        </p:sp>
        <p:sp>
          <p:nvSpPr>
            <p:cNvPr id="11291" name="Oval 26"/>
            <p:cNvSpPr/>
            <p:nvPr/>
          </p:nvSpPr>
          <p:spPr>
            <a:xfrm>
              <a:off x="1560" y="124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55</a:t>
              </a:r>
              <a:endParaRPr dirty="0">
                <a:solidFill>
                  <a:srgbClr val="993300"/>
                </a:solidFill>
                <a:latin typeface="Arial" panose="020B0604020202020204" pitchFamily="34" charset="0"/>
              </a:endParaRPr>
            </a:p>
          </p:txBody>
        </p:sp>
        <p:sp>
          <p:nvSpPr>
            <p:cNvPr id="11292" name="Line 27"/>
            <p:cNvSpPr/>
            <p:nvPr/>
          </p:nvSpPr>
          <p:spPr>
            <a:xfrm>
              <a:off x="1992" y="1176"/>
              <a:ext cx="72" cy="72"/>
            </a:xfrm>
            <a:prstGeom prst="line">
              <a:avLst/>
            </a:prstGeom>
            <a:ln w="9525" cap="flat" cmpd="sng">
              <a:solidFill>
                <a:srgbClr val="FFFF00"/>
              </a:solidFill>
              <a:prstDash val="solid"/>
              <a:headEnd type="none" w="med" len="med"/>
              <a:tailEnd type="none" w="med" len="med"/>
            </a:ln>
          </p:spPr>
        </p:sp>
        <p:sp>
          <p:nvSpPr>
            <p:cNvPr id="11293" name="Oval 28"/>
            <p:cNvSpPr/>
            <p:nvPr/>
          </p:nvSpPr>
          <p:spPr>
            <a:xfrm>
              <a:off x="1992" y="124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80</a:t>
              </a:r>
              <a:endParaRPr dirty="0">
                <a:solidFill>
                  <a:srgbClr val="993300"/>
                </a:solidFill>
                <a:latin typeface="Arial" panose="020B0604020202020204" pitchFamily="34" charset="0"/>
              </a:endParaRPr>
            </a:p>
          </p:txBody>
        </p:sp>
        <p:sp>
          <p:nvSpPr>
            <p:cNvPr id="11294" name="Oval 29"/>
            <p:cNvSpPr/>
            <p:nvPr/>
          </p:nvSpPr>
          <p:spPr>
            <a:xfrm>
              <a:off x="2352" y="3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45</a:t>
              </a:r>
              <a:endParaRPr dirty="0">
                <a:solidFill>
                  <a:srgbClr val="993300"/>
                </a:solidFill>
                <a:latin typeface="Arial" panose="020B0604020202020204" pitchFamily="34" charset="0"/>
              </a:endParaRPr>
            </a:p>
          </p:txBody>
        </p:sp>
        <p:sp>
          <p:nvSpPr>
            <p:cNvPr id="11295" name="Line 30"/>
            <p:cNvSpPr/>
            <p:nvPr/>
          </p:nvSpPr>
          <p:spPr>
            <a:xfrm flipH="1">
              <a:off x="2352" y="600"/>
              <a:ext cx="72" cy="72"/>
            </a:xfrm>
            <a:prstGeom prst="line">
              <a:avLst/>
            </a:prstGeom>
            <a:ln w="9525" cap="flat" cmpd="sng">
              <a:solidFill>
                <a:srgbClr val="FFFF00"/>
              </a:solidFill>
              <a:prstDash val="solid"/>
              <a:headEnd type="none" w="med" len="med"/>
              <a:tailEnd type="none" w="med" len="med"/>
            </a:ln>
          </p:spPr>
        </p:sp>
        <p:sp>
          <p:nvSpPr>
            <p:cNvPr id="11296" name="Oval 31"/>
            <p:cNvSpPr/>
            <p:nvPr/>
          </p:nvSpPr>
          <p:spPr>
            <a:xfrm>
              <a:off x="2208"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39</a:t>
              </a:r>
              <a:endParaRPr dirty="0">
                <a:solidFill>
                  <a:srgbClr val="993300"/>
                </a:solidFill>
                <a:latin typeface="Arial" panose="020B0604020202020204" pitchFamily="34" charset="0"/>
              </a:endParaRPr>
            </a:p>
          </p:txBody>
        </p:sp>
        <p:sp>
          <p:nvSpPr>
            <p:cNvPr id="11297" name="Line 32"/>
            <p:cNvSpPr/>
            <p:nvPr/>
          </p:nvSpPr>
          <p:spPr>
            <a:xfrm>
              <a:off x="2496" y="600"/>
              <a:ext cx="72" cy="72"/>
            </a:xfrm>
            <a:prstGeom prst="line">
              <a:avLst/>
            </a:prstGeom>
            <a:ln w="9525" cap="flat" cmpd="sng">
              <a:solidFill>
                <a:srgbClr val="FFFF00"/>
              </a:solidFill>
              <a:prstDash val="solid"/>
              <a:headEnd type="none" w="med" len="med"/>
              <a:tailEnd type="none" w="med" len="med"/>
            </a:ln>
          </p:spPr>
        </p:sp>
        <p:sp>
          <p:nvSpPr>
            <p:cNvPr id="11298" name="Oval 33"/>
            <p:cNvSpPr/>
            <p:nvPr/>
          </p:nvSpPr>
          <p:spPr>
            <a:xfrm>
              <a:off x="2496"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55</a:t>
              </a:r>
              <a:endParaRPr sz="1000" b="1" dirty="0">
                <a:solidFill>
                  <a:srgbClr val="993300"/>
                </a:solidFill>
                <a:latin typeface="Arial" panose="020B0604020202020204" pitchFamily="34" charset="0"/>
              </a:endParaRPr>
            </a:p>
          </p:txBody>
        </p:sp>
        <p:sp>
          <p:nvSpPr>
            <p:cNvPr id="11299" name="Line 34"/>
            <p:cNvSpPr/>
            <p:nvPr/>
          </p:nvSpPr>
          <p:spPr>
            <a:xfrm>
              <a:off x="2640" y="888"/>
              <a:ext cx="72" cy="72"/>
            </a:xfrm>
            <a:prstGeom prst="line">
              <a:avLst/>
            </a:prstGeom>
            <a:ln w="9525" cap="flat" cmpd="sng">
              <a:solidFill>
                <a:srgbClr val="FFFF00"/>
              </a:solidFill>
              <a:prstDash val="solid"/>
              <a:headEnd type="none" w="med" len="med"/>
              <a:tailEnd type="none" w="med" len="med"/>
            </a:ln>
          </p:spPr>
        </p:sp>
        <p:sp>
          <p:nvSpPr>
            <p:cNvPr id="11300" name="Oval 35"/>
            <p:cNvSpPr/>
            <p:nvPr/>
          </p:nvSpPr>
          <p:spPr>
            <a:xfrm>
              <a:off x="2640"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78</a:t>
              </a:r>
              <a:endParaRPr dirty="0">
                <a:solidFill>
                  <a:srgbClr val="993300"/>
                </a:solidFill>
                <a:latin typeface="Arial" panose="020B0604020202020204" pitchFamily="34" charset="0"/>
              </a:endParaRPr>
            </a:p>
          </p:txBody>
        </p:sp>
        <p:sp>
          <p:nvSpPr>
            <p:cNvPr id="11301" name="Line 36"/>
            <p:cNvSpPr/>
            <p:nvPr/>
          </p:nvSpPr>
          <p:spPr>
            <a:xfrm flipH="1">
              <a:off x="2496" y="888"/>
              <a:ext cx="72" cy="72"/>
            </a:xfrm>
            <a:prstGeom prst="line">
              <a:avLst/>
            </a:prstGeom>
            <a:ln w="9525" cap="flat" cmpd="sng">
              <a:solidFill>
                <a:srgbClr val="FFFF00"/>
              </a:solidFill>
              <a:prstDash val="solid"/>
              <a:headEnd type="none" w="med" len="med"/>
              <a:tailEnd type="none" w="med" len="med"/>
            </a:ln>
          </p:spPr>
        </p:sp>
        <p:sp>
          <p:nvSpPr>
            <p:cNvPr id="11302" name="Oval 37"/>
            <p:cNvSpPr/>
            <p:nvPr/>
          </p:nvSpPr>
          <p:spPr>
            <a:xfrm>
              <a:off x="2352"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54</a:t>
              </a:r>
              <a:endParaRPr dirty="0">
                <a:solidFill>
                  <a:srgbClr val="993300"/>
                </a:solidFill>
                <a:latin typeface="Arial" panose="020B0604020202020204" pitchFamily="34" charset="0"/>
              </a:endParaRPr>
            </a:p>
          </p:txBody>
        </p:sp>
        <p:sp>
          <p:nvSpPr>
            <p:cNvPr id="11303" name="Line 38"/>
            <p:cNvSpPr/>
            <p:nvPr/>
          </p:nvSpPr>
          <p:spPr>
            <a:xfrm>
              <a:off x="2424" y="1176"/>
              <a:ext cx="72" cy="144"/>
            </a:xfrm>
            <a:prstGeom prst="line">
              <a:avLst/>
            </a:prstGeom>
            <a:ln w="9525" cap="flat" cmpd="sng">
              <a:solidFill>
                <a:srgbClr val="FFFF00"/>
              </a:solidFill>
              <a:prstDash val="solid"/>
              <a:headEnd type="none" w="med" len="med"/>
              <a:tailEnd type="none" w="med" len="med"/>
            </a:ln>
          </p:spPr>
        </p:sp>
        <p:sp>
          <p:nvSpPr>
            <p:cNvPr id="11304" name="Oval 39"/>
            <p:cNvSpPr/>
            <p:nvPr/>
          </p:nvSpPr>
          <p:spPr>
            <a:xfrm>
              <a:off x="2352" y="124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55</a:t>
              </a:r>
              <a:endParaRPr dirty="0">
                <a:solidFill>
                  <a:srgbClr val="993300"/>
                </a:solidFill>
                <a:latin typeface="Arial" panose="020B0604020202020204" pitchFamily="34" charset="0"/>
              </a:endParaRPr>
            </a:p>
          </p:txBody>
        </p:sp>
        <p:sp>
          <p:nvSpPr>
            <p:cNvPr id="11305" name="Line 40"/>
            <p:cNvSpPr/>
            <p:nvPr/>
          </p:nvSpPr>
          <p:spPr>
            <a:xfrm>
              <a:off x="2784" y="1176"/>
              <a:ext cx="72" cy="72"/>
            </a:xfrm>
            <a:prstGeom prst="line">
              <a:avLst/>
            </a:prstGeom>
            <a:ln w="9525" cap="flat" cmpd="sng">
              <a:solidFill>
                <a:srgbClr val="FFFF00"/>
              </a:solidFill>
              <a:prstDash val="solid"/>
              <a:headEnd type="none" w="med" len="med"/>
              <a:tailEnd type="none" w="med" len="med"/>
            </a:ln>
          </p:spPr>
        </p:sp>
        <p:sp>
          <p:nvSpPr>
            <p:cNvPr id="11306" name="Oval 41"/>
            <p:cNvSpPr/>
            <p:nvPr/>
          </p:nvSpPr>
          <p:spPr>
            <a:xfrm>
              <a:off x="2784" y="124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80</a:t>
              </a:r>
              <a:endParaRPr dirty="0">
                <a:solidFill>
                  <a:srgbClr val="993300"/>
                </a:solidFill>
                <a:latin typeface="Arial" panose="020B0604020202020204" pitchFamily="34" charset="0"/>
              </a:endParaRPr>
            </a:p>
          </p:txBody>
        </p:sp>
        <p:sp>
          <p:nvSpPr>
            <p:cNvPr id="11307" name="Oval 42"/>
            <p:cNvSpPr/>
            <p:nvPr/>
          </p:nvSpPr>
          <p:spPr>
            <a:xfrm>
              <a:off x="3216" y="384"/>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45</a:t>
              </a:r>
              <a:endParaRPr dirty="0">
                <a:solidFill>
                  <a:srgbClr val="993300"/>
                </a:solidFill>
                <a:latin typeface="Arial" panose="020B0604020202020204" pitchFamily="34" charset="0"/>
              </a:endParaRPr>
            </a:p>
          </p:txBody>
        </p:sp>
        <p:sp>
          <p:nvSpPr>
            <p:cNvPr id="11308" name="Line 43"/>
            <p:cNvSpPr/>
            <p:nvPr/>
          </p:nvSpPr>
          <p:spPr>
            <a:xfrm flipH="1">
              <a:off x="3216" y="600"/>
              <a:ext cx="72" cy="72"/>
            </a:xfrm>
            <a:prstGeom prst="line">
              <a:avLst/>
            </a:prstGeom>
            <a:ln w="9525" cap="flat" cmpd="sng">
              <a:solidFill>
                <a:srgbClr val="FFFF00"/>
              </a:solidFill>
              <a:prstDash val="solid"/>
              <a:headEnd type="none" w="med" len="med"/>
              <a:tailEnd type="none" w="med" len="med"/>
            </a:ln>
          </p:spPr>
        </p:sp>
        <p:sp>
          <p:nvSpPr>
            <p:cNvPr id="11309" name="Oval 44"/>
            <p:cNvSpPr/>
            <p:nvPr/>
          </p:nvSpPr>
          <p:spPr>
            <a:xfrm>
              <a:off x="3072"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39</a:t>
              </a:r>
              <a:endParaRPr dirty="0">
                <a:solidFill>
                  <a:srgbClr val="993300"/>
                </a:solidFill>
                <a:latin typeface="Arial" panose="020B0604020202020204" pitchFamily="34" charset="0"/>
              </a:endParaRPr>
            </a:p>
          </p:txBody>
        </p:sp>
        <p:sp>
          <p:nvSpPr>
            <p:cNvPr id="11310" name="Line 45"/>
            <p:cNvSpPr/>
            <p:nvPr/>
          </p:nvSpPr>
          <p:spPr>
            <a:xfrm>
              <a:off x="3360" y="600"/>
              <a:ext cx="72" cy="72"/>
            </a:xfrm>
            <a:prstGeom prst="line">
              <a:avLst/>
            </a:prstGeom>
            <a:ln w="9525" cap="flat" cmpd="sng">
              <a:solidFill>
                <a:srgbClr val="FFFF00"/>
              </a:solidFill>
              <a:prstDash val="solid"/>
              <a:headEnd type="none" w="med" len="med"/>
              <a:tailEnd type="none" w="med" len="med"/>
            </a:ln>
          </p:spPr>
        </p:sp>
        <p:sp>
          <p:nvSpPr>
            <p:cNvPr id="11311" name="Oval 46"/>
            <p:cNvSpPr/>
            <p:nvPr/>
          </p:nvSpPr>
          <p:spPr>
            <a:xfrm>
              <a:off x="3360" y="672"/>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1000" b="1" dirty="0">
                  <a:solidFill>
                    <a:srgbClr val="993300"/>
                  </a:solidFill>
                  <a:latin typeface="Arial" panose="020B0604020202020204" pitchFamily="34" charset="0"/>
                </a:rPr>
                <a:t>55</a:t>
              </a:r>
              <a:endParaRPr sz="1000" b="1" dirty="0">
                <a:solidFill>
                  <a:srgbClr val="993300"/>
                </a:solidFill>
                <a:latin typeface="Arial" panose="020B0604020202020204" pitchFamily="34" charset="0"/>
              </a:endParaRPr>
            </a:p>
          </p:txBody>
        </p:sp>
        <p:sp>
          <p:nvSpPr>
            <p:cNvPr id="11312" name="Line 47"/>
            <p:cNvSpPr/>
            <p:nvPr/>
          </p:nvSpPr>
          <p:spPr>
            <a:xfrm>
              <a:off x="3504" y="888"/>
              <a:ext cx="72" cy="72"/>
            </a:xfrm>
            <a:prstGeom prst="line">
              <a:avLst/>
            </a:prstGeom>
            <a:ln w="9525" cap="flat" cmpd="sng">
              <a:solidFill>
                <a:srgbClr val="FFFF00"/>
              </a:solidFill>
              <a:prstDash val="solid"/>
              <a:headEnd type="none" w="med" len="med"/>
              <a:tailEnd type="none" w="med" len="med"/>
            </a:ln>
          </p:spPr>
        </p:sp>
        <p:sp>
          <p:nvSpPr>
            <p:cNvPr id="11313" name="Oval 48"/>
            <p:cNvSpPr/>
            <p:nvPr/>
          </p:nvSpPr>
          <p:spPr>
            <a:xfrm>
              <a:off x="3504"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78</a:t>
              </a:r>
              <a:endParaRPr dirty="0">
                <a:solidFill>
                  <a:srgbClr val="993300"/>
                </a:solidFill>
                <a:latin typeface="Arial" panose="020B0604020202020204" pitchFamily="34" charset="0"/>
              </a:endParaRPr>
            </a:p>
          </p:txBody>
        </p:sp>
        <p:sp>
          <p:nvSpPr>
            <p:cNvPr id="11314" name="Line 49"/>
            <p:cNvSpPr/>
            <p:nvPr/>
          </p:nvSpPr>
          <p:spPr>
            <a:xfrm flipH="1">
              <a:off x="3360" y="888"/>
              <a:ext cx="72" cy="72"/>
            </a:xfrm>
            <a:prstGeom prst="line">
              <a:avLst/>
            </a:prstGeom>
            <a:ln w="9525" cap="flat" cmpd="sng">
              <a:solidFill>
                <a:srgbClr val="FFFF00"/>
              </a:solidFill>
              <a:prstDash val="solid"/>
              <a:headEnd type="none" w="med" len="med"/>
              <a:tailEnd type="none" w="med" len="med"/>
            </a:ln>
          </p:spPr>
        </p:sp>
        <p:sp>
          <p:nvSpPr>
            <p:cNvPr id="11315" name="Oval 50"/>
            <p:cNvSpPr/>
            <p:nvPr/>
          </p:nvSpPr>
          <p:spPr>
            <a:xfrm>
              <a:off x="3216" y="960"/>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54</a:t>
              </a:r>
              <a:endParaRPr dirty="0">
                <a:solidFill>
                  <a:srgbClr val="993300"/>
                </a:solidFill>
                <a:latin typeface="Arial" panose="020B0604020202020204" pitchFamily="34" charset="0"/>
              </a:endParaRPr>
            </a:p>
          </p:txBody>
        </p:sp>
        <p:sp>
          <p:nvSpPr>
            <p:cNvPr id="11316" name="Line 51"/>
            <p:cNvSpPr/>
            <p:nvPr/>
          </p:nvSpPr>
          <p:spPr>
            <a:xfrm>
              <a:off x="3648" y="1176"/>
              <a:ext cx="72" cy="72"/>
            </a:xfrm>
            <a:prstGeom prst="line">
              <a:avLst/>
            </a:prstGeom>
            <a:ln w="9525" cap="flat" cmpd="sng">
              <a:solidFill>
                <a:srgbClr val="FFFF00"/>
              </a:solidFill>
              <a:prstDash val="solid"/>
              <a:headEnd type="none" w="med" len="med"/>
              <a:tailEnd type="none" w="med" len="med"/>
            </a:ln>
          </p:spPr>
        </p:sp>
        <p:sp>
          <p:nvSpPr>
            <p:cNvPr id="11317" name="Oval 52"/>
            <p:cNvSpPr/>
            <p:nvPr/>
          </p:nvSpPr>
          <p:spPr>
            <a:xfrm>
              <a:off x="3648" y="1248"/>
              <a:ext cx="216" cy="216"/>
            </a:xfrm>
            <a:prstGeom prst="ellipse">
              <a:avLst/>
            </a:prstGeom>
            <a:solidFill>
              <a:srgbClr val="FFFFCC"/>
            </a:solidFill>
            <a:ln w="9525" cap="flat" cmpd="sng">
              <a:solidFill>
                <a:srgbClr val="FFFF00"/>
              </a:solidFill>
              <a:prstDash val="solid"/>
              <a:headEnd type="none" w="med" len="med"/>
              <a:tailEnd type="none" w="med" len="med"/>
            </a:ln>
          </p:spPr>
          <p:txBody>
            <a:bodyPr/>
            <a:p>
              <a:pPr algn="ctr"/>
              <a:r>
                <a:rPr sz="800" dirty="0">
                  <a:solidFill>
                    <a:srgbClr val="993300"/>
                  </a:solidFill>
                  <a:latin typeface="Arial" panose="020B0604020202020204" pitchFamily="34" charset="0"/>
                </a:rPr>
                <a:t>80</a:t>
              </a:r>
              <a:endParaRPr dirty="0">
                <a:solidFill>
                  <a:srgbClr val="993300"/>
                </a:solidFill>
                <a:latin typeface="Arial" panose="020B0604020202020204" pitchFamily="34" charset="0"/>
              </a:endParaRPr>
            </a:p>
          </p:txBody>
        </p:sp>
      </p:grpSp>
      <p:sp>
        <p:nvSpPr>
          <p:cNvPr id="11267" name="AutoShape 53"/>
          <p:cNvSpPr/>
          <p:nvPr/>
        </p:nvSpPr>
        <p:spPr>
          <a:xfrm>
            <a:off x="0" y="2133600"/>
            <a:ext cx="8534400" cy="5105400"/>
          </a:xfrm>
          <a:prstGeom prst="bevel">
            <a:avLst>
              <a:gd name="adj" fmla="val 12500"/>
            </a:avLst>
          </a:prstGeom>
          <a:solidFill>
            <a:srgbClr val="FFCC99"/>
          </a:solidFill>
          <a:ln w="9525" cap="flat" cmpd="sng">
            <a:solidFill>
              <a:srgbClr val="000000"/>
            </a:solidFill>
            <a:prstDash val="solid"/>
            <a:miter/>
            <a:headEnd type="none" w="med" len="med"/>
            <a:tailEnd type="none" w="med" len="med"/>
          </a:ln>
        </p:spPr>
        <p:txBody>
          <a:bodyPr/>
          <a:p>
            <a:r>
              <a:rPr sz="1100" b="1" dirty="0">
                <a:solidFill>
                  <a:srgbClr val="CC3300"/>
                </a:solidFill>
                <a:latin typeface="Courier New" panose="02070309020205020404" pitchFamily="49" charset="0"/>
              </a:rPr>
              <a:t>Algorithm to delete a value in the binary search tree</a:t>
            </a:r>
            <a:endParaRPr sz="1100" b="1" dirty="0">
              <a:solidFill>
                <a:srgbClr val="CC3300"/>
              </a:solidFill>
              <a:latin typeface="Courier New" panose="02070309020205020404" pitchFamily="49" charset="0"/>
            </a:endParaRPr>
          </a:p>
          <a:p>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Step 1: IF TREE = NULL, then  </a:t>
            </a:r>
            <a:endParaRPr sz="1100" b="1" dirty="0">
              <a:solidFill>
                <a:srgbClr val="CC3300"/>
              </a:solidFill>
              <a:latin typeface="Courier New" panose="02070309020205020404" pitchFamily="49" charset="0"/>
            </a:endParaRPr>
          </a:p>
          <a:p>
            <a:pPr lvl="1"/>
            <a:r>
              <a:rPr sz="1100" b="1" dirty="0">
                <a:solidFill>
                  <a:srgbClr val="CC3300"/>
                </a:solidFill>
                <a:latin typeface="Courier New" panose="02070309020205020404" pitchFamily="49" charset="0"/>
              </a:rPr>
              <a:t>     Write “VAL not found in the tree”</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ELSE IF VAL &lt; TREE-&gt;DATA</a:t>
            </a:r>
            <a:endParaRPr sz="1100" b="1" dirty="0">
              <a:solidFill>
                <a:srgbClr val="CC3300"/>
              </a:solidFill>
              <a:latin typeface="Courier New" panose="02070309020205020404" pitchFamily="49" charset="0"/>
            </a:endParaRPr>
          </a:p>
          <a:p>
            <a:pPr lvl="1"/>
            <a:r>
              <a:rPr sz="1100" b="1" dirty="0">
                <a:solidFill>
                  <a:srgbClr val="CC3300"/>
                </a:solidFill>
                <a:latin typeface="Courier New" panose="02070309020205020404" pitchFamily="49" charset="0"/>
              </a:rPr>
              <a:t>       Delete(TREE-&gt;LEFT, VAL)</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ELSE IF VAL &gt; TREE-&gt;DATA</a:t>
            </a:r>
            <a:endParaRPr sz="1100" b="1" dirty="0">
              <a:solidFill>
                <a:srgbClr val="CC3300"/>
              </a:solidFill>
              <a:latin typeface="Courier New" panose="02070309020205020404" pitchFamily="49" charset="0"/>
            </a:endParaRPr>
          </a:p>
          <a:p>
            <a:pPr lvl="1"/>
            <a:r>
              <a:rPr sz="1100" b="1" dirty="0">
                <a:solidFill>
                  <a:srgbClr val="CC3300"/>
                </a:solidFill>
                <a:latin typeface="Courier New" panose="02070309020205020404" pitchFamily="49" charset="0"/>
              </a:rPr>
              <a:t>     Delete(TREE-&gt;RIGHT, VAL)</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ELSE IF TREE-&gt;LEFT AND TREE-&gt;RIGHT</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SET TEMP = findLargestNode(TREE-&gt;LEFT)</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SET TREE-&gt;DATA = TEMP-&gt;DATA</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Delete(TREE-&gt;LEFT, TEMP-&gt;DATA)</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ELSE</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SET TEMP = TREE</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IF TREE-&gt;LEFT = NULL AND TREE -&gt;RIGHT = NULL</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SET TREE = NULL</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ELSE IF TREE-&gt;LEFT != NULL</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SET TREE = TREE-&gt;LEFT</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ELSE </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SET TREE = TREE-&gt;RIGHT</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	FREE TEMP</a:t>
            </a:r>
            <a:endParaRPr sz="1100" b="1" dirty="0">
              <a:solidFill>
                <a:srgbClr val="CC3300"/>
              </a:solidFill>
              <a:latin typeface="Courier New" panose="02070309020205020404" pitchFamily="49" charset="0"/>
            </a:endParaRPr>
          </a:p>
          <a:p>
            <a:r>
              <a:rPr sz="1100" b="1" dirty="0">
                <a:solidFill>
                  <a:srgbClr val="CC3300"/>
                </a:solidFill>
                <a:latin typeface="Courier New" panose="02070309020205020404" pitchFamily="49" charset="0"/>
              </a:rPr>
              <a:t>Step 2: End</a:t>
            </a:r>
            <a:endParaRPr sz="1100" b="1" dirty="0">
              <a:solidFill>
                <a:srgbClr val="CC3300"/>
              </a:solidFill>
              <a:latin typeface="Courier New" panose="02070309020205020404" pitchFamily="49" charset="0"/>
            </a:endParaRPr>
          </a:p>
          <a:p>
            <a:endParaRPr sz="1100" b="1" dirty="0">
              <a:solidFill>
                <a:srgbClr val="CC3300"/>
              </a:solidFill>
              <a:latin typeface="Courier New" panose="02070309020205020404" pitchFamily="49" charset="0"/>
            </a:endParaRPr>
          </a:p>
          <a:p>
            <a:endParaRPr sz="1000" dirty="0">
              <a:latin typeface="Courier New" panose="02070309020205020404" pitchFamily="49" charset="0"/>
            </a:endParaRPr>
          </a:p>
          <a:p>
            <a:r>
              <a:rPr sz="1000" dirty="0">
                <a:latin typeface="Courier New" panose="02070309020205020404" pitchFamily="49" charset="0"/>
              </a:rPr>
              <a:t>		</a:t>
            </a:r>
            <a:endParaRPr sz="1000" dirty="0">
              <a:latin typeface="Courier New" panose="02070309020205020404" pitchFamily="49" charset="0"/>
            </a:endParaRPr>
          </a:p>
          <a:p>
            <a:endParaRPr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15351</Words>
  <Application>WPS Presentation</Application>
  <PresentationFormat>On-screen Show (4:3)</PresentationFormat>
  <Paragraphs>1429</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Courier New</vt:lpstr>
      <vt:lpstr>Times New Roman</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KIIT</cp:lastModifiedBy>
  <cp:revision>115</cp:revision>
  <dcterms:created xsi:type="dcterms:W3CDTF">2009-07-24T09:58:34Z</dcterms:created>
  <dcterms:modified xsi:type="dcterms:W3CDTF">2023-12-08T07:26:13Z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7F48436BD80A44DAB915EB9046B7C3C2_13</vt:lpwstr>
  </property>
  <property fmtid="{D5CDD505-2E9C-101B-9397-08002B2CF9AE}" pid="3" name="KSOProductBuildVer">
    <vt:lpwstr>1033-12.2.0.13359</vt:lpwstr>
  </property>
</Properties>
</file>