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5" r:id="rId3"/>
    <p:sldId id="256"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08" y="-126"/>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5" name="Slide Number Placeholder 4"/>
          <p:cNvSpPr>
            <a:spLocks noGrp="1"/>
          </p:cNvSpPr>
          <p:nvPr>
            <p:ph type="sldNum" sz="quarter" idx="11"/>
          </p:nvPr>
        </p:nvSpPr>
        <p:spPr/>
        <p:txBody>
          <a:bodyPr/>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000055"/>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5293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628650" y="1825625"/>
            <a:ext cx="3886200" cy="43513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4" name="Slide Number Placeholder 3"/>
          <p:cNvSpPr>
            <a:spLocks noGrp="1"/>
          </p:cNvSpPr>
          <p:nvPr>
            <p:ph type="sldNum" sz="quarter" idx="11"/>
          </p:nvPr>
        </p:nvSpPr>
        <p:spPr/>
        <p:txBody>
          <a:bodyPr/>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6" name="Slide Number Placeholder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2504"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600200"/>
            <a:ext cx="4032504"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9" name="Slide Number Placeholder 8"/>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5" name="Slide Number Placeholder 4"/>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0055"/>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4" name="Slide Number Placeholder 3"/>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00005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en-US" strike="noStrike" noProof="1"/>
          </a:p>
        </p:txBody>
      </p:sp>
      <p:sp>
        <p:nvSpPr>
          <p:cNvPr id="7" name="Slide Number Placeholder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Text Placeholder 1026"/>
          <p:cNvSpPr>
            <a:spLocks noGrp="1"/>
          </p:cNvSpPr>
          <p:nvPr>
            <p:ph type="body"/>
          </p:nvPr>
        </p:nvSpPr>
        <p:spPr>
          <a:xfrm>
            <a:off x="457200" y="1600200"/>
            <a:ext cx="8229600" cy="4525963"/>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fld id="{BB962C8B-B14F-4D97-AF65-F5344CB8AC3E}" type="datetime1">
              <a:rPr lang="en-US" strike="noStrike" noProof="1">
                <a:latin typeface="Arial" panose="020B0604020202020204" pitchFamily="34" charset="0"/>
                <a:ea typeface="+mn-ea"/>
                <a:cs typeface="+mn-cs"/>
              </a:rPr>
            </a:fld>
            <a:endParaRPr lang="en-US" strike="noStrike" noProof="1"/>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en-US" strike="noStrike" noProof="1">
                <a:latin typeface="Arial" panose="020B0604020202020204" pitchFamily="34" charset="0"/>
                <a:ea typeface="+mn-ea"/>
                <a:cs typeface="+mn-cs"/>
              </a:rPr>
            </a:fld>
            <a:endParaRPr lang="en-US" strike="noStrike" noProof="1"/>
          </a:p>
        </p:txBody>
      </p:sp>
      <p:sp>
        <p:nvSpPr>
          <p:cNvPr id="2" name="Rectangles 1030"/>
          <p:cNvSpPr/>
          <p:nvPr userDrawn="1"/>
        </p:nvSpPr>
        <p:spPr>
          <a:xfrm>
            <a:off x="1828800" y="6477000"/>
            <a:ext cx="4876800" cy="381000"/>
          </a:xfrm>
          <a:prstGeom prst="rect">
            <a:avLst/>
          </a:prstGeom>
          <a:noFill/>
          <a:ln w="9525">
            <a:noFill/>
          </a:ln>
        </p:spPr>
        <p:txBody>
          <a:bodyPr anchor="t" anchorCtr="0"/>
          <a:p>
            <a:pPr lvl="0" algn="ctr"/>
            <a:r>
              <a:rPr lang="en-US" altLang="zh-CN" sz="1600">
                <a:solidFill>
                  <a:srgbClr val="FF9900"/>
                </a:solidFill>
                <a:latin typeface="Arial" panose="020B0604020202020204" pitchFamily="34" charset="0"/>
              </a:rPr>
              <a:t>© </a:t>
            </a:r>
            <a:r>
              <a:rPr lang="en-US" altLang="zh-CN" sz="1400">
                <a:solidFill>
                  <a:srgbClr val="FF9900"/>
                </a:solidFill>
                <a:latin typeface="Arial" panose="020B0604020202020204" pitchFamily="34" charset="0"/>
              </a:rPr>
              <a:t>Oxford University Press 2011. All rights reserved.</a:t>
            </a:r>
            <a:endParaRPr lang="en-US" altLang="zh-CN" sz="140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itle 125953"/>
          <p:cNvSpPr>
            <a:spLocks noGrp="1"/>
          </p:cNvSpPr>
          <p:nvPr>
            <p:ph type="ctrTitle"/>
          </p:nvPr>
        </p:nvSpPr>
        <p:spPr>
          <a:xfrm>
            <a:off x="685800" y="1371600"/>
            <a:ext cx="7772400" cy="1470025"/>
          </a:xfrm>
        </p:spPr>
        <p:txBody>
          <a:bodyPr anchor="ctr" anchorCtr="0"/>
          <a:p>
            <a:pPr marL="0" marR="0" indent="0" algn="ctr" defTabSz="914400" rtl="0" eaLnBrk="1" fontAlgn="base" latinLnBrk="0" hangingPunct="1">
              <a:lnSpc>
                <a:spcPct val="100000"/>
              </a:lnSpc>
              <a:spcBef>
                <a:spcPct val="0"/>
              </a:spcBef>
              <a:spcAft>
                <a:spcPct val="0"/>
              </a:spcAft>
              <a:buClrTx/>
              <a:buSzTx/>
              <a:buFontTx/>
              <a:buNone/>
            </a:pPr>
            <a:r>
              <a:rPr kumimoji="0" sz="4400" b="1" i="0" u="none" strike="noStrike" kern="1200" cap="none" spc="0" normalizeH="0" baseline="0" noProof="1">
                <a:solidFill>
                  <a:schemeClr val="bg1"/>
                </a:solidFill>
                <a:effectLst>
                  <a:outerShdw blurRad="38100" dist="38100" dir="2700000">
                    <a:srgbClr val="000000"/>
                  </a:outerShdw>
                </a:effectLst>
                <a:latin typeface="Arial" panose="020B0604020202020204" pitchFamily="34" charset="0"/>
                <a:ea typeface="+mj-ea"/>
                <a:cs typeface="+mj-cs"/>
              </a:rPr>
              <a:t>Data Structures Using C</a:t>
            </a:r>
            <a:r>
              <a:rPr kumimoji="0" sz="4400" b="0" i="0" u="none" strike="noStrike" kern="1200" cap="none" spc="0" normalizeH="0" baseline="0" noProof="1">
                <a:solidFill>
                  <a:schemeClr val="tx2"/>
                </a:solidFill>
                <a:latin typeface="Arial" panose="020B0604020202020204" pitchFamily="34" charset="0"/>
                <a:ea typeface="+mj-ea"/>
                <a:cs typeface="+mj-cs"/>
              </a:rPr>
              <a:t> </a:t>
            </a:r>
            <a:endParaRPr kumimoji="0" sz="4400" b="0" i="0" u="none" strike="noStrike" kern="1200" cap="none" spc="0" normalizeH="0" baseline="0" noProof="1">
              <a:solidFill>
                <a:schemeClr val="tx2"/>
              </a:solidFill>
              <a:latin typeface="Arial" panose="020B0604020202020204" pitchFamily="34" charset="0"/>
              <a:ea typeface="+mj-ea"/>
              <a:cs typeface="+mj-cs"/>
            </a:endParaRPr>
          </a:p>
        </p:txBody>
      </p:sp>
      <p:sp>
        <p:nvSpPr>
          <p:cNvPr id="125955" name="Subtitle 125954"/>
          <p:cNvSpPr>
            <a:spLocks noGrp="1"/>
          </p:cNvSpPr>
          <p:nvPr>
            <p:ph type="subTitle" idx="1"/>
          </p:nvPr>
        </p:nvSpPr>
        <p:spPr>
          <a:xfrm>
            <a:off x="533400" y="2971800"/>
            <a:ext cx="8610600" cy="1752600"/>
          </a:xfrm>
        </p:spPr>
        <p:txBody>
          <a:bodyPr/>
          <a:p>
            <a:pPr marL="0" marR="0" indent="0" algn="ctr" defTabSz="914400" rtl="0" eaLnBrk="1" fontAlgn="base" latinLnBrk="0" hangingPunct="1">
              <a:lnSpc>
                <a:spcPct val="100000"/>
              </a:lnSpc>
              <a:spcBef>
                <a:spcPct val="20000"/>
              </a:spcBef>
              <a:spcAft>
                <a:spcPct val="0"/>
              </a:spcAft>
              <a:buClrTx/>
              <a:buSzTx/>
              <a:buFontTx/>
              <a:buNone/>
            </a:pPr>
            <a:r>
              <a:rPr kumimoji="0" lang="en-IN" sz="3200" b="1" i="0" u="none" strike="noStrike" kern="1200" cap="none" spc="0" normalizeH="0" baseline="0" noProof="1">
                <a:solidFill>
                  <a:schemeClr val="bg1"/>
                </a:solidFill>
                <a:effectLst>
                  <a:outerShdw blurRad="38100" dist="38100" dir="2700000">
                    <a:srgbClr val="000000"/>
                  </a:outerShdw>
                </a:effectLst>
                <a:latin typeface="Arial" panose="020B0604020202020204" pitchFamily="34" charset="0"/>
                <a:ea typeface="+mn-ea"/>
                <a:cs typeface="+mn-cs"/>
              </a:rPr>
              <a:t>Kamakhya Narain Singh</a:t>
            </a:r>
            <a:r>
              <a:rPr kumimoji="0" sz="2800" b="1" i="0" u="none" strike="noStrike" kern="1200" cap="none" spc="0" normalizeH="0" baseline="0" noProof="1">
                <a:solidFill>
                  <a:schemeClr val="bg1"/>
                </a:solidFill>
                <a:latin typeface="Arial" panose="020B0604020202020204" pitchFamily="34" charset="0"/>
                <a:ea typeface="+mn-ea"/>
                <a:cs typeface="+mn-cs"/>
              </a:rPr>
              <a:t>, </a:t>
            </a:r>
            <a:endParaRPr kumimoji="0" sz="2800" b="1" i="0" u="none" strike="noStrike" kern="1200" cap="none" spc="0" normalizeH="0" baseline="0" noProof="1">
              <a:solidFill>
                <a:schemeClr val="bg1"/>
              </a:solidFill>
              <a:latin typeface="Arial" panose="020B0604020202020204" pitchFamily="34" charset="0"/>
              <a:ea typeface="+mn-ea"/>
              <a:cs typeface="+mn-cs"/>
            </a:endParaRPr>
          </a:p>
          <a:p>
            <a:pPr marL="0" marR="0" indent="0" algn="ctr" defTabSz="914400" rtl="0" eaLnBrk="1" fontAlgn="base" latinLnBrk="0" hangingPunct="1">
              <a:lnSpc>
                <a:spcPct val="100000"/>
              </a:lnSpc>
              <a:spcBef>
                <a:spcPct val="20000"/>
              </a:spcBef>
              <a:spcAft>
                <a:spcPct val="0"/>
              </a:spcAft>
              <a:buClrTx/>
              <a:buSzTx/>
              <a:buFontTx/>
              <a:buNone/>
            </a:pPr>
            <a:r>
              <a:rPr kumimoji="0" sz="2800" b="0" i="0" u="none" strike="noStrike" kern="1200" cap="none" spc="0" normalizeH="0" baseline="0" noProof="1">
                <a:solidFill>
                  <a:schemeClr val="bg1"/>
                </a:solidFill>
                <a:latin typeface="Arial" panose="020B0604020202020204" pitchFamily="34" charset="0"/>
                <a:ea typeface="+mn-ea"/>
                <a:cs typeface="+mn-cs"/>
              </a:rPr>
              <a:t>Assistant Professor</a:t>
            </a:r>
            <a:r>
              <a:rPr kumimoji="0" lang="en-IN" sz="2800" b="0" i="0" u="none" strike="noStrike" kern="1200" cap="none" spc="0" normalizeH="0" baseline="0" noProof="1">
                <a:solidFill>
                  <a:schemeClr val="bg1"/>
                </a:solidFill>
                <a:latin typeface="Arial" panose="020B0604020202020204" pitchFamily="34" charset="0"/>
                <a:ea typeface="+mn-ea"/>
                <a:cs typeface="+mn-cs"/>
              </a:rPr>
              <a:t>-II</a:t>
            </a:r>
            <a:r>
              <a:rPr kumimoji="0" sz="2800" b="0" i="0" u="none" strike="noStrike" kern="1200" cap="none" spc="0" normalizeH="0" baseline="0" noProof="1">
                <a:solidFill>
                  <a:schemeClr val="bg1"/>
                </a:solidFill>
                <a:latin typeface="Arial" panose="020B0604020202020204" pitchFamily="34" charset="0"/>
                <a:ea typeface="+mn-ea"/>
                <a:cs typeface="+mn-cs"/>
              </a:rPr>
              <a:t>, </a:t>
            </a:r>
            <a:endParaRPr kumimoji="0" sz="2800" b="0" i="0" u="none" strike="noStrike" kern="1200" cap="none" spc="0" normalizeH="0" baseline="0" noProof="1">
              <a:solidFill>
                <a:schemeClr val="bg1"/>
              </a:solidFill>
              <a:latin typeface="Arial" panose="020B0604020202020204" pitchFamily="34" charset="0"/>
              <a:ea typeface="+mn-ea"/>
              <a:cs typeface="+mn-cs"/>
            </a:endParaRPr>
          </a:p>
          <a:p>
            <a:pPr marL="0" marR="0" indent="0" algn="ctr" defTabSz="914400" rtl="0" eaLnBrk="1" fontAlgn="base" latinLnBrk="0" hangingPunct="1">
              <a:lnSpc>
                <a:spcPct val="100000"/>
              </a:lnSpc>
              <a:spcBef>
                <a:spcPct val="20000"/>
              </a:spcBef>
              <a:spcAft>
                <a:spcPct val="0"/>
              </a:spcAft>
              <a:buClrTx/>
              <a:buSzTx/>
              <a:buFontTx/>
              <a:buNone/>
            </a:pPr>
            <a:r>
              <a:rPr kumimoji="0" lang="en-IN" sz="2800" b="0" i="0" u="none" strike="noStrike" kern="1200" cap="none" spc="0" normalizeH="0" baseline="0" noProof="1">
                <a:solidFill>
                  <a:schemeClr val="bg1"/>
                </a:solidFill>
                <a:latin typeface="Arial" panose="020B0604020202020204" pitchFamily="34" charset="0"/>
                <a:ea typeface="+mn-ea"/>
                <a:cs typeface="+mn-cs"/>
              </a:rPr>
              <a:t>SCA, KIIT University, bhubaneswar</a:t>
            </a:r>
            <a:r>
              <a:rPr kumimoji="0" sz="2800" b="0" i="0" u="none" strike="noStrike" kern="1200" cap="none" spc="0" normalizeH="0" baseline="0" noProof="1">
                <a:solidFill>
                  <a:schemeClr val="bg1"/>
                </a:solidFill>
                <a:latin typeface="Arial" panose="020B0604020202020204" pitchFamily="34" charset="0"/>
                <a:ea typeface="+mn-ea"/>
                <a:cs typeface="+mn-cs"/>
              </a:rPr>
              <a:t> </a:t>
            </a:r>
            <a:endParaRPr kumimoji="0" sz="2800" b="0" i="0" u="none" strike="noStrike" kern="1200" cap="none" spc="0" normalizeH="0" baseline="0" noProof="1">
              <a:solidFill>
                <a:schemeClr val="bg1"/>
              </a:solidFill>
              <a:latin typeface="Arial" panose="020B060402020202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Placeholder 106497"/>
          <p:cNvSpPr>
            <a:spLocks noGrp="1"/>
          </p:cNvSpPr>
          <p:nvPr>
            <p:ph type="body" sz="half" idx="1"/>
          </p:nvPr>
        </p:nvSpPr>
        <p:spPr>
          <a:xfrm>
            <a:off x="0" y="0"/>
            <a:ext cx="9144000" cy="4530725"/>
          </a:xfrm>
          <a:ln/>
        </p:spPr>
        <p:txBody>
          <a:bodyPr anchor="t" anchorCtr="0"/>
          <a:p>
            <a:pPr defTabSz="914400">
              <a:buClrTx/>
              <a:buSzTx/>
              <a:buFontTx/>
            </a:pPr>
            <a:r>
              <a:rPr lang="" altLang="x-none" sz="1400" b="1" dirty="0">
                <a:solidFill>
                  <a:srgbClr val="FFCC99"/>
                </a:solidFill>
              </a:rPr>
              <a:t>Example: Calculate the hash value for keys 1234 and 5642 using the mid square method.</a:t>
            </a:r>
            <a:r>
              <a:rPr lang="" altLang="x-none" sz="1400" b="1" dirty="0">
                <a:solidFill>
                  <a:srgbClr val="FFE7FF"/>
                </a:solidFill>
              </a:rPr>
              <a:t> </a:t>
            </a:r>
            <a:r>
              <a:rPr lang="" altLang="x-none" sz="1400" b="1" dirty="0">
                <a:solidFill>
                  <a:schemeClr val="accent1"/>
                </a:solidFill>
              </a:rPr>
              <a:t>The hash table has 100 memory locations.</a:t>
            </a:r>
            <a:endParaRPr lang="" altLang="x-none" sz="1400" b="1" dirty="0">
              <a:solidFill>
                <a:schemeClr val="accent1"/>
              </a:solidFill>
            </a:endParaRPr>
          </a:p>
          <a:p>
            <a:pPr defTabSz="914400">
              <a:buClrTx/>
              <a:buSzTx/>
              <a:buFontTx/>
            </a:pPr>
            <a:r>
              <a:rPr lang="" altLang="x-none" sz="1400" b="1" dirty="0">
                <a:solidFill>
                  <a:schemeClr val="accent1"/>
                </a:solidFill>
              </a:rPr>
              <a:t>Note the hash table has 100 memory locations whose indices vary from 0-99. this means, only two digits are needed to map the key to a location in the hash table, so </a:t>
            </a:r>
            <a:r>
              <a:rPr lang="" altLang="x-none" sz="1400" b="1" i="1" dirty="0">
                <a:solidFill>
                  <a:schemeClr val="accent1"/>
                </a:solidFill>
              </a:rPr>
              <a:t>r = 2.</a:t>
            </a:r>
            <a:endParaRPr lang="" altLang="x-none" sz="1400" b="1" dirty="0">
              <a:solidFill>
                <a:schemeClr val="accent1"/>
              </a:solidFill>
            </a:endParaRPr>
          </a:p>
          <a:p>
            <a:pPr defTabSz="914400">
              <a:buClrTx/>
              <a:buSzTx/>
              <a:buFontTx/>
            </a:pPr>
            <a:r>
              <a:rPr lang="" altLang="x-none" sz="1400" b="1" dirty="0">
                <a:solidFill>
                  <a:schemeClr val="accent1"/>
                </a:solidFill>
              </a:rPr>
              <a:t>When k = 1234, k2 = 1522756, h (k) = 27 </a:t>
            </a:r>
            <a:endParaRPr lang="" altLang="x-none" sz="1400" b="1" dirty="0">
              <a:solidFill>
                <a:schemeClr val="accent1"/>
              </a:solidFill>
            </a:endParaRPr>
          </a:p>
          <a:p>
            <a:pPr defTabSz="914400">
              <a:buClrTx/>
              <a:buSzTx/>
              <a:buFontTx/>
            </a:pPr>
            <a:r>
              <a:rPr lang="" altLang="x-none" sz="1400" b="1" dirty="0">
                <a:solidFill>
                  <a:schemeClr val="accent1"/>
                </a:solidFill>
              </a:rPr>
              <a:t>When k = 5642, k2 = 31832164, h (k) = 21</a:t>
            </a:r>
            <a:endParaRPr lang="" altLang="x-none" sz="1400" b="1" dirty="0">
              <a:solidFill>
                <a:schemeClr val="accent1"/>
              </a:solidFill>
            </a:endParaRPr>
          </a:p>
          <a:p>
            <a:pPr defTabSz="914400">
              <a:buClrTx/>
              <a:buSzTx/>
              <a:buFontTx/>
            </a:pPr>
            <a:r>
              <a:rPr lang="" altLang="x-none" sz="1400" b="1" dirty="0">
                <a:solidFill>
                  <a:schemeClr val="accent1"/>
                </a:solidFill>
              </a:rPr>
              <a:t>Observe that 3rd and 4th digits starting from the right are chosen.</a:t>
            </a:r>
            <a:endParaRPr lang="" altLang="x-none" sz="1400" b="1" dirty="0">
              <a:solidFill>
                <a:schemeClr val="accent1"/>
              </a:solidFill>
            </a:endParaRPr>
          </a:p>
          <a:p>
            <a:pPr defTabSz="914400">
              <a:buClrTx/>
              <a:buSzTx/>
              <a:buFontTx/>
              <a:buNone/>
            </a:pPr>
            <a:endParaRPr lang="en-US" altLang="zh-CN" sz="1400" b="1">
              <a:solidFill>
                <a:schemeClr val="accent1"/>
              </a:solidFill>
            </a:endParaRPr>
          </a:p>
          <a:p>
            <a:pPr defTabSz="914400">
              <a:buClrTx/>
              <a:buSzTx/>
              <a:buFontTx/>
              <a:buNone/>
            </a:pPr>
            <a:r>
              <a:rPr lang="" altLang="x-none" sz="1600" b="1" u="sng" dirty="0">
                <a:solidFill>
                  <a:srgbClr val="FF99FF"/>
                </a:solidFill>
              </a:rPr>
              <a:t>Folding Method</a:t>
            </a:r>
            <a:endParaRPr lang="" altLang="x-none" sz="1600" b="1" u="sng" dirty="0">
              <a:solidFill>
                <a:srgbClr val="FF99FF"/>
              </a:solidFill>
            </a:endParaRPr>
          </a:p>
          <a:p>
            <a:pPr defTabSz="914400">
              <a:buClrTx/>
              <a:buSzTx/>
              <a:buFontTx/>
              <a:buNone/>
            </a:pPr>
            <a:r>
              <a:rPr lang="" altLang="x-none" sz="1600" dirty="0">
                <a:solidFill>
                  <a:srgbClr val="FFFF00"/>
                </a:solidFill>
              </a:rPr>
              <a:t>The folding method works in two steps.</a:t>
            </a:r>
            <a:endParaRPr lang="" altLang="x-none" sz="1600" b="1" dirty="0">
              <a:solidFill>
                <a:srgbClr val="FFFF00"/>
              </a:solidFill>
            </a:endParaRPr>
          </a:p>
          <a:p>
            <a:pPr defTabSz="914400">
              <a:buClrTx/>
              <a:buSzTx/>
              <a:buFontTx/>
            </a:pPr>
            <a:r>
              <a:rPr lang="" altLang="x-none" sz="1600" b="1" dirty="0">
                <a:solidFill>
                  <a:srgbClr val="FFFF00"/>
                </a:solidFill>
              </a:rPr>
              <a:t>Step 1:</a:t>
            </a:r>
            <a:r>
              <a:rPr lang="" altLang="x-none" sz="1600" dirty="0">
                <a:solidFill>
                  <a:srgbClr val="FFFF00"/>
                </a:solidFill>
              </a:rPr>
              <a:t> Divide the key value into a number of parts. That is divide k into parts, </a:t>
            </a:r>
            <a:r>
              <a:rPr lang="" altLang="x-none" sz="1600" i="1" dirty="0">
                <a:solidFill>
                  <a:srgbClr val="FFFF00"/>
                </a:solidFill>
              </a:rPr>
              <a:t>k1, k2, …, kn,</a:t>
            </a:r>
            <a:r>
              <a:rPr lang="" altLang="x-none" sz="1600" dirty="0">
                <a:solidFill>
                  <a:srgbClr val="FFFF00"/>
                </a:solidFill>
              </a:rPr>
              <a:t> where each part has the same number of digits except the last part which may have lesser digits than the other parts.</a:t>
            </a:r>
            <a:endParaRPr lang="" altLang="x-none" sz="1600" b="1" dirty="0">
              <a:solidFill>
                <a:srgbClr val="FFFF00"/>
              </a:solidFill>
            </a:endParaRPr>
          </a:p>
          <a:p>
            <a:pPr defTabSz="914400">
              <a:buClrTx/>
              <a:buSzTx/>
              <a:buFontTx/>
            </a:pPr>
            <a:r>
              <a:rPr lang="" altLang="x-none" sz="1600" b="1" dirty="0">
                <a:solidFill>
                  <a:srgbClr val="FFFF00"/>
                </a:solidFill>
              </a:rPr>
              <a:t>Step 2:</a:t>
            </a:r>
            <a:r>
              <a:rPr lang="" altLang="x-none" sz="1600" dirty="0">
                <a:solidFill>
                  <a:srgbClr val="FFFF00"/>
                </a:solidFill>
              </a:rPr>
              <a:t> Add the individual parts. That is obtain the sum of </a:t>
            </a:r>
            <a:r>
              <a:rPr lang="" altLang="x-none" sz="1600" i="1" dirty="0">
                <a:solidFill>
                  <a:srgbClr val="FFFF00"/>
                </a:solidFill>
              </a:rPr>
              <a:t>k1 + k2 + .. + kn</a:t>
            </a:r>
            <a:r>
              <a:rPr lang="" altLang="x-none" sz="1600" dirty="0">
                <a:solidFill>
                  <a:srgbClr val="FFFF00"/>
                </a:solidFill>
              </a:rPr>
              <a:t>. Hash value is produced by ignoring the last carry, if any. </a:t>
            </a:r>
            <a:endParaRPr lang="" altLang="x-none" sz="1600" dirty="0">
              <a:solidFill>
                <a:srgbClr val="FFFF00"/>
              </a:solidFill>
            </a:endParaRPr>
          </a:p>
          <a:p>
            <a:pPr defTabSz="914400">
              <a:buClrTx/>
              <a:buSzTx/>
              <a:buFontTx/>
            </a:pPr>
            <a:r>
              <a:rPr lang="" altLang="x-none" sz="1600" dirty="0">
                <a:solidFill>
                  <a:srgbClr val="FFFF00"/>
                </a:solidFill>
              </a:rPr>
              <a:t>Note that the number of digits in each part of the key will vary depending upon the size of the hash table. For example, if the hash table has a size of 1000. Then it means there are 1000 locations in the hash table. To address these 1000 locations, we will need at least three digits, therefore, each part of the key must have three digits except the last part which may have lesser digits. </a:t>
            </a:r>
            <a:endParaRPr lang="" altLang="x-none" sz="1600" dirty="0">
              <a:solidFill>
                <a:srgbClr val="FFFF00"/>
              </a:solidFill>
            </a:endParaRPr>
          </a:p>
          <a:p>
            <a:pPr defTabSz="914400">
              <a:buClrTx/>
              <a:buSzTx/>
              <a:buFontTx/>
            </a:pPr>
            <a:endParaRPr lang="" altLang="x-none" sz="1600" dirty="0">
              <a:solidFill>
                <a:srgbClr val="FFFF00"/>
              </a:solidFill>
            </a:endParaRPr>
          </a:p>
          <a:p>
            <a:pPr defTabSz="914400">
              <a:buClrTx/>
              <a:buSzTx/>
              <a:buFontTx/>
            </a:pPr>
            <a:r>
              <a:rPr lang="" altLang="x-none" sz="1400" b="1" dirty="0">
                <a:solidFill>
                  <a:srgbClr val="FFCC99"/>
                </a:solidFill>
              </a:rPr>
              <a:t>Example: Given a hash table of 100 locations, calculate the hash value using folding method for keys- 5678, 321 and 34567.</a:t>
            </a:r>
            <a:endParaRPr lang="" altLang="x-none" sz="1400" b="1" dirty="0">
              <a:solidFill>
                <a:srgbClr val="FFCC99"/>
              </a:solidFill>
            </a:endParaRPr>
          </a:p>
          <a:p>
            <a:pPr defTabSz="914400">
              <a:buClrTx/>
              <a:buSzTx/>
              <a:buFontTx/>
            </a:pPr>
            <a:r>
              <a:rPr lang="" altLang="x-none" sz="1400" b="1" dirty="0">
                <a:solidFill>
                  <a:schemeClr val="accent1"/>
                </a:solidFill>
              </a:rPr>
              <a:t>Here, since there are 100 memory locations to address, we will break the key into parts where each part (except the last) will contain two digits.</a:t>
            </a:r>
            <a:endParaRPr lang="" altLang="x-none" sz="1400" b="1" dirty="0">
              <a:solidFill>
                <a:schemeClr val="accent1"/>
              </a:solidFill>
            </a:endParaRPr>
          </a:p>
          <a:p>
            <a:pPr defTabSz="914400">
              <a:buClrTx/>
              <a:buSzTx/>
              <a:buFontTx/>
            </a:pPr>
            <a:r>
              <a:rPr lang="" altLang="x-none" sz="1400" b="1" dirty="0">
                <a:solidFill>
                  <a:schemeClr val="accent1"/>
                </a:solidFill>
              </a:rPr>
              <a:t>Therefore, </a:t>
            </a:r>
            <a:endParaRPr lang="" altLang="x-none" sz="1400" b="1" dirty="0">
              <a:solidFill>
                <a:schemeClr val="accent1"/>
              </a:solidFill>
            </a:endParaRPr>
          </a:p>
          <a:p>
            <a:pPr defTabSz="914400">
              <a:lnSpc>
                <a:spcPct val="80000"/>
              </a:lnSpc>
              <a:buClrTx/>
              <a:buSzTx/>
              <a:buFontTx/>
              <a:buNone/>
            </a:pPr>
            <a:endParaRPr lang="en-US" altLang="zh-CN" sz="1400" b="1">
              <a:solidFill>
                <a:schemeClr val="accent1"/>
              </a:solidFill>
            </a:endParaRPr>
          </a:p>
        </p:txBody>
      </p:sp>
      <p:graphicFrame>
        <p:nvGraphicFramePr>
          <p:cNvPr id="106499" name="Content Placeholder 106498"/>
          <p:cNvGraphicFramePr/>
          <p:nvPr>
            <p:ph sz="half" idx="2"/>
          </p:nvPr>
        </p:nvGraphicFramePr>
        <p:xfrm>
          <a:off x="3733800" y="5734050"/>
          <a:ext cx="5410200" cy="1092200"/>
        </p:xfrm>
        <a:graphic>
          <a:graphicData uri="http://schemas.openxmlformats.org/drawingml/2006/table">
            <a:tbl>
              <a:tblPr/>
              <a:tblGrid>
                <a:gridCol w="1352550"/>
                <a:gridCol w="1543050"/>
                <a:gridCol w="1600200"/>
                <a:gridCol w="914400"/>
              </a:tblGrid>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Key</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5678</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321</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34567</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Parts</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56 and 78</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32 and 1</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34, 56 and 7</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Sum</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134</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33</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97</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603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Hash Value</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34 (ignore the last carry)</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33</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lang="en-US" altLang="x-none" sz="1000" b="1" dirty="0">
                          <a:solidFill>
                            <a:srgbClr val="CC3300"/>
                          </a:solidFill>
                          <a:latin typeface="Times New Roman" panose="02020603050405020304" pitchFamily="18" charset="0"/>
                          <a:cs typeface="Times New Roman" panose="02020603050405020304" pitchFamily="18" charset="0"/>
                        </a:rPr>
                        <a:t>97</a:t>
                      </a:r>
                      <a:endParaRPr lang="en-US" altLang="x-none" sz="1000" b="1" dirty="0">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s 2057"/>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anchor="t" anchorCtr="0"/>
          <a:p>
            <a:endParaRPr lang="en-US" altLang="zh-CN">
              <a:latin typeface="Arial" panose="020B0604020202020204" pitchFamily="34" charset="0"/>
            </a:endParaRPr>
          </a:p>
        </p:txBody>
      </p:sp>
      <p:sp>
        <p:nvSpPr>
          <p:cNvPr id="14338" name="Title 2061"/>
          <p:cNvSpPr>
            <a:spLocks noGrp="1"/>
          </p:cNvSpPr>
          <p:nvPr>
            <p:ph type="ctrTitle"/>
          </p:nvPr>
        </p:nvSpPr>
        <p:spPr>
          <a:xfrm>
            <a:off x="762000" y="2057400"/>
            <a:ext cx="7772400" cy="1470025"/>
          </a:xfrm>
          <a:ln/>
        </p:spPr>
        <p:txBody>
          <a:bodyPr anchor="ctr" anchorCtr="0"/>
          <a:p>
            <a:pPr defTabSz="914400">
              <a:buClrTx/>
              <a:buSzTx/>
              <a:buFontTx/>
              <a:buNone/>
            </a:pPr>
            <a:r>
              <a:rPr lang="en-US" altLang="zh-CN" sz="5400" b="1" u="sng" kern="1200" baseline="0">
                <a:solidFill>
                  <a:srgbClr val="FFFFCC"/>
                </a:solidFill>
                <a:latin typeface="+mj-lt"/>
                <a:ea typeface="+mj-ea"/>
                <a:cs typeface="+mj-cs"/>
              </a:rPr>
              <a:t>CHAPTER 15</a:t>
            </a:r>
            <a:endParaRPr lang="en-US" altLang="zh-CN" sz="5400" b="1" u="sng" kern="1200" baseline="0">
              <a:solidFill>
                <a:srgbClr val="FFFFCC"/>
              </a:solidFill>
              <a:latin typeface="+mj-lt"/>
              <a:ea typeface="+mj-ea"/>
              <a:cs typeface="+mj-cs"/>
            </a:endParaRPr>
          </a:p>
        </p:txBody>
      </p:sp>
      <p:sp>
        <p:nvSpPr>
          <p:cNvPr id="14339" name="Subtitle 2062"/>
          <p:cNvSpPr>
            <a:spLocks noGrp="1"/>
          </p:cNvSpPr>
          <p:nvPr>
            <p:ph type="subTitle" idx="1"/>
          </p:nvPr>
        </p:nvSpPr>
        <p:spPr>
          <a:xfrm>
            <a:off x="457200" y="3581400"/>
            <a:ext cx="8686800" cy="1752600"/>
          </a:xfrm>
          <a:ln/>
        </p:spPr>
        <p:txBody>
          <a:bodyPr anchor="t" anchorCtr="0"/>
          <a:p>
            <a:pPr defTabSz="914400">
              <a:buClrTx/>
              <a:buSzTx/>
              <a:buFontTx/>
            </a:pPr>
            <a:r>
              <a:rPr lang="en-US" altLang="zh-CN" sz="5400" b="1" u="sng" kern="1200" baseline="0">
                <a:solidFill>
                  <a:srgbClr val="FFFF00"/>
                </a:solidFill>
                <a:latin typeface="+mn-lt"/>
                <a:ea typeface="+mn-ea"/>
                <a:cs typeface="+mn-cs"/>
              </a:rPr>
              <a:t>HASHING AND COLLISION</a:t>
            </a:r>
            <a:endParaRPr lang="en-US" altLang="zh-CN" sz="5400" b="1" u="sng" kern="1200" baseline="0">
              <a:solidFill>
                <a:srgbClr val="FFFF00"/>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99329"/>
          <p:cNvSpPr>
            <a:spLocks noGrp="1"/>
          </p:cNvSpPr>
          <p:nvPr>
            <p:ph type="title"/>
          </p:nvPr>
        </p:nvSpPr>
        <p:spPr>
          <a:xfrm>
            <a:off x="304800" y="0"/>
            <a:ext cx="8229600" cy="1143000"/>
          </a:xfrm>
          <a:ln/>
        </p:spPr>
        <p:txBody>
          <a:bodyPr anchor="ctr" anchorCtr="0"/>
          <a:p>
            <a:r>
              <a:rPr lang="en-US" altLang="zh-CN" sz="2200" b="1" u="sng">
                <a:solidFill>
                  <a:srgbClr val="FFCCFF"/>
                </a:solidFill>
              </a:rPr>
              <a:t>INTRODUCTION </a:t>
            </a:r>
            <a:endParaRPr lang="en-US" altLang="zh-CN" sz="2200" b="1" u="sng">
              <a:solidFill>
                <a:srgbClr val="FFCCFF"/>
              </a:solidFill>
            </a:endParaRPr>
          </a:p>
        </p:txBody>
      </p:sp>
      <p:sp>
        <p:nvSpPr>
          <p:cNvPr id="15362" name="Text Placeholder 99330"/>
          <p:cNvSpPr>
            <a:spLocks noGrp="1"/>
          </p:cNvSpPr>
          <p:nvPr>
            <p:ph idx="1"/>
          </p:nvPr>
        </p:nvSpPr>
        <p:spPr>
          <a:xfrm>
            <a:off x="0" y="990600"/>
            <a:ext cx="9144000" cy="3200400"/>
          </a:xfrm>
          <a:ln/>
        </p:spPr>
        <p:txBody>
          <a:bodyPr anchor="t" anchorCtr="0"/>
          <a:p>
            <a:pPr>
              <a:lnSpc>
                <a:spcPct val="115000"/>
              </a:lnSpc>
            </a:pPr>
            <a:r>
              <a:rPr lang="en-US" altLang="zh-CN" sz="1600">
                <a:solidFill>
                  <a:srgbClr val="FFFF00"/>
                </a:solidFill>
              </a:rPr>
              <a:t>In chapter 12, we have studied about two search algorithms- linear search and binary search. While linear search algorithm has running time proportional to </a:t>
            </a:r>
            <a:r>
              <a:rPr lang="en-US" altLang="zh-CN" sz="1600" err="1">
                <a:solidFill>
                  <a:srgbClr val="FFFF00"/>
                </a:solidFill>
              </a:rPr>
              <a:t>O(n</a:t>
            </a:r>
            <a:r>
              <a:rPr lang="en-US" altLang="zh-CN" sz="1600">
                <a:solidFill>
                  <a:srgbClr val="FFFF00"/>
                </a:solidFill>
              </a:rPr>
              <a:t>), binary search takes time proportional to </a:t>
            </a:r>
            <a:r>
              <a:rPr lang="en-US" altLang="zh-CN" sz="1600" err="1">
                <a:solidFill>
                  <a:srgbClr val="FFFF00"/>
                </a:solidFill>
              </a:rPr>
              <a:t>O(log</a:t>
            </a:r>
            <a:r>
              <a:rPr lang="en-US" altLang="zh-CN" sz="1600">
                <a:solidFill>
                  <a:srgbClr val="FFFF00"/>
                </a:solidFill>
              </a:rPr>
              <a:t> n), where n is the number of elements in the array. </a:t>
            </a:r>
            <a:endParaRPr lang="en-US" altLang="zh-CN" sz="1600">
              <a:solidFill>
                <a:srgbClr val="FFFF00"/>
              </a:solidFill>
            </a:endParaRPr>
          </a:p>
          <a:p>
            <a:pPr>
              <a:lnSpc>
                <a:spcPct val="115000"/>
              </a:lnSpc>
            </a:pPr>
            <a:r>
              <a:rPr lang="en-US" altLang="zh-CN" sz="1600">
                <a:solidFill>
                  <a:srgbClr val="FFFF00"/>
                </a:solidFill>
              </a:rPr>
              <a:t>is there any way in which searching can be done in constant time, irrespective of the number of elements in the array?</a:t>
            </a:r>
            <a:endParaRPr lang="en-US" altLang="zh-CN" sz="1600">
              <a:solidFill>
                <a:srgbClr val="FFFF00"/>
              </a:solidFill>
            </a:endParaRPr>
          </a:p>
          <a:p>
            <a:pPr>
              <a:lnSpc>
                <a:spcPct val="115000"/>
              </a:lnSpc>
            </a:pPr>
            <a:r>
              <a:rPr lang="en-US" altLang="zh-CN" sz="1600">
                <a:solidFill>
                  <a:srgbClr val="FFFF00"/>
                </a:solidFill>
              </a:rPr>
              <a:t>There are two solutions to this problem. To analyze the first solution let us take an example. In a small company of 100 employees, each employee is assigned an </a:t>
            </a:r>
            <a:r>
              <a:rPr lang="en-US" altLang="zh-CN" sz="1600" err="1">
                <a:solidFill>
                  <a:srgbClr val="FFFF00"/>
                </a:solidFill>
              </a:rPr>
              <a:t>Emp_ID</a:t>
            </a:r>
            <a:r>
              <a:rPr lang="en-US" altLang="zh-CN" sz="1600">
                <a:solidFill>
                  <a:srgbClr val="FFFF00"/>
                </a:solidFill>
              </a:rPr>
              <a:t> number in the range 0 – 99. To store the employee’s records in an array, each employee’s </a:t>
            </a:r>
            <a:r>
              <a:rPr lang="en-US" altLang="zh-CN" sz="1600" err="1">
                <a:solidFill>
                  <a:srgbClr val="FFFF00"/>
                </a:solidFill>
              </a:rPr>
              <a:t>Emp_ID</a:t>
            </a:r>
            <a:r>
              <a:rPr lang="en-US" altLang="zh-CN" sz="1600">
                <a:solidFill>
                  <a:srgbClr val="FFFF00"/>
                </a:solidFill>
              </a:rPr>
              <a:t> number act as an index in to the array where this employee’s record will be stored as shown in figure </a:t>
            </a:r>
            <a:endParaRPr lang="en-US" altLang="zh-CN" sz="1600">
              <a:solidFill>
                <a:srgbClr val="FFFF00"/>
              </a:solidFill>
            </a:endParaRPr>
          </a:p>
        </p:txBody>
      </p:sp>
      <p:sp>
        <p:nvSpPr>
          <p:cNvPr id="15363" name="Straight Connector 99331"/>
          <p:cNvSpPr/>
          <p:nvPr/>
        </p:nvSpPr>
        <p:spPr>
          <a:xfrm>
            <a:off x="4400550" y="2636838"/>
            <a:ext cx="457200" cy="0"/>
          </a:xfrm>
          <a:prstGeom prst="line">
            <a:avLst/>
          </a:prstGeom>
          <a:ln w="9525" cap="flat" cmpd="sng">
            <a:solidFill>
              <a:srgbClr val="000000"/>
            </a:solidFill>
            <a:prstDash val="solid"/>
            <a:round/>
            <a:headEnd type="none" w="med" len="med"/>
            <a:tailEnd type="triangle" w="med" len="med"/>
          </a:ln>
        </p:spPr>
      </p:sp>
      <p:sp>
        <p:nvSpPr>
          <p:cNvPr id="15364" name="Straight Connector 99332"/>
          <p:cNvSpPr/>
          <p:nvPr/>
        </p:nvSpPr>
        <p:spPr>
          <a:xfrm>
            <a:off x="4400550" y="2879725"/>
            <a:ext cx="457200" cy="0"/>
          </a:xfrm>
          <a:prstGeom prst="line">
            <a:avLst/>
          </a:prstGeom>
          <a:ln w="9525" cap="flat" cmpd="sng">
            <a:solidFill>
              <a:srgbClr val="000000"/>
            </a:solidFill>
            <a:prstDash val="solid"/>
            <a:round/>
            <a:headEnd type="none" w="med" len="med"/>
            <a:tailEnd type="triangle" w="med" len="med"/>
          </a:ln>
        </p:spPr>
      </p:sp>
      <p:sp>
        <p:nvSpPr>
          <p:cNvPr id="15365" name="Straight Connector 99333"/>
          <p:cNvSpPr/>
          <p:nvPr/>
        </p:nvSpPr>
        <p:spPr>
          <a:xfrm>
            <a:off x="4400550" y="3122613"/>
            <a:ext cx="457200" cy="0"/>
          </a:xfrm>
          <a:prstGeom prst="line">
            <a:avLst/>
          </a:prstGeom>
          <a:ln w="9525" cap="flat" cmpd="sng">
            <a:solidFill>
              <a:srgbClr val="000000"/>
            </a:solidFill>
            <a:prstDash val="solid"/>
            <a:round/>
            <a:headEnd type="none" w="med" len="med"/>
            <a:tailEnd type="triangle" w="med" len="med"/>
          </a:ln>
        </p:spPr>
      </p:sp>
      <p:sp>
        <p:nvSpPr>
          <p:cNvPr id="15366" name="Straight Connector 99334"/>
          <p:cNvSpPr/>
          <p:nvPr/>
        </p:nvSpPr>
        <p:spPr>
          <a:xfrm>
            <a:off x="4400550" y="4156075"/>
            <a:ext cx="457200" cy="0"/>
          </a:xfrm>
          <a:prstGeom prst="line">
            <a:avLst/>
          </a:prstGeom>
          <a:ln w="9525" cap="flat" cmpd="sng">
            <a:solidFill>
              <a:srgbClr val="000000"/>
            </a:solidFill>
            <a:prstDash val="solid"/>
            <a:round/>
            <a:headEnd type="none" w="med" len="med"/>
            <a:tailEnd type="triangle" w="med" len="med"/>
          </a:ln>
        </p:spPr>
      </p:sp>
      <p:sp>
        <p:nvSpPr>
          <p:cNvPr id="15367" name="Straight Connector 99335"/>
          <p:cNvSpPr/>
          <p:nvPr/>
        </p:nvSpPr>
        <p:spPr>
          <a:xfrm>
            <a:off x="4400550" y="4398963"/>
            <a:ext cx="457200" cy="0"/>
          </a:xfrm>
          <a:prstGeom prst="line">
            <a:avLst/>
          </a:prstGeom>
          <a:ln w="9525" cap="flat" cmpd="sng">
            <a:solidFill>
              <a:srgbClr val="000000"/>
            </a:solidFill>
            <a:prstDash val="solid"/>
            <a:round/>
            <a:headEnd type="none" w="med" len="med"/>
            <a:tailEnd type="triangle" w="med" len="med"/>
          </a:ln>
        </p:spPr>
      </p:sp>
      <p:sp>
        <p:nvSpPr>
          <p:cNvPr id="15368" name="Rectangles 99336"/>
          <p:cNvSpPr/>
          <p:nvPr/>
        </p:nvSpPr>
        <p:spPr>
          <a:xfrm>
            <a:off x="1314450" y="2320925"/>
            <a:ext cx="1406525" cy="0"/>
          </a:xfrm>
          <a:prstGeom prst="rect">
            <a:avLst/>
          </a:prstGeom>
          <a:noFill/>
          <a:ln w="9525">
            <a:noFill/>
          </a:ln>
        </p:spPr>
        <p:txBody>
          <a:bodyPr anchor="t" anchorCtr="0"/>
          <a:p>
            <a:endParaRPr lang="en-US" altLang="zh-CN">
              <a:latin typeface="Arial" panose="020B0604020202020204" pitchFamily="34" charset="0"/>
            </a:endParaRPr>
          </a:p>
        </p:txBody>
      </p:sp>
      <p:sp>
        <p:nvSpPr>
          <p:cNvPr id="15369" name="Rectangles 99337"/>
          <p:cNvSpPr/>
          <p:nvPr/>
        </p:nvSpPr>
        <p:spPr>
          <a:xfrm>
            <a:off x="1314450" y="2320925"/>
            <a:ext cx="1406525" cy="0"/>
          </a:xfrm>
          <a:prstGeom prst="rect">
            <a:avLst/>
          </a:prstGeom>
          <a:noFill/>
          <a:ln w="9525">
            <a:noFill/>
          </a:ln>
        </p:spPr>
        <p:txBody>
          <a:bodyPr anchor="t" anchorCtr="0"/>
          <a:p>
            <a:endParaRPr lang="en-US" altLang="zh-CN">
              <a:latin typeface="Arial" panose="020B0604020202020204" pitchFamily="34" charset="0"/>
            </a:endParaRPr>
          </a:p>
        </p:txBody>
      </p:sp>
      <p:sp>
        <p:nvSpPr>
          <p:cNvPr id="15370" name="Rectangles 99338"/>
          <p:cNvSpPr/>
          <p:nvPr/>
        </p:nvSpPr>
        <p:spPr>
          <a:xfrm>
            <a:off x="1314450" y="2320925"/>
            <a:ext cx="1406525" cy="0"/>
          </a:xfrm>
          <a:prstGeom prst="rect">
            <a:avLst/>
          </a:prstGeom>
          <a:noFill/>
          <a:ln w="9525">
            <a:noFill/>
          </a:ln>
        </p:spPr>
        <p:txBody>
          <a:bodyPr anchor="t" anchorCtr="0"/>
          <a:p>
            <a:endParaRPr lang="en-US" altLang="zh-CN">
              <a:latin typeface="Arial" panose="020B0604020202020204" pitchFamily="34" charset="0"/>
            </a:endParaRPr>
          </a:p>
        </p:txBody>
      </p:sp>
      <p:sp>
        <p:nvSpPr>
          <p:cNvPr id="15371" name="Rectangles 99339"/>
          <p:cNvSpPr/>
          <p:nvPr/>
        </p:nvSpPr>
        <p:spPr>
          <a:xfrm>
            <a:off x="1314450" y="2320925"/>
            <a:ext cx="1406525" cy="0"/>
          </a:xfrm>
          <a:prstGeom prst="rect">
            <a:avLst/>
          </a:prstGeom>
          <a:noFill/>
          <a:ln w="9525">
            <a:noFill/>
          </a:ln>
        </p:spPr>
        <p:txBody>
          <a:bodyPr anchor="t" anchorCtr="0"/>
          <a:p>
            <a:endParaRPr lang="en-US" altLang="zh-CN">
              <a:latin typeface="Arial" panose="020B0604020202020204" pitchFamily="34" charset="0"/>
            </a:endParaRPr>
          </a:p>
        </p:txBody>
      </p:sp>
      <p:sp>
        <p:nvSpPr>
          <p:cNvPr id="15372" name="Rectangles 99340"/>
          <p:cNvSpPr/>
          <p:nvPr/>
        </p:nvSpPr>
        <p:spPr>
          <a:xfrm>
            <a:off x="1314450" y="2320925"/>
            <a:ext cx="1406525" cy="0"/>
          </a:xfrm>
          <a:prstGeom prst="rect">
            <a:avLst/>
          </a:prstGeom>
          <a:noFill/>
          <a:ln w="9525">
            <a:noFill/>
          </a:ln>
        </p:spPr>
        <p:txBody>
          <a:bodyPr anchor="t" anchorCtr="0"/>
          <a:p>
            <a:endParaRPr lang="en-US" altLang="zh-CN">
              <a:latin typeface="Arial" panose="020B0604020202020204" pitchFamily="34" charset="0"/>
            </a:endParaRPr>
          </a:p>
        </p:txBody>
      </p:sp>
      <p:graphicFrame>
        <p:nvGraphicFramePr>
          <p:cNvPr id="99342" name="Table 99341"/>
          <p:cNvGraphicFramePr/>
          <p:nvPr/>
        </p:nvGraphicFramePr>
        <p:xfrm>
          <a:off x="2667000" y="4038600"/>
          <a:ext cx="4191000" cy="2819400"/>
        </p:xfrm>
        <a:graphic>
          <a:graphicData uri="http://schemas.openxmlformats.org/drawingml/2006/table">
            <a:tbl>
              <a:tblPr/>
              <a:tblGrid>
                <a:gridCol w="1516063"/>
                <a:gridCol w="2674937"/>
              </a:tblGrid>
              <a:tr h="2698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800" b="1">
                          <a:solidFill>
                            <a:srgbClr val="CC3300"/>
                          </a:solidFill>
                          <a:latin typeface="Times New Roman" panose="02020603050405020304" pitchFamily="18" charset="0"/>
                          <a:cs typeface="Times New Roman" panose="02020603050405020304" pitchFamily="18" charset="0"/>
                        </a:rPr>
                        <a:t>KEY</a:t>
                      </a:r>
                      <a:endParaRPr lang="en-US" sz="18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800" b="1">
                          <a:solidFill>
                            <a:srgbClr val="CC3300"/>
                          </a:solidFill>
                          <a:latin typeface="Times New Roman" panose="02020603050405020304" pitchFamily="18" charset="0"/>
                          <a:cs typeface="Times New Roman" panose="02020603050405020304" pitchFamily="18" charset="0"/>
                        </a:rPr>
                        <a:t>ARRAY OF EMPLOYEE’S RECORD</a:t>
                      </a:r>
                      <a:endParaRPr lang="en-US" sz="18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095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Key 0                      [0]</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Record of employee having </a:t>
                      </a:r>
                      <a:r>
                        <a:rPr sz="1000" b="1" err="1">
                          <a:solidFill>
                            <a:srgbClr val="CC3300"/>
                          </a:solidFill>
                          <a:latin typeface="Times New Roman" panose="02020603050405020304" pitchFamily="18" charset="0"/>
                          <a:cs typeface="Times New Roman" panose="02020603050405020304" pitchFamily="18" charset="0"/>
                        </a:rPr>
                        <a:t>Emp_ID</a:t>
                      </a:r>
                      <a:r>
                        <a:rPr sz="1000" b="1">
                          <a:solidFill>
                            <a:srgbClr val="CC3300"/>
                          </a:solidFill>
                          <a:latin typeface="Times New Roman" panose="02020603050405020304" pitchFamily="18" charset="0"/>
                          <a:cs typeface="Times New Roman" panose="02020603050405020304" pitchFamily="18" charset="0"/>
                        </a:rPr>
                        <a:t> 0</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07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Key 1                      [1]</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Record of employee having </a:t>
                      </a:r>
                      <a:r>
                        <a:rPr sz="1000" b="1" err="1">
                          <a:solidFill>
                            <a:srgbClr val="CC3300"/>
                          </a:solidFill>
                          <a:latin typeface="Times New Roman" panose="02020603050405020304" pitchFamily="18" charset="0"/>
                          <a:cs typeface="Times New Roman" panose="02020603050405020304" pitchFamily="18" charset="0"/>
                        </a:rPr>
                        <a:t>Emp_ID</a:t>
                      </a:r>
                      <a:r>
                        <a:rPr sz="1000" b="1">
                          <a:solidFill>
                            <a:srgbClr val="CC3300"/>
                          </a:solidFill>
                          <a:latin typeface="Times New Roman" panose="02020603050405020304" pitchFamily="18" charset="0"/>
                          <a:cs typeface="Times New Roman" panose="02020603050405020304" pitchFamily="18" charset="0"/>
                        </a:rPr>
                        <a:t> 1</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095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Key 2                      [2]</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Record of employee having </a:t>
                      </a:r>
                      <a:r>
                        <a:rPr sz="1000" b="1" err="1">
                          <a:solidFill>
                            <a:srgbClr val="CC3300"/>
                          </a:solidFill>
                          <a:latin typeface="Times New Roman" panose="02020603050405020304" pitchFamily="18" charset="0"/>
                          <a:cs typeface="Times New Roman" panose="02020603050405020304" pitchFamily="18" charset="0"/>
                        </a:rPr>
                        <a:t>Emp_ID</a:t>
                      </a:r>
                      <a:r>
                        <a:rPr sz="1000" b="1">
                          <a:solidFill>
                            <a:srgbClr val="CC3300"/>
                          </a:solidFill>
                          <a:latin typeface="Times New Roman" panose="02020603050405020304" pitchFamily="18" charset="0"/>
                          <a:cs typeface="Times New Roman" panose="02020603050405020304" pitchFamily="18" charset="0"/>
                        </a:rPr>
                        <a:t> 2</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5016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50323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07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Key 98                    [98]</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Record of employee having </a:t>
                      </a:r>
                      <a:r>
                        <a:rPr sz="1000" b="1" err="1">
                          <a:solidFill>
                            <a:srgbClr val="CC3300"/>
                          </a:solidFill>
                          <a:latin typeface="Times New Roman" panose="02020603050405020304" pitchFamily="18" charset="0"/>
                          <a:cs typeface="Times New Roman" panose="02020603050405020304" pitchFamily="18" charset="0"/>
                        </a:rPr>
                        <a:t>Emp_ID</a:t>
                      </a:r>
                      <a:r>
                        <a:rPr sz="1000" b="1">
                          <a:solidFill>
                            <a:srgbClr val="CC3300"/>
                          </a:solidFill>
                          <a:latin typeface="Times New Roman" panose="02020603050405020304" pitchFamily="18" charset="0"/>
                          <a:cs typeface="Times New Roman" panose="02020603050405020304" pitchFamily="18" charset="0"/>
                        </a:rPr>
                        <a:t> 98</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3095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Key 99                    [99]</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000" b="1">
                          <a:solidFill>
                            <a:srgbClr val="CC3300"/>
                          </a:solidFill>
                          <a:latin typeface="Times New Roman" panose="02020603050405020304" pitchFamily="18" charset="0"/>
                          <a:cs typeface="Times New Roman" panose="02020603050405020304" pitchFamily="18" charset="0"/>
                        </a:rPr>
                        <a:t>Record of employee having </a:t>
                      </a:r>
                      <a:r>
                        <a:rPr sz="1000" b="1" err="1">
                          <a:solidFill>
                            <a:srgbClr val="CC3300"/>
                          </a:solidFill>
                          <a:latin typeface="Times New Roman" panose="02020603050405020304" pitchFamily="18" charset="0"/>
                          <a:cs typeface="Times New Roman" panose="02020603050405020304" pitchFamily="18" charset="0"/>
                        </a:rPr>
                        <a:t>Emp_ID</a:t>
                      </a:r>
                      <a:r>
                        <a:rPr sz="1000" b="1">
                          <a:solidFill>
                            <a:srgbClr val="CC3300"/>
                          </a:solidFill>
                          <a:latin typeface="Times New Roman" panose="02020603050405020304" pitchFamily="18" charset="0"/>
                          <a:cs typeface="Times New Roman" panose="02020603050405020304" pitchFamily="18" charset="0"/>
                        </a:rPr>
                        <a:t> 99</a:t>
                      </a:r>
                      <a:endParaRPr lang="en-US" sz="1800" b="1">
                        <a:solidFill>
                          <a:srgbClr val="CC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Placeholder 100353"/>
          <p:cNvSpPr>
            <a:spLocks noGrp="1"/>
          </p:cNvSpPr>
          <p:nvPr>
            <p:ph idx="1"/>
          </p:nvPr>
        </p:nvSpPr>
        <p:spPr>
          <a:xfrm>
            <a:off x="0" y="0"/>
            <a:ext cx="9144000" cy="1981200"/>
          </a:xfrm>
          <a:ln/>
        </p:spPr>
        <p:txBody>
          <a:bodyPr anchor="t" anchorCtr="0"/>
          <a:p>
            <a:pPr>
              <a:lnSpc>
                <a:spcPct val="105000"/>
              </a:lnSpc>
            </a:pPr>
            <a:r>
              <a:rPr lang="en-US" altLang="zh-CN" sz="1400" b="1">
                <a:solidFill>
                  <a:srgbClr val="FFFF00"/>
                </a:solidFill>
              </a:rPr>
              <a:t>In this case we can directly access the record of any employee, once we know his </a:t>
            </a:r>
            <a:r>
              <a:rPr lang="en-US" altLang="zh-CN" sz="1400" b="1" err="1">
                <a:solidFill>
                  <a:srgbClr val="FFFF00"/>
                </a:solidFill>
              </a:rPr>
              <a:t>Emp_ID</a:t>
            </a:r>
            <a:r>
              <a:rPr lang="en-US" altLang="zh-CN" sz="1400" b="1">
                <a:solidFill>
                  <a:srgbClr val="FFFF00"/>
                </a:solidFill>
              </a:rPr>
              <a:t>, because array index is same as that of </a:t>
            </a:r>
            <a:r>
              <a:rPr lang="en-US" altLang="zh-CN" sz="1400" b="1" err="1">
                <a:solidFill>
                  <a:srgbClr val="FFFF00"/>
                </a:solidFill>
              </a:rPr>
              <a:t>Emp_ID</a:t>
            </a:r>
            <a:r>
              <a:rPr lang="en-US" altLang="zh-CN" sz="1400" b="1">
                <a:solidFill>
                  <a:srgbClr val="FFFF00"/>
                </a:solidFill>
              </a:rPr>
              <a:t> number. But practically, this implementation is hardly feasible. </a:t>
            </a:r>
            <a:endParaRPr lang="en-US" altLang="zh-CN" sz="1400" b="1">
              <a:solidFill>
                <a:srgbClr val="FFFF00"/>
              </a:solidFill>
            </a:endParaRPr>
          </a:p>
          <a:p>
            <a:pPr>
              <a:lnSpc>
                <a:spcPct val="105000"/>
              </a:lnSpc>
            </a:pPr>
            <a:r>
              <a:rPr lang="en-US" altLang="zh-CN" sz="1400" b="1">
                <a:solidFill>
                  <a:srgbClr val="FFFF00"/>
                </a:solidFill>
              </a:rPr>
              <a:t>Let us assume that the same company use a five digit </a:t>
            </a:r>
            <a:r>
              <a:rPr lang="en-US" altLang="zh-CN" sz="1400" b="1" err="1">
                <a:solidFill>
                  <a:srgbClr val="FFFF00"/>
                </a:solidFill>
              </a:rPr>
              <a:t>Emp_ID</a:t>
            </a:r>
            <a:r>
              <a:rPr lang="en-US" altLang="zh-CN" sz="1400" b="1">
                <a:solidFill>
                  <a:srgbClr val="FFFF00"/>
                </a:solidFill>
              </a:rPr>
              <a:t> number as the primary key. In this case, key values will range from 00000 to 99999. If we want to use the same technique as above, we will need an array of size 100,000, of which only 100 elements will be used. This is illustrated in figure </a:t>
            </a:r>
            <a:endParaRPr lang="en-US" altLang="zh-CN" sz="1400" b="1">
              <a:solidFill>
                <a:srgbClr val="FFFF00"/>
              </a:solidFill>
            </a:endParaRPr>
          </a:p>
        </p:txBody>
      </p:sp>
      <p:sp>
        <p:nvSpPr>
          <p:cNvPr id="16386" name="Straight Connector 100354"/>
          <p:cNvSpPr/>
          <p:nvPr/>
        </p:nvSpPr>
        <p:spPr>
          <a:xfrm>
            <a:off x="3989388" y="2836863"/>
            <a:ext cx="457200" cy="0"/>
          </a:xfrm>
          <a:prstGeom prst="line">
            <a:avLst/>
          </a:prstGeom>
          <a:ln w="9525" cap="flat" cmpd="sng">
            <a:solidFill>
              <a:srgbClr val="000000"/>
            </a:solidFill>
            <a:prstDash val="solid"/>
            <a:round/>
            <a:headEnd type="none" w="med" len="med"/>
            <a:tailEnd type="triangle" w="med" len="med"/>
          </a:ln>
        </p:spPr>
      </p:sp>
      <p:sp>
        <p:nvSpPr>
          <p:cNvPr id="16387" name="Straight Connector 100355"/>
          <p:cNvSpPr/>
          <p:nvPr/>
        </p:nvSpPr>
        <p:spPr>
          <a:xfrm>
            <a:off x="3875088" y="3810000"/>
            <a:ext cx="457200" cy="0"/>
          </a:xfrm>
          <a:prstGeom prst="line">
            <a:avLst/>
          </a:prstGeom>
          <a:ln w="9525" cap="flat" cmpd="sng">
            <a:solidFill>
              <a:srgbClr val="000000"/>
            </a:solidFill>
            <a:prstDash val="solid"/>
            <a:round/>
            <a:headEnd type="none" w="med" len="med"/>
            <a:tailEnd type="triangle" w="med" len="med"/>
          </a:ln>
        </p:spPr>
      </p:sp>
      <p:sp>
        <p:nvSpPr>
          <p:cNvPr id="16388" name="Straight Connector 100356"/>
          <p:cNvSpPr/>
          <p:nvPr/>
        </p:nvSpPr>
        <p:spPr>
          <a:xfrm>
            <a:off x="3875088" y="4090988"/>
            <a:ext cx="457200" cy="0"/>
          </a:xfrm>
          <a:prstGeom prst="line">
            <a:avLst/>
          </a:prstGeom>
          <a:ln w="9525" cap="flat" cmpd="sng">
            <a:solidFill>
              <a:srgbClr val="000000"/>
            </a:solidFill>
            <a:prstDash val="solid"/>
            <a:round/>
            <a:headEnd type="none" w="med" len="med"/>
            <a:tailEnd type="triangle" w="med" len="med"/>
          </a:ln>
        </p:spPr>
      </p:sp>
      <p:sp>
        <p:nvSpPr>
          <p:cNvPr id="16389" name="Straight Connector 100357"/>
          <p:cNvSpPr/>
          <p:nvPr/>
        </p:nvSpPr>
        <p:spPr>
          <a:xfrm>
            <a:off x="3989388" y="3322638"/>
            <a:ext cx="457200" cy="0"/>
          </a:xfrm>
          <a:prstGeom prst="line">
            <a:avLst/>
          </a:prstGeom>
          <a:ln w="9525" cap="flat" cmpd="sng">
            <a:solidFill>
              <a:srgbClr val="000000"/>
            </a:solidFill>
            <a:prstDash val="solid"/>
            <a:round/>
            <a:headEnd type="none" w="med" len="med"/>
            <a:tailEnd type="triangle" w="med" len="med"/>
          </a:ln>
        </p:spPr>
      </p:sp>
      <p:sp>
        <p:nvSpPr>
          <p:cNvPr id="16390" name="Rectangles 100358"/>
          <p:cNvSpPr/>
          <p:nvPr/>
        </p:nvSpPr>
        <p:spPr>
          <a:xfrm>
            <a:off x="1084263" y="2593975"/>
            <a:ext cx="1835150" cy="0"/>
          </a:xfrm>
          <a:prstGeom prst="rect">
            <a:avLst/>
          </a:prstGeom>
          <a:noFill/>
          <a:ln w="9525">
            <a:noFill/>
          </a:ln>
        </p:spPr>
        <p:txBody>
          <a:bodyPr anchor="t" anchorCtr="0"/>
          <a:p>
            <a:endParaRPr lang="en-US" altLang="zh-CN">
              <a:latin typeface="Arial" panose="020B0604020202020204" pitchFamily="34" charset="0"/>
            </a:endParaRPr>
          </a:p>
        </p:txBody>
      </p:sp>
      <p:sp>
        <p:nvSpPr>
          <p:cNvPr id="16391" name="Rectangles 100359"/>
          <p:cNvSpPr/>
          <p:nvPr/>
        </p:nvSpPr>
        <p:spPr>
          <a:xfrm>
            <a:off x="1084263" y="2593975"/>
            <a:ext cx="1835150" cy="0"/>
          </a:xfrm>
          <a:prstGeom prst="rect">
            <a:avLst/>
          </a:prstGeom>
          <a:noFill/>
          <a:ln w="9525">
            <a:noFill/>
          </a:ln>
        </p:spPr>
        <p:txBody>
          <a:bodyPr anchor="t" anchorCtr="0"/>
          <a:p>
            <a:endParaRPr lang="en-US" altLang="zh-CN">
              <a:latin typeface="Arial" panose="020B0604020202020204" pitchFamily="34" charset="0"/>
            </a:endParaRPr>
          </a:p>
        </p:txBody>
      </p:sp>
      <p:sp>
        <p:nvSpPr>
          <p:cNvPr id="16392" name="Rectangles 100360"/>
          <p:cNvSpPr/>
          <p:nvPr/>
        </p:nvSpPr>
        <p:spPr>
          <a:xfrm>
            <a:off x="1084263" y="2593975"/>
            <a:ext cx="1835150" cy="0"/>
          </a:xfrm>
          <a:prstGeom prst="rect">
            <a:avLst/>
          </a:prstGeom>
          <a:noFill/>
          <a:ln w="9525">
            <a:noFill/>
          </a:ln>
        </p:spPr>
        <p:txBody>
          <a:bodyPr anchor="t" anchorCtr="0"/>
          <a:p>
            <a:endParaRPr lang="en-US" altLang="zh-CN">
              <a:latin typeface="Arial" panose="020B0604020202020204" pitchFamily="34" charset="0"/>
            </a:endParaRPr>
          </a:p>
        </p:txBody>
      </p:sp>
      <p:sp>
        <p:nvSpPr>
          <p:cNvPr id="16393" name="Rectangles 100361"/>
          <p:cNvSpPr/>
          <p:nvPr/>
        </p:nvSpPr>
        <p:spPr>
          <a:xfrm>
            <a:off x="1084263" y="2593975"/>
            <a:ext cx="1835150" cy="0"/>
          </a:xfrm>
          <a:prstGeom prst="rect">
            <a:avLst/>
          </a:prstGeom>
          <a:noFill/>
          <a:ln w="9525">
            <a:noFill/>
          </a:ln>
        </p:spPr>
        <p:txBody>
          <a:bodyPr anchor="t" anchorCtr="0"/>
          <a:p>
            <a:endParaRPr lang="en-US" altLang="zh-CN">
              <a:latin typeface="Arial" panose="020B0604020202020204" pitchFamily="34" charset="0"/>
            </a:endParaRPr>
          </a:p>
        </p:txBody>
      </p:sp>
      <p:graphicFrame>
        <p:nvGraphicFramePr>
          <p:cNvPr id="100363" name="Table 100362"/>
          <p:cNvGraphicFramePr/>
          <p:nvPr/>
        </p:nvGraphicFramePr>
        <p:xfrm>
          <a:off x="609600" y="1295400"/>
          <a:ext cx="6629400" cy="1812925"/>
        </p:xfrm>
        <a:graphic>
          <a:graphicData uri="http://schemas.openxmlformats.org/drawingml/2006/table">
            <a:tbl>
              <a:tblPr/>
              <a:tblGrid>
                <a:gridCol w="2532063"/>
                <a:gridCol w="4097337"/>
              </a:tblGrid>
              <a:tr h="2587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b="1">
                          <a:solidFill>
                            <a:srgbClr val="993300"/>
                          </a:solidFill>
                          <a:latin typeface="Times New Roman" panose="02020603050405020304" pitchFamily="18" charset="0"/>
                          <a:cs typeface="Times New Roman" panose="02020603050405020304" pitchFamily="18" charset="0"/>
                        </a:rPr>
                        <a:t>KEY</a:t>
                      </a:r>
                      <a:endParaRPr lang="en-US" sz="1100" b="1">
                        <a:solidFill>
                          <a:srgbClr val="99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ctr">
                        <a:spcBef>
                          <a:spcPct val="0"/>
                        </a:spcBef>
                        <a:buNone/>
                      </a:pPr>
                      <a:r>
                        <a:rPr sz="1100" b="1">
                          <a:solidFill>
                            <a:srgbClr val="993300"/>
                          </a:solidFill>
                          <a:latin typeface="Times New Roman" panose="02020603050405020304" pitchFamily="18" charset="0"/>
                          <a:cs typeface="Times New Roman" panose="02020603050405020304" pitchFamily="18" charset="0"/>
                        </a:rPr>
                        <a:t>ARRAY OF EMPLOYEE’S RECORD</a:t>
                      </a:r>
                      <a:endParaRPr lang="en-US" sz="1100" b="1">
                        <a:solidFill>
                          <a:srgbClr val="99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Key 00000                       [0] </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Record of employee having </a:t>
                      </a:r>
                      <a:r>
                        <a:rPr sz="1100" b="1" err="1">
                          <a:solidFill>
                            <a:srgbClr val="993300"/>
                          </a:solidFill>
                          <a:latin typeface="Times New Roman" panose="02020603050405020304" pitchFamily="18" charset="0"/>
                          <a:cs typeface="Times New Roman" panose="02020603050405020304" pitchFamily="18" charset="0"/>
                        </a:rPr>
                        <a:t>Emp_ID</a:t>
                      </a:r>
                      <a:r>
                        <a:rPr sz="1100" b="1">
                          <a:solidFill>
                            <a:srgbClr val="993300"/>
                          </a:solidFill>
                          <a:latin typeface="Times New Roman" panose="02020603050405020304" pitchFamily="18" charset="0"/>
                          <a:cs typeface="Times New Roman" panose="02020603050405020304" pitchFamily="18" charset="0"/>
                        </a:rPr>
                        <a:t> 00000</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Key n                                [n] </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Record of employee having </a:t>
                      </a:r>
                      <a:r>
                        <a:rPr sz="1100" b="1" err="1">
                          <a:solidFill>
                            <a:srgbClr val="993300"/>
                          </a:solidFill>
                          <a:latin typeface="Times New Roman" panose="02020603050405020304" pitchFamily="18" charset="0"/>
                          <a:cs typeface="Times New Roman" panose="02020603050405020304" pitchFamily="18" charset="0"/>
                        </a:rPr>
                        <a:t>Emp_ID</a:t>
                      </a:r>
                      <a:r>
                        <a:rPr sz="1100" b="1">
                          <a:solidFill>
                            <a:srgbClr val="993300"/>
                          </a:solidFill>
                          <a:latin typeface="Times New Roman" panose="02020603050405020304" pitchFamily="18" charset="0"/>
                          <a:cs typeface="Times New Roman" panose="02020603050405020304" pitchFamily="18" charset="0"/>
                        </a:rPr>
                        <a:t> n</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Key 99998                    [99998]</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Record of employee having </a:t>
                      </a:r>
                      <a:r>
                        <a:rPr sz="1100" b="1" err="1">
                          <a:solidFill>
                            <a:srgbClr val="993300"/>
                          </a:solidFill>
                          <a:latin typeface="Times New Roman" panose="02020603050405020304" pitchFamily="18" charset="0"/>
                          <a:cs typeface="Times New Roman" panose="02020603050405020304" pitchFamily="18" charset="0"/>
                        </a:rPr>
                        <a:t>Emp_ID</a:t>
                      </a:r>
                      <a:r>
                        <a:rPr sz="1100" b="1">
                          <a:solidFill>
                            <a:srgbClr val="993300"/>
                          </a:solidFill>
                          <a:latin typeface="Times New Roman" panose="02020603050405020304" pitchFamily="18" charset="0"/>
                          <a:cs typeface="Times New Roman" panose="02020603050405020304" pitchFamily="18" charset="0"/>
                        </a:rPr>
                        <a:t> 99998</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r h="2587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Key 99999                    [99999]</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lgn="just">
                        <a:spcBef>
                          <a:spcPct val="0"/>
                        </a:spcBef>
                        <a:buNone/>
                      </a:pPr>
                      <a:r>
                        <a:rPr sz="1100" b="1">
                          <a:solidFill>
                            <a:srgbClr val="993300"/>
                          </a:solidFill>
                          <a:latin typeface="Times New Roman" panose="02020603050405020304" pitchFamily="18" charset="0"/>
                          <a:cs typeface="Times New Roman" panose="02020603050405020304" pitchFamily="18" charset="0"/>
                        </a:rPr>
                        <a:t>Record of employee having </a:t>
                      </a:r>
                      <a:r>
                        <a:rPr sz="1100" b="1" err="1">
                          <a:solidFill>
                            <a:srgbClr val="993300"/>
                          </a:solidFill>
                          <a:latin typeface="Times New Roman" panose="02020603050405020304" pitchFamily="18" charset="0"/>
                          <a:cs typeface="Times New Roman" panose="02020603050405020304" pitchFamily="18" charset="0"/>
                        </a:rPr>
                        <a:t>Emp_ID</a:t>
                      </a:r>
                      <a:r>
                        <a:rPr sz="1100" b="1">
                          <a:solidFill>
                            <a:srgbClr val="993300"/>
                          </a:solidFill>
                          <a:latin typeface="Times New Roman" panose="02020603050405020304" pitchFamily="18" charset="0"/>
                          <a:cs typeface="Times New Roman" panose="02020603050405020304" pitchFamily="18" charset="0"/>
                        </a:rPr>
                        <a:t> 99999</a:t>
                      </a:r>
                      <a:endParaRPr lang="en-US" sz="1100" b="1">
                        <a:solidFill>
                          <a:srgbClr val="993300"/>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CC"/>
                    </a:solidFill>
                  </a:tcPr>
                </a:tc>
              </a:tr>
            </a:tbl>
          </a:graphicData>
        </a:graphic>
      </p:graphicFrame>
      <p:sp>
        <p:nvSpPr>
          <p:cNvPr id="16420" name="Text Box 100388"/>
          <p:cNvSpPr txBox="1"/>
          <p:nvPr/>
        </p:nvSpPr>
        <p:spPr>
          <a:xfrm>
            <a:off x="0" y="3124200"/>
            <a:ext cx="9144000" cy="3197225"/>
          </a:xfrm>
          <a:prstGeom prst="rect">
            <a:avLst/>
          </a:prstGeom>
          <a:noFill/>
          <a:ln w="9525">
            <a:noFill/>
          </a:ln>
        </p:spPr>
        <p:txBody>
          <a:bodyPr anchor="t" anchorCtr="0">
            <a:spAutoFit/>
          </a:bodyPr>
          <a:p>
            <a:pPr eaLnBrk="0" hangingPunct="0">
              <a:lnSpc>
                <a:spcPct val="120000"/>
              </a:lnSpc>
            </a:pPr>
            <a:r>
              <a:rPr lang="en-US" altLang="zh-CN" sz="1400" b="1">
                <a:solidFill>
                  <a:srgbClr val="FFFF00"/>
                </a:solidFill>
                <a:latin typeface="Arial" panose="020B0604020202020204" pitchFamily="34" charset="0"/>
              </a:rPr>
              <a:t>It is impractical it is to waste that much storage just to ensure that each employee’ record is in a unique and predictable location. </a:t>
            </a:r>
            <a:endParaRPr lang="en-US" altLang="zh-CN" sz="1400" b="1">
              <a:solidFill>
                <a:srgbClr val="FFFF00"/>
              </a:solidFill>
              <a:latin typeface="Arial" panose="020B0604020202020204" pitchFamily="34" charset="0"/>
            </a:endParaRPr>
          </a:p>
          <a:p>
            <a:pPr eaLnBrk="0" hangingPunct="0">
              <a:lnSpc>
                <a:spcPct val="120000"/>
              </a:lnSpc>
            </a:pPr>
            <a:r>
              <a:rPr lang="en-US" altLang="zh-CN" sz="1400" b="1">
                <a:solidFill>
                  <a:srgbClr val="FFFF00"/>
                </a:solidFill>
                <a:latin typeface="Arial" panose="020B0604020202020204" pitchFamily="34" charset="0"/>
              </a:rPr>
              <a:t>Whether we use a two digit primary key (</a:t>
            </a:r>
            <a:r>
              <a:rPr lang="en-US" altLang="zh-CN" sz="1400" b="1" err="1">
                <a:solidFill>
                  <a:srgbClr val="FFFF00"/>
                </a:solidFill>
                <a:latin typeface="Arial" panose="020B0604020202020204" pitchFamily="34" charset="0"/>
              </a:rPr>
              <a:t>Emp_ID</a:t>
            </a:r>
            <a:r>
              <a:rPr lang="en-US" altLang="zh-CN" sz="1400" b="1">
                <a:solidFill>
                  <a:srgbClr val="FFFF00"/>
                </a:solidFill>
                <a:latin typeface="Arial" panose="020B0604020202020204" pitchFamily="34" charset="0"/>
              </a:rPr>
              <a:t>) or a five digit key, there are just 100 employees in the company. Thus, we will be using only 100 locations in the array. Therefore, in order to keep the array size down to the size that we will actually be using (100 elements), another good option is to use just the last two digits of key to identify each employee. For example, the employee with </a:t>
            </a:r>
            <a:r>
              <a:rPr lang="en-US" altLang="zh-CN" sz="1400" b="1" err="1">
                <a:solidFill>
                  <a:srgbClr val="FFFF00"/>
                </a:solidFill>
                <a:latin typeface="Arial" panose="020B0604020202020204" pitchFamily="34" charset="0"/>
              </a:rPr>
              <a:t>Emp_ID</a:t>
            </a:r>
            <a:r>
              <a:rPr lang="en-US" altLang="zh-CN" sz="1400" b="1">
                <a:solidFill>
                  <a:srgbClr val="FFFF00"/>
                </a:solidFill>
                <a:latin typeface="Arial" panose="020B0604020202020204" pitchFamily="34" charset="0"/>
              </a:rPr>
              <a:t> number 79439 will be stored in the element of the array with index 39. Similarly, employee with </a:t>
            </a:r>
            <a:r>
              <a:rPr lang="en-US" altLang="zh-CN" sz="1400" b="1" err="1">
                <a:solidFill>
                  <a:srgbClr val="FFFF00"/>
                </a:solidFill>
                <a:latin typeface="Arial" panose="020B0604020202020204" pitchFamily="34" charset="0"/>
              </a:rPr>
              <a:t>Emp_ID</a:t>
            </a:r>
            <a:r>
              <a:rPr lang="en-US" altLang="zh-CN" sz="1400" b="1">
                <a:solidFill>
                  <a:srgbClr val="FFFF00"/>
                </a:solidFill>
                <a:latin typeface="Arial" panose="020B0604020202020204" pitchFamily="34" charset="0"/>
              </a:rPr>
              <a:t> 12345 will have its record stored in the array at the 45th location. </a:t>
            </a:r>
            <a:endParaRPr lang="en-US" altLang="zh-CN" sz="1400" b="1">
              <a:solidFill>
                <a:srgbClr val="FFFF00"/>
              </a:solidFill>
              <a:latin typeface="Arial" panose="020B0604020202020204" pitchFamily="34" charset="0"/>
            </a:endParaRPr>
          </a:p>
          <a:p>
            <a:pPr eaLnBrk="0" hangingPunct="0">
              <a:lnSpc>
                <a:spcPct val="120000"/>
              </a:lnSpc>
            </a:pPr>
            <a:r>
              <a:rPr lang="en-US" altLang="zh-CN" sz="1400" b="1">
                <a:solidFill>
                  <a:srgbClr val="FFFF00"/>
                </a:solidFill>
                <a:latin typeface="Arial" panose="020B0604020202020204" pitchFamily="34" charset="0"/>
              </a:rPr>
              <a:t>So, in the second solution we see that the elements are not stored according to the </a:t>
            </a:r>
            <a:r>
              <a:rPr lang="en-US" altLang="zh-CN" sz="1400" b="1" i="1">
                <a:solidFill>
                  <a:srgbClr val="FFFF00"/>
                </a:solidFill>
                <a:latin typeface="Arial" panose="020B0604020202020204" pitchFamily="34" charset="0"/>
              </a:rPr>
              <a:t>value</a:t>
            </a:r>
            <a:r>
              <a:rPr lang="en-US" altLang="zh-CN" sz="1400" b="1">
                <a:solidFill>
                  <a:srgbClr val="FFFF00"/>
                </a:solidFill>
                <a:latin typeface="Arial" panose="020B0604020202020204" pitchFamily="34" charset="0"/>
              </a:rPr>
              <a:t> of the</a:t>
            </a:r>
            <a:r>
              <a:rPr lang="en-US" altLang="zh-CN" sz="1400" b="1">
                <a:solidFill>
                  <a:srgbClr val="FFFF00"/>
                </a:solidFill>
                <a:latin typeface="Tahoma" panose="020B0604030504040204" charset="0"/>
              </a:rPr>
              <a:t> key. </a:t>
            </a:r>
            <a:r>
              <a:rPr lang="en-US" altLang="zh-CN" sz="1400" b="1">
                <a:solidFill>
                  <a:srgbClr val="FF99FF"/>
                </a:solidFill>
                <a:latin typeface="Tahoma" panose="020B0604030504040204" charset="0"/>
              </a:rPr>
              <a:t>So in this situation, we need a way to convert a five-digit key number to two-digit array index. We need some </a:t>
            </a:r>
            <a:r>
              <a:rPr lang="en-US" altLang="zh-CN" sz="1400" b="1" i="1">
                <a:solidFill>
                  <a:srgbClr val="FF99FF"/>
                </a:solidFill>
                <a:latin typeface="Tahoma" panose="020B0604030504040204" charset="0"/>
              </a:rPr>
              <a:t>function</a:t>
            </a:r>
            <a:r>
              <a:rPr lang="en-US" altLang="zh-CN" sz="1400" b="1">
                <a:solidFill>
                  <a:srgbClr val="FF99FF"/>
                </a:solidFill>
                <a:latin typeface="Tahoma" panose="020B0604030504040204" charset="0"/>
              </a:rPr>
              <a:t> that will do the transformation. In this case, we will use the term Hash Table for an array and the function that will carry out the transformation will be called a Hash Function.</a:t>
            </a:r>
            <a:r>
              <a:rPr lang="en-US" altLang="zh-CN" sz="1600">
                <a:solidFill>
                  <a:srgbClr val="FF99FF"/>
                </a:solidFill>
                <a:latin typeface="Tahoma" panose="020B0604030504040204" charset="0"/>
              </a:rPr>
              <a:t> </a:t>
            </a:r>
            <a:endParaRPr lang="en-US" altLang="zh-CN" sz="1600">
              <a:solidFill>
                <a:srgbClr val="FF99FF"/>
              </a:solidFill>
              <a:latin typeface="Tahoma" panose="020B060403050404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01377"/>
          <p:cNvSpPr>
            <a:spLocks noGrp="1"/>
          </p:cNvSpPr>
          <p:nvPr>
            <p:ph type="title"/>
          </p:nvPr>
        </p:nvSpPr>
        <p:spPr>
          <a:xfrm>
            <a:off x="381000" y="-304800"/>
            <a:ext cx="8229600" cy="1143000"/>
          </a:xfrm>
          <a:ln/>
        </p:spPr>
        <p:txBody>
          <a:bodyPr anchor="ctr" anchorCtr="0"/>
          <a:p>
            <a:r>
              <a:rPr lang="en-US" altLang="zh-CN" sz="2200" b="1" u="sng">
                <a:solidFill>
                  <a:srgbClr val="FFCCFF"/>
                </a:solidFill>
              </a:rPr>
              <a:t>HASH TABLE</a:t>
            </a:r>
            <a:r>
              <a:rPr lang="en-US" altLang="zh-CN"/>
              <a:t> </a:t>
            </a:r>
            <a:endParaRPr lang="en-US" altLang="zh-CN"/>
          </a:p>
        </p:txBody>
      </p:sp>
      <p:sp>
        <p:nvSpPr>
          <p:cNvPr id="17410" name="Text Placeholder 101378"/>
          <p:cNvSpPr>
            <a:spLocks noGrp="1"/>
          </p:cNvSpPr>
          <p:nvPr>
            <p:ph type="body" sz="half" idx="1"/>
          </p:nvPr>
        </p:nvSpPr>
        <p:spPr>
          <a:xfrm>
            <a:off x="0" y="762000"/>
            <a:ext cx="9144000" cy="4911725"/>
          </a:xfrm>
          <a:ln/>
        </p:spPr>
        <p:txBody>
          <a:bodyPr anchor="t" anchorCtr="0"/>
          <a:p>
            <a:pPr defTabSz="914400">
              <a:lnSpc>
                <a:spcPct val="120000"/>
              </a:lnSpc>
              <a:buClrTx/>
              <a:buSzTx/>
              <a:buFontTx/>
            </a:pPr>
            <a:r>
              <a:rPr lang="en-US" altLang="zh-CN" sz="1600">
                <a:solidFill>
                  <a:srgbClr val="FFFF00"/>
                </a:solidFill>
              </a:rPr>
              <a:t>Hash Table is a data structure in which keys are mapped to array positions by a </a:t>
            </a:r>
            <a:r>
              <a:rPr lang="en-US" altLang="zh-CN" sz="1600">
                <a:solidFill>
                  <a:srgbClr val="FFCC99"/>
                </a:solidFill>
              </a:rPr>
              <a:t>hash function</a:t>
            </a:r>
            <a:r>
              <a:rPr lang="en-US" altLang="zh-CN" sz="1600">
                <a:solidFill>
                  <a:srgbClr val="FFFF00"/>
                </a:solidFill>
              </a:rPr>
              <a:t>. </a:t>
            </a:r>
            <a:endParaRPr lang="en-US" altLang="zh-CN" sz="1600">
              <a:solidFill>
                <a:srgbClr val="FFFF00"/>
              </a:solidFill>
            </a:endParaRPr>
          </a:p>
          <a:p>
            <a:pPr defTabSz="914400">
              <a:lnSpc>
                <a:spcPct val="120000"/>
              </a:lnSpc>
              <a:buClrTx/>
              <a:buSzTx/>
              <a:buFontTx/>
            </a:pPr>
            <a:r>
              <a:rPr lang="en-US" altLang="zh-CN" sz="1600">
                <a:solidFill>
                  <a:srgbClr val="FFFF00"/>
                </a:solidFill>
              </a:rPr>
              <a:t>A value stored in the Hash Table can be searched in O(1) time using a hash function to generate an address from the key (by producing the index of the array where the value is stored). </a:t>
            </a:r>
            <a:endParaRPr lang="en-US" altLang="zh-CN" sz="1600">
              <a:solidFill>
                <a:srgbClr val="FFFF00"/>
              </a:solidFill>
            </a:endParaRPr>
          </a:p>
          <a:p>
            <a:pPr defTabSz="914400">
              <a:lnSpc>
                <a:spcPct val="120000"/>
              </a:lnSpc>
              <a:buClrTx/>
              <a:buSzTx/>
              <a:buFontTx/>
            </a:pPr>
            <a:r>
              <a:rPr lang="en-US" altLang="zh-CN" sz="1600">
                <a:solidFill>
                  <a:srgbClr val="FFFF00"/>
                </a:solidFill>
              </a:rPr>
              <a:t>Look at the figure which shows a direct correspondence between the key and the index of the array. This concept is useful when the total universe of keys is small and when most of the keys are actually used from the whole set of keys. This is equivalent to our first example, where there are 100 keys for 100 employees.</a:t>
            </a:r>
            <a:endParaRPr lang="en-US" altLang="zh-CN" sz="1600">
              <a:solidFill>
                <a:srgbClr val="FFFF00"/>
              </a:solidFill>
            </a:endParaRPr>
          </a:p>
        </p:txBody>
      </p:sp>
      <p:sp>
        <p:nvSpPr>
          <p:cNvPr id="17411" name="Oval 101379"/>
          <p:cNvSpPr/>
          <p:nvPr/>
        </p:nvSpPr>
        <p:spPr>
          <a:xfrm>
            <a:off x="609600" y="3733800"/>
            <a:ext cx="3200400" cy="160020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eaLnBrk="0" hangingPunct="0"/>
            <a:r>
              <a:rPr lang="en-US" altLang="zh-CN" sz="1000" b="1">
                <a:solidFill>
                  <a:srgbClr val="993300"/>
                </a:solidFill>
                <a:latin typeface="Tahoma" panose="020B0604030504040204" charset="0"/>
              </a:rPr>
              <a:t>Universe of keys (U)</a:t>
            </a:r>
            <a:r>
              <a:rPr lang="en-US" altLang="zh-CN" sz="800" b="1">
                <a:solidFill>
                  <a:srgbClr val="993300"/>
                </a:solidFill>
                <a:latin typeface="Tahoma" panose="020B0604030504040204" charset="0"/>
              </a:rPr>
              <a:t>                                 9 </a:t>
            </a:r>
            <a:endParaRPr lang="en-US" altLang="zh-CN" sz="800" b="1">
              <a:solidFill>
                <a:srgbClr val="993300"/>
              </a:solidFill>
              <a:latin typeface="Tahoma" panose="020B0604030504040204" charset="0"/>
            </a:endParaRPr>
          </a:p>
          <a:p>
            <a:pPr eaLnBrk="0" hangingPunct="0"/>
            <a:r>
              <a:rPr lang="en-US" altLang="zh-CN" sz="800" b="1">
                <a:solidFill>
                  <a:srgbClr val="993300"/>
                </a:solidFill>
                <a:latin typeface="Tahoma" panose="020B0604030504040204" charset="0"/>
              </a:rPr>
              <a:t>0  5     10				       </a:t>
            </a:r>
            <a:endParaRPr lang="en-US" altLang="zh-CN" sz="800" b="1">
              <a:solidFill>
                <a:srgbClr val="993300"/>
              </a:solidFill>
              <a:latin typeface="Tahoma" panose="020B0604030504040204" charset="0"/>
            </a:endParaRPr>
          </a:p>
          <a:p>
            <a:pPr eaLnBrk="0" hangingPunct="0"/>
            <a:r>
              <a:rPr lang="en-US" altLang="zh-CN" sz="800" b="1">
                <a:solidFill>
                  <a:srgbClr val="993300"/>
                </a:solidFill>
                <a:latin typeface="Tahoma" panose="020B0604030504040204" charset="0"/>
              </a:rPr>
              <a:t>2    </a:t>
            </a:r>
            <a:endParaRPr lang="en-US" altLang="zh-CN" sz="800" b="1">
              <a:solidFill>
                <a:srgbClr val="993300"/>
              </a:solidFill>
              <a:latin typeface="Tahoma" panose="020B0604030504040204" charset="0"/>
            </a:endParaRPr>
          </a:p>
          <a:p>
            <a:pPr eaLnBrk="0" hangingPunct="0"/>
            <a:r>
              <a:rPr lang="en-US" altLang="zh-CN" sz="800" b="1">
                <a:solidFill>
                  <a:srgbClr val="993300"/>
                </a:solidFill>
                <a:latin typeface="Tahoma" panose="020B0604030504040204" charset="0"/>
              </a:rPr>
              <a:t>5</a:t>
            </a:r>
            <a:endParaRPr lang="en-US" altLang="zh-CN" sz="800" b="1">
              <a:solidFill>
                <a:srgbClr val="993300"/>
              </a:solidFill>
              <a:latin typeface="Tahoma" panose="020B0604030504040204" charset="0"/>
            </a:endParaRPr>
          </a:p>
          <a:p>
            <a:pPr eaLnBrk="0" hangingPunct="0"/>
            <a:endParaRPr lang="en-US" altLang="zh-CN" sz="800" b="1">
              <a:solidFill>
                <a:srgbClr val="993300"/>
              </a:solidFill>
              <a:latin typeface="Tahoma" panose="020B0604030504040204" charset="0"/>
            </a:endParaRPr>
          </a:p>
          <a:p>
            <a:pPr eaLnBrk="0" hangingPunct="0"/>
            <a:r>
              <a:rPr lang="en-US" altLang="zh-CN" sz="800" b="1">
                <a:solidFill>
                  <a:srgbClr val="993300"/>
                </a:solidFill>
                <a:latin typeface="Tahoma" panose="020B0604030504040204" charset="0"/>
              </a:rPr>
              <a:t>9</a:t>
            </a:r>
            <a:endParaRPr lang="en-US" altLang="zh-CN" sz="800" b="1">
              <a:solidFill>
                <a:srgbClr val="993300"/>
              </a:solidFill>
              <a:latin typeface="Tahoma" panose="020B0604030504040204" charset="0"/>
            </a:endParaRPr>
          </a:p>
          <a:p>
            <a:pPr eaLnBrk="0" hangingPunct="0"/>
            <a:endParaRPr lang="en-US" altLang="zh-CN" sz="800" b="1">
              <a:solidFill>
                <a:srgbClr val="993300"/>
              </a:solidFill>
              <a:latin typeface="Tahoma" panose="020B0604030504040204" charset="0"/>
            </a:endParaRPr>
          </a:p>
          <a:p>
            <a:pPr eaLnBrk="0" hangingPunct="0"/>
            <a:r>
              <a:rPr lang="en-US" altLang="zh-CN" sz="800">
                <a:solidFill>
                  <a:srgbClr val="993300"/>
                </a:solidFill>
                <a:latin typeface="Tahoma" panose="020B0604030504040204" charset="0"/>
              </a:rPr>
              <a:t>	1</a:t>
            </a:r>
            <a:endParaRPr lang="en-US" altLang="zh-CN">
              <a:solidFill>
                <a:srgbClr val="993300"/>
              </a:solidFill>
              <a:latin typeface="Tahoma" panose="020B0604030504040204" charset="0"/>
            </a:endParaRPr>
          </a:p>
        </p:txBody>
      </p:sp>
      <p:sp>
        <p:nvSpPr>
          <p:cNvPr id="17412" name="Oval 101380"/>
          <p:cNvSpPr/>
          <p:nvPr/>
        </p:nvSpPr>
        <p:spPr>
          <a:xfrm>
            <a:off x="1524000" y="4191000"/>
            <a:ext cx="1485900" cy="102870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eaLnBrk="0" hangingPunct="0"/>
            <a:r>
              <a:rPr lang="en-US" altLang="zh-CN" sz="1000" b="1">
                <a:solidFill>
                  <a:srgbClr val="993300"/>
                </a:solidFill>
                <a:latin typeface="Tahoma" panose="020B0604030504040204" charset="0"/>
              </a:rPr>
              <a:t>Actual Keys used (K)</a:t>
            </a:r>
            <a:endParaRPr lang="en-US" altLang="zh-CN" sz="1000" b="1">
              <a:solidFill>
                <a:srgbClr val="993300"/>
              </a:solidFill>
              <a:latin typeface="Tahoma" panose="020B0604030504040204" charset="0"/>
            </a:endParaRPr>
          </a:p>
          <a:p>
            <a:pPr eaLnBrk="0" hangingPunct="0"/>
            <a:endParaRPr lang="en-US" altLang="zh-CN" sz="800" b="1">
              <a:solidFill>
                <a:srgbClr val="993300"/>
              </a:solidFill>
              <a:latin typeface="Tahoma" panose="020B0604030504040204" charset="0"/>
            </a:endParaRPr>
          </a:p>
          <a:p>
            <a:pPr eaLnBrk="0" hangingPunct="0"/>
            <a:r>
              <a:rPr lang="en-US" altLang="zh-CN" sz="800" b="1">
                <a:solidFill>
                  <a:srgbClr val="993300"/>
                </a:solidFill>
                <a:latin typeface="Tahoma" panose="020B0604030504040204" charset="0"/>
              </a:rPr>
              <a:t>1    3        4	      6      7       8      </a:t>
            </a:r>
            <a:endParaRPr lang="en-US" altLang="zh-CN" b="1">
              <a:solidFill>
                <a:srgbClr val="993300"/>
              </a:solidFill>
              <a:latin typeface="Tahoma" panose="020B0604030504040204" charset="0"/>
            </a:endParaRPr>
          </a:p>
        </p:txBody>
      </p:sp>
      <p:sp>
        <p:nvSpPr>
          <p:cNvPr id="17413" name="Straight Connector 101381"/>
          <p:cNvSpPr/>
          <p:nvPr/>
        </p:nvSpPr>
        <p:spPr>
          <a:xfrm flipV="1">
            <a:off x="2095500" y="3657600"/>
            <a:ext cx="2476500" cy="1257300"/>
          </a:xfrm>
          <a:prstGeom prst="line">
            <a:avLst/>
          </a:prstGeom>
          <a:ln w="9525" cap="flat" cmpd="sng">
            <a:solidFill>
              <a:srgbClr val="FFFF00"/>
            </a:solidFill>
            <a:prstDash val="solid"/>
            <a:round/>
            <a:headEnd type="none" w="med" len="med"/>
            <a:tailEnd type="triangle" w="med" len="med"/>
          </a:ln>
        </p:spPr>
      </p:sp>
      <p:sp>
        <p:nvSpPr>
          <p:cNvPr id="17414" name="Straight Connector 101382"/>
          <p:cNvSpPr/>
          <p:nvPr/>
        </p:nvSpPr>
        <p:spPr>
          <a:xfrm flipV="1">
            <a:off x="2209800" y="4229100"/>
            <a:ext cx="2400300" cy="685800"/>
          </a:xfrm>
          <a:prstGeom prst="line">
            <a:avLst/>
          </a:prstGeom>
          <a:ln w="9525" cap="flat" cmpd="sng">
            <a:solidFill>
              <a:srgbClr val="FFFF00"/>
            </a:solidFill>
            <a:prstDash val="solid"/>
            <a:round/>
            <a:headEnd type="none" w="med" len="med"/>
            <a:tailEnd type="triangle" w="med" len="med"/>
          </a:ln>
        </p:spPr>
      </p:sp>
      <p:sp>
        <p:nvSpPr>
          <p:cNvPr id="17415" name="Straight Connector 101383"/>
          <p:cNvSpPr/>
          <p:nvPr/>
        </p:nvSpPr>
        <p:spPr>
          <a:xfrm flipV="1">
            <a:off x="2438400" y="4419600"/>
            <a:ext cx="2133600" cy="381000"/>
          </a:xfrm>
          <a:prstGeom prst="line">
            <a:avLst/>
          </a:prstGeom>
          <a:ln w="9525" cap="flat" cmpd="sng">
            <a:solidFill>
              <a:srgbClr val="FFFF00"/>
            </a:solidFill>
            <a:prstDash val="solid"/>
            <a:round/>
            <a:headEnd type="none" w="med" len="med"/>
            <a:tailEnd type="triangle" w="med" len="med"/>
          </a:ln>
        </p:spPr>
      </p:sp>
      <p:sp>
        <p:nvSpPr>
          <p:cNvPr id="17416" name="Straight Connector 101384"/>
          <p:cNvSpPr/>
          <p:nvPr/>
        </p:nvSpPr>
        <p:spPr>
          <a:xfrm flipV="1">
            <a:off x="2095500" y="4876800"/>
            <a:ext cx="2552700" cy="152400"/>
          </a:xfrm>
          <a:prstGeom prst="line">
            <a:avLst/>
          </a:prstGeom>
          <a:ln w="9525" cap="flat" cmpd="sng">
            <a:solidFill>
              <a:srgbClr val="FFFF00"/>
            </a:solidFill>
            <a:prstDash val="solid"/>
            <a:round/>
            <a:headEnd type="none" w="med" len="med"/>
            <a:tailEnd type="triangle" w="med" len="med"/>
          </a:ln>
        </p:spPr>
      </p:sp>
      <p:sp>
        <p:nvSpPr>
          <p:cNvPr id="17417" name="Straight Connector 101385"/>
          <p:cNvSpPr/>
          <p:nvPr/>
        </p:nvSpPr>
        <p:spPr>
          <a:xfrm>
            <a:off x="2209800" y="5029200"/>
            <a:ext cx="2362200" cy="152400"/>
          </a:xfrm>
          <a:prstGeom prst="line">
            <a:avLst/>
          </a:prstGeom>
          <a:ln w="9525" cap="flat" cmpd="sng">
            <a:solidFill>
              <a:srgbClr val="FFFF00"/>
            </a:solidFill>
            <a:prstDash val="solid"/>
            <a:round/>
            <a:headEnd type="none" w="med" len="med"/>
            <a:tailEnd type="triangle" w="med" len="med"/>
          </a:ln>
        </p:spPr>
      </p:sp>
      <p:sp>
        <p:nvSpPr>
          <p:cNvPr id="17418" name="Straight Connector 101386"/>
          <p:cNvSpPr/>
          <p:nvPr/>
        </p:nvSpPr>
        <p:spPr>
          <a:xfrm>
            <a:off x="2438400" y="5029200"/>
            <a:ext cx="2133600" cy="381000"/>
          </a:xfrm>
          <a:prstGeom prst="line">
            <a:avLst/>
          </a:prstGeom>
          <a:ln w="9525" cap="flat" cmpd="sng">
            <a:solidFill>
              <a:srgbClr val="FFFF00"/>
            </a:solidFill>
            <a:prstDash val="solid"/>
            <a:round/>
            <a:headEnd type="none" w="med" len="med"/>
            <a:tailEnd type="triangle" w="med" len="med"/>
          </a:ln>
        </p:spPr>
      </p:sp>
      <p:graphicFrame>
        <p:nvGraphicFramePr>
          <p:cNvPr id="101388" name="Content Placeholder 101387"/>
          <p:cNvGraphicFramePr/>
          <p:nvPr>
            <p:ph sz="half" idx="2"/>
          </p:nvPr>
        </p:nvGraphicFramePr>
        <p:xfrm>
          <a:off x="4648200" y="3351213"/>
          <a:ext cx="1371600" cy="2438400"/>
        </p:xfrm>
        <a:graphic>
          <a:graphicData uri="http://schemas.openxmlformats.org/drawingml/2006/table">
            <a:tbl>
              <a:tblPr/>
              <a:tblGrid>
                <a:gridCol w="414338"/>
                <a:gridCol w="957262"/>
              </a:tblGrid>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0</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1</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13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2</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3</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4</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5</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6</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13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7</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8</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9</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Placeholder 102401"/>
          <p:cNvSpPr>
            <a:spLocks noGrp="1"/>
          </p:cNvSpPr>
          <p:nvPr>
            <p:ph type="body" sz="half" idx="1"/>
          </p:nvPr>
        </p:nvSpPr>
        <p:spPr>
          <a:xfrm>
            <a:off x="0" y="0"/>
            <a:ext cx="9144000" cy="4530725"/>
          </a:xfrm>
          <a:ln/>
        </p:spPr>
        <p:txBody>
          <a:bodyPr anchor="t" anchorCtr="0"/>
          <a:p>
            <a:pPr defTabSz="914400">
              <a:lnSpc>
                <a:spcPct val="120000"/>
              </a:lnSpc>
              <a:buClrTx/>
              <a:buSzTx/>
              <a:buFontTx/>
            </a:pPr>
            <a:r>
              <a:rPr lang="en-US" altLang="zh-CN" sz="1600">
                <a:solidFill>
                  <a:srgbClr val="FFFF00"/>
                </a:solidFill>
              </a:rPr>
              <a:t>However, when the set K of keys that are actually used is much smaller than that of U, a hash table consumes much less storage space. The storage requirement for a hash table is just </a:t>
            </a:r>
            <a:r>
              <a:rPr lang="en-US" altLang="zh-CN" sz="1600" err="1">
                <a:solidFill>
                  <a:srgbClr val="FFFF00"/>
                </a:solidFill>
              </a:rPr>
              <a:t>O(k</a:t>
            </a:r>
            <a:r>
              <a:rPr lang="en-US" altLang="zh-CN" sz="1600">
                <a:solidFill>
                  <a:srgbClr val="FFFF00"/>
                </a:solidFill>
              </a:rPr>
              <a:t>), where k is the number of keys actually used. </a:t>
            </a:r>
            <a:endParaRPr lang="en-US" altLang="zh-CN" sz="1600">
              <a:solidFill>
                <a:srgbClr val="FFFF00"/>
              </a:solidFill>
            </a:endParaRPr>
          </a:p>
          <a:p>
            <a:pPr defTabSz="914400">
              <a:lnSpc>
                <a:spcPct val="120000"/>
              </a:lnSpc>
              <a:buClrTx/>
              <a:buSzTx/>
              <a:buFontTx/>
            </a:pPr>
            <a:r>
              <a:rPr lang="en-US" altLang="zh-CN" sz="1600">
                <a:solidFill>
                  <a:srgbClr val="FFFF00"/>
                </a:solidFill>
              </a:rPr>
              <a:t>In a hash table, an element with key k is stored at index </a:t>
            </a:r>
            <a:r>
              <a:rPr lang="en-US" altLang="zh-CN" sz="1600" err="1">
                <a:solidFill>
                  <a:srgbClr val="FFFF00"/>
                </a:solidFill>
              </a:rPr>
              <a:t>h(k</a:t>
            </a:r>
            <a:r>
              <a:rPr lang="en-US" altLang="zh-CN" sz="1600">
                <a:solidFill>
                  <a:srgbClr val="FFFF00"/>
                </a:solidFill>
              </a:rPr>
              <a:t>) not k. This means, a hash function h is used to calculate the index at which the element with key k will be stored. Thus, the process of mapping keys to appropriate locations (or indexes) in a hash table is called </a:t>
            </a:r>
            <a:r>
              <a:rPr lang="en-US" altLang="zh-CN" sz="1600" b="1" i="1">
                <a:solidFill>
                  <a:srgbClr val="FFFF00"/>
                </a:solidFill>
              </a:rPr>
              <a:t>hashing</a:t>
            </a:r>
            <a:r>
              <a:rPr lang="en-US" altLang="zh-CN" sz="1600">
                <a:solidFill>
                  <a:srgbClr val="FFFF00"/>
                </a:solidFill>
              </a:rPr>
              <a:t>. </a:t>
            </a:r>
            <a:endParaRPr lang="en-US" altLang="zh-CN" sz="1600">
              <a:solidFill>
                <a:srgbClr val="FFFF00"/>
              </a:solidFill>
            </a:endParaRPr>
          </a:p>
        </p:txBody>
      </p:sp>
      <p:sp>
        <p:nvSpPr>
          <p:cNvPr id="18434" name="Oval 102402"/>
          <p:cNvSpPr/>
          <p:nvPr/>
        </p:nvSpPr>
        <p:spPr>
          <a:xfrm>
            <a:off x="990600" y="1752600"/>
            <a:ext cx="3200400" cy="160020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eaLnBrk="0" hangingPunct="0"/>
            <a:r>
              <a:rPr lang="en-US" altLang="zh-CN" sz="1000" b="1">
                <a:solidFill>
                  <a:srgbClr val="993300"/>
                </a:solidFill>
                <a:latin typeface="Tahoma" panose="020B0604030504040204" charset="0"/>
              </a:rPr>
              <a:t>Universe of keys (U)</a:t>
            </a:r>
            <a:r>
              <a:rPr lang="en-US" altLang="zh-CN" sz="800" b="1">
                <a:solidFill>
                  <a:srgbClr val="993300"/>
                </a:solidFill>
                <a:latin typeface="Tahoma" panose="020B0604030504040204" charset="0"/>
              </a:rPr>
              <a:t>	</a:t>
            </a:r>
            <a:r>
              <a:rPr lang="en-US" altLang="zh-CN" sz="800" b="1">
                <a:solidFill>
                  <a:schemeClr val="bg2"/>
                </a:solidFill>
                <a:latin typeface="Tahoma" panose="020B0604030504040204" charset="0"/>
              </a:rPr>
              <a:t>						</a:t>
            </a:r>
            <a:endParaRPr lang="en-US" altLang="zh-CN" sz="800" b="1">
              <a:solidFill>
                <a:schemeClr val="bg2"/>
              </a:solidFill>
              <a:latin typeface="Tahoma" panose="020B0604030504040204" charset="0"/>
            </a:endParaRPr>
          </a:p>
          <a:p>
            <a:pPr eaLnBrk="0" hangingPunct="0"/>
            <a:r>
              <a:rPr lang="en-US" altLang="zh-CN" sz="800" b="1">
                <a:solidFill>
                  <a:schemeClr val="bg2"/>
                </a:solidFill>
                <a:latin typeface="Tahoma" panose="020B0604030504040204" charset="0"/>
              </a:rPr>
              <a:t>				</a:t>
            </a:r>
            <a:endParaRPr lang="en-US" altLang="zh-CN" sz="800" b="1">
              <a:solidFill>
                <a:schemeClr val="bg2"/>
              </a:solidFill>
              <a:latin typeface="Tahoma" panose="020B0604030504040204" charset="0"/>
            </a:endParaRPr>
          </a:p>
          <a:p>
            <a:pPr eaLnBrk="0" hangingPunct="0"/>
            <a:endParaRPr lang="en-US" altLang="zh-CN" b="1">
              <a:solidFill>
                <a:schemeClr val="bg2"/>
              </a:solidFill>
              <a:latin typeface="Tahoma" panose="020B0604030504040204" charset="0"/>
            </a:endParaRPr>
          </a:p>
        </p:txBody>
      </p:sp>
      <p:sp>
        <p:nvSpPr>
          <p:cNvPr id="18435" name="Oval 102403"/>
          <p:cNvSpPr/>
          <p:nvPr/>
        </p:nvSpPr>
        <p:spPr>
          <a:xfrm>
            <a:off x="1905000" y="2209800"/>
            <a:ext cx="1714500" cy="1028700"/>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eaLnBrk="0" hangingPunct="0"/>
            <a:r>
              <a:rPr lang="en-US" altLang="zh-CN" sz="900" b="1">
                <a:solidFill>
                  <a:srgbClr val="993300"/>
                </a:solidFill>
                <a:latin typeface="Tahoma" panose="020B0604030504040204" charset="0"/>
              </a:rPr>
              <a:t>Actual Keys used (K)</a:t>
            </a:r>
            <a:endParaRPr lang="en-US" altLang="zh-CN" sz="900" b="1">
              <a:solidFill>
                <a:srgbClr val="993300"/>
              </a:solidFill>
              <a:latin typeface="Tahoma" panose="020B0604030504040204" charset="0"/>
            </a:endParaRPr>
          </a:p>
          <a:p>
            <a:pPr eaLnBrk="0" hangingPunct="0"/>
            <a:r>
              <a:rPr lang="en-US" altLang="zh-CN" sz="1000" b="1">
                <a:solidFill>
                  <a:srgbClr val="993300"/>
                </a:solidFill>
                <a:latin typeface="Tahoma" panose="020B0604030504040204" charset="0"/>
              </a:rPr>
              <a:t>k</a:t>
            </a:r>
            <a:r>
              <a:rPr lang="en-US" altLang="zh-CN" sz="1000" b="1" baseline="-25000">
                <a:solidFill>
                  <a:srgbClr val="993300"/>
                </a:solidFill>
                <a:latin typeface="Tahoma" panose="020B0604030504040204" charset="0"/>
              </a:rPr>
              <a:t>1</a:t>
            </a:r>
            <a:r>
              <a:rPr lang="en-US" altLang="zh-CN" sz="1000" b="1">
                <a:solidFill>
                  <a:srgbClr val="993300"/>
                </a:solidFill>
                <a:latin typeface="Tahoma" panose="020B0604030504040204" charset="0"/>
              </a:rPr>
              <a:t>     k</a:t>
            </a:r>
            <a:r>
              <a:rPr lang="en-US" altLang="zh-CN" sz="1000" b="1" baseline="-25000">
                <a:solidFill>
                  <a:srgbClr val="993300"/>
                </a:solidFill>
                <a:latin typeface="Tahoma" panose="020B0604030504040204" charset="0"/>
              </a:rPr>
              <a:t>2 </a:t>
            </a:r>
            <a:r>
              <a:rPr lang="en-US" altLang="zh-CN" sz="1000" b="1">
                <a:solidFill>
                  <a:srgbClr val="993300"/>
                </a:solidFill>
                <a:latin typeface="Tahoma" panose="020B0604030504040204" charset="0"/>
              </a:rPr>
              <a:t>    k</a:t>
            </a:r>
            <a:r>
              <a:rPr lang="en-US" altLang="zh-CN" sz="1000" b="1" baseline="-25000">
                <a:solidFill>
                  <a:srgbClr val="993300"/>
                </a:solidFill>
                <a:latin typeface="Tahoma" panose="020B0604030504040204" charset="0"/>
              </a:rPr>
              <a:t>3</a:t>
            </a:r>
            <a:r>
              <a:rPr lang="en-US" altLang="zh-CN" sz="1000" b="1">
                <a:solidFill>
                  <a:srgbClr val="993300"/>
                </a:solidFill>
                <a:latin typeface="Tahoma" panose="020B0604030504040204" charset="0"/>
              </a:rPr>
              <a:t>        k</a:t>
            </a:r>
            <a:r>
              <a:rPr lang="en-US" altLang="zh-CN" sz="1000" b="1" baseline="-25000">
                <a:solidFill>
                  <a:srgbClr val="993300"/>
                </a:solidFill>
                <a:latin typeface="Tahoma" panose="020B0604030504040204" charset="0"/>
              </a:rPr>
              <a:t>4</a:t>
            </a:r>
            <a:r>
              <a:rPr lang="en-US" altLang="zh-CN" sz="1000" b="1">
                <a:solidFill>
                  <a:srgbClr val="993300"/>
                </a:solidFill>
                <a:latin typeface="Tahoma" panose="020B0604030504040204" charset="0"/>
              </a:rPr>
              <a:t>	       k</a:t>
            </a:r>
            <a:r>
              <a:rPr lang="en-US" altLang="zh-CN" sz="1000" b="1" baseline="-25000">
                <a:solidFill>
                  <a:srgbClr val="993300"/>
                </a:solidFill>
                <a:latin typeface="Tahoma" panose="020B0604030504040204" charset="0"/>
              </a:rPr>
              <a:t>5 </a:t>
            </a:r>
            <a:r>
              <a:rPr lang="en-US" altLang="zh-CN" sz="1000" b="1">
                <a:solidFill>
                  <a:srgbClr val="993300"/>
                </a:solidFill>
                <a:latin typeface="Tahoma" panose="020B0604030504040204" charset="0"/>
              </a:rPr>
              <a:t>       k</a:t>
            </a:r>
            <a:r>
              <a:rPr lang="en-US" altLang="zh-CN" sz="1000" b="1" baseline="-25000">
                <a:solidFill>
                  <a:srgbClr val="993300"/>
                </a:solidFill>
                <a:latin typeface="Tahoma" panose="020B0604030504040204" charset="0"/>
              </a:rPr>
              <a:t>6</a:t>
            </a:r>
            <a:r>
              <a:rPr lang="en-US" altLang="zh-CN" sz="1000" b="1">
                <a:solidFill>
                  <a:schemeClr val="bg2"/>
                </a:solidFill>
                <a:latin typeface="Tahoma" panose="020B0604030504040204" charset="0"/>
              </a:rPr>
              <a:t>	</a:t>
            </a:r>
            <a:r>
              <a:rPr lang="en-US" altLang="zh-CN" sz="1000">
                <a:latin typeface="Tahoma" panose="020B0604030504040204" charset="0"/>
              </a:rPr>
              <a:t>    k</a:t>
            </a:r>
            <a:r>
              <a:rPr lang="en-US" altLang="zh-CN" sz="1000" baseline="-25000">
                <a:latin typeface="Tahoma" panose="020B0604030504040204" charset="0"/>
              </a:rPr>
              <a:t>7</a:t>
            </a:r>
            <a:r>
              <a:rPr lang="en-US" altLang="zh-CN" sz="1000">
                <a:latin typeface="Tahoma" panose="020B0604030504040204" charset="0"/>
              </a:rPr>
              <a:t>	</a:t>
            </a:r>
            <a:endParaRPr lang="en-US" altLang="zh-CN">
              <a:latin typeface="Tahoma" panose="020B0604030504040204" charset="0"/>
            </a:endParaRPr>
          </a:p>
        </p:txBody>
      </p:sp>
      <p:sp>
        <p:nvSpPr>
          <p:cNvPr id="18436" name="Straight Connector 102404"/>
          <p:cNvSpPr/>
          <p:nvPr/>
        </p:nvSpPr>
        <p:spPr>
          <a:xfrm flipV="1">
            <a:off x="2209800" y="1676400"/>
            <a:ext cx="2514600" cy="1257300"/>
          </a:xfrm>
          <a:prstGeom prst="line">
            <a:avLst/>
          </a:prstGeom>
          <a:ln w="9525" cap="flat" cmpd="sng">
            <a:solidFill>
              <a:srgbClr val="FFFF00"/>
            </a:solidFill>
            <a:prstDash val="solid"/>
            <a:round/>
            <a:headEnd type="none" w="med" len="med"/>
            <a:tailEnd type="triangle" w="med" len="med"/>
          </a:ln>
        </p:spPr>
      </p:sp>
      <p:sp>
        <p:nvSpPr>
          <p:cNvPr id="18437" name="Straight Connector 102405"/>
          <p:cNvSpPr/>
          <p:nvPr/>
        </p:nvSpPr>
        <p:spPr>
          <a:xfrm flipV="1">
            <a:off x="2438400" y="2247900"/>
            <a:ext cx="2286000" cy="685800"/>
          </a:xfrm>
          <a:prstGeom prst="line">
            <a:avLst/>
          </a:prstGeom>
          <a:ln w="9525" cap="flat" cmpd="sng">
            <a:solidFill>
              <a:srgbClr val="FFFF00"/>
            </a:solidFill>
            <a:prstDash val="solid"/>
            <a:round/>
            <a:headEnd type="none" w="med" len="med"/>
            <a:tailEnd type="triangle" w="med" len="med"/>
          </a:ln>
        </p:spPr>
      </p:sp>
      <p:sp>
        <p:nvSpPr>
          <p:cNvPr id="18438" name="Straight Connector 102406"/>
          <p:cNvSpPr/>
          <p:nvPr/>
        </p:nvSpPr>
        <p:spPr>
          <a:xfrm flipV="1">
            <a:off x="2781300" y="2057400"/>
            <a:ext cx="1943100" cy="762000"/>
          </a:xfrm>
          <a:prstGeom prst="line">
            <a:avLst/>
          </a:prstGeom>
          <a:ln w="9525" cap="flat" cmpd="sng">
            <a:solidFill>
              <a:srgbClr val="FFFF00"/>
            </a:solidFill>
            <a:prstDash val="solid"/>
            <a:round/>
            <a:headEnd type="none" w="med" len="med"/>
            <a:tailEnd type="triangle" w="med" len="med"/>
          </a:ln>
        </p:spPr>
      </p:sp>
      <p:sp>
        <p:nvSpPr>
          <p:cNvPr id="18439" name="Straight Connector 102407"/>
          <p:cNvSpPr/>
          <p:nvPr/>
        </p:nvSpPr>
        <p:spPr>
          <a:xfrm>
            <a:off x="2324100" y="3162300"/>
            <a:ext cx="2400300" cy="647700"/>
          </a:xfrm>
          <a:prstGeom prst="line">
            <a:avLst/>
          </a:prstGeom>
          <a:ln w="9525" cap="flat" cmpd="sng">
            <a:solidFill>
              <a:srgbClr val="FFFF00"/>
            </a:solidFill>
            <a:prstDash val="solid"/>
            <a:round/>
            <a:headEnd type="none" w="med" len="med"/>
            <a:tailEnd type="triangle" w="med" len="med"/>
          </a:ln>
        </p:spPr>
      </p:sp>
      <p:sp>
        <p:nvSpPr>
          <p:cNvPr id="18440" name="Straight Connector 102408"/>
          <p:cNvSpPr/>
          <p:nvPr/>
        </p:nvSpPr>
        <p:spPr>
          <a:xfrm>
            <a:off x="3124200" y="2933700"/>
            <a:ext cx="1524000" cy="266700"/>
          </a:xfrm>
          <a:prstGeom prst="line">
            <a:avLst/>
          </a:prstGeom>
          <a:ln w="9525" cap="flat" cmpd="sng">
            <a:solidFill>
              <a:srgbClr val="FFFF00"/>
            </a:solidFill>
            <a:prstDash val="solid"/>
            <a:round/>
            <a:headEnd type="none" w="med" len="med"/>
            <a:tailEnd type="triangle" w="med" len="med"/>
          </a:ln>
        </p:spPr>
      </p:sp>
      <p:sp>
        <p:nvSpPr>
          <p:cNvPr id="18441" name="Straight Connector 102409"/>
          <p:cNvSpPr/>
          <p:nvPr/>
        </p:nvSpPr>
        <p:spPr>
          <a:xfrm>
            <a:off x="3009900" y="3048000"/>
            <a:ext cx="1714500" cy="457200"/>
          </a:xfrm>
          <a:prstGeom prst="line">
            <a:avLst/>
          </a:prstGeom>
          <a:ln w="9525" cap="flat" cmpd="sng">
            <a:solidFill>
              <a:srgbClr val="FFFF00"/>
            </a:solidFill>
            <a:prstDash val="solid"/>
            <a:round/>
            <a:headEnd type="none" w="med" len="med"/>
            <a:tailEnd type="triangle" w="med" len="med"/>
          </a:ln>
        </p:spPr>
      </p:sp>
      <p:sp>
        <p:nvSpPr>
          <p:cNvPr id="18442" name="Straight Connector 102410"/>
          <p:cNvSpPr/>
          <p:nvPr/>
        </p:nvSpPr>
        <p:spPr>
          <a:xfrm>
            <a:off x="2895600" y="3162300"/>
            <a:ext cx="1714500" cy="342900"/>
          </a:xfrm>
          <a:prstGeom prst="line">
            <a:avLst/>
          </a:prstGeom>
          <a:ln w="9525" cap="flat" cmpd="sng">
            <a:solidFill>
              <a:srgbClr val="FFFF00"/>
            </a:solidFill>
            <a:prstDash val="solid"/>
            <a:round/>
            <a:headEnd type="none" w="med" len="med"/>
            <a:tailEnd type="triangle" w="med" len="med"/>
          </a:ln>
        </p:spPr>
      </p:sp>
      <p:graphicFrame>
        <p:nvGraphicFramePr>
          <p:cNvPr id="102412" name="Content Placeholder 102411"/>
          <p:cNvGraphicFramePr/>
          <p:nvPr>
            <p:ph sz="half" idx="2"/>
          </p:nvPr>
        </p:nvGraphicFramePr>
        <p:xfrm>
          <a:off x="4724400" y="1447800"/>
          <a:ext cx="1143000" cy="2463800"/>
        </p:xfrm>
        <a:graphic>
          <a:graphicData uri="http://schemas.openxmlformats.org/drawingml/2006/table">
            <a:tbl>
              <a:tblPr/>
              <a:tblGrid>
                <a:gridCol w="533400"/>
                <a:gridCol w="609600"/>
              </a:tblGrid>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0</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1</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2</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698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3</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4</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5</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6</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7</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8</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NULL</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r h="24288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gn="ctr">
                        <a:spcBef>
                          <a:spcPct val="0"/>
                        </a:spcBef>
                        <a:buNone/>
                      </a:pPr>
                      <a:r>
                        <a:rPr sz="1000" b="1">
                          <a:solidFill>
                            <a:srgbClr val="CC3300"/>
                          </a:solidFill>
                          <a:latin typeface="Times New Roman" panose="02020603050405020304" pitchFamily="18" charset="0"/>
                          <a:cs typeface="Times New Roman" panose="02020603050405020304" pitchFamily="18" charset="0"/>
                        </a:rPr>
                        <a:t>9</a:t>
                      </a: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marL="0" lvl="0" indent="0">
                        <a:buNone/>
                      </a:pPr>
                      <a:endParaRPr lang="en-US" sz="1000" b="1">
                        <a:solidFill>
                          <a:srgbClr val="CC3300"/>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4DD"/>
                    </a:solidFill>
                  </a:tcPr>
                </a:tc>
              </a:tr>
            </a:tbl>
          </a:graphicData>
        </a:graphic>
      </p:graphicFrame>
      <p:sp>
        <p:nvSpPr>
          <p:cNvPr id="18478" name="Text Box 102446"/>
          <p:cNvSpPr txBox="1"/>
          <p:nvPr/>
        </p:nvSpPr>
        <p:spPr>
          <a:xfrm>
            <a:off x="0" y="4038600"/>
            <a:ext cx="9144000" cy="336550"/>
          </a:xfrm>
          <a:prstGeom prst="rect">
            <a:avLst/>
          </a:prstGeom>
          <a:noFill/>
          <a:ln w="9525">
            <a:noFill/>
          </a:ln>
        </p:spPr>
        <p:txBody>
          <a:bodyPr anchor="t" anchorCtr="0">
            <a:spAutoFit/>
          </a:bodyPr>
          <a:p>
            <a:pPr eaLnBrk="0" hangingPunct="0">
              <a:spcBef>
                <a:spcPct val="50000"/>
              </a:spcBef>
            </a:pPr>
            <a:r>
              <a:rPr lang="en-US" altLang="zh-CN" sz="1600">
                <a:solidFill>
                  <a:srgbClr val="FFCC99"/>
                </a:solidFill>
                <a:latin typeface="Tahoma" panose="020B0604030504040204" charset="0"/>
              </a:rPr>
              <a:t>That is, when two or more keys maps to the same memory location, a collision is said to occur.</a:t>
            </a:r>
            <a:r>
              <a:rPr lang="en-US" altLang="zh-CN" sz="1600">
                <a:solidFill>
                  <a:srgbClr val="FFFF00"/>
                </a:solidFill>
                <a:latin typeface="Tahoma" panose="020B0604030504040204" charset="0"/>
              </a:rPr>
              <a:t> </a:t>
            </a:r>
            <a:endParaRPr lang="en-US" altLang="zh-CN" sz="1600">
              <a:solidFill>
                <a:srgbClr val="FFFF00"/>
              </a:solidFill>
              <a:latin typeface="Tahoma" panose="020B060403050404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itle 103425"/>
          <p:cNvSpPr>
            <a:spLocks noGrp="1"/>
          </p:cNvSpPr>
          <p:nvPr>
            <p:ph type="title"/>
          </p:nvPr>
        </p:nvSpPr>
        <p:spPr>
          <a:xfrm>
            <a:off x="381000" y="-304800"/>
            <a:ext cx="8229600" cy="1143000"/>
          </a:xfrm>
          <a:ln/>
        </p:spPr>
        <p:txBody>
          <a:bodyPr anchor="ctr" anchorCtr="0"/>
          <a:p>
            <a:r>
              <a:rPr lang="en-US" altLang="zh-CN" sz="2200" b="1" u="sng">
                <a:solidFill>
                  <a:srgbClr val="FFCCFF"/>
                </a:solidFill>
              </a:rPr>
              <a:t>HASH FUNCTION</a:t>
            </a:r>
            <a:r>
              <a:rPr lang="en-US" altLang="zh-CN"/>
              <a:t> </a:t>
            </a:r>
            <a:endParaRPr lang="en-US" altLang="zh-CN"/>
          </a:p>
        </p:txBody>
      </p:sp>
      <p:sp>
        <p:nvSpPr>
          <p:cNvPr id="19458" name="Text Placeholder 103426"/>
          <p:cNvSpPr>
            <a:spLocks noGrp="1"/>
          </p:cNvSpPr>
          <p:nvPr>
            <p:ph idx="1"/>
          </p:nvPr>
        </p:nvSpPr>
        <p:spPr>
          <a:xfrm>
            <a:off x="0" y="609600"/>
            <a:ext cx="9144000" cy="5867400"/>
          </a:xfrm>
          <a:ln/>
        </p:spPr>
        <p:txBody>
          <a:bodyPr anchor="t" anchorCtr="0"/>
          <a:p>
            <a:pPr>
              <a:lnSpc>
                <a:spcPct val="120000"/>
              </a:lnSpc>
            </a:pPr>
            <a:r>
              <a:rPr lang="en-US" altLang="zh-CN" sz="1400" b="1">
                <a:solidFill>
                  <a:srgbClr val="FFFF00"/>
                </a:solidFill>
              </a:rPr>
              <a:t>Hash Function, h is simply a mathematical formula which when applied to the key, produces an integer which can be used as an index for the key in the hash table. The main aim of a hash function is that elements should be relatively randomly and uniformly distributed. Hash function produces a unique set of integers within some suitable range. Such function produces no collisions. But practically speaking, there is no hash function that eliminates collision completely. A good hash function can only minimize the number of collisions by spreading the elements uniformly throughout the array</a:t>
            </a:r>
            <a:r>
              <a:rPr lang="en-US" altLang="zh-CN" sz="1400" b="1"/>
              <a:t>. </a:t>
            </a:r>
            <a:endParaRPr lang="en-US" altLang="zh-CN" sz="1400" b="1"/>
          </a:p>
          <a:p>
            <a:pPr>
              <a:lnSpc>
                <a:spcPct val="120000"/>
              </a:lnSpc>
              <a:buNone/>
            </a:pPr>
            <a:r>
              <a:rPr lang="en-US" altLang="zh-CN" sz="1400" b="1" u="sng">
                <a:solidFill>
                  <a:srgbClr val="FF99FF"/>
                </a:solidFill>
              </a:rPr>
              <a:t>Division Method</a:t>
            </a:r>
            <a:endParaRPr lang="en-US" altLang="zh-CN" sz="1400" b="1" i="1" u="sng">
              <a:solidFill>
                <a:srgbClr val="FF99FF"/>
              </a:solidFill>
            </a:endParaRPr>
          </a:p>
          <a:p>
            <a:pPr>
              <a:lnSpc>
                <a:spcPct val="120000"/>
              </a:lnSpc>
            </a:pPr>
            <a:r>
              <a:rPr lang="en-US" altLang="zh-CN" sz="1400" b="1">
                <a:solidFill>
                  <a:srgbClr val="FFFF00"/>
                </a:solidFill>
              </a:rPr>
              <a:t>Division method is the most simple method of hashing an integer </a:t>
            </a:r>
            <a:r>
              <a:rPr lang="en-US" altLang="zh-CN" sz="1400" b="1" i="1">
                <a:solidFill>
                  <a:srgbClr val="FFFF00"/>
                </a:solidFill>
              </a:rPr>
              <a:t>x. </a:t>
            </a:r>
            <a:r>
              <a:rPr lang="en-US" altLang="zh-CN" sz="1400" b="1">
                <a:solidFill>
                  <a:srgbClr val="FFFF00"/>
                </a:solidFill>
              </a:rPr>
              <a:t> The method </a:t>
            </a:r>
            <a:r>
              <a:rPr lang="en-US" altLang="zh-CN" sz="1400" b="1">
                <a:solidFill>
                  <a:srgbClr val="FFCC99"/>
                </a:solidFill>
              </a:rPr>
              <a:t>divides </a:t>
            </a:r>
            <a:r>
              <a:rPr lang="en-US" altLang="zh-CN" sz="1400" b="1" i="1">
                <a:solidFill>
                  <a:srgbClr val="FFCC99"/>
                </a:solidFill>
              </a:rPr>
              <a:t>x</a:t>
            </a:r>
            <a:r>
              <a:rPr lang="en-US" altLang="zh-CN" sz="1400" b="1">
                <a:solidFill>
                  <a:srgbClr val="FFCC99"/>
                </a:solidFill>
              </a:rPr>
              <a:t> by </a:t>
            </a:r>
            <a:r>
              <a:rPr lang="en-US" altLang="zh-CN" sz="1400" b="1" i="1">
                <a:solidFill>
                  <a:srgbClr val="FFCC99"/>
                </a:solidFill>
              </a:rPr>
              <a:t>M</a:t>
            </a:r>
            <a:r>
              <a:rPr lang="en-US" altLang="zh-CN" sz="1400" b="1">
                <a:solidFill>
                  <a:srgbClr val="FFFF00"/>
                </a:solidFill>
              </a:rPr>
              <a:t> and then use the remainder thus obtained. In this case, the hash function can be given as </a:t>
            </a:r>
            <a:endParaRPr lang="en-US" altLang="zh-CN" sz="1400" b="1">
              <a:solidFill>
                <a:srgbClr val="FFFF00"/>
              </a:solidFill>
            </a:endParaRPr>
          </a:p>
          <a:p>
            <a:pPr algn="ctr">
              <a:lnSpc>
                <a:spcPct val="120000"/>
              </a:lnSpc>
              <a:buNone/>
            </a:pPr>
            <a:r>
              <a:rPr lang="en-US" altLang="zh-CN" sz="1400" b="1">
                <a:solidFill>
                  <a:srgbClr val="FF99FF"/>
                </a:solidFill>
              </a:rPr>
              <a:t>	</a:t>
            </a:r>
            <a:r>
              <a:rPr lang="en-US" altLang="zh-CN" sz="1400" b="1" err="1">
                <a:solidFill>
                  <a:srgbClr val="FF99FF"/>
                </a:solidFill>
              </a:rPr>
              <a:t>h(x</a:t>
            </a:r>
            <a:r>
              <a:rPr lang="en-US" altLang="zh-CN" sz="1400" b="1">
                <a:solidFill>
                  <a:srgbClr val="FF99FF"/>
                </a:solidFill>
              </a:rPr>
              <a:t>) = x mod M</a:t>
            </a:r>
            <a:endParaRPr lang="en-US" altLang="zh-CN" sz="1400" b="1">
              <a:solidFill>
                <a:srgbClr val="FF99FF"/>
              </a:solidFill>
            </a:endParaRPr>
          </a:p>
          <a:p>
            <a:pPr>
              <a:lnSpc>
                <a:spcPct val="120000"/>
              </a:lnSpc>
            </a:pPr>
            <a:r>
              <a:rPr lang="en-US" altLang="zh-CN" sz="1400" b="1">
                <a:solidFill>
                  <a:srgbClr val="FFFF00"/>
                </a:solidFill>
              </a:rPr>
              <a:t>The division method is quite good for just about any value of </a:t>
            </a:r>
            <a:r>
              <a:rPr lang="en-US" altLang="zh-CN" sz="1400" b="1" i="1">
                <a:solidFill>
                  <a:srgbClr val="FFFF00"/>
                </a:solidFill>
              </a:rPr>
              <a:t>M</a:t>
            </a:r>
            <a:r>
              <a:rPr lang="en-US" altLang="zh-CN" sz="1400" b="1">
                <a:solidFill>
                  <a:srgbClr val="FFFF00"/>
                </a:solidFill>
              </a:rPr>
              <a:t> and since it requires only a single division operation, the method works very fast. However, extra care should be taken to select a suitable value for </a:t>
            </a:r>
            <a:r>
              <a:rPr lang="en-US" altLang="zh-CN" sz="1400" b="1" i="1">
                <a:solidFill>
                  <a:srgbClr val="FFFF00"/>
                </a:solidFill>
              </a:rPr>
              <a:t>M</a:t>
            </a:r>
            <a:r>
              <a:rPr lang="en-US" altLang="zh-CN" sz="1400" b="1">
                <a:solidFill>
                  <a:srgbClr val="FFFF00"/>
                </a:solidFill>
              </a:rPr>
              <a:t>. </a:t>
            </a:r>
            <a:endParaRPr lang="en-US" altLang="zh-CN" sz="1400" b="1">
              <a:solidFill>
                <a:srgbClr val="FFFF00"/>
              </a:solidFill>
            </a:endParaRPr>
          </a:p>
          <a:p>
            <a:pPr>
              <a:lnSpc>
                <a:spcPct val="120000"/>
              </a:lnSpc>
            </a:pPr>
            <a:r>
              <a:rPr lang="en-US" altLang="zh-CN" sz="1400" b="1">
                <a:solidFill>
                  <a:srgbClr val="FFFF00"/>
                </a:solidFill>
              </a:rPr>
              <a:t>For example, </a:t>
            </a:r>
            <a:r>
              <a:rPr lang="en-US" altLang="zh-CN" sz="1400" b="1" i="1">
                <a:solidFill>
                  <a:srgbClr val="FFFF00"/>
                </a:solidFill>
              </a:rPr>
              <a:t>M</a:t>
            </a:r>
            <a:r>
              <a:rPr lang="en-US" altLang="zh-CN" sz="1400" b="1">
                <a:solidFill>
                  <a:srgbClr val="FFFF00"/>
                </a:solidFill>
              </a:rPr>
              <a:t> is an even number, then </a:t>
            </a:r>
            <a:r>
              <a:rPr lang="en-US" altLang="zh-CN" sz="1400" b="1" i="1" err="1">
                <a:solidFill>
                  <a:srgbClr val="FFCC99"/>
                </a:solidFill>
              </a:rPr>
              <a:t>h</a:t>
            </a:r>
            <a:r>
              <a:rPr lang="en-US" altLang="zh-CN" sz="1400" b="1" err="1">
                <a:solidFill>
                  <a:srgbClr val="FFCC99"/>
                </a:solidFill>
              </a:rPr>
              <a:t>(</a:t>
            </a:r>
            <a:r>
              <a:rPr lang="en-US" altLang="zh-CN" sz="1400" b="1" i="1" err="1">
                <a:solidFill>
                  <a:srgbClr val="FFCC99"/>
                </a:solidFill>
              </a:rPr>
              <a:t>x</a:t>
            </a:r>
            <a:r>
              <a:rPr lang="en-US" altLang="zh-CN" sz="1400" b="1">
                <a:solidFill>
                  <a:srgbClr val="FFCC99"/>
                </a:solidFill>
              </a:rPr>
              <a:t>)</a:t>
            </a:r>
            <a:r>
              <a:rPr lang="en-US" altLang="zh-CN" sz="1400" b="1">
                <a:solidFill>
                  <a:srgbClr val="FFFF00"/>
                </a:solidFill>
              </a:rPr>
              <a:t> is even if </a:t>
            </a:r>
            <a:r>
              <a:rPr lang="en-US" altLang="zh-CN" sz="1400" b="1" i="1">
                <a:solidFill>
                  <a:srgbClr val="FFFF00"/>
                </a:solidFill>
              </a:rPr>
              <a:t>x</a:t>
            </a:r>
            <a:r>
              <a:rPr lang="en-US" altLang="zh-CN" sz="1400" b="1">
                <a:solidFill>
                  <a:srgbClr val="FFFF00"/>
                </a:solidFill>
              </a:rPr>
              <a:t> is even; and </a:t>
            </a:r>
            <a:r>
              <a:rPr lang="en-US" altLang="zh-CN" sz="1400" b="1" i="1" err="1">
                <a:solidFill>
                  <a:srgbClr val="FFFF00"/>
                </a:solidFill>
              </a:rPr>
              <a:t>h</a:t>
            </a:r>
            <a:r>
              <a:rPr lang="en-US" altLang="zh-CN" sz="1400" b="1" err="1">
                <a:solidFill>
                  <a:srgbClr val="FFFF00"/>
                </a:solidFill>
              </a:rPr>
              <a:t>(</a:t>
            </a:r>
            <a:r>
              <a:rPr lang="en-US" altLang="zh-CN" sz="1400" b="1" i="1" err="1">
                <a:solidFill>
                  <a:srgbClr val="FFFF00"/>
                </a:solidFill>
              </a:rPr>
              <a:t>x</a:t>
            </a:r>
            <a:r>
              <a:rPr lang="en-US" altLang="zh-CN" sz="1400" b="1">
                <a:solidFill>
                  <a:srgbClr val="FFFF00"/>
                </a:solidFill>
              </a:rPr>
              <a:t>) is odd if </a:t>
            </a:r>
            <a:r>
              <a:rPr lang="en-US" altLang="zh-CN" sz="1400" b="1" i="1">
                <a:solidFill>
                  <a:srgbClr val="FFFF00"/>
                </a:solidFill>
              </a:rPr>
              <a:t>x</a:t>
            </a:r>
            <a:r>
              <a:rPr lang="en-US" altLang="zh-CN" sz="1400" b="1">
                <a:solidFill>
                  <a:srgbClr val="FFFF00"/>
                </a:solidFill>
              </a:rPr>
              <a:t> is odd. If all possible keys are </a:t>
            </a:r>
            <a:r>
              <a:rPr lang="en-US" altLang="zh-CN" sz="1400" b="1" err="1">
                <a:solidFill>
                  <a:srgbClr val="FFFF00"/>
                </a:solidFill>
              </a:rPr>
              <a:t>equi</a:t>
            </a:r>
            <a:r>
              <a:rPr lang="en-US" altLang="zh-CN" sz="1400" b="1">
                <a:solidFill>
                  <a:srgbClr val="FFFF00"/>
                </a:solidFill>
              </a:rPr>
              <a:t>-probable, then this is not a problem. But if even keys are more likely than odd keys, then the division method will not spread hashed values uniformly. </a:t>
            </a:r>
            <a:endParaRPr lang="en-US" altLang="zh-CN" sz="1400" b="1">
              <a:solidFill>
                <a:srgbClr val="FFFF00"/>
              </a:solidFill>
            </a:endParaRPr>
          </a:p>
          <a:p>
            <a:pPr>
              <a:lnSpc>
                <a:spcPct val="120000"/>
              </a:lnSpc>
            </a:pPr>
            <a:r>
              <a:rPr lang="en-US" altLang="zh-CN" sz="1400" b="1">
                <a:solidFill>
                  <a:srgbClr val="FFFF00"/>
                </a:solidFill>
              </a:rPr>
              <a:t>Generally, it is best to choose </a:t>
            </a:r>
            <a:r>
              <a:rPr lang="en-US" altLang="zh-CN" sz="1400" b="1" i="1">
                <a:solidFill>
                  <a:srgbClr val="FFFF00"/>
                </a:solidFill>
              </a:rPr>
              <a:t>M</a:t>
            </a:r>
            <a:r>
              <a:rPr lang="en-US" altLang="zh-CN" sz="1400" b="1">
                <a:solidFill>
                  <a:srgbClr val="FFFF00"/>
                </a:solidFill>
              </a:rPr>
              <a:t> to be a prime number because making </a:t>
            </a:r>
            <a:r>
              <a:rPr lang="en-US" altLang="zh-CN" sz="1400" b="1" i="1">
                <a:solidFill>
                  <a:srgbClr val="FFFF00"/>
                </a:solidFill>
              </a:rPr>
              <a:t>M</a:t>
            </a:r>
            <a:r>
              <a:rPr lang="en-US" altLang="zh-CN" sz="1400" b="1">
                <a:solidFill>
                  <a:srgbClr val="FFFF00"/>
                </a:solidFill>
              </a:rPr>
              <a:t> a prime increases the likelihood that the keys are mapped with a uniformity in the output range of values. Then M should also be not too close to exact powers of 2. if we have,</a:t>
            </a:r>
            <a:endParaRPr lang="en-US" altLang="zh-CN" sz="1400" b="1">
              <a:solidFill>
                <a:srgbClr val="FFFF00"/>
              </a:solidFill>
            </a:endParaRPr>
          </a:p>
          <a:p>
            <a:pPr>
              <a:lnSpc>
                <a:spcPct val="120000"/>
              </a:lnSpc>
              <a:buNone/>
            </a:pPr>
            <a:r>
              <a:rPr lang="en-US" altLang="zh-CN" sz="1400" b="1">
                <a:solidFill>
                  <a:srgbClr val="FFCC99"/>
                </a:solidFill>
              </a:rPr>
              <a:t>	</a:t>
            </a:r>
            <a:r>
              <a:rPr lang="en-US" altLang="zh-CN" sz="1400" b="1" err="1">
                <a:solidFill>
                  <a:srgbClr val="FFCC99"/>
                </a:solidFill>
              </a:rPr>
              <a:t>h(k</a:t>
            </a:r>
            <a:r>
              <a:rPr lang="en-US" altLang="zh-CN" sz="1400" b="1">
                <a:solidFill>
                  <a:srgbClr val="FFCC99"/>
                </a:solidFill>
              </a:rPr>
              <a:t>) = x mod 2k</a:t>
            </a:r>
            <a:endParaRPr lang="en-US" altLang="zh-CN" sz="1400" b="1">
              <a:solidFill>
                <a:srgbClr val="FFCC99"/>
              </a:solidFill>
            </a:endParaRPr>
          </a:p>
          <a:p>
            <a:pPr>
              <a:lnSpc>
                <a:spcPct val="120000"/>
              </a:lnSpc>
            </a:pPr>
            <a:r>
              <a:rPr lang="en-US" altLang="zh-CN" sz="1400" b="1">
                <a:solidFill>
                  <a:srgbClr val="FFFF00"/>
                </a:solidFill>
              </a:rPr>
              <a:t>then the function will simply extract the lowest </a:t>
            </a:r>
            <a:r>
              <a:rPr lang="en-US" altLang="zh-CN" sz="1400" b="1" i="1">
                <a:solidFill>
                  <a:srgbClr val="FFFF00"/>
                </a:solidFill>
              </a:rPr>
              <a:t>k</a:t>
            </a:r>
            <a:r>
              <a:rPr lang="en-US" altLang="zh-CN" sz="1400" b="1">
                <a:solidFill>
                  <a:srgbClr val="FFFF00"/>
                </a:solidFill>
              </a:rPr>
              <a:t> bits of the binary representation of </a:t>
            </a:r>
            <a:r>
              <a:rPr lang="en-US" altLang="zh-CN" sz="1400" b="1" i="1">
                <a:solidFill>
                  <a:srgbClr val="FFFF00"/>
                </a:solidFill>
              </a:rPr>
              <a:t>x</a:t>
            </a:r>
            <a:endParaRPr lang="en-US" altLang="zh-CN" sz="1400" b="1" i="1">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Placeholder 104449"/>
          <p:cNvSpPr>
            <a:spLocks noGrp="1"/>
          </p:cNvSpPr>
          <p:nvPr>
            <p:ph idx="1"/>
          </p:nvPr>
        </p:nvSpPr>
        <p:spPr>
          <a:xfrm>
            <a:off x="0" y="0"/>
            <a:ext cx="9144000" cy="6130925"/>
          </a:xfrm>
          <a:ln/>
        </p:spPr>
        <p:txBody>
          <a:bodyPr anchor="t" anchorCtr="0"/>
          <a:p>
            <a:pPr>
              <a:lnSpc>
                <a:spcPct val="110000"/>
              </a:lnSpc>
            </a:pPr>
            <a:r>
              <a:rPr lang="en-US" altLang="zh-CN" sz="1600">
                <a:solidFill>
                  <a:srgbClr val="FFFF00"/>
                </a:solidFill>
              </a:rPr>
              <a:t>A potential drawback of the division method is that using this method, consecutive keys map to consecutive hash values. While on one hand this is good as it ensures that consecutive keys do not collide, but on the other hand it also means that consecutive array locations will be occupied. This may lead to degradation in performance.</a:t>
            </a:r>
            <a:r>
              <a:rPr lang="en-US" altLang="zh-CN" sz="1600"/>
              <a:t> </a:t>
            </a:r>
            <a:endParaRPr lang="en-US" altLang="zh-CN" sz="1600" b="1"/>
          </a:p>
          <a:p>
            <a:pPr>
              <a:lnSpc>
                <a:spcPct val="110000"/>
              </a:lnSpc>
            </a:pPr>
            <a:r>
              <a:rPr lang="en-US" altLang="zh-CN" sz="1200" b="1">
                <a:solidFill>
                  <a:srgbClr val="FFE7FF"/>
                </a:solidFill>
              </a:rPr>
              <a:t>Example: Calculate hash values of keys 1234 and 5462. </a:t>
            </a:r>
            <a:endParaRPr lang="en-US" altLang="zh-CN" sz="1200" b="1">
              <a:solidFill>
                <a:srgbClr val="FFE7FF"/>
              </a:solidFill>
            </a:endParaRPr>
          </a:p>
          <a:p>
            <a:pPr>
              <a:lnSpc>
                <a:spcPct val="110000"/>
              </a:lnSpc>
            </a:pPr>
            <a:r>
              <a:rPr lang="en-US" altLang="zh-CN" sz="1200" b="1">
                <a:solidFill>
                  <a:srgbClr val="FFE7FF"/>
                </a:solidFill>
              </a:rPr>
              <a:t>Setting m = 97, hash values can be calculated as</a:t>
            </a:r>
            <a:endParaRPr lang="en-US" altLang="zh-CN" sz="1200" b="1">
              <a:solidFill>
                <a:srgbClr val="FFE7FF"/>
              </a:solidFill>
            </a:endParaRPr>
          </a:p>
          <a:p>
            <a:pPr>
              <a:lnSpc>
                <a:spcPct val="110000"/>
              </a:lnSpc>
            </a:pPr>
            <a:r>
              <a:rPr lang="en-US" altLang="zh-CN" sz="1200" b="1">
                <a:solidFill>
                  <a:srgbClr val="FFE7FF"/>
                </a:solidFill>
              </a:rPr>
              <a:t>h(1234) = 1234 % 97 = 70</a:t>
            </a:r>
            <a:endParaRPr lang="en-US" altLang="zh-CN" sz="1200" b="1">
              <a:solidFill>
                <a:srgbClr val="FFE7FF"/>
              </a:solidFill>
            </a:endParaRPr>
          </a:p>
          <a:p>
            <a:pPr>
              <a:lnSpc>
                <a:spcPct val="110000"/>
              </a:lnSpc>
            </a:pPr>
            <a:r>
              <a:rPr lang="en-US" altLang="zh-CN" sz="1200" b="1">
                <a:solidFill>
                  <a:srgbClr val="FFE7FF"/>
                </a:solidFill>
              </a:rPr>
              <a:t>h(5642) = 5642 % 97 = 16</a:t>
            </a:r>
            <a:endParaRPr lang="en-US" altLang="zh-CN" sz="1200" b="1">
              <a:solidFill>
                <a:srgbClr val="FFE7FF"/>
              </a:solidFill>
            </a:endParaRPr>
          </a:p>
          <a:p>
            <a:pPr>
              <a:lnSpc>
                <a:spcPct val="110000"/>
              </a:lnSpc>
            </a:pPr>
            <a:endParaRPr lang="en-US" altLang="zh-CN" sz="1200" b="1">
              <a:solidFill>
                <a:srgbClr val="FFE7FF"/>
              </a:solidFill>
            </a:endParaRPr>
          </a:p>
          <a:p>
            <a:pPr>
              <a:lnSpc>
                <a:spcPct val="110000"/>
              </a:lnSpc>
              <a:buNone/>
            </a:pPr>
            <a:r>
              <a:rPr lang="en-US" altLang="zh-CN" sz="1600" b="1">
                <a:solidFill>
                  <a:srgbClr val="FFCCFF"/>
                </a:solidFill>
              </a:rPr>
              <a:t> </a:t>
            </a:r>
            <a:r>
              <a:rPr lang="en-US" altLang="zh-CN" sz="1600" b="1" u="sng">
                <a:solidFill>
                  <a:srgbClr val="FFCCFF"/>
                </a:solidFill>
              </a:rPr>
              <a:t>Multiplication Method</a:t>
            </a:r>
            <a:endParaRPr lang="en-US" altLang="zh-CN" sz="1600" b="1" u="sng">
              <a:solidFill>
                <a:srgbClr val="FFCCFF"/>
              </a:solidFill>
            </a:endParaRPr>
          </a:p>
          <a:p>
            <a:pPr>
              <a:lnSpc>
                <a:spcPct val="110000"/>
              </a:lnSpc>
              <a:buNone/>
            </a:pPr>
            <a:r>
              <a:rPr lang="en-US" altLang="zh-CN" sz="1600">
                <a:solidFill>
                  <a:srgbClr val="FFFF00"/>
                </a:solidFill>
              </a:rPr>
              <a:t>The steps involved in the multiplication method can be given as below:</a:t>
            </a:r>
            <a:endParaRPr lang="en-US" altLang="zh-CN" sz="1600" b="1">
              <a:solidFill>
                <a:srgbClr val="FFFF00"/>
              </a:solidFill>
            </a:endParaRPr>
          </a:p>
          <a:p>
            <a:pPr>
              <a:lnSpc>
                <a:spcPct val="110000"/>
              </a:lnSpc>
            </a:pPr>
            <a:r>
              <a:rPr lang="en-US" altLang="zh-CN" sz="1600">
                <a:solidFill>
                  <a:srgbClr val="FFCC99"/>
                </a:solidFill>
              </a:rPr>
              <a:t>Step 1:</a:t>
            </a:r>
            <a:r>
              <a:rPr lang="en-US" altLang="zh-CN" sz="1600">
                <a:solidFill>
                  <a:srgbClr val="FFFF00"/>
                </a:solidFill>
              </a:rPr>
              <a:t> Choose a constant </a:t>
            </a:r>
            <a:r>
              <a:rPr lang="en-US" altLang="zh-CN" sz="1600" i="1">
                <a:solidFill>
                  <a:srgbClr val="FFFF00"/>
                </a:solidFill>
              </a:rPr>
              <a:t>A</a:t>
            </a:r>
            <a:r>
              <a:rPr lang="en-US" altLang="zh-CN" sz="1600">
                <a:solidFill>
                  <a:srgbClr val="FFFF00"/>
                </a:solidFill>
              </a:rPr>
              <a:t> such that </a:t>
            </a:r>
            <a:r>
              <a:rPr lang="en-US" altLang="zh-CN" sz="1600" i="1">
                <a:solidFill>
                  <a:srgbClr val="FFFF00"/>
                </a:solidFill>
              </a:rPr>
              <a:t>0 &lt; A &lt; 1. </a:t>
            </a:r>
            <a:endParaRPr lang="en-US" altLang="zh-CN" sz="1600" b="1">
              <a:solidFill>
                <a:srgbClr val="FFFF00"/>
              </a:solidFill>
            </a:endParaRPr>
          </a:p>
          <a:p>
            <a:pPr>
              <a:lnSpc>
                <a:spcPct val="110000"/>
              </a:lnSpc>
            </a:pPr>
            <a:r>
              <a:rPr lang="en-US" altLang="zh-CN" sz="1600" b="1">
                <a:solidFill>
                  <a:srgbClr val="FFCC99"/>
                </a:solidFill>
              </a:rPr>
              <a:t>Step 2:</a:t>
            </a:r>
            <a:r>
              <a:rPr lang="en-US" altLang="zh-CN" sz="1600">
                <a:solidFill>
                  <a:srgbClr val="FFFF00"/>
                </a:solidFill>
              </a:rPr>
              <a:t> Multiply the key </a:t>
            </a:r>
            <a:r>
              <a:rPr lang="en-US" altLang="zh-CN" sz="1600" i="1">
                <a:solidFill>
                  <a:srgbClr val="FFFF00"/>
                </a:solidFill>
              </a:rPr>
              <a:t>k</a:t>
            </a:r>
            <a:r>
              <a:rPr lang="en-US" altLang="zh-CN" sz="1600">
                <a:solidFill>
                  <a:srgbClr val="FFFF00"/>
                </a:solidFill>
              </a:rPr>
              <a:t> by </a:t>
            </a:r>
            <a:r>
              <a:rPr lang="en-US" altLang="zh-CN" sz="1600" i="1">
                <a:solidFill>
                  <a:srgbClr val="FFFF00"/>
                </a:solidFill>
              </a:rPr>
              <a:t>A</a:t>
            </a:r>
            <a:r>
              <a:rPr lang="en-US" altLang="zh-CN" sz="1600">
                <a:solidFill>
                  <a:srgbClr val="FFFF00"/>
                </a:solidFill>
              </a:rPr>
              <a:t> </a:t>
            </a:r>
            <a:endParaRPr lang="en-US" altLang="zh-CN" sz="1600" b="1">
              <a:solidFill>
                <a:srgbClr val="FFFF00"/>
              </a:solidFill>
            </a:endParaRPr>
          </a:p>
          <a:p>
            <a:pPr>
              <a:lnSpc>
                <a:spcPct val="110000"/>
              </a:lnSpc>
            </a:pPr>
            <a:r>
              <a:rPr lang="en-US" altLang="zh-CN" sz="1600" b="1">
                <a:solidFill>
                  <a:srgbClr val="FFCC99"/>
                </a:solidFill>
              </a:rPr>
              <a:t>Step 3:</a:t>
            </a:r>
            <a:r>
              <a:rPr lang="en-US" altLang="zh-CN" sz="1600">
                <a:solidFill>
                  <a:srgbClr val="FFFF00"/>
                </a:solidFill>
              </a:rPr>
              <a:t> Extract the fractional part of </a:t>
            </a:r>
            <a:r>
              <a:rPr lang="en-US" altLang="zh-CN" sz="1600" i="1">
                <a:solidFill>
                  <a:srgbClr val="FFFF00"/>
                </a:solidFill>
              </a:rPr>
              <a:t>kA</a:t>
            </a:r>
            <a:r>
              <a:rPr lang="en-US" altLang="zh-CN" sz="1600">
                <a:solidFill>
                  <a:srgbClr val="FFFF00"/>
                </a:solidFill>
              </a:rPr>
              <a:t> </a:t>
            </a:r>
            <a:endParaRPr lang="en-US" altLang="zh-CN" sz="1600" b="1">
              <a:solidFill>
                <a:srgbClr val="FFFF00"/>
              </a:solidFill>
            </a:endParaRPr>
          </a:p>
          <a:p>
            <a:pPr>
              <a:lnSpc>
                <a:spcPct val="110000"/>
              </a:lnSpc>
            </a:pPr>
            <a:r>
              <a:rPr lang="en-US" altLang="zh-CN" sz="1600" b="1">
                <a:solidFill>
                  <a:srgbClr val="FFCC99"/>
                </a:solidFill>
              </a:rPr>
              <a:t>Step 4:</a:t>
            </a:r>
            <a:r>
              <a:rPr lang="en-US" altLang="zh-CN" sz="1600">
                <a:solidFill>
                  <a:srgbClr val="FFFF00"/>
                </a:solidFill>
              </a:rPr>
              <a:t> Multiply the result of Step 3 by </a:t>
            </a:r>
            <a:r>
              <a:rPr lang="en-US" altLang="zh-CN" sz="1600" i="1">
                <a:solidFill>
                  <a:srgbClr val="FFFF00"/>
                </a:solidFill>
              </a:rPr>
              <a:t>m</a:t>
            </a:r>
            <a:r>
              <a:rPr lang="en-US" altLang="zh-CN" sz="1600">
                <a:solidFill>
                  <a:srgbClr val="FFFF00"/>
                </a:solidFill>
              </a:rPr>
              <a:t> and take the floor.  </a:t>
            </a:r>
            <a:endParaRPr lang="en-US" altLang="zh-CN" sz="1600">
              <a:solidFill>
                <a:srgbClr val="FFFF00"/>
              </a:solidFill>
            </a:endParaRPr>
          </a:p>
          <a:p>
            <a:pPr>
              <a:lnSpc>
                <a:spcPct val="110000"/>
              </a:lnSpc>
            </a:pPr>
            <a:r>
              <a:rPr lang="en-US" altLang="zh-CN" sz="1600">
                <a:solidFill>
                  <a:srgbClr val="FFFF00"/>
                </a:solidFill>
              </a:rPr>
              <a:t>Hence, the hash function can be given as,</a:t>
            </a:r>
            <a:endParaRPr lang="en-US" altLang="zh-CN" sz="1600" b="1">
              <a:solidFill>
                <a:srgbClr val="FFFF00"/>
              </a:solidFill>
            </a:endParaRPr>
          </a:p>
          <a:p>
            <a:pPr algn="ctr">
              <a:lnSpc>
                <a:spcPct val="110000"/>
              </a:lnSpc>
              <a:buNone/>
            </a:pPr>
            <a:r>
              <a:rPr lang="en-US" altLang="zh-CN" sz="1600">
                <a:solidFill>
                  <a:srgbClr val="FFCC99"/>
                </a:solidFill>
              </a:rPr>
              <a:t>	h (x) = └ m ( k A mod 1) ┘</a:t>
            </a:r>
            <a:endParaRPr lang="en-US" altLang="zh-CN" sz="1600">
              <a:solidFill>
                <a:srgbClr val="FFCC99"/>
              </a:solidFill>
            </a:endParaRPr>
          </a:p>
          <a:p>
            <a:pPr>
              <a:lnSpc>
                <a:spcPct val="110000"/>
              </a:lnSpc>
            </a:pPr>
            <a:r>
              <a:rPr lang="en-US" altLang="zh-CN" sz="1600">
                <a:solidFill>
                  <a:srgbClr val="FFFF00"/>
                </a:solidFill>
              </a:rPr>
              <a:t>where, </a:t>
            </a:r>
            <a:r>
              <a:rPr lang="en-US" altLang="zh-CN" sz="1600" i="1">
                <a:solidFill>
                  <a:srgbClr val="FFFF00"/>
                </a:solidFill>
              </a:rPr>
              <a:t>kA </a:t>
            </a:r>
            <a:r>
              <a:rPr lang="en-US" altLang="zh-CN" sz="1600">
                <a:solidFill>
                  <a:srgbClr val="FFFF00"/>
                </a:solidFill>
              </a:rPr>
              <a:t>mod 1 gives the fractional part of </a:t>
            </a:r>
            <a:r>
              <a:rPr lang="en-US" altLang="zh-CN" sz="1600" i="1">
                <a:solidFill>
                  <a:srgbClr val="FFFF00"/>
                </a:solidFill>
              </a:rPr>
              <a:t>kA </a:t>
            </a:r>
            <a:r>
              <a:rPr lang="en-US" altLang="zh-CN" sz="1600">
                <a:solidFill>
                  <a:srgbClr val="FFFF00"/>
                </a:solidFill>
              </a:rPr>
              <a:t>and m is the total number of indices in the hash table</a:t>
            </a:r>
            <a:endParaRPr lang="en-US" altLang="zh-CN" sz="1600">
              <a:solidFill>
                <a:srgbClr val="FFFF00"/>
              </a:solidFill>
            </a:endParaRPr>
          </a:p>
          <a:p>
            <a:pPr>
              <a:lnSpc>
                <a:spcPct val="110000"/>
              </a:lnSpc>
            </a:pPr>
            <a:r>
              <a:rPr lang="en-US" altLang="zh-CN" sz="1600">
                <a:solidFill>
                  <a:srgbClr val="FFFF00"/>
                </a:solidFill>
              </a:rPr>
              <a:t>The greatest advantage of the multiplication method is that it works practically with any value of </a:t>
            </a:r>
            <a:r>
              <a:rPr lang="en-US" altLang="zh-CN" sz="1600" i="1">
                <a:solidFill>
                  <a:srgbClr val="FFFF00"/>
                </a:solidFill>
              </a:rPr>
              <a:t>A</a:t>
            </a:r>
            <a:r>
              <a:rPr lang="en-US" altLang="zh-CN" sz="1600">
                <a:solidFill>
                  <a:srgbClr val="FFFF00"/>
                </a:solidFill>
              </a:rPr>
              <a:t>. Although the algorithm works better with some values than the others but the optimal choice depends on the characteristics of the data being hashed. Knuth has suggested that the best choice of A is </a:t>
            </a:r>
            <a:endParaRPr lang="en-US" altLang="zh-CN" sz="1600" b="1">
              <a:solidFill>
                <a:srgbClr val="FFFF00"/>
              </a:solidFill>
            </a:endParaRPr>
          </a:p>
          <a:p>
            <a:pPr>
              <a:lnSpc>
                <a:spcPct val="110000"/>
              </a:lnSpc>
            </a:pPr>
            <a:r>
              <a:rPr lang="en-US" altLang="zh-CN" sz="1200" b="1">
                <a:solidFill>
                  <a:srgbClr val="FFCC99"/>
                </a:solidFill>
              </a:rPr>
              <a:t>» (sqrt5 - 1) /2 = 0.6180339887</a:t>
            </a:r>
            <a:endParaRPr lang="en-US" altLang="zh-CN" sz="1200" b="1">
              <a:solidFill>
                <a:srgbClr val="FFCC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Placeholder 105473"/>
          <p:cNvSpPr>
            <a:spLocks noGrp="1"/>
          </p:cNvSpPr>
          <p:nvPr>
            <p:ph idx="1"/>
          </p:nvPr>
        </p:nvSpPr>
        <p:spPr>
          <a:xfrm>
            <a:off x="0" y="0"/>
            <a:ext cx="9144000" cy="6130925"/>
          </a:xfrm>
          <a:ln/>
        </p:spPr>
        <p:txBody>
          <a:bodyPr anchor="t" anchorCtr="0"/>
          <a:p>
            <a:pPr>
              <a:lnSpc>
                <a:spcPct val="90000"/>
              </a:lnSpc>
            </a:pPr>
            <a:r>
              <a:rPr lang="en-US" altLang="zh-CN" sz="1400" b="1">
                <a:solidFill>
                  <a:srgbClr val="FFCC99"/>
                </a:solidFill>
              </a:rPr>
              <a:t>Example: Given a hash table of size 1000, map the key 12345 to an appropriate location in the hash table</a:t>
            </a:r>
            <a:endParaRPr lang="en-US" altLang="zh-CN" sz="1400" b="1">
              <a:solidFill>
                <a:srgbClr val="FFCC99"/>
              </a:solidFill>
            </a:endParaRPr>
          </a:p>
          <a:p>
            <a:pPr>
              <a:lnSpc>
                <a:spcPct val="90000"/>
              </a:lnSpc>
            </a:pPr>
            <a:r>
              <a:rPr lang="en-US" altLang="zh-CN" sz="1400" b="1">
                <a:solidFill>
                  <a:schemeClr val="accent1"/>
                </a:solidFill>
              </a:rPr>
              <a:t>We will use A = 0.618033, m = 1000 and k = 12345</a:t>
            </a:r>
            <a:endParaRPr lang="en-US" altLang="zh-CN" sz="1400" b="1">
              <a:solidFill>
                <a:schemeClr val="accent1"/>
              </a:solidFill>
            </a:endParaRPr>
          </a:p>
          <a:p>
            <a:pPr>
              <a:lnSpc>
                <a:spcPct val="90000"/>
              </a:lnSpc>
            </a:pPr>
            <a:r>
              <a:rPr lang="en-US" altLang="zh-CN" sz="1400" b="1">
                <a:solidFill>
                  <a:schemeClr val="accent1"/>
                </a:solidFill>
              </a:rPr>
              <a:t>h(12345) = └ 1000 ( 12345 X 0.618033 mod 1 ) ┘</a:t>
            </a:r>
            <a:endParaRPr lang="en-US" altLang="zh-CN" sz="1400" b="1">
              <a:solidFill>
                <a:schemeClr val="accent1"/>
              </a:solidFill>
            </a:endParaRPr>
          </a:p>
          <a:p>
            <a:pPr>
              <a:lnSpc>
                <a:spcPct val="90000"/>
              </a:lnSpc>
            </a:pPr>
            <a:r>
              <a:rPr lang="en-US" altLang="zh-CN" sz="1400" b="1">
                <a:solidFill>
                  <a:schemeClr val="accent1"/>
                </a:solidFill>
              </a:rPr>
              <a:t>	= └ 1000 ( 7629.617385 mod 1 ) ┘</a:t>
            </a:r>
            <a:endParaRPr lang="en-US" altLang="zh-CN" sz="1400" b="1">
              <a:solidFill>
                <a:schemeClr val="accent1"/>
              </a:solidFill>
            </a:endParaRPr>
          </a:p>
          <a:p>
            <a:pPr>
              <a:lnSpc>
                <a:spcPct val="90000"/>
              </a:lnSpc>
            </a:pPr>
            <a:r>
              <a:rPr lang="en-US" altLang="zh-CN" sz="1400" b="1">
                <a:solidFill>
                  <a:schemeClr val="accent1"/>
                </a:solidFill>
              </a:rPr>
              <a:t>	= └ 1000 ( 0.617385) ┘</a:t>
            </a:r>
            <a:endParaRPr lang="en-US" altLang="zh-CN" sz="1400" b="1">
              <a:solidFill>
                <a:schemeClr val="accent1"/>
              </a:solidFill>
            </a:endParaRPr>
          </a:p>
          <a:p>
            <a:pPr>
              <a:lnSpc>
                <a:spcPct val="90000"/>
              </a:lnSpc>
            </a:pPr>
            <a:r>
              <a:rPr lang="en-US" altLang="zh-CN" sz="1400" b="1">
                <a:solidFill>
                  <a:schemeClr val="accent1"/>
                </a:solidFill>
              </a:rPr>
              <a:t>	= 617.385</a:t>
            </a:r>
            <a:endParaRPr lang="en-US" altLang="zh-CN" sz="1400" b="1">
              <a:solidFill>
                <a:schemeClr val="accent1"/>
              </a:solidFill>
            </a:endParaRPr>
          </a:p>
          <a:p>
            <a:pPr>
              <a:lnSpc>
                <a:spcPct val="90000"/>
              </a:lnSpc>
            </a:pPr>
            <a:r>
              <a:rPr lang="en-US" altLang="zh-CN" sz="1400" b="1">
                <a:solidFill>
                  <a:schemeClr val="accent1"/>
                </a:solidFill>
              </a:rPr>
              <a:t>	= 617</a:t>
            </a:r>
            <a:endParaRPr lang="en-US" altLang="zh-CN" sz="1400" b="1">
              <a:solidFill>
                <a:schemeClr val="accent1"/>
              </a:solidFill>
            </a:endParaRPr>
          </a:p>
          <a:p>
            <a:pPr>
              <a:lnSpc>
                <a:spcPct val="90000"/>
              </a:lnSpc>
              <a:buNone/>
            </a:pPr>
            <a:endParaRPr lang="en-US" altLang="zh-CN" sz="1400" b="1">
              <a:solidFill>
                <a:schemeClr val="accent1"/>
              </a:solidFill>
            </a:endParaRPr>
          </a:p>
          <a:p>
            <a:pPr>
              <a:lnSpc>
                <a:spcPct val="90000"/>
              </a:lnSpc>
              <a:buNone/>
            </a:pPr>
            <a:r>
              <a:rPr lang="en-US" altLang="zh-CN" sz="1600" b="1" u="sng">
                <a:solidFill>
                  <a:srgbClr val="FFCCFF"/>
                </a:solidFill>
              </a:rPr>
              <a:t>Mid Square Method</a:t>
            </a:r>
            <a:endParaRPr lang="" altLang="x-none" sz="1600" b="1" u="sng" dirty="0">
              <a:solidFill>
                <a:srgbClr val="FFCCFF"/>
              </a:solidFill>
            </a:endParaRPr>
          </a:p>
          <a:p>
            <a:pPr>
              <a:lnSpc>
                <a:spcPct val="125000"/>
              </a:lnSpc>
            </a:pPr>
            <a:r>
              <a:rPr lang="" altLang="x-none" sz="1600" dirty="0">
                <a:solidFill>
                  <a:srgbClr val="FFFF00"/>
                </a:solidFill>
              </a:rPr>
              <a:t>Mid square method is a good hash function which works in two steps.</a:t>
            </a:r>
            <a:endParaRPr lang="" altLang="x-none" sz="1600" b="1" dirty="0">
              <a:solidFill>
                <a:srgbClr val="FFFF00"/>
              </a:solidFill>
            </a:endParaRPr>
          </a:p>
          <a:p>
            <a:pPr>
              <a:lnSpc>
                <a:spcPct val="125000"/>
              </a:lnSpc>
            </a:pPr>
            <a:r>
              <a:rPr lang="" altLang="x-none" sz="1600" b="1" dirty="0">
                <a:solidFill>
                  <a:srgbClr val="FF9900"/>
                </a:solidFill>
              </a:rPr>
              <a:t>Step 1:</a:t>
            </a:r>
            <a:r>
              <a:rPr lang="" altLang="x-none" sz="1600" dirty="0">
                <a:solidFill>
                  <a:srgbClr val="FFFF00"/>
                </a:solidFill>
              </a:rPr>
              <a:t> Square the value of the key. That is, find </a:t>
            </a:r>
            <a:r>
              <a:rPr lang="" altLang="x-none" sz="1600" i="1" dirty="0">
                <a:solidFill>
                  <a:srgbClr val="FFFF00"/>
                </a:solidFill>
              </a:rPr>
              <a:t>k2</a:t>
            </a:r>
            <a:endParaRPr lang="" altLang="x-none" sz="1600" b="1" dirty="0">
              <a:solidFill>
                <a:srgbClr val="FFFF00"/>
              </a:solidFill>
            </a:endParaRPr>
          </a:p>
          <a:p>
            <a:pPr>
              <a:lnSpc>
                <a:spcPct val="125000"/>
              </a:lnSpc>
            </a:pPr>
            <a:r>
              <a:rPr lang="" altLang="x-none" sz="1600" b="1" dirty="0">
                <a:solidFill>
                  <a:srgbClr val="FF9900"/>
                </a:solidFill>
              </a:rPr>
              <a:t>Step 2:</a:t>
            </a:r>
            <a:r>
              <a:rPr lang="" altLang="x-none" sz="1600" dirty="0">
                <a:solidFill>
                  <a:srgbClr val="FFFF00"/>
                </a:solidFill>
              </a:rPr>
              <a:t> Extract the middle </a:t>
            </a:r>
            <a:r>
              <a:rPr lang="" altLang="x-none" sz="1600" i="1" dirty="0">
                <a:solidFill>
                  <a:srgbClr val="FFFF00"/>
                </a:solidFill>
              </a:rPr>
              <a:t>r</a:t>
            </a:r>
            <a:r>
              <a:rPr lang="" altLang="x-none" sz="1600" dirty="0">
                <a:solidFill>
                  <a:srgbClr val="FFFF00"/>
                </a:solidFill>
              </a:rPr>
              <a:t> bits of the result obtained in Step 1. </a:t>
            </a:r>
            <a:endParaRPr lang="" altLang="x-none" sz="1600" dirty="0">
              <a:solidFill>
                <a:srgbClr val="FFFF00"/>
              </a:solidFill>
            </a:endParaRPr>
          </a:p>
          <a:p>
            <a:pPr>
              <a:lnSpc>
                <a:spcPct val="125000"/>
              </a:lnSpc>
            </a:pPr>
            <a:r>
              <a:rPr lang="" altLang="x-none" sz="1600" dirty="0">
                <a:solidFill>
                  <a:srgbClr val="FFFF00"/>
                </a:solidFill>
              </a:rPr>
              <a:t>The algorithm works well because most or all bits of the key value contribute to the result. This is because all the digits in the original key value contribute to produce the middle two digits of the squared value. Therefore, the result is not dominated by the distribution of the bottom digit or the top digit of the original key value. </a:t>
            </a:r>
            <a:endParaRPr lang="" altLang="x-none" sz="1600" dirty="0">
              <a:solidFill>
                <a:srgbClr val="FFFF00"/>
              </a:solidFill>
            </a:endParaRPr>
          </a:p>
          <a:p>
            <a:pPr>
              <a:lnSpc>
                <a:spcPct val="125000"/>
              </a:lnSpc>
            </a:pPr>
            <a:r>
              <a:rPr lang="" altLang="x-none" sz="1600" dirty="0">
                <a:solidFill>
                  <a:srgbClr val="FFFF00"/>
                </a:solidFill>
              </a:rPr>
              <a:t>In the mid square method, the same </a:t>
            </a:r>
            <a:r>
              <a:rPr lang="" altLang="x-none" sz="1600" i="1" dirty="0">
                <a:solidFill>
                  <a:srgbClr val="FFFF00"/>
                </a:solidFill>
              </a:rPr>
              <a:t>r</a:t>
            </a:r>
            <a:r>
              <a:rPr lang="" altLang="x-none" sz="1600" dirty="0">
                <a:solidFill>
                  <a:srgbClr val="FFFF00"/>
                </a:solidFill>
              </a:rPr>
              <a:t> bits must be chosen from all the keys. Therefore, the hash function can be given as,</a:t>
            </a:r>
            <a:endParaRPr lang="" altLang="x-none" sz="1600" dirty="0">
              <a:solidFill>
                <a:srgbClr val="FFFF00"/>
              </a:solidFill>
            </a:endParaRPr>
          </a:p>
          <a:p>
            <a:pPr algn="ctr">
              <a:lnSpc>
                <a:spcPct val="125000"/>
              </a:lnSpc>
              <a:buNone/>
            </a:pPr>
            <a:r>
              <a:rPr lang="" altLang="x-none" sz="1600" dirty="0">
                <a:solidFill>
                  <a:srgbClr val="FF9900"/>
                </a:solidFill>
              </a:rPr>
              <a:t>	</a:t>
            </a:r>
            <a:r>
              <a:rPr lang="" altLang="x-none" sz="1600" b="1" dirty="0">
                <a:solidFill>
                  <a:srgbClr val="FF9900"/>
                </a:solidFill>
              </a:rPr>
              <a:t>h (k) = s</a:t>
            </a:r>
            <a:endParaRPr lang="" altLang="x-none" sz="1600" b="1" dirty="0">
              <a:solidFill>
                <a:srgbClr val="FF9900"/>
              </a:solidFill>
            </a:endParaRPr>
          </a:p>
          <a:p>
            <a:pPr>
              <a:lnSpc>
                <a:spcPct val="125000"/>
              </a:lnSpc>
            </a:pPr>
            <a:r>
              <a:rPr lang="" altLang="x-none" sz="1600" dirty="0">
                <a:solidFill>
                  <a:srgbClr val="FFFF00"/>
                </a:solidFill>
              </a:rPr>
              <a:t>where, </a:t>
            </a:r>
            <a:r>
              <a:rPr lang="" altLang="x-none" sz="1600" i="1" dirty="0">
                <a:solidFill>
                  <a:srgbClr val="FF9900"/>
                </a:solidFill>
              </a:rPr>
              <a:t>s</a:t>
            </a:r>
            <a:r>
              <a:rPr lang="" altLang="x-none" sz="1600" dirty="0">
                <a:solidFill>
                  <a:srgbClr val="FFFF00"/>
                </a:solidFill>
              </a:rPr>
              <a:t> is obtained by selecting r bits from</a:t>
            </a:r>
            <a:r>
              <a:rPr lang="" altLang="x-none" sz="1600" i="1" dirty="0">
                <a:solidFill>
                  <a:srgbClr val="FFFF00"/>
                </a:solidFill>
              </a:rPr>
              <a:t> k2</a:t>
            </a:r>
            <a:endParaRPr lang="en-US" altLang="zh-CN" sz="1600" i="1">
              <a:solidFill>
                <a:srgbClr val="FFFF00"/>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10375</Words>
  <Application>WPS Presentation</Application>
  <PresentationFormat>On-screen Show</PresentationFormat>
  <Paragraphs>268</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Times New Roman</vt:lpstr>
      <vt:lpstr>Tahoma</vt:lpstr>
      <vt:lpstr>Courier New</vt:lpstr>
      <vt:lpstr>Microsoft YaHei</vt:lpstr>
      <vt:lpstr>Arial Unicode MS</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75</cp:revision>
  <dcterms:created xsi:type="dcterms:W3CDTF">2009-07-24T09:58:34Z</dcterms:created>
  <dcterms:modified xsi:type="dcterms:W3CDTF">2023-12-08T07:38:35Z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4D95D0C79D5E443FB58BF6E9CE73E292_13</vt:lpwstr>
  </property>
  <property fmtid="{D5CDD505-2E9C-101B-9397-08002B2CF9AE}" pid="3" name="KSOProductBuildVer">
    <vt:lpwstr>1033-12.2.0.13359</vt:lpwstr>
  </property>
</Properties>
</file>