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5"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55"/>
    <a:srgbClr val="00004B"/>
    <a:srgbClr val="FF9900"/>
    <a:srgbClr val="FFCCFF"/>
    <a:srgbClr val="FFFF00"/>
    <a:srgbClr val="FFFFCC"/>
    <a:srgbClr val="FFCC99"/>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0" d="100"/>
          <a:sy n="70" d="100"/>
        </p:scale>
        <p:origin x="1386" y="48"/>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1464"/>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F322FB-141C-44B9-A747-B66A4E298A91}"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F322FB-141C-44B9-A747-B66A4E298A91}"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F322FB-141C-44B9-A747-B66A4E298A91}"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457200" y="1600200"/>
            <a:ext cx="4038600"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F322FB-141C-44B9-A747-B66A4E298A91}"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457200" y="1600200"/>
            <a:ext cx="4038600"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quarter" idx="2"/>
          </p:nvPr>
        </p:nvSpPr>
        <p:spPr>
          <a:xfrm>
            <a:off x="4648200" y="1600200"/>
            <a:ext cx="4038600" cy="21859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Content Placeholder 4"/>
          <p:cNvSpPr>
            <a:spLocks noGrp="1"/>
          </p:cNvSpPr>
          <p:nvPr>
            <p:ph sz="quarter" idx="3"/>
          </p:nvPr>
        </p:nvSpPr>
        <p:spPr>
          <a:xfrm>
            <a:off x="4648200" y="3938588"/>
            <a:ext cx="4038600" cy="21875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Date Placeholder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F322FB-141C-44B9-A747-B66A4E298A91}"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F322FB-141C-44B9-A747-B66A4E298A91}"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F322FB-141C-44B9-A747-B66A4E298A91}"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F322FB-141C-44B9-A747-B66A4E298A91}"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F322FB-141C-44B9-A747-B66A4E298A91}"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F322FB-141C-44B9-A747-B66A4E298A91}"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Slide Number Placeholder 2"/>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F322FB-141C-44B9-A747-B66A4E298A91}"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F322FB-141C-44B9-A747-B66A4E298A91}"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F322FB-141C-44B9-A747-B66A4E298A91}"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55"/>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en-US" dirty="0"/>
              <a:t>Click to edit Master title style</a:t>
            </a:r>
            <a:endParaRPr 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39F322FB-141C-44B9-A747-B66A4E298A91}"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 name="Rectangle 7"/>
          <p:cNvSpPr/>
          <p:nvPr userDrawn="1"/>
        </p:nvSpPr>
        <p:spPr>
          <a:xfrm>
            <a:off x="1828800" y="6553200"/>
            <a:ext cx="4876800" cy="304800"/>
          </a:xfrm>
          <a:prstGeom prst="rect">
            <a:avLst/>
          </a:prstGeom>
          <a:noFill/>
          <a:ln w="9525">
            <a:noFill/>
          </a:ln>
        </p:spPr>
        <p:txBody>
          <a:bodyPr anchor="t" anchorCtr="0"/>
          <a:p>
            <a:pPr lvl="0" algn="ctr" eaLnBrk="1" hangingPunct="1"/>
            <a:r>
              <a:rPr lang="en-US" sz="1600" dirty="0">
                <a:solidFill>
                  <a:srgbClr val="FF9900"/>
                </a:solidFill>
                <a:latin typeface="Arial" panose="020B0604020202020204" pitchFamily="34" charset="0"/>
              </a:rPr>
              <a:t>© </a:t>
            </a:r>
            <a:r>
              <a:rPr lang="en-US" sz="1400" dirty="0">
                <a:solidFill>
                  <a:srgbClr val="FF9900"/>
                </a:solidFill>
                <a:latin typeface="Arial" panose="020B0604020202020204" pitchFamily="34" charset="0"/>
              </a:rPr>
              <a:t>Oxford University Press 2011. All rights reserved.</a:t>
            </a:r>
            <a:endParaRPr lang="en-US" sz="1400" dirty="0">
              <a:solidFill>
                <a:srgbClr val="FF99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noChangeArrowheads="1"/>
          </p:cNvSpPr>
          <p:nvPr>
            <p:ph type="ctrTitle"/>
          </p:nvPr>
        </p:nvSpPr>
        <p:spPr>
          <a:xfrm>
            <a:off x="685800" y="1371600"/>
            <a:ext cx="7772400" cy="147002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j-lt"/>
                <a:ea typeface="+mj-ea"/>
                <a:cs typeface="+mj-cs"/>
              </a:rPr>
              <a:t>Data Structures Using C</a:t>
            </a:r>
            <a:r>
              <a:rPr kumimoji="0" lang="en-US" sz="4400" b="0" i="0" u="none" strike="noStrike" kern="0" cap="none" spc="0" normalizeH="0" baseline="0" noProof="0" smtClean="0">
                <a:ln>
                  <a:noFill/>
                </a:ln>
                <a:solidFill>
                  <a:schemeClr val="tx2"/>
                </a:solidFill>
                <a:effectLst/>
                <a:uLnTx/>
                <a:uFillTx/>
                <a:latin typeface="+mj-lt"/>
                <a:ea typeface="+mj-ea"/>
                <a:cs typeface="+mj-cs"/>
              </a:rPr>
              <a:t> </a:t>
            </a:r>
            <a:endParaRPr kumimoji="0" lang="en-US" sz="4400" b="0" i="0" u="none" strike="noStrike" kern="0" cap="none" spc="0" normalizeH="0" baseline="0" noProof="0" smtClean="0">
              <a:ln>
                <a:noFill/>
              </a:ln>
              <a:solidFill>
                <a:schemeClr val="tx2"/>
              </a:solidFill>
              <a:effectLst/>
              <a:uLnTx/>
              <a:uFillTx/>
              <a:latin typeface="+mj-lt"/>
              <a:ea typeface="+mj-ea"/>
              <a:cs typeface="+mj-cs"/>
            </a:endParaRPr>
          </a:p>
        </p:txBody>
      </p:sp>
      <p:sp>
        <p:nvSpPr>
          <p:cNvPr id="97283" name="Rectangle 3"/>
          <p:cNvSpPr>
            <a:spLocks noGrp="1" noChangeArrowheads="1"/>
          </p:cNvSpPr>
          <p:nvPr>
            <p:ph type="subTitle" idx="1"/>
          </p:nvPr>
        </p:nvSpPr>
        <p:spPr>
          <a:xfrm>
            <a:off x="533400" y="2971800"/>
            <a:ext cx="8610600" cy="1752600"/>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sz="32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KAMAKHYA NARAIN SINGH</a:t>
            </a:r>
            <a:r>
              <a:rPr kumimoji="0" lang="en-US" sz="2800" b="1" i="0" u="none" strike="noStrike" kern="0" cap="none" spc="0" normalizeH="0" baseline="0" noProof="0" dirty="0" smtClean="0">
                <a:ln>
                  <a:noFill/>
                </a:ln>
                <a:solidFill>
                  <a:schemeClr val="bg1"/>
                </a:solidFill>
                <a:effectLst/>
                <a:uLnTx/>
                <a:uFillTx/>
                <a:latin typeface="+mn-lt"/>
                <a:ea typeface="+mn-ea"/>
                <a:cs typeface="+mn-cs"/>
              </a:rPr>
              <a:t>, </a:t>
            </a:r>
            <a:endParaRPr kumimoji="0" lang="en-US" sz="2800" b="1" i="0" u="none" strike="noStrike" kern="0" cap="none" spc="0" normalizeH="0" baseline="0" noProof="0" dirty="0" smtClean="0">
              <a:ln>
                <a:noFill/>
              </a:ln>
              <a:solidFill>
                <a:schemeClr val="bg1"/>
              </a:solidFill>
              <a:effectLst/>
              <a:uLnTx/>
              <a:uFillTx/>
              <a:latin typeface="+mn-lt"/>
              <a:ea typeface="+mn-ea"/>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sz="2800" b="0" i="0" u="none" strike="noStrike" kern="0" cap="none" spc="0" normalizeH="0" baseline="0" noProof="0" dirty="0" smtClean="0">
                <a:ln>
                  <a:noFill/>
                </a:ln>
                <a:solidFill>
                  <a:schemeClr val="bg1"/>
                </a:solidFill>
                <a:effectLst/>
                <a:uLnTx/>
                <a:uFillTx/>
                <a:latin typeface="+mn-lt"/>
                <a:ea typeface="+mn-ea"/>
                <a:cs typeface="+mn-cs"/>
              </a:rPr>
              <a:t>Assistant Professor, </a:t>
            </a:r>
            <a:endParaRPr kumimoji="0" lang="en-US" sz="2800" b="0" i="0" u="none" strike="noStrike" kern="0" cap="none" spc="0" normalizeH="0" baseline="0" noProof="0" dirty="0" smtClean="0">
              <a:ln>
                <a:noFill/>
              </a:ln>
              <a:solidFill>
                <a:schemeClr val="bg1"/>
              </a:solidFill>
              <a:effectLst/>
              <a:uLnTx/>
              <a:uFillTx/>
              <a:latin typeface="+mn-lt"/>
              <a:ea typeface="+mn-ea"/>
              <a:cs typeface="+mn-cs"/>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sz="2800" b="0" i="0" u="none" strike="noStrike" kern="0" cap="none" spc="0" normalizeH="0" baseline="0" noProof="0" dirty="0" smtClean="0">
                <a:ln>
                  <a:noFill/>
                </a:ln>
                <a:solidFill>
                  <a:schemeClr val="bg1"/>
                </a:solidFill>
                <a:effectLst/>
                <a:uLnTx/>
                <a:uFillTx/>
                <a:latin typeface="+mn-lt"/>
                <a:ea typeface="+mn-ea"/>
                <a:cs typeface="+mn-cs"/>
              </a:rPr>
              <a:t>SCA, KIIT UNIVERSITY, BHUBANESWAR</a:t>
            </a:r>
            <a:endParaRPr kumimoji="0" lang="en-US" sz="2800" b="0" i="0" u="none" strike="noStrike" kern="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0" y="0"/>
            <a:ext cx="8763000" cy="1143000"/>
          </a:xfrm>
          <a:ln/>
        </p:spPr>
        <p:txBody>
          <a:bodyPr vert="horz" wrap="square" lIns="91440" tIns="45720" rIns="91440" bIns="45720" anchor="ctr" anchorCtr="0"/>
          <a:p>
            <a:pPr algn="l" eaLnBrk="1" hangingPunct="1"/>
            <a:r>
              <a:rPr lang="en-US" sz="3600" dirty="0">
                <a:solidFill>
                  <a:srgbClr val="FFCCFF"/>
                </a:solidFill>
              </a:rPr>
              <a:t>Sequential Representation of </a:t>
            </a:r>
            <a:br>
              <a:rPr lang="en-US" sz="3600" dirty="0">
                <a:solidFill>
                  <a:srgbClr val="FFCCFF"/>
                </a:solidFill>
              </a:rPr>
            </a:br>
            <a:r>
              <a:rPr lang="en-US" sz="3600" dirty="0">
                <a:solidFill>
                  <a:srgbClr val="FFCCFF"/>
                </a:solidFill>
              </a:rPr>
              <a:t>Binary Trees</a:t>
            </a:r>
            <a:r>
              <a:rPr lang="en-US" sz="4000" dirty="0">
                <a:solidFill>
                  <a:srgbClr val="FFFF00"/>
                </a:solidFill>
              </a:rPr>
              <a:t> </a:t>
            </a:r>
            <a:endParaRPr lang="en-US" sz="4000" dirty="0">
              <a:solidFill>
                <a:srgbClr val="FFFF00"/>
              </a:solidFill>
            </a:endParaRPr>
          </a:p>
        </p:txBody>
      </p:sp>
      <p:sp>
        <p:nvSpPr>
          <p:cNvPr id="11266" name="Rectangle 3"/>
          <p:cNvSpPr>
            <a:spLocks noGrp="1"/>
          </p:cNvSpPr>
          <p:nvPr>
            <p:ph type="body" sz="half" idx="1"/>
          </p:nvPr>
        </p:nvSpPr>
        <p:spPr>
          <a:xfrm>
            <a:off x="0" y="1295400"/>
            <a:ext cx="7543800" cy="4343400"/>
          </a:xfrm>
          <a:ln/>
        </p:spPr>
        <p:txBody>
          <a:bodyPr vert="horz" wrap="square" lIns="91440" tIns="45720" rIns="91440" bIns="45720" anchor="t" anchorCtr="0"/>
          <a:p>
            <a:pPr eaLnBrk="1" hangingPunct="1">
              <a:lnSpc>
                <a:spcPct val="95000"/>
              </a:lnSpc>
              <a:buClrTx/>
              <a:buSzTx/>
              <a:buFontTx/>
            </a:pPr>
            <a:r>
              <a:rPr lang="en-US" sz="1800" dirty="0">
                <a:solidFill>
                  <a:srgbClr val="FFFF00"/>
                </a:solidFill>
              </a:rPr>
              <a:t>Sequential representation of trees is done using single or one dimensional array. Though, it is the simplest technique for memory representation but it is very inefficient as it requires a lot of memory space. A sequential binary tree follows the rules given below:</a:t>
            </a:r>
            <a:endParaRPr lang="en-US" sz="1800" dirty="0">
              <a:solidFill>
                <a:srgbClr val="FFFF00"/>
              </a:solidFill>
            </a:endParaRPr>
          </a:p>
          <a:p>
            <a:pPr eaLnBrk="1" hangingPunct="1">
              <a:lnSpc>
                <a:spcPct val="95000"/>
              </a:lnSpc>
              <a:buClrTx/>
              <a:buSzTx/>
              <a:buFontTx/>
            </a:pPr>
            <a:r>
              <a:rPr lang="en-US" sz="1800" dirty="0">
                <a:solidFill>
                  <a:srgbClr val="FFFF00"/>
                </a:solidFill>
              </a:rPr>
              <a:t>One dimensional array called TREE, will be used. </a:t>
            </a:r>
            <a:endParaRPr lang="en-US" sz="1800" dirty="0">
              <a:solidFill>
                <a:srgbClr val="FFFF00"/>
              </a:solidFill>
            </a:endParaRPr>
          </a:p>
          <a:p>
            <a:pPr eaLnBrk="1" hangingPunct="1">
              <a:lnSpc>
                <a:spcPct val="95000"/>
              </a:lnSpc>
              <a:buClrTx/>
              <a:buSzTx/>
              <a:buFontTx/>
            </a:pPr>
            <a:r>
              <a:rPr lang="en-US" sz="1800" dirty="0">
                <a:solidFill>
                  <a:srgbClr val="FFFF00"/>
                </a:solidFill>
              </a:rPr>
              <a:t>The root of the tree will be stored in the first location. That is, TREE[1] will store the data of the root element.</a:t>
            </a:r>
            <a:endParaRPr lang="en-US" sz="1800" dirty="0">
              <a:solidFill>
                <a:srgbClr val="FFFF00"/>
              </a:solidFill>
            </a:endParaRPr>
          </a:p>
          <a:p>
            <a:pPr eaLnBrk="1" hangingPunct="1">
              <a:lnSpc>
                <a:spcPct val="95000"/>
              </a:lnSpc>
              <a:buClrTx/>
              <a:buSzTx/>
              <a:buFontTx/>
            </a:pPr>
            <a:r>
              <a:rPr lang="en-US" sz="1800" dirty="0">
                <a:solidFill>
                  <a:srgbClr val="FFFF00"/>
                </a:solidFill>
              </a:rPr>
              <a:t>The children of a node K, will be stored in location (2*K) and (2*K+1). </a:t>
            </a:r>
            <a:endParaRPr lang="en-US" sz="1800" dirty="0">
              <a:solidFill>
                <a:srgbClr val="FFFF00"/>
              </a:solidFill>
            </a:endParaRPr>
          </a:p>
          <a:p>
            <a:pPr eaLnBrk="1" hangingPunct="1">
              <a:lnSpc>
                <a:spcPct val="95000"/>
              </a:lnSpc>
              <a:buClrTx/>
              <a:buSzTx/>
              <a:buFontTx/>
            </a:pPr>
            <a:r>
              <a:rPr lang="en-US" sz="1800" dirty="0">
                <a:solidFill>
                  <a:srgbClr val="FFFF00"/>
                </a:solidFill>
              </a:rPr>
              <a:t>The maximum size of the array TREE is given as (2</a:t>
            </a:r>
            <a:r>
              <a:rPr lang="en-US" sz="1800" baseline="30000" dirty="0">
                <a:solidFill>
                  <a:srgbClr val="FFFF00"/>
                </a:solidFill>
              </a:rPr>
              <a:t>d</a:t>
            </a:r>
            <a:r>
              <a:rPr lang="en-US" sz="1800" dirty="0">
                <a:solidFill>
                  <a:srgbClr val="FFFF00"/>
                </a:solidFill>
              </a:rPr>
              <a:t>-1), where d is the depth of the tree. </a:t>
            </a:r>
            <a:endParaRPr lang="en-US" sz="1800" dirty="0">
              <a:solidFill>
                <a:srgbClr val="FFFF00"/>
              </a:solidFill>
            </a:endParaRPr>
          </a:p>
          <a:p>
            <a:pPr eaLnBrk="1" hangingPunct="1">
              <a:lnSpc>
                <a:spcPct val="95000"/>
              </a:lnSpc>
              <a:buClrTx/>
              <a:buSzTx/>
              <a:buFontTx/>
            </a:pPr>
            <a:r>
              <a:rPr lang="en-US" sz="1800" dirty="0">
                <a:solidFill>
                  <a:srgbClr val="FFFF00"/>
                </a:solidFill>
              </a:rPr>
              <a:t>An empty tree or sub-tree is specified using NULL. If TREE[0] = NULL, then the tree is empty.</a:t>
            </a:r>
            <a:endParaRPr lang="en-US" sz="1800" dirty="0">
              <a:solidFill>
                <a:srgbClr val="FFFF00"/>
              </a:solidFill>
            </a:endParaRPr>
          </a:p>
        </p:txBody>
      </p:sp>
      <p:grpSp>
        <p:nvGrpSpPr>
          <p:cNvPr id="11267" name="Group 4"/>
          <p:cNvGrpSpPr/>
          <p:nvPr/>
        </p:nvGrpSpPr>
        <p:grpSpPr>
          <a:xfrm>
            <a:off x="3962400" y="4572000"/>
            <a:ext cx="3048000" cy="1974850"/>
            <a:chOff x="240" y="3076"/>
            <a:chExt cx="1656" cy="1244"/>
          </a:xfrm>
        </p:grpSpPr>
        <p:sp>
          <p:nvSpPr>
            <p:cNvPr id="11268" name="Line 5"/>
            <p:cNvSpPr/>
            <p:nvPr/>
          </p:nvSpPr>
          <p:spPr>
            <a:xfrm flipH="1">
              <a:off x="672" y="3210"/>
              <a:ext cx="144" cy="144"/>
            </a:xfrm>
            <a:prstGeom prst="line">
              <a:avLst/>
            </a:prstGeom>
            <a:ln w="9525" cap="flat" cmpd="sng">
              <a:solidFill>
                <a:srgbClr val="FFFF00"/>
              </a:solidFill>
              <a:prstDash val="solid"/>
              <a:round/>
              <a:headEnd type="none" w="med" len="med"/>
              <a:tailEnd type="none" w="med" len="med"/>
            </a:ln>
          </p:spPr>
        </p:sp>
        <p:sp>
          <p:nvSpPr>
            <p:cNvPr id="11269" name="Line 6"/>
            <p:cNvSpPr/>
            <p:nvPr/>
          </p:nvSpPr>
          <p:spPr>
            <a:xfrm>
              <a:off x="1032" y="3240"/>
              <a:ext cx="72" cy="144"/>
            </a:xfrm>
            <a:prstGeom prst="line">
              <a:avLst/>
            </a:prstGeom>
            <a:ln w="9525" cap="flat" cmpd="sng">
              <a:solidFill>
                <a:srgbClr val="FFFF00"/>
              </a:solidFill>
              <a:prstDash val="solid"/>
              <a:round/>
              <a:headEnd type="none" w="med" len="med"/>
              <a:tailEnd type="none" w="med" len="med"/>
            </a:ln>
          </p:spPr>
        </p:sp>
        <p:sp>
          <p:nvSpPr>
            <p:cNvPr id="11270" name="Oval 7"/>
            <p:cNvSpPr/>
            <p:nvPr/>
          </p:nvSpPr>
          <p:spPr>
            <a:xfrm>
              <a:off x="1032" y="3354"/>
              <a:ext cx="288"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35</a:t>
              </a:r>
              <a:endParaRPr lang="en-US" dirty="0">
                <a:solidFill>
                  <a:srgbClr val="993300"/>
                </a:solidFill>
                <a:latin typeface="Arial" panose="020B0604020202020204" pitchFamily="34" charset="0"/>
              </a:endParaRPr>
            </a:p>
          </p:txBody>
        </p:sp>
        <p:sp>
          <p:nvSpPr>
            <p:cNvPr id="11271" name="Oval 8"/>
            <p:cNvSpPr/>
            <p:nvPr/>
          </p:nvSpPr>
          <p:spPr>
            <a:xfrm>
              <a:off x="456" y="3357"/>
              <a:ext cx="288"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15</a:t>
              </a:r>
              <a:endParaRPr lang="en-US" dirty="0">
                <a:solidFill>
                  <a:srgbClr val="993300"/>
                </a:solidFill>
                <a:latin typeface="Arial" panose="020B0604020202020204" pitchFamily="34" charset="0"/>
              </a:endParaRPr>
            </a:p>
          </p:txBody>
        </p:sp>
        <p:sp>
          <p:nvSpPr>
            <p:cNvPr id="11272" name="Line 9"/>
            <p:cNvSpPr/>
            <p:nvPr/>
          </p:nvSpPr>
          <p:spPr>
            <a:xfrm flipH="1">
              <a:off x="456" y="3528"/>
              <a:ext cx="72" cy="144"/>
            </a:xfrm>
            <a:prstGeom prst="line">
              <a:avLst/>
            </a:prstGeom>
            <a:ln w="9525" cap="flat" cmpd="sng">
              <a:solidFill>
                <a:srgbClr val="FFFF00"/>
              </a:solidFill>
              <a:prstDash val="solid"/>
              <a:round/>
              <a:headEnd type="none" w="med" len="med"/>
              <a:tailEnd type="none" w="med" len="med"/>
            </a:ln>
          </p:spPr>
        </p:sp>
        <p:sp>
          <p:nvSpPr>
            <p:cNvPr id="11273" name="Oval 10"/>
            <p:cNvSpPr/>
            <p:nvPr/>
          </p:nvSpPr>
          <p:spPr>
            <a:xfrm>
              <a:off x="240" y="3672"/>
              <a:ext cx="288"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12</a:t>
              </a:r>
              <a:endParaRPr lang="en-US" dirty="0">
                <a:solidFill>
                  <a:srgbClr val="993300"/>
                </a:solidFill>
                <a:latin typeface="Arial" panose="020B0604020202020204" pitchFamily="34" charset="0"/>
              </a:endParaRPr>
            </a:p>
          </p:txBody>
        </p:sp>
        <p:sp>
          <p:nvSpPr>
            <p:cNvPr id="11274" name="Line 11"/>
            <p:cNvSpPr/>
            <p:nvPr/>
          </p:nvSpPr>
          <p:spPr>
            <a:xfrm>
              <a:off x="672" y="3573"/>
              <a:ext cx="72" cy="144"/>
            </a:xfrm>
            <a:prstGeom prst="line">
              <a:avLst/>
            </a:prstGeom>
            <a:ln w="9525" cap="flat" cmpd="sng">
              <a:solidFill>
                <a:srgbClr val="FFFF00"/>
              </a:solidFill>
              <a:prstDash val="solid"/>
              <a:round/>
              <a:headEnd type="none" w="med" len="med"/>
              <a:tailEnd type="none" w="med" len="med"/>
            </a:ln>
          </p:spPr>
        </p:sp>
        <p:sp>
          <p:nvSpPr>
            <p:cNvPr id="11275" name="Oval 12"/>
            <p:cNvSpPr/>
            <p:nvPr/>
          </p:nvSpPr>
          <p:spPr>
            <a:xfrm>
              <a:off x="600" y="3724"/>
              <a:ext cx="288" cy="245"/>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17</a:t>
              </a:r>
              <a:endParaRPr lang="en-US" dirty="0">
                <a:solidFill>
                  <a:srgbClr val="993300"/>
                </a:solidFill>
                <a:latin typeface="Arial" panose="020B0604020202020204" pitchFamily="34" charset="0"/>
              </a:endParaRPr>
            </a:p>
          </p:txBody>
        </p:sp>
        <p:sp>
          <p:nvSpPr>
            <p:cNvPr id="11276" name="Line 13"/>
            <p:cNvSpPr/>
            <p:nvPr/>
          </p:nvSpPr>
          <p:spPr>
            <a:xfrm flipH="1">
              <a:off x="1032" y="3528"/>
              <a:ext cx="72" cy="216"/>
            </a:xfrm>
            <a:prstGeom prst="line">
              <a:avLst/>
            </a:prstGeom>
            <a:ln w="9525" cap="flat" cmpd="sng">
              <a:solidFill>
                <a:srgbClr val="FFFF00"/>
              </a:solidFill>
              <a:prstDash val="solid"/>
              <a:round/>
              <a:headEnd type="none" w="med" len="med"/>
              <a:tailEnd type="none" w="med" len="med"/>
            </a:ln>
          </p:spPr>
        </p:sp>
        <p:sp>
          <p:nvSpPr>
            <p:cNvPr id="11277" name="Oval 14"/>
            <p:cNvSpPr/>
            <p:nvPr/>
          </p:nvSpPr>
          <p:spPr>
            <a:xfrm>
              <a:off x="960" y="3744"/>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dirty="0">
                  <a:solidFill>
                    <a:srgbClr val="993300"/>
                  </a:solidFill>
                  <a:latin typeface="Arial" panose="020B0604020202020204" pitchFamily="34" charset="0"/>
                </a:rPr>
                <a:t>21</a:t>
              </a:r>
              <a:endParaRPr lang="en-US" dirty="0">
                <a:solidFill>
                  <a:srgbClr val="993300"/>
                </a:solidFill>
                <a:latin typeface="Arial" panose="020B0604020202020204" pitchFamily="34" charset="0"/>
              </a:endParaRPr>
            </a:p>
          </p:txBody>
        </p:sp>
        <p:sp>
          <p:nvSpPr>
            <p:cNvPr id="11278" name="Line 15"/>
            <p:cNvSpPr/>
            <p:nvPr/>
          </p:nvSpPr>
          <p:spPr>
            <a:xfrm>
              <a:off x="1248" y="3501"/>
              <a:ext cx="216" cy="216"/>
            </a:xfrm>
            <a:prstGeom prst="line">
              <a:avLst/>
            </a:prstGeom>
            <a:ln w="9525" cap="flat" cmpd="sng">
              <a:solidFill>
                <a:srgbClr val="FFFF00"/>
              </a:solidFill>
              <a:prstDash val="solid"/>
              <a:round/>
              <a:headEnd type="none" w="med" len="med"/>
              <a:tailEnd type="none" w="med" len="med"/>
            </a:ln>
          </p:spPr>
        </p:sp>
        <p:sp>
          <p:nvSpPr>
            <p:cNvPr id="11279" name="Oval 16"/>
            <p:cNvSpPr/>
            <p:nvPr/>
          </p:nvSpPr>
          <p:spPr>
            <a:xfrm>
              <a:off x="1392" y="3645"/>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dirty="0">
                  <a:solidFill>
                    <a:srgbClr val="993300"/>
                  </a:solidFill>
                  <a:latin typeface="Arial" panose="020B0604020202020204" pitchFamily="34" charset="0"/>
                </a:rPr>
                <a:t>39</a:t>
              </a:r>
              <a:endParaRPr lang="en-US" dirty="0">
                <a:solidFill>
                  <a:srgbClr val="993300"/>
                </a:solidFill>
                <a:latin typeface="Arial" panose="020B0604020202020204" pitchFamily="34" charset="0"/>
              </a:endParaRPr>
            </a:p>
          </p:txBody>
        </p:sp>
        <p:sp>
          <p:nvSpPr>
            <p:cNvPr id="11280" name="Line 17"/>
            <p:cNvSpPr/>
            <p:nvPr/>
          </p:nvSpPr>
          <p:spPr>
            <a:xfrm>
              <a:off x="1608" y="3816"/>
              <a:ext cx="144" cy="216"/>
            </a:xfrm>
            <a:prstGeom prst="line">
              <a:avLst/>
            </a:prstGeom>
            <a:ln w="9525" cap="flat" cmpd="sng">
              <a:solidFill>
                <a:srgbClr val="FFFF00"/>
              </a:solidFill>
              <a:prstDash val="solid"/>
              <a:round/>
              <a:headEnd type="none" w="med" len="med"/>
              <a:tailEnd type="none" w="med" len="med"/>
            </a:ln>
          </p:spPr>
        </p:sp>
        <p:sp>
          <p:nvSpPr>
            <p:cNvPr id="11281" name="Oval 18"/>
            <p:cNvSpPr/>
            <p:nvPr/>
          </p:nvSpPr>
          <p:spPr>
            <a:xfrm>
              <a:off x="1680" y="4032"/>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dirty="0">
                  <a:solidFill>
                    <a:srgbClr val="993300"/>
                  </a:solidFill>
                  <a:latin typeface="Arial" panose="020B0604020202020204" pitchFamily="34" charset="0"/>
                </a:rPr>
                <a:t>45</a:t>
              </a:r>
              <a:endParaRPr lang="en-US" dirty="0">
                <a:solidFill>
                  <a:srgbClr val="993300"/>
                </a:solidFill>
                <a:latin typeface="Arial" panose="020B0604020202020204" pitchFamily="34" charset="0"/>
              </a:endParaRPr>
            </a:p>
          </p:txBody>
        </p:sp>
        <p:sp>
          <p:nvSpPr>
            <p:cNvPr id="11282" name="Line 19"/>
            <p:cNvSpPr/>
            <p:nvPr/>
          </p:nvSpPr>
          <p:spPr>
            <a:xfrm flipH="1">
              <a:off x="528" y="3888"/>
              <a:ext cx="144" cy="216"/>
            </a:xfrm>
            <a:prstGeom prst="line">
              <a:avLst/>
            </a:prstGeom>
            <a:ln w="9525" cap="flat" cmpd="sng">
              <a:solidFill>
                <a:srgbClr val="FFFF00"/>
              </a:solidFill>
              <a:prstDash val="solid"/>
              <a:round/>
              <a:headEnd type="none" w="med" len="med"/>
              <a:tailEnd type="none" w="med" len="med"/>
            </a:ln>
          </p:spPr>
        </p:sp>
        <p:sp>
          <p:nvSpPr>
            <p:cNvPr id="11283" name="Oval 20"/>
            <p:cNvSpPr/>
            <p:nvPr/>
          </p:nvSpPr>
          <p:spPr>
            <a:xfrm>
              <a:off x="384" y="4104"/>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dirty="0">
                  <a:solidFill>
                    <a:srgbClr val="993300"/>
                  </a:solidFill>
                  <a:latin typeface="Arial" panose="020B0604020202020204" pitchFamily="34" charset="0"/>
                </a:rPr>
                <a:t>16</a:t>
              </a:r>
              <a:endParaRPr lang="en-US" dirty="0">
                <a:solidFill>
                  <a:srgbClr val="993300"/>
                </a:solidFill>
                <a:latin typeface="Arial" panose="020B0604020202020204" pitchFamily="34" charset="0"/>
              </a:endParaRPr>
            </a:p>
          </p:txBody>
        </p:sp>
        <p:sp>
          <p:nvSpPr>
            <p:cNvPr id="11284" name="Line 21"/>
            <p:cNvSpPr/>
            <p:nvPr/>
          </p:nvSpPr>
          <p:spPr>
            <a:xfrm>
              <a:off x="816" y="3933"/>
              <a:ext cx="72" cy="144"/>
            </a:xfrm>
            <a:prstGeom prst="line">
              <a:avLst/>
            </a:prstGeom>
            <a:ln w="9525" cap="flat" cmpd="sng">
              <a:solidFill>
                <a:srgbClr val="FFFF00"/>
              </a:solidFill>
              <a:prstDash val="solid"/>
              <a:round/>
              <a:headEnd type="none" w="med" len="med"/>
              <a:tailEnd type="none" w="med" len="med"/>
            </a:ln>
          </p:spPr>
        </p:sp>
        <p:sp>
          <p:nvSpPr>
            <p:cNvPr id="11285" name="Oval 22"/>
            <p:cNvSpPr/>
            <p:nvPr/>
          </p:nvSpPr>
          <p:spPr>
            <a:xfrm>
              <a:off x="816" y="4077"/>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dirty="0">
                  <a:solidFill>
                    <a:srgbClr val="993300"/>
                  </a:solidFill>
                  <a:latin typeface="Arial" panose="020B0604020202020204" pitchFamily="34" charset="0"/>
                </a:rPr>
                <a:t>18</a:t>
              </a:r>
              <a:endParaRPr lang="en-US" dirty="0">
                <a:solidFill>
                  <a:srgbClr val="993300"/>
                </a:solidFill>
                <a:latin typeface="Arial" panose="020B0604020202020204" pitchFamily="34" charset="0"/>
              </a:endParaRPr>
            </a:p>
          </p:txBody>
        </p:sp>
        <p:sp>
          <p:nvSpPr>
            <p:cNvPr id="11286" name="Line 23"/>
            <p:cNvSpPr/>
            <p:nvPr/>
          </p:nvSpPr>
          <p:spPr>
            <a:xfrm flipH="1">
              <a:off x="1320" y="3816"/>
              <a:ext cx="72" cy="216"/>
            </a:xfrm>
            <a:prstGeom prst="line">
              <a:avLst/>
            </a:prstGeom>
            <a:ln w="9525" cap="flat" cmpd="sng">
              <a:solidFill>
                <a:srgbClr val="FFFF00"/>
              </a:solidFill>
              <a:prstDash val="solid"/>
              <a:round/>
              <a:headEnd type="none" w="med" len="med"/>
              <a:tailEnd type="none" w="med" len="med"/>
            </a:ln>
          </p:spPr>
        </p:sp>
        <p:sp>
          <p:nvSpPr>
            <p:cNvPr id="11287" name="Oval 24"/>
            <p:cNvSpPr/>
            <p:nvPr/>
          </p:nvSpPr>
          <p:spPr>
            <a:xfrm>
              <a:off x="1248" y="4032"/>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dirty="0">
                  <a:solidFill>
                    <a:srgbClr val="993300"/>
                  </a:solidFill>
                  <a:latin typeface="Arial" panose="020B0604020202020204" pitchFamily="34" charset="0"/>
                </a:rPr>
                <a:t>36</a:t>
              </a:r>
              <a:endParaRPr lang="en-US" dirty="0">
                <a:solidFill>
                  <a:srgbClr val="993300"/>
                </a:solidFill>
                <a:latin typeface="Arial" panose="020B0604020202020204" pitchFamily="34" charset="0"/>
              </a:endParaRPr>
            </a:p>
          </p:txBody>
        </p:sp>
        <p:sp>
          <p:nvSpPr>
            <p:cNvPr id="11288" name="Oval 25"/>
            <p:cNvSpPr/>
            <p:nvPr/>
          </p:nvSpPr>
          <p:spPr>
            <a:xfrm>
              <a:off x="816" y="3076"/>
              <a:ext cx="288"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20</a:t>
              </a:r>
              <a:endParaRPr lang="en-US" dirty="0">
                <a:solidFill>
                  <a:srgbClr val="993300"/>
                </a:solidFill>
                <a:latin typeface="Arial" panose="020B0604020202020204" pitchFamily="34" charset="0"/>
              </a:endParaRPr>
            </a:p>
          </p:txBody>
        </p:sp>
      </p:grpSp>
      <p:graphicFrame>
        <p:nvGraphicFramePr>
          <p:cNvPr id="88090" name="Group 26"/>
          <p:cNvGraphicFramePr>
            <a:graphicFrameLocks noGrp="1"/>
          </p:cNvGraphicFramePr>
          <p:nvPr>
            <p:ph sz="half" idx="1"/>
          </p:nvPr>
        </p:nvGraphicFramePr>
        <p:xfrm>
          <a:off x="7696200" y="0"/>
          <a:ext cx="1447800" cy="7467600"/>
        </p:xfrm>
        <a:graphic>
          <a:graphicData uri="http://schemas.openxmlformats.org/drawingml/2006/table">
            <a:tbl>
              <a:tblPr/>
              <a:tblGrid>
                <a:gridCol w="609600"/>
                <a:gridCol w="838200"/>
              </a:tblGrid>
              <a:tr h="24382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dirty="0" smtClean="0">
                          <a:ln>
                            <a:noFill/>
                          </a:ln>
                          <a:solidFill>
                            <a:srgbClr val="993300"/>
                          </a:solidFill>
                          <a:effectLst/>
                          <a:latin typeface="Times New Roman" panose="02020603050405020304" pitchFamily="18" charset="0"/>
                          <a:cs typeface="Times New Roman" panose="02020603050405020304" pitchFamily="18" charset="0"/>
                        </a:rPr>
                        <a:t>0</a:t>
                      </a:r>
                      <a:endParaRPr kumimoji="0" lang="en-US" sz="1800" b="1" i="0" u="none" strike="noStrike" cap="none" normalizeH="0" baseline="0" dirty="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0" lang="en-US" sz="1800" b="1" i="0" u="none" strike="noStrike" cap="none" normalizeH="0" baseline="0" dirty="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5181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1</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kern="1200" cap="none" normalizeH="0" baseline="0" dirty="0" smtClean="0">
                          <a:ln>
                            <a:noFill/>
                          </a:ln>
                          <a:solidFill>
                            <a:srgbClr val="993300"/>
                          </a:solidFill>
                          <a:effectLst/>
                          <a:latin typeface="Times New Roman" panose="02020603050405020304" pitchFamily="18" charset="0"/>
                          <a:ea typeface="+mn-ea"/>
                          <a:cs typeface="Times New Roman" panose="02020603050405020304" pitchFamily="18" charset="0"/>
                        </a:rPr>
                        <a:t>20</a:t>
                      </a:r>
                      <a:endParaRPr kumimoji="0" lang="en-US" sz="1000" b="1" i="0" u="none" strike="noStrike" kern="1200" cap="none" normalizeH="0" baseline="0" dirty="0" smtClean="0">
                        <a:ln>
                          <a:noFill/>
                        </a:ln>
                        <a:solidFill>
                          <a:srgbClr val="993300"/>
                        </a:solidFill>
                        <a:effectLst/>
                        <a:latin typeface="Times New Roman" panose="02020603050405020304" pitchFamily="18" charset="0"/>
                        <a:ea typeface="+mn-ea"/>
                        <a:cs typeface="Times New Roman" panose="02020603050405020304" pitchFamily="18"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4382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2</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dirty="0" smtClean="0">
                          <a:ln>
                            <a:noFill/>
                          </a:ln>
                          <a:solidFill>
                            <a:srgbClr val="993300"/>
                          </a:solidFill>
                          <a:effectLst/>
                          <a:latin typeface="Times New Roman" panose="02020603050405020304" pitchFamily="18" charset="0"/>
                          <a:cs typeface="Times New Roman" panose="02020603050405020304" pitchFamily="18" charset="0"/>
                        </a:rPr>
                        <a:t>15</a:t>
                      </a:r>
                      <a:endParaRPr kumimoji="0" lang="en-US" sz="1800" b="1" i="0" u="none" strike="noStrike" cap="none" normalizeH="0" baseline="0" dirty="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4382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3</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35</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4382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4</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12</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4382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5</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17</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4382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6</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21</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4382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7</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39</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5181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8</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5181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9</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4382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10</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16</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4382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11</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18</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5181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12</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5181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13</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4382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14</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36</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4382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15</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45</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5181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16</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5181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17</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5181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18</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5181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3300"/>
                          </a:solidFill>
                          <a:effectLst/>
                          <a:latin typeface="Times New Roman" panose="02020603050405020304" pitchFamily="18" charset="0"/>
                          <a:cs typeface="Times New Roman" panose="02020603050405020304" pitchFamily="18" charset="0"/>
                        </a:rPr>
                        <a:t>19</a:t>
                      </a:r>
                      <a:endParaRPr kumimoji="0" lang="en-US" sz="1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2800" b="1" i="0" u="none" strike="noStrike" cap="none" normalizeH="0" baseline="0" smtClean="0">
                        <a:ln>
                          <a:noFill/>
                        </a:ln>
                        <a:solidFill>
                          <a:srgbClr val="993300"/>
                        </a:solidFill>
                        <a:effectLst/>
                        <a:latin typeface="Arial" panose="020B0604020202020204" pitchFamily="34" charset="0"/>
                      </a:endParaRPr>
                    </a:p>
                  </a:txBody>
                  <a:tcPr marT="45718" marB="45718"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ln/>
        </p:spPr>
        <p:txBody>
          <a:bodyPr vert="horz" wrap="square" lIns="91440" tIns="45720" rIns="91440" bIns="45720" anchor="ctr" anchorCtr="0"/>
          <a:p>
            <a:pPr eaLnBrk="1" hangingPunct="1"/>
            <a:r>
              <a:rPr lang="en-US" b="1" dirty="0">
                <a:solidFill>
                  <a:srgbClr val="FFCCFF"/>
                </a:solidFill>
              </a:rPr>
              <a:t>EXPRESSION TREES</a:t>
            </a:r>
            <a:r>
              <a:rPr lang="en-US" dirty="0"/>
              <a:t> </a:t>
            </a:r>
            <a:endParaRPr lang="en-US" dirty="0"/>
          </a:p>
        </p:txBody>
      </p:sp>
      <p:sp>
        <p:nvSpPr>
          <p:cNvPr id="12290" name="Rectangle 3"/>
          <p:cNvSpPr>
            <a:spLocks noGrp="1"/>
          </p:cNvSpPr>
          <p:nvPr>
            <p:ph idx="1"/>
          </p:nvPr>
        </p:nvSpPr>
        <p:spPr>
          <a:xfrm>
            <a:off x="457200" y="1600200"/>
            <a:ext cx="8229600" cy="2301875"/>
          </a:xfrm>
          <a:ln/>
        </p:spPr>
        <p:txBody>
          <a:bodyPr vert="horz" wrap="square" lIns="91440" tIns="45720" rIns="91440" bIns="45720" anchor="t" anchorCtr="0"/>
          <a:p>
            <a:pPr eaLnBrk="1" hangingPunct="1"/>
            <a:r>
              <a:rPr lang="en-US" sz="2000" dirty="0">
                <a:solidFill>
                  <a:srgbClr val="FFFF00"/>
                </a:solidFill>
              </a:rPr>
              <a:t>Binary trees are widely used to store algebraic expressions. For example, consider the algebraic expression Exp given as,</a:t>
            </a:r>
            <a:endParaRPr lang="en-US" sz="2000" dirty="0">
              <a:solidFill>
                <a:srgbClr val="FFFF00"/>
              </a:solidFill>
            </a:endParaRPr>
          </a:p>
          <a:p>
            <a:pPr eaLnBrk="1" hangingPunct="1"/>
            <a:r>
              <a:rPr lang="en-US" sz="2000" dirty="0">
                <a:solidFill>
                  <a:srgbClr val="FF9900"/>
                </a:solidFill>
              </a:rPr>
              <a:t>Exp = (a – b ) + ( c * d)</a:t>
            </a:r>
            <a:endParaRPr lang="en-US" sz="2000" dirty="0">
              <a:solidFill>
                <a:srgbClr val="FF9900"/>
              </a:solidFill>
            </a:endParaRPr>
          </a:p>
          <a:p>
            <a:pPr eaLnBrk="1" hangingPunct="1"/>
            <a:r>
              <a:rPr lang="en-US" sz="2000" dirty="0">
                <a:solidFill>
                  <a:srgbClr val="FFFF00"/>
                </a:solidFill>
              </a:rPr>
              <a:t>This expression can be represented using a binary tree as shown in figure</a:t>
            </a:r>
            <a:r>
              <a:rPr lang="en-US" dirty="0">
                <a:solidFill>
                  <a:srgbClr val="FFFF00"/>
                </a:solidFill>
              </a:rPr>
              <a:t> </a:t>
            </a:r>
            <a:endParaRPr lang="en-US" dirty="0">
              <a:solidFill>
                <a:srgbClr val="FFFF00"/>
              </a:solidFill>
            </a:endParaRPr>
          </a:p>
        </p:txBody>
      </p:sp>
      <p:grpSp>
        <p:nvGrpSpPr>
          <p:cNvPr id="12291" name="Group 4"/>
          <p:cNvGrpSpPr/>
          <p:nvPr/>
        </p:nvGrpSpPr>
        <p:grpSpPr>
          <a:xfrm>
            <a:off x="2895600" y="3886200"/>
            <a:ext cx="2590800" cy="1676400"/>
            <a:chOff x="1824" y="2448"/>
            <a:chExt cx="1080" cy="868"/>
          </a:xfrm>
        </p:grpSpPr>
        <p:sp>
          <p:nvSpPr>
            <p:cNvPr id="12292" name="Oval 5"/>
            <p:cNvSpPr/>
            <p:nvPr/>
          </p:nvSpPr>
          <p:spPr>
            <a:xfrm>
              <a:off x="2256" y="2448"/>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a:t>
              </a:r>
              <a:endParaRPr lang="en-US" sz="1000" b="1" dirty="0">
                <a:solidFill>
                  <a:srgbClr val="993300"/>
                </a:solidFill>
                <a:latin typeface="Arial" panose="020B0604020202020204" pitchFamily="34" charset="0"/>
              </a:endParaRPr>
            </a:p>
          </p:txBody>
        </p:sp>
        <p:sp>
          <p:nvSpPr>
            <p:cNvPr id="12293" name="Line 6"/>
            <p:cNvSpPr/>
            <p:nvPr/>
          </p:nvSpPr>
          <p:spPr>
            <a:xfrm flipH="1">
              <a:off x="2112" y="2592"/>
              <a:ext cx="144" cy="144"/>
            </a:xfrm>
            <a:prstGeom prst="line">
              <a:avLst/>
            </a:prstGeom>
            <a:ln w="9525" cap="flat" cmpd="sng">
              <a:solidFill>
                <a:srgbClr val="FFFF00"/>
              </a:solidFill>
              <a:prstDash val="solid"/>
              <a:round/>
              <a:headEnd type="none" w="med" len="med"/>
              <a:tailEnd type="none" w="med" len="med"/>
            </a:ln>
          </p:spPr>
        </p:sp>
        <p:sp>
          <p:nvSpPr>
            <p:cNvPr id="12294" name="Line 7"/>
            <p:cNvSpPr/>
            <p:nvPr/>
          </p:nvSpPr>
          <p:spPr>
            <a:xfrm>
              <a:off x="2472" y="2592"/>
              <a:ext cx="144" cy="144"/>
            </a:xfrm>
            <a:prstGeom prst="line">
              <a:avLst/>
            </a:prstGeom>
            <a:ln w="9525" cap="flat" cmpd="sng">
              <a:solidFill>
                <a:srgbClr val="FFFF00"/>
              </a:solidFill>
              <a:prstDash val="solid"/>
              <a:round/>
              <a:headEnd type="none" w="med" len="med"/>
              <a:tailEnd type="none" w="med" len="med"/>
            </a:ln>
          </p:spPr>
        </p:sp>
        <p:sp>
          <p:nvSpPr>
            <p:cNvPr id="12295" name="Oval 8"/>
            <p:cNvSpPr/>
            <p:nvPr/>
          </p:nvSpPr>
          <p:spPr>
            <a:xfrm>
              <a:off x="2472" y="2737"/>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a:t>
              </a:r>
              <a:endParaRPr lang="en-US" sz="1000" b="1" dirty="0">
                <a:solidFill>
                  <a:srgbClr val="993300"/>
                </a:solidFill>
                <a:latin typeface="Arial" panose="020B0604020202020204" pitchFamily="34" charset="0"/>
              </a:endParaRPr>
            </a:p>
          </p:txBody>
        </p:sp>
        <p:sp>
          <p:nvSpPr>
            <p:cNvPr id="12296" name="Oval 9"/>
            <p:cNvSpPr/>
            <p:nvPr/>
          </p:nvSpPr>
          <p:spPr>
            <a:xfrm>
              <a:off x="2040" y="2737"/>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 - </a:t>
              </a:r>
              <a:endParaRPr lang="en-US" sz="1000" b="1" dirty="0">
                <a:solidFill>
                  <a:srgbClr val="993300"/>
                </a:solidFill>
                <a:latin typeface="Arial" panose="020B0604020202020204" pitchFamily="34" charset="0"/>
              </a:endParaRPr>
            </a:p>
          </p:txBody>
        </p:sp>
        <p:sp>
          <p:nvSpPr>
            <p:cNvPr id="12297" name="Line 10"/>
            <p:cNvSpPr/>
            <p:nvPr/>
          </p:nvSpPr>
          <p:spPr>
            <a:xfrm flipH="1">
              <a:off x="1968" y="2956"/>
              <a:ext cx="144" cy="144"/>
            </a:xfrm>
            <a:prstGeom prst="line">
              <a:avLst/>
            </a:prstGeom>
            <a:ln w="9525" cap="flat" cmpd="sng">
              <a:solidFill>
                <a:srgbClr val="FFFF00"/>
              </a:solidFill>
              <a:prstDash val="solid"/>
              <a:round/>
              <a:headEnd type="none" w="med" len="med"/>
              <a:tailEnd type="none" w="med" len="med"/>
            </a:ln>
          </p:spPr>
        </p:sp>
        <p:sp>
          <p:nvSpPr>
            <p:cNvPr id="12298" name="Oval 11"/>
            <p:cNvSpPr/>
            <p:nvPr/>
          </p:nvSpPr>
          <p:spPr>
            <a:xfrm>
              <a:off x="1824" y="3100"/>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a</a:t>
              </a:r>
              <a:endParaRPr lang="en-US" sz="1000" b="1" dirty="0">
                <a:solidFill>
                  <a:srgbClr val="993300"/>
                </a:solidFill>
                <a:latin typeface="Arial" panose="020B0604020202020204" pitchFamily="34" charset="0"/>
              </a:endParaRPr>
            </a:p>
          </p:txBody>
        </p:sp>
        <p:sp>
          <p:nvSpPr>
            <p:cNvPr id="12299" name="Line 12"/>
            <p:cNvSpPr/>
            <p:nvPr/>
          </p:nvSpPr>
          <p:spPr>
            <a:xfrm>
              <a:off x="2184" y="2953"/>
              <a:ext cx="72" cy="144"/>
            </a:xfrm>
            <a:prstGeom prst="line">
              <a:avLst/>
            </a:prstGeom>
            <a:ln w="9525" cap="flat" cmpd="sng">
              <a:solidFill>
                <a:srgbClr val="FFFF00"/>
              </a:solidFill>
              <a:prstDash val="solid"/>
              <a:round/>
              <a:headEnd type="none" w="med" len="med"/>
              <a:tailEnd type="none" w="med" len="med"/>
            </a:ln>
          </p:spPr>
        </p:sp>
        <p:sp>
          <p:nvSpPr>
            <p:cNvPr id="12300" name="Oval 13"/>
            <p:cNvSpPr/>
            <p:nvPr/>
          </p:nvSpPr>
          <p:spPr>
            <a:xfrm>
              <a:off x="2112" y="3097"/>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b</a:t>
              </a:r>
              <a:endParaRPr lang="en-US" sz="1000" b="1" dirty="0">
                <a:solidFill>
                  <a:srgbClr val="993300"/>
                </a:solidFill>
                <a:latin typeface="Arial" panose="020B0604020202020204" pitchFamily="34" charset="0"/>
              </a:endParaRPr>
            </a:p>
          </p:txBody>
        </p:sp>
        <p:sp>
          <p:nvSpPr>
            <p:cNvPr id="12301" name="Line 14"/>
            <p:cNvSpPr/>
            <p:nvPr/>
          </p:nvSpPr>
          <p:spPr>
            <a:xfrm flipH="1">
              <a:off x="2472" y="2953"/>
              <a:ext cx="72" cy="144"/>
            </a:xfrm>
            <a:prstGeom prst="line">
              <a:avLst/>
            </a:prstGeom>
            <a:ln w="9525" cap="flat" cmpd="sng">
              <a:solidFill>
                <a:srgbClr val="FFFF00"/>
              </a:solidFill>
              <a:prstDash val="solid"/>
              <a:round/>
              <a:headEnd type="none" w="med" len="med"/>
              <a:tailEnd type="none" w="med" len="med"/>
            </a:ln>
          </p:spPr>
        </p:sp>
        <p:sp>
          <p:nvSpPr>
            <p:cNvPr id="12302" name="Oval 15"/>
            <p:cNvSpPr/>
            <p:nvPr/>
          </p:nvSpPr>
          <p:spPr>
            <a:xfrm>
              <a:off x="2400" y="3097"/>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c</a:t>
              </a:r>
              <a:endParaRPr lang="en-US" sz="1000" b="1" dirty="0">
                <a:solidFill>
                  <a:srgbClr val="993300"/>
                </a:solidFill>
                <a:latin typeface="Arial" panose="020B0604020202020204" pitchFamily="34" charset="0"/>
              </a:endParaRPr>
            </a:p>
          </p:txBody>
        </p:sp>
        <p:sp>
          <p:nvSpPr>
            <p:cNvPr id="12303" name="Line 16"/>
            <p:cNvSpPr/>
            <p:nvPr/>
          </p:nvSpPr>
          <p:spPr>
            <a:xfrm>
              <a:off x="2616" y="2953"/>
              <a:ext cx="216" cy="144"/>
            </a:xfrm>
            <a:prstGeom prst="line">
              <a:avLst/>
            </a:prstGeom>
            <a:ln w="9525" cap="flat" cmpd="sng">
              <a:solidFill>
                <a:srgbClr val="FFFF00"/>
              </a:solidFill>
              <a:prstDash val="solid"/>
              <a:round/>
              <a:headEnd type="none" w="med" len="med"/>
              <a:tailEnd type="none" w="med" len="med"/>
            </a:ln>
          </p:spPr>
        </p:sp>
        <p:sp>
          <p:nvSpPr>
            <p:cNvPr id="12304" name="Oval 17"/>
            <p:cNvSpPr/>
            <p:nvPr/>
          </p:nvSpPr>
          <p:spPr>
            <a:xfrm>
              <a:off x="2688" y="3097"/>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d</a:t>
              </a:r>
              <a:endParaRPr lang="en-US" sz="1000" b="1" dirty="0">
                <a:solidFill>
                  <a:srgbClr val="993300"/>
                </a:solidFill>
                <a:latin typeface="Arial" panose="020B0604020202020204" pitchFamily="34"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ln/>
        </p:spPr>
        <p:txBody>
          <a:bodyPr vert="horz" wrap="square" lIns="91440" tIns="45720" rIns="91440" bIns="45720" anchor="ctr" anchorCtr="0"/>
          <a:p>
            <a:pPr eaLnBrk="1" hangingPunct="1"/>
            <a:r>
              <a:rPr lang="en-US" b="1" dirty="0">
                <a:solidFill>
                  <a:srgbClr val="FFCCFF"/>
                </a:solidFill>
              </a:rPr>
              <a:t>TOURNAMENT TREES</a:t>
            </a:r>
            <a:r>
              <a:rPr lang="en-US" dirty="0"/>
              <a:t> </a:t>
            </a:r>
            <a:endParaRPr lang="en-US" dirty="0"/>
          </a:p>
        </p:txBody>
      </p:sp>
      <p:sp>
        <p:nvSpPr>
          <p:cNvPr id="13314" name="Rectangle 3"/>
          <p:cNvSpPr>
            <a:spLocks noGrp="1"/>
          </p:cNvSpPr>
          <p:nvPr>
            <p:ph idx="1"/>
          </p:nvPr>
        </p:nvSpPr>
        <p:spPr>
          <a:xfrm>
            <a:off x="381000" y="1295400"/>
            <a:ext cx="8229600" cy="4525963"/>
          </a:xfrm>
          <a:ln/>
        </p:spPr>
        <p:txBody>
          <a:bodyPr vert="horz" wrap="square" lIns="91440" tIns="45720" rIns="91440" bIns="45720" anchor="t" anchorCtr="0"/>
          <a:p>
            <a:pPr eaLnBrk="1" hangingPunct="1">
              <a:lnSpc>
                <a:spcPct val="110000"/>
              </a:lnSpc>
            </a:pPr>
            <a:r>
              <a:rPr lang="en-US" sz="1800" dirty="0">
                <a:solidFill>
                  <a:srgbClr val="FFFF00"/>
                </a:solidFill>
              </a:rPr>
              <a:t>In a tournament tree (also called a selection tree), each external node represents a player and each internal node represents the winner of the match played between the players represented by its children nodes. These tournament trees are also called winner trees because they are being used to record the winner at each level. We can also have a loser tree that records the loser at each level.</a:t>
            </a:r>
            <a:endParaRPr lang="en-US" sz="1800" dirty="0">
              <a:solidFill>
                <a:srgbClr val="FFFF00"/>
              </a:solidFill>
            </a:endParaRPr>
          </a:p>
        </p:txBody>
      </p:sp>
      <p:grpSp>
        <p:nvGrpSpPr>
          <p:cNvPr id="13315" name="Group 4"/>
          <p:cNvGrpSpPr/>
          <p:nvPr/>
        </p:nvGrpSpPr>
        <p:grpSpPr>
          <a:xfrm>
            <a:off x="2438400" y="3581400"/>
            <a:ext cx="4419600" cy="2514600"/>
            <a:chOff x="1440" y="3092"/>
            <a:chExt cx="2232" cy="1235"/>
          </a:xfrm>
        </p:grpSpPr>
        <p:sp>
          <p:nvSpPr>
            <p:cNvPr id="13316" name="Oval 5"/>
            <p:cNvSpPr/>
            <p:nvPr/>
          </p:nvSpPr>
          <p:spPr>
            <a:xfrm>
              <a:off x="2304" y="3092"/>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a</a:t>
              </a:r>
              <a:endParaRPr lang="en-US" sz="1000" b="1" dirty="0">
                <a:solidFill>
                  <a:srgbClr val="993300"/>
                </a:solidFill>
                <a:latin typeface="Arial" panose="020B0604020202020204" pitchFamily="34" charset="0"/>
              </a:endParaRPr>
            </a:p>
          </p:txBody>
        </p:sp>
        <p:sp>
          <p:nvSpPr>
            <p:cNvPr id="13317" name="Line 6"/>
            <p:cNvSpPr/>
            <p:nvPr/>
          </p:nvSpPr>
          <p:spPr>
            <a:xfrm flipH="1">
              <a:off x="2160" y="3241"/>
              <a:ext cx="144" cy="222"/>
            </a:xfrm>
            <a:prstGeom prst="line">
              <a:avLst/>
            </a:prstGeom>
            <a:ln w="9525" cap="flat" cmpd="sng">
              <a:solidFill>
                <a:srgbClr val="FFFF00"/>
              </a:solidFill>
              <a:prstDash val="solid"/>
              <a:round/>
              <a:headEnd type="none" w="med" len="med"/>
              <a:tailEnd type="none" w="med" len="med"/>
            </a:ln>
          </p:spPr>
        </p:sp>
        <p:sp>
          <p:nvSpPr>
            <p:cNvPr id="13318" name="Line 7"/>
            <p:cNvSpPr/>
            <p:nvPr/>
          </p:nvSpPr>
          <p:spPr>
            <a:xfrm>
              <a:off x="2520" y="3241"/>
              <a:ext cx="144" cy="144"/>
            </a:xfrm>
            <a:prstGeom prst="line">
              <a:avLst/>
            </a:prstGeom>
            <a:ln w="9525" cap="flat" cmpd="sng">
              <a:solidFill>
                <a:srgbClr val="FFFF00"/>
              </a:solidFill>
              <a:prstDash val="solid"/>
              <a:round/>
              <a:headEnd type="none" w="med" len="med"/>
              <a:tailEnd type="none" w="med" len="med"/>
            </a:ln>
          </p:spPr>
        </p:sp>
        <p:sp>
          <p:nvSpPr>
            <p:cNvPr id="13319" name="Oval 8"/>
            <p:cNvSpPr/>
            <p:nvPr/>
          </p:nvSpPr>
          <p:spPr>
            <a:xfrm>
              <a:off x="2592" y="3391"/>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e</a:t>
              </a:r>
              <a:endParaRPr lang="en-US" sz="1000" b="1" dirty="0">
                <a:solidFill>
                  <a:srgbClr val="993300"/>
                </a:solidFill>
                <a:latin typeface="Arial" panose="020B0604020202020204" pitchFamily="34" charset="0"/>
              </a:endParaRPr>
            </a:p>
          </p:txBody>
        </p:sp>
        <p:sp>
          <p:nvSpPr>
            <p:cNvPr id="13320" name="Oval 9"/>
            <p:cNvSpPr/>
            <p:nvPr/>
          </p:nvSpPr>
          <p:spPr>
            <a:xfrm>
              <a:off x="2016" y="3391"/>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a</a:t>
              </a:r>
              <a:endParaRPr lang="en-US" sz="1000" b="1" dirty="0">
                <a:solidFill>
                  <a:srgbClr val="993300"/>
                </a:solidFill>
                <a:latin typeface="Arial" panose="020B0604020202020204" pitchFamily="34" charset="0"/>
              </a:endParaRPr>
            </a:p>
          </p:txBody>
        </p:sp>
        <p:sp>
          <p:nvSpPr>
            <p:cNvPr id="13321" name="Line 10"/>
            <p:cNvSpPr/>
            <p:nvPr/>
          </p:nvSpPr>
          <p:spPr>
            <a:xfrm flipH="1">
              <a:off x="1800" y="3535"/>
              <a:ext cx="216" cy="216"/>
            </a:xfrm>
            <a:prstGeom prst="line">
              <a:avLst/>
            </a:prstGeom>
            <a:ln w="9525" cap="flat" cmpd="sng">
              <a:solidFill>
                <a:srgbClr val="FFFF00"/>
              </a:solidFill>
              <a:prstDash val="solid"/>
              <a:round/>
              <a:headEnd type="none" w="med" len="med"/>
              <a:tailEnd type="none" w="med" len="med"/>
            </a:ln>
          </p:spPr>
        </p:sp>
        <p:sp>
          <p:nvSpPr>
            <p:cNvPr id="13322" name="Oval 11"/>
            <p:cNvSpPr/>
            <p:nvPr/>
          </p:nvSpPr>
          <p:spPr>
            <a:xfrm>
              <a:off x="1728" y="3679"/>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a</a:t>
              </a:r>
              <a:endParaRPr lang="en-US" sz="1000" b="1" dirty="0">
                <a:solidFill>
                  <a:srgbClr val="993300"/>
                </a:solidFill>
                <a:latin typeface="Arial" panose="020B0604020202020204" pitchFamily="34" charset="0"/>
              </a:endParaRPr>
            </a:p>
          </p:txBody>
        </p:sp>
        <p:sp>
          <p:nvSpPr>
            <p:cNvPr id="13323" name="Line 12"/>
            <p:cNvSpPr/>
            <p:nvPr/>
          </p:nvSpPr>
          <p:spPr>
            <a:xfrm flipH="1">
              <a:off x="1584" y="3823"/>
              <a:ext cx="144" cy="288"/>
            </a:xfrm>
            <a:prstGeom prst="line">
              <a:avLst/>
            </a:prstGeom>
            <a:ln w="9525" cap="flat" cmpd="sng">
              <a:solidFill>
                <a:srgbClr val="FFFF00"/>
              </a:solidFill>
              <a:prstDash val="solid"/>
              <a:round/>
              <a:headEnd type="none" w="med" len="med"/>
              <a:tailEnd type="none" w="med" len="med"/>
            </a:ln>
          </p:spPr>
        </p:sp>
        <p:sp>
          <p:nvSpPr>
            <p:cNvPr id="13324" name="Oval 13"/>
            <p:cNvSpPr/>
            <p:nvPr/>
          </p:nvSpPr>
          <p:spPr>
            <a:xfrm>
              <a:off x="1440" y="4111"/>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a</a:t>
              </a:r>
              <a:endParaRPr lang="en-US" sz="1000" b="1" dirty="0">
                <a:solidFill>
                  <a:srgbClr val="993300"/>
                </a:solidFill>
                <a:latin typeface="Arial" panose="020B0604020202020204" pitchFamily="34" charset="0"/>
              </a:endParaRPr>
            </a:p>
          </p:txBody>
        </p:sp>
        <p:sp>
          <p:nvSpPr>
            <p:cNvPr id="13325" name="Line 14"/>
            <p:cNvSpPr/>
            <p:nvPr/>
          </p:nvSpPr>
          <p:spPr>
            <a:xfrm>
              <a:off x="2160" y="3607"/>
              <a:ext cx="72" cy="144"/>
            </a:xfrm>
            <a:prstGeom prst="line">
              <a:avLst/>
            </a:prstGeom>
            <a:ln w="9525" cap="flat" cmpd="sng">
              <a:solidFill>
                <a:srgbClr val="FFFF00"/>
              </a:solidFill>
              <a:prstDash val="solid"/>
              <a:round/>
              <a:headEnd type="none" w="med" len="med"/>
              <a:tailEnd type="none" w="med" len="med"/>
            </a:ln>
          </p:spPr>
        </p:sp>
        <p:sp>
          <p:nvSpPr>
            <p:cNvPr id="13326" name="Oval 15"/>
            <p:cNvSpPr/>
            <p:nvPr/>
          </p:nvSpPr>
          <p:spPr>
            <a:xfrm>
              <a:off x="2088" y="3751"/>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d</a:t>
              </a:r>
              <a:endParaRPr lang="en-US" sz="1000" b="1" dirty="0">
                <a:solidFill>
                  <a:srgbClr val="993300"/>
                </a:solidFill>
                <a:latin typeface="Arial" panose="020B0604020202020204" pitchFamily="34" charset="0"/>
              </a:endParaRPr>
            </a:p>
          </p:txBody>
        </p:sp>
        <p:sp>
          <p:nvSpPr>
            <p:cNvPr id="13327" name="Line 16"/>
            <p:cNvSpPr/>
            <p:nvPr/>
          </p:nvSpPr>
          <p:spPr>
            <a:xfrm flipH="1">
              <a:off x="2664" y="3607"/>
              <a:ext cx="72" cy="144"/>
            </a:xfrm>
            <a:prstGeom prst="line">
              <a:avLst/>
            </a:prstGeom>
            <a:ln w="9525" cap="flat" cmpd="sng">
              <a:solidFill>
                <a:srgbClr val="FFFF00"/>
              </a:solidFill>
              <a:prstDash val="solid"/>
              <a:round/>
              <a:headEnd type="none" w="med" len="med"/>
              <a:tailEnd type="none" w="med" len="med"/>
            </a:ln>
          </p:spPr>
        </p:sp>
        <p:sp>
          <p:nvSpPr>
            <p:cNvPr id="13328" name="Oval 17"/>
            <p:cNvSpPr/>
            <p:nvPr/>
          </p:nvSpPr>
          <p:spPr>
            <a:xfrm>
              <a:off x="2592" y="3751"/>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e</a:t>
              </a:r>
              <a:endParaRPr lang="en-US" sz="1000" b="1" dirty="0">
                <a:solidFill>
                  <a:srgbClr val="993300"/>
                </a:solidFill>
                <a:latin typeface="Arial" panose="020B0604020202020204" pitchFamily="34" charset="0"/>
              </a:endParaRPr>
            </a:p>
          </p:txBody>
        </p:sp>
        <p:sp>
          <p:nvSpPr>
            <p:cNvPr id="13329" name="Line 18"/>
            <p:cNvSpPr/>
            <p:nvPr/>
          </p:nvSpPr>
          <p:spPr>
            <a:xfrm>
              <a:off x="2808" y="3535"/>
              <a:ext cx="288" cy="288"/>
            </a:xfrm>
            <a:prstGeom prst="line">
              <a:avLst/>
            </a:prstGeom>
            <a:ln w="9525" cap="flat" cmpd="sng">
              <a:solidFill>
                <a:srgbClr val="FFFF00"/>
              </a:solidFill>
              <a:prstDash val="solid"/>
              <a:round/>
              <a:headEnd type="none" w="med" len="med"/>
              <a:tailEnd type="none" w="med" len="med"/>
            </a:ln>
          </p:spPr>
        </p:sp>
        <p:sp>
          <p:nvSpPr>
            <p:cNvPr id="13330" name="Oval 19"/>
            <p:cNvSpPr/>
            <p:nvPr/>
          </p:nvSpPr>
          <p:spPr>
            <a:xfrm>
              <a:off x="3024" y="3751"/>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g</a:t>
              </a:r>
              <a:endParaRPr lang="en-US" sz="1000" b="1" dirty="0">
                <a:solidFill>
                  <a:srgbClr val="993300"/>
                </a:solidFill>
                <a:latin typeface="Arial" panose="020B0604020202020204" pitchFamily="34" charset="0"/>
              </a:endParaRPr>
            </a:p>
          </p:txBody>
        </p:sp>
        <p:sp>
          <p:nvSpPr>
            <p:cNvPr id="13331" name="Line 20"/>
            <p:cNvSpPr/>
            <p:nvPr/>
          </p:nvSpPr>
          <p:spPr>
            <a:xfrm>
              <a:off x="2736" y="3967"/>
              <a:ext cx="216" cy="144"/>
            </a:xfrm>
            <a:prstGeom prst="line">
              <a:avLst/>
            </a:prstGeom>
            <a:ln w="9525" cap="flat" cmpd="sng">
              <a:solidFill>
                <a:srgbClr val="FFFF00"/>
              </a:solidFill>
              <a:prstDash val="solid"/>
              <a:round/>
              <a:headEnd type="none" w="med" len="med"/>
              <a:tailEnd type="none" w="med" len="med"/>
            </a:ln>
          </p:spPr>
        </p:sp>
        <p:sp>
          <p:nvSpPr>
            <p:cNvPr id="13332" name="Oval 21"/>
            <p:cNvSpPr/>
            <p:nvPr/>
          </p:nvSpPr>
          <p:spPr>
            <a:xfrm>
              <a:off x="2880" y="4111"/>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f</a:t>
              </a:r>
              <a:endParaRPr lang="en-US" sz="1000" b="1" dirty="0">
                <a:solidFill>
                  <a:srgbClr val="993300"/>
                </a:solidFill>
                <a:latin typeface="Arial" panose="020B0604020202020204" pitchFamily="34" charset="0"/>
              </a:endParaRPr>
            </a:p>
          </p:txBody>
        </p:sp>
        <p:sp>
          <p:nvSpPr>
            <p:cNvPr id="13333" name="Line 22"/>
            <p:cNvSpPr/>
            <p:nvPr/>
          </p:nvSpPr>
          <p:spPr>
            <a:xfrm flipH="1">
              <a:off x="2088" y="3967"/>
              <a:ext cx="72" cy="144"/>
            </a:xfrm>
            <a:prstGeom prst="line">
              <a:avLst/>
            </a:prstGeom>
            <a:ln w="9525" cap="flat" cmpd="sng">
              <a:solidFill>
                <a:srgbClr val="FFFF00"/>
              </a:solidFill>
              <a:prstDash val="solid"/>
              <a:round/>
              <a:headEnd type="none" w="med" len="med"/>
              <a:tailEnd type="none" w="med" len="med"/>
            </a:ln>
          </p:spPr>
        </p:sp>
        <p:sp>
          <p:nvSpPr>
            <p:cNvPr id="13334" name="Oval 23"/>
            <p:cNvSpPr/>
            <p:nvPr/>
          </p:nvSpPr>
          <p:spPr>
            <a:xfrm>
              <a:off x="2016" y="4111"/>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c</a:t>
              </a:r>
              <a:endParaRPr lang="en-US" sz="1000" b="1" dirty="0">
                <a:solidFill>
                  <a:srgbClr val="993300"/>
                </a:solidFill>
                <a:latin typeface="Arial" panose="020B0604020202020204" pitchFamily="34" charset="0"/>
              </a:endParaRPr>
            </a:p>
          </p:txBody>
        </p:sp>
        <p:sp>
          <p:nvSpPr>
            <p:cNvPr id="13335" name="Line 24"/>
            <p:cNvSpPr/>
            <p:nvPr/>
          </p:nvSpPr>
          <p:spPr>
            <a:xfrm>
              <a:off x="2232" y="3967"/>
              <a:ext cx="144" cy="144"/>
            </a:xfrm>
            <a:prstGeom prst="line">
              <a:avLst/>
            </a:prstGeom>
            <a:ln w="9525" cap="flat" cmpd="sng">
              <a:solidFill>
                <a:srgbClr val="FFFF00"/>
              </a:solidFill>
              <a:prstDash val="solid"/>
              <a:round/>
              <a:headEnd type="none" w="med" len="med"/>
              <a:tailEnd type="none" w="med" len="med"/>
            </a:ln>
          </p:spPr>
        </p:sp>
        <p:sp>
          <p:nvSpPr>
            <p:cNvPr id="13336" name="Oval 25"/>
            <p:cNvSpPr/>
            <p:nvPr/>
          </p:nvSpPr>
          <p:spPr>
            <a:xfrm>
              <a:off x="2304" y="4111"/>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d</a:t>
              </a:r>
              <a:endParaRPr lang="en-US" sz="1000" b="1" dirty="0">
                <a:solidFill>
                  <a:srgbClr val="993300"/>
                </a:solidFill>
                <a:latin typeface="Arial" panose="020B0604020202020204" pitchFamily="34" charset="0"/>
              </a:endParaRPr>
            </a:p>
          </p:txBody>
        </p:sp>
        <p:sp>
          <p:nvSpPr>
            <p:cNvPr id="13337" name="Line 26"/>
            <p:cNvSpPr/>
            <p:nvPr/>
          </p:nvSpPr>
          <p:spPr>
            <a:xfrm>
              <a:off x="1800" y="3895"/>
              <a:ext cx="72" cy="216"/>
            </a:xfrm>
            <a:prstGeom prst="line">
              <a:avLst/>
            </a:prstGeom>
            <a:ln w="9525" cap="flat" cmpd="sng">
              <a:solidFill>
                <a:srgbClr val="FFFF00"/>
              </a:solidFill>
              <a:prstDash val="solid"/>
              <a:round/>
              <a:headEnd type="none" w="med" len="med"/>
              <a:tailEnd type="none" w="med" len="med"/>
            </a:ln>
          </p:spPr>
        </p:sp>
        <p:sp>
          <p:nvSpPr>
            <p:cNvPr id="13338" name="Oval 27"/>
            <p:cNvSpPr/>
            <p:nvPr/>
          </p:nvSpPr>
          <p:spPr>
            <a:xfrm>
              <a:off x="1728" y="4111"/>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b</a:t>
              </a:r>
              <a:endParaRPr lang="en-US" sz="1000" b="1" dirty="0">
                <a:solidFill>
                  <a:srgbClr val="993300"/>
                </a:solidFill>
                <a:latin typeface="Arial" panose="020B0604020202020204" pitchFamily="34" charset="0"/>
              </a:endParaRPr>
            </a:p>
          </p:txBody>
        </p:sp>
        <p:sp>
          <p:nvSpPr>
            <p:cNvPr id="13339" name="Line 28"/>
            <p:cNvSpPr/>
            <p:nvPr/>
          </p:nvSpPr>
          <p:spPr>
            <a:xfrm flipH="1">
              <a:off x="2664" y="3967"/>
              <a:ext cx="72" cy="144"/>
            </a:xfrm>
            <a:prstGeom prst="line">
              <a:avLst/>
            </a:prstGeom>
            <a:ln w="9525" cap="flat" cmpd="sng">
              <a:solidFill>
                <a:srgbClr val="FFFF00"/>
              </a:solidFill>
              <a:prstDash val="solid"/>
              <a:round/>
              <a:headEnd type="none" w="med" len="med"/>
              <a:tailEnd type="none" w="med" len="med"/>
            </a:ln>
          </p:spPr>
        </p:sp>
        <p:sp>
          <p:nvSpPr>
            <p:cNvPr id="13340" name="Oval 29"/>
            <p:cNvSpPr/>
            <p:nvPr/>
          </p:nvSpPr>
          <p:spPr>
            <a:xfrm>
              <a:off x="2592" y="4111"/>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e</a:t>
              </a:r>
              <a:endParaRPr lang="en-US" sz="1000" b="1" dirty="0">
                <a:solidFill>
                  <a:srgbClr val="993300"/>
                </a:solidFill>
                <a:latin typeface="Arial" panose="020B0604020202020204" pitchFamily="34" charset="0"/>
              </a:endParaRPr>
            </a:p>
          </p:txBody>
        </p:sp>
        <p:sp>
          <p:nvSpPr>
            <p:cNvPr id="13341" name="Line 30"/>
            <p:cNvSpPr/>
            <p:nvPr/>
          </p:nvSpPr>
          <p:spPr>
            <a:xfrm>
              <a:off x="3240" y="3895"/>
              <a:ext cx="360" cy="216"/>
            </a:xfrm>
            <a:prstGeom prst="line">
              <a:avLst/>
            </a:prstGeom>
            <a:ln w="9525" cap="flat" cmpd="sng">
              <a:solidFill>
                <a:srgbClr val="FFFF00"/>
              </a:solidFill>
              <a:prstDash val="solid"/>
              <a:round/>
              <a:headEnd type="none" w="med" len="med"/>
              <a:tailEnd type="none" w="med" len="med"/>
            </a:ln>
          </p:spPr>
        </p:sp>
        <p:sp>
          <p:nvSpPr>
            <p:cNvPr id="13342" name="Oval 31"/>
            <p:cNvSpPr/>
            <p:nvPr/>
          </p:nvSpPr>
          <p:spPr>
            <a:xfrm>
              <a:off x="3456" y="4111"/>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h</a:t>
              </a:r>
              <a:endParaRPr lang="en-US" sz="1000" b="1" dirty="0">
                <a:solidFill>
                  <a:srgbClr val="993300"/>
                </a:solidFill>
                <a:latin typeface="Arial" panose="020B0604020202020204" pitchFamily="34" charset="0"/>
              </a:endParaRPr>
            </a:p>
          </p:txBody>
        </p:sp>
        <p:sp>
          <p:nvSpPr>
            <p:cNvPr id="13343" name="Line 32"/>
            <p:cNvSpPr/>
            <p:nvPr/>
          </p:nvSpPr>
          <p:spPr>
            <a:xfrm>
              <a:off x="3168" y="3967"/>
              <a:ext cx="72" cy="144"/>
            </a:xfrm>
            <a:prstGeom prst="line">
              <a:avLst/>
            </a:prstGeom>
            <a:ln w="9525" cap="flat" cmpd="sng">
              <a:solidFill>
                <a:srgbClr val="FFFF00"/>
              </a:solidFill>
              <a:prstDash val="solid"/>
              <a:round/>
              <a:headEnd type="none" w="med" len="med"/>
              <a:tailEnd type="none" w="med" len="med"/>
            </a:ln>
          </p:spPr>
        </p:sp>
        <p:sp>
          <p:nvSpPr>
            <p:cNvPr id="13344" name="Oval 33"/>
            <p:cNvSpPr/>
            <p:nvPr/>
          </p:nvSpPr>
          <p:spPr>
            <a:xfrm>
              <a:off x="3168" y="4111"/>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g</a:t>
              </a:r>
              <a:endParaRPr lang="en-US" sz="1000" b="1" dirty="0">
                <a:solidFill>
                  <a:srgbClr val="993300"/>
                </a:solidFill>
                <a:latin typeface="Arial" panose="020B0604020202020204" pitchFamily="34"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xfrm>
            <a:off x="304800" y="0"/>
            <a:ext cx="8543925" cy="1143000"/>
          </a:xfrm>
          <a:ln/>
        </p:spPr>
        <p:txBody>
          <a:bodyPr vert="horz" wrap="square" lIns="91440" tIns="45720" rIns="91440" bIns="45720" anchor="ctr" anchorCtr="0"/>
          <a:p>
            <a:pPr eaLnBrk="1" hangingPunct="1"/>
            <a:r>
              <a:rPr lang="en-US" sz="4000" b="1" dirty="0">
                <a:solidFill>
                  <a:srgbClr val="FFCCFF"/>
                </a:solidFill>
              </a:rPr>
              <a:t>TRAVERSING OF A BINARY TREE</a:t>
            </a:r>
            <a:endParaRPr lang="en-US" sz="4000" b="1" dirty="0">
              <a:solidFill>
                <a:srgbClr val="FFCCFF"/>
              </a:solidFill>
            </a:endParaRPr>
          </a:p>
        </p:txBody>
      </p:sp>
      <p:sp>
        <p:nvSpPr>
          <p:cNvPr id="14338" name="Rectangle 3"/>
          <p:cNvSpPr>
            <a:spLocks noGrp="1"/>
          </p:cNvSpPr>
          <p:nvPr>
            <p:ph idx="1"/>
          </p:nvPr>
        </p:nvSpPr>
        <p:spPr>
          <a:xfrm>
            <a:off x="304800" y="1066800"/>
            <a:ext cx="8458200" cy="4876800"/>
          </a:xfrm>
          <a:ln/>
        </p:spPr>
        <p:txBody>
          <a:bodyPr vert="horz" wrap="square" lIns="91440" tIns="45720" rIns="91440" bIns="45720" anchor="t" anchorCtr="0"/>
          <a:p>
            <a:pPr eaLnBrk="1" hangingPunct="1"/>
            <a:r>
              <a:rPr lang="en-US" sz="1800" dirty="0">
                <a:solidFill>
                  <a:srgbClr val="FFFF00"/>
                </a:solidFill>
              </a:rPr>
              <a:t>Traversing a binary tree is the process of visiting each node in the tree exactly once, in a systematic way. Unlike linear data structures in which the elements are traversed sequentially, tree is a non-linear data structure in which the elements can be traversed in many different ways. There are different algorithms for tree traversals. These algorithms differ in the order in which the nodes are visited. In this section, we will read about these algorithms.</a:t>
            </a:r>
            <a:endParaRPr lang="en-US" sz="1800" dirty="0">
              <a:solidFill>
                <a:srgbClr val="FFFF00"/>
              </a:solidFill>
            </a:endParaRPr>
          </a:p>
          <a:p>
            <a:pPr eaLnBrk="1" hangingPunct="1"/>
            <a:r>
              <a:rPr lang="en-US" sz="1800" b="1" dirty="0">
                <a:solidFill>
                  <a:srgbClr val="FF9900"/>
                </a:solidFill>
              </a:rPr>
              <a:t>Pre-order algorithm</a:t>
            </a:r>
            <a:endParaRPr lang="en-US" sz="1800" b="1" dirty="0">
              <a:solidFill>
                <a:srgbClr val="FF9900"/>
              </a:solidFill>
            </a:endParaRPr>
          </a:p>
          <a:p>
            <a:pPr eaLnBrk="1" hangingPunct="1">
              <a:buNone/>
            </a:pPr>
            <a:r>
              <a:rPr lang="en-US" sz="1800" dirty="0">
                <a:solidFill>
                  <a:srgbClr val="FFFF00"/>
                </a:solidFill>
              </a:rPr>
              <a:t>	To traverse a non-empty binary tree in preorder, the following operations are performed recursively at each node. The algorithm starts with the root node of the tree and continues by, </a:t>
            </a:r>
            <a:endParaRPr lang="en-US" sz="1800" dirty="0">
              <a:solidFill>
                <a:srgbClr val="FFFF00"/>
              </a:solidFill>
            </a:endParaRPr>
          </a:p>
          <a:p>
            <a:pPr eaLnBrk="1" hangingPunct="1"/>
            <a:r>
              <a:rPr lang="en-US" sz="1800" dirty="0">
                <a:solidFill>
                  <a:srgbClr val="FFFF00"/>
                </a:solidFill>
              </a:rPr>
              <a:t>Visiting the root node. </a:t>
            </a:r>
            <a:endParaRPr lang="en-US" sz="1800" dirty="0">
              <a:solidFill>
                <a:srgbClr val="FFFF00"/>
              </a:solidFill>
            </a:endParaRPr>
          </a:p>
          <a:p>
            <a:pPr eaLnBrk="1" hangingPunct="1"/>
            <a:r>
              <a:rPr lang="en-US" sz="1800" dirty="0">
                <a:solidFill>
                  <a:srgbClr val="FFFF00"/>
                </a:solidFill>
              </a:rPr>
              <a:t>Traversing the left subtree. </a:t>
            </a:r>
            <a:endParaRPr lang="en-US" sz="1800" dirty="0">
              <a:solidFill>
                <a:srgbClr val="FFFF00"/>
              </a:solidFill>
            </a:endParaRPr>
          </a:p>
          <a:p>
            <a:pPr eaLnBrk="1" hangingPunct="1"/>
            <a:r>
              <a:rPr lang="en-US" sz="1800" dirty="0">
                <a:solidFill>
                  <a:srgbClr val="FFFF00"/>
                </a:solidFill>
              </a:rPr>
              <a:t>Traversing the right subtree. </a:t>
            </a:r>
            <a:endParaRPr lang="en-US" sz="1800" dirty="0">
              <a:solidFill>
                <a:srgbClr val="FFFF00"/>
              </a:solidFill>
            </a:endParaRPr>
          </a:p>
          <a:p>
            <a:pPr eaLnBrk="1" hangingPunct="1"/>
            <a:endParaRPr lang="en-US" sz="1800" dirty="0">
              <a:solidFill>
                <a:srgbClr val="FFFF00"/>
              </a:solidFill>
            </a:endParaRPr>
          </a:p>
        </p:txBody>
      </p:sp>
      <p:grpSp>
        <p:nvGrpSpPr>
          <p:cNvPr id="14339" name="Group 4"/>
          <p:cNvGrpSpPr/>
          <p:nvPr/>
        </p:nvGrpSpPr>
        <p:grpSpPr>
          <a:xfrm>
            <a:off x="6553200" y="3944938"/>
            <a:ext cx="1600200" cy="2913062"/>
            <a:chOff x="2016" y="2492"/>
            <a:chExt cx="1008" cy="1835"/>
          </a:xfrm>
        </p:grpSpPr>
        <p:sp>
          <p:nvSpPr>
            <p:cNvPr id="14340" name="Oval 5"/>
            <p:cNvSpPr/>
            <p:nvPr/>
          </p:nvSpPr>
          <p:spPr>
            <a:xfrm>
              <a:off x="2304" y="2492"/>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A</a:t>
              </a:r>
              <a:endParaRPr lang="en-US" sz="1000" b="1" dirty="0">
                <a:solidFill>
                  <a:srgbClr val="993300"/>
                </a:solidFill>
                <a:latin typeface="Arial" panose="020B0604020202020204" pitchFamily="34" charset="0"/>
              </a:endParaRPr>
            </a:p>
          </p:txBody>
        </p:sp>
        <p:sp>
          <p:nvSpPr>
            <p:cNvPr id="14341" name="Line 6"/>
            <p:cNvSpPr/>
            <p:nvPr/>
          </p:nvSpPr>
          <p:spPr>
            <a:xfrm flipH="1">
              <a:off x="2160" y="2636"/>
              <a:ext cx="144" cy="222"/>
            </a:xfrm>
            <a:prstGeom prst="line">
              <a:avLst/>
            </a:prstGeom>
            <a:ln w="9525" cap="flat" cmpd="sng">
              <a:solidFill>
                <a:srgbClr val="FFFF00"/>
              </a:solidFill>
              <a:prstDash val="solid"/>
              <a:round/>
              <a:headEnd type="none" w="med" len="med"/>
              <a:tailEnd type="none" w="med" len="med"/>
            </a:ln>
          </p:spPr>
        </p:sp>
        <p:sp>
          <p:nvSpPr>
            <p:cNvPr id="14342" name="Line 7"/>
            <p:cNvSpPr/>
            <p:nvPr/>
          </p:nvSpPr>
          <p:spPr>
            <a:xfrm>
              <a:off x="2520" y="2636"/>
              <a:ext cx="144" cy="144"/>
            </a:xfrm>
            <a:prstGeom prst="line">
              <a:avLst/>
            </a:prstGeom>
            <a:ln w="9525" cap="flat" cmpd="sng">
              <a:solidFill>
                <a:srgbClr val="FFFF00"/>
              </a:solidFill>
              <a:prstDash val="solid"/>
              <a:round/>
              <a:headEnd type="none" w="med" len="med"/>
              <a:tailEnd type="none" w="med" len="med"/>
            </a:ln>
          </p:spPr>
        </p:sp>
        <p:sp>
          <p:nvSpPr>
            <p:cNvPr id="14343" name="Oval 8"/>
            <p:cNvSpPr/>
            <p:nvPr/>
          </p:nvSpPr>
          <p:spPr>
            <a:xfrm>
              <a:off x="2592" y="2786"/>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C</a:t>
              </a:r>
              <a:endParaRPr lang="en-US" sz="1000" b="1" dirty="0">
                <a:solidFill>
                  <a:srgbClr val="993300"/>
                </a:solidFill>
                <a:latin typeface="Arial" panose="020B0604020202020204" pitchFamily="34" charset="0"/>
              </a:endParaRPr>
            </a:p>
          </p:txBody>
        </p:sp>
        <p:sp>
          <p:nvSpPr>
            <p:cNvPr id="14344" name="Oval 9"/>
            <p:cNvSpPr/>
            <p:nvPr/>
          </p:nvSpPr>
          <p:spPr>
            <a:xfrm>
              <a:off x="2016" y="2786"/>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B</a:t>
              </a:r>
              <a:endParaRPr lang="en-US" sz="1000" b="1" dirty="0">
                <a:solidFill>
                  <a:srgbClr val="993300"/>
                </a:solidFill>
                <a:latin typeface="Arial" panose="020B0604020202020204" pitchFamily="34" charset="0"/>
              </a:endParaRPr>
            </a:p>
          </p:txBody>
        </p:sp>
        <p:sp>
          <p:nvSpPr>
            <p:cNvPr id="14345" name="Line 10"/>
            <p:cNvSpPr/>
            <p:nvPr/>
          </p:nvSpPr>
          <p:spPr>
            <a:xfrm flipH="1">
              <a:off x="2664" y="3611"/>
              <a:ext cx="144" cy="212"/>
            </a:xfrm>
            <a:prstGeom prst="line">
              <a:avLst/>
            </a:prstGeom>
            <a:ln w="9525" cap="flat" cmpd="sng">
              <a:solidFill>
                <a:srgbClr val="FFFF00"/>
              </a:solidFill>
              <a:prstDash val="solid"/>
              <a:round/>
              <a:headEnd type="none" w="med" len="med"/>
              <a:tailEnd type="none" w="med" len="med"/>
            </a:ln>
          </p:spPr>
        </p:sp>
        <p:sp>
          <p:nvSpPr>
            <p:cNvPr id="14346" name="Line 11"/>
            <p:cNvSpPr/>
            <p:nvPr/>
          </p:nvSpPr>
          <p:spPr>
            <a:xfrm>
              <a:off x="2160" y="3002"/>
              <a:ext cx="72" cy="144"/>
            </a:xfrm>
            <a:prstGeom prst="line">
              <a:avLst/>
            </a:prstGeom>
            <a:ln w="9525" cap="flat" cmpd="sng">
              <a:solidFill>
                <a:srgbClr val="FFFF00"/>
              </a:solidFill>
              <a:prstDash val="solid"/>
              <a:round/>
              <a:headEnd type="none" w="med" len="med"/>
              <a:tailEnd type="none" w="med" len="med"/>
            </a:ln>
          </p:spPr>
        </p:sp>
        <p:sp>
          <p:nvSpPr>
            <p:cNvPr id="14347" name="Oval 12"/>
            <p:cNvSpPr/>
            <p:nvPr/>
          </p:nvSpPr>
          <p:spPr>
            <a:xfrm>
              <a:off x="2088" y="3146"/>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D</a:t>
              </a:r>
              <a:endParaRPr lang="en-US" sz="1000" b="1" dirty="0">
                <a:solidFill>
                  <a:srgbClr val="993300"/>
                </a:solidFill>
                <a:latin typeface="Arial" panose="020B0604020202020204" pitchFamily="34" charset="0"/>
              </a:endParaRPr>
            </a:p>
          </p:txBody>
        </p:sp>
        <p:sp>
          <p:nvSpPr>
            <p:cNvPr id="14348" name="Oval 13"/>
            <p:cNvSpPr/>
            <p:nvPr/>
          </p:nvSpPr>
          <p:spPr>
            <a:xfrm>
              <a:off x="2520" y="3174"/>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E</a:t>
              </a:r>
              <a:endParaRPr lang="en-US" sz="1000" b="1" dirty="0">
                <a:solidFill>
                  <a:srgbClr val="993300"/>
                </a:solidFill>
                <a:latin typeface="Arial" panose="020B0604020202020204" pitchFamily="34" charset="0"/>
              </a:endParaRPr>
            </a:p>
          </p:txBody>
        </p:sp>
        <p:sp>
          <p:nvSpPr>
            <p:cNvPr id="14349" name="Line 14"/>
            <p:cNvSpPr/>
            <p:nvPr/>
          </p:nvSpPr>
          <p:spPr>
            <a:xfrm>
              <a:off x="2736" y="3319"/>
              <a:ext cx="144" cy="144"/>
            </a:xfrm>
            <a:prstGeom prst="line">
              <a:avLst/>
            </a:prstGeom>
            <a:ln w="9525" cap="flat" cmpd="sng">
              <a:solidFill>
                <a:srgbClr val="FFFF00"/>
              </a:solidFill>
              <a:prstDash val="solid"/>
              <a:round/>
              <a:headEnd type="none" w="med" len="med"/>
              <a:tailEnd type="none" w="med" len="med"/>
            </a:ln>
          </p:spPr>
        </p:sp>
        <p:sp>
          <p:nvSpPr>
            <p:cNvPr id="14350" name="Oval 15"/>
            <p:cNvSpPr/>
            <p:nvPr/>
          </p:nvSpPr>
          <p:spPr>
            <a:xfrm>
              <a:off x="2808" y="3463"/>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F</a:t>
              </a:r>
              <a:endParaRPr lang="en-US" sz="1000" b="1" dirty="0">
                <a:solidFill>
                  <a:srgbClr val="993300"/>
                </a:solidFill>
                <a:latin typeface="Arial" panose="020B0604020202020204" pitchFamily="34" charset="0"/>
              </a:endParaRPr>
            </a:p>
          </p:txBody>
        </p:sp>
        <p:sp>
          <p:nvSpPr>
            <p:cNvPr id="14351" name="Line 16"/>
            <p:cNvSpPr/>
            <p:nvPr/>
          </p:nvSpPr>
          <p:spPr>
            <a:xfrm>
              <a:off x="2736" y="3895"/>
              <a:ext cx="144" cy="216"/>
            </a:xfrm>
            <a:prstGeom prst="line">
              <a:avLst/>
            </a:prstGeom>
            <a:ln w="9525" cap="flat" cmpd="sng">
              <a:solidFill>
                <a:srgbClr val="FFFF00"/>
              </a:solidFill>
              <a:prstDash val="solid"/>
              <a:round/>
              <a:headEnd type="none" w="med" len="med"/>
              <a:tailEnd type="none" w="med" len="med"/>
            </a:ln>
          </p:spPr>
        </p:sp>
        <p:sp>
          <p:nvSpPr>
            <p:cNvPr id="14352" name="Oval 17"/>
            <p:cNvSpPr/>
            <p:nvPr/>
          </p:nvSpPr>
          <p:spPr>
            <a:xfrm>
              <a:off x="2736" y="4111"/>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I</a:t>
              </a:r>
              <a:endParaRPr lang="en-US" sz="1000" b="1" dirty="0">
                <a:solidFill>
                  <a:srgbClr val="993300"/>
                </a:solidFill>
                <a:latin typeface="Arial" panose="020B0604020202020204" pitchFamily="34" charset="0"/>
              </a:endParaRPr>
            </a:p>
          </p:txBody>
        </p:sp>
        <p:sp>
          <p:nvSpPr>
            <p:cNvPr id="14353" name="Line 18"/>
            <p:cNvSpPr/>
            <p:nvPr/>
          </p:nvSpPr>
          <p:spPr>
            <a:xfrm flipH="1">
              <a:off x="2376" y="3895"/>
              <a:ext cx="144" cy="216"/>
            </a:xfrm>
            <a:prstGeom prst="line">
              <a:avLst/>
            </a:prstGeom>
            <a:ln w="9525" cap="flat" cmpd="sng">
              <a:solidFill>
                <a:srgbClr val="FFFF00"/>
              </a:solidFill>
              <a:prstDash val="solid"/>
              <a:round/>
              <a:headEnd type="none" w="med" len="med"/>
              <a:tailEnd type="none" w="med" len="med"/>
            </a:ln>
          </p:spPr>
        </p:sp>
        <p:sp>
          <p:nvSpPr>
            <p:cNvPr id="14354" name="Oval 19"/>
            <p:cNvSpPr/>
            <p:nvPr/>
          </p:nvSpPr>
          <p:spPr>
            <a:xfrm>
              <a:off x="2304" y="4111"/>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H</a:t>
              </a:r>
              <a:endParaRPr lang="en-US" sz="1000" b="1" dirty="0">
                <a:solidFill>
                  <a:srgbClr val="993300"/>
                </a:solidFill>
                <a:latin typeface="Arial" panose="020B0604020202020204" pitchFamily="34" charset="0"/>
              </a:endParaRPr>
            </a:p>
          </p:txBody>
        </p:sp>
        <p:sp>
          <p:nvSpPr>
            <p:cNvPr id="14355" name="Line 20"/>
            <p:cNvSpPr/>
            <p:nvPr/>
          </p:nvSpPr>
          <p:spPr>
            <a:xfrm flipH="1">
              <a:off x="2592" y="2958"/>
              <a:ext cx="72" cy="216"/>
            </a:xfrm>
            <a:prstGeom prst="line">
              <a:avLst/>
            </a:prstGeom>
            <a:ln w="9525" cap="flat" cmpd="sng">
              <a:solidFill>
                <a:srgbClr val="FFFF00"/>
              </a:solidFill>
              <a:prstDash val="solid"/>
              <a:round/>
              <a:headEnd type="none" w="med" len="med"/>
              <a:tailEnd type="none" w="med" len="med"/>
            </a:ln>
          </p:spPr>
        </p:sp>
      </p:grpSp>
      <p:sp>
        <p:nvSpPr>
          <p:cNvPr id="14356" name="Oval 21"/>
          <p:cNvSpPr/>
          <p:nvPr/>
        </p:nvSpPr>
        <p:spPr>
          <a:xfrm>
            <a:off x="7239000" y="5943600"/>
            <a:ext cx="342900" cy="342900"/>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algn="ctr" eaLnBrk="0" hangingPunct="0"/>
            <a:r>
              <a:rPr lang="en-US" sz="900" dirty="0">
                <a:latin typeface="Arial" panose="020B0604020202020204" pitchFamily="34" charset="0"/>
              </a:rPr>
              <a:t>G</a:t>
            </a:r>
            <a:endParaRPr lang="en-US" dirty="0">
              <a:latin typeface="Arial" panose="020B0604020202020204" pitchFamily="34" charset="0"/>
            </a:endParaRPr>
          </a:p>
        </p:txBody>
      </p:sp>
      <p:sp>
        <p:nvSpPr>
          <p:cNvPr id="14357" name="Rectangle 22"/>
          <p:cNvSpPr/>
          <p:nvPr/>
        </p:nvSpPr>
        <p:spPr>
          <a:xfrm>
            <a:off x="3352800" y="5867400"/>
            <a:ext cx="2965450" cy="366713"/>
          </a:xfrm>
          <a:prstGeom prst="rect">
            <a:avLst/>
          </a:prstGeom>
          <a:noFill/>
          <a:ln w="9525">
            <a:noFill/>
          </a:ln>
        </p:spPr>
        <p:txBody>
          <a:bodyPr wrap="none" anchor="ctr" anchorCtr="0">
            <a:spAutoFit/>
          </a:bodyPr>
          <a:p>
            <a:r>
              <a:rPr lang="en-US" b="1" dirty="0">
                <a:solidFill>
                  <a:srgbClr val="FFFF00"/>
                </a:solidFill>
                <a:latin typeface="Arial" panose="020B0604020202020204" pitchFamily="34" charset="0"/>
              </a:rPr>
              <a:t>A, B, D, C, E, F, G, H and I</a:t>
            </a:r>
            <a:endParaRPr lang="en-US" b="1" dirty="0">
              <a:solidFill>
                <a:srgbClr val="FFFF00"/>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idx="1"/>
          </p:nvPr>
        </p:nvSpPr>
        <p:spPr>
          <a:xfrm>
            <a:off x="263525" y="533400"/>
            <a:ext cx="7966075" cy="5486400"/>
          </a:xfrm>
          <a:ln/>
        </p:spPr>
        <p:txBody>
          <a:bodyPr vert="horz" wrap="square" lIns="91440" tIns="45720" rIns="91440" bIns="45720" anchor="t" anchorCtr="0"/>
          <a:p>
            <a:pPr eaLnBrk="1" hangingPunct="1">
              <a:buNone/>
            </a:pPr>
            <a:r>
              <a:rPr lang="en-US" sz="1800" b="1" dirty="0">
                <a:solidFill>
                  <a:srgbClr val="FFCCFF"/>
                </a:solidFill>
              </a:rPr>
              <a:t>In-order algorithm</a:t>
            </a:r>
            <a:endParaRPr lang="en-US" sz="1800" b="1" dirty="0">
              <a:solidFill>
                <a:srgbClr val="FFCCFF"/>
              </a:solidFill>
            </a:endParaRPr>
          </a:p>
          <a:p>
            <a:pPr eaLnBrk="1" hangingPunct="1">
              <a:buNone/>
            </a:pPr>
            <a:r>
              <a:rPr lang="en-US" sz="1800" dirty="0">
                <a:solidFill>
                  <a:srgbClr val="FFFF00"/>
                </a:solidFill>
              </a:rPr>
              <a:t>	To traverse a non-empty binary tree in </a:t>
            </a:r>
            <a:r>
              <a:rPr lang="en-US" sz="1800" b="1" dirty="0">
                <a:solidFill>
                  <a:srgbClr val="FFFF00"/>
                </a:solidFill>
              </a:rPr>
              <a:t>in-order</a:t>
            </a:r>
            <a:r>
              <a:rPr lang="en-US" sz="1800" dirty="0">
                <a:solidFill>
                  <a:srgbClr val="FFFF00"/>
                </a:solidFill>
              </a:rPr>
              <a:t>, the following operations are performed recursively at each node. The algorithm starts with the root node of the tree and continues by, </a:t>
            </a:r>
            <a:endParaRPr lang="en-US" sz="1800" dirty="0">
              <a:solidFill>
                <a:srgbClr val="FFFF00"/>
              </a:solidFill>
            </a:endParaRPr>
          </a:p>
          <a:p>
            <a:pPr eaLnBrk="1" hangingPunct="1"/>
            <a:r>
              <a:rPr lang="en-US" sz="1800" dirty="0">
                <a:solidFill>
                  <a:srgbClr val="FFFF00"/>
                </a:solidFill>
              </a:rPr>
              <a:t>Traversing the left subtree. </a:t>
            </a:r>
            <a:endParaRPr lang="en-US" sz="1800" dirty="0">
              <a:solidFill>
                <a:srgbClr val="FFFF00"/>
              </a:solidFill>
            </a:endParaRPr>
          </a:p>
          <a:p>
            <a:pPr eaLnBrk="1" hangingPunct="1"/>
            <a:r>
              <a:rPr lang="en-US" sz="1800" dirty="0">
                <a:solidFill>
                  <a:srgbClr val="FFFF00"/>
                </a:solidFill>
              </a:rPr>
              <a:t>Visiting the root node. </a:t>
            </a:r>
            <a:endParaRPr lang="en-US" sz="1800" dirty="0">
              <a:solidFill>
                <a:srgbClr val="FFFF00"/>
              </a:solidFill>
            </a:endParaRPr>
          </a:p>
          <a:p>
            <a:pPr eaLnBrk="1" hangingPunct="1"/>
            <a:r>
              <a:rPr lang="en-US" sz="1800" dirty="0">
                <a:solidFill>
                  <a:srgbClr val="FFFF00"/>
                </a:solidFill>
              </a:rPr>
              <a:t>Traversing the right subtree. </a:t>
            </a:r>
            <a:endParaRPr lang="en-US" sz="1800" dirty="0">
              <a:solidFill>
                <a:srgbClr val="FFFF00"/>
              </a:solidFill>
            </a:endParaRPr>
          </a:p>
          <a:p>
            <a:pPr eaLnBrk="1" hangingPunct="1"/>
            <a:endParaRPr lang="en-US" sz="1800" dirty="0">
              <a:solidFill>
                <a:srgbClr val="FFCCFF"/>
              </a:solidFill>
            </a:endParaRPr>
          </a:p>
          <a:p>
            <a:pPr eaLnBrk="1" hangingPunct="1">
              <a:buNone/>
            </a:pPr>
            <a:endParaRPr lang="en-US" sz="1800" dirty="0">
              <a:solidFill>
                <a:srgbClr val="FFCCFF"/>
              </a:solidFill>
            </a:endParaRPr>
          </a:p>
          <a:p>
            <a:pPr eaLnBrk="1" hangingPunct="1">
              <a:buNone/>
            </a:pPr>
            <a:r>
              <a:rPr lang="en-US" sz="1800" b="1" dirty="0">
                <a:solidFill>
                  <a:srgbClr val="FFCCFF"/>
                </a:solidFill>
              </a:rPr>
              <a:t>Post-order algorithm</a:t>
            </a:r>
            <a:endParaRPr lang="en-US" sz="1800" b="1" dirty="0">
              <a:solidFill>
                <a:srgbClr val="FFCCFF"/>
              </a:solidFill>
            </a:endParaRPr>
          </a:p>
          <a:p>
            <a:pPr eaLnBrk="1" hangingPunct="1">
              <a:buNone/>
            </a:pPr>
            <a:r>
              <a:rPr lang="en-US" sz="1800" dirty="0">
                <a:solidFill>
                  <a:srgbClr val="FFFF00"/>
                </a:solidFill>
              </a:rPr>
              <a:t>To traverse a non-empty binary tree in </a:t>
            </a:r>
            <a:r>
              <a:rPr lang="en-US" sz="1800" b="1" dirty="0">
                <a:solidFill>
                  <a:srgbClr val="FFFF00"/>
                </a:solidFill>
              </a:rPr>
              <a:t>post-order</a:t>
            </a:r>
            <a:r>
              <a:rPr lang="en-US" sz="1800" dirty="0">
                <a:solidFill>
                  <a:srgbClr val="FFFF00"/>
                </a:solidFill>
              </a:rPr>
              <a:t>, the following operations are performed recursively at each node. The algorithm starts with the root node of the tree and continues by, </a:t>
            </a:r>
            <a:endParaRPr lang="en-US" sz="1800" dirty="0">
              <a:solidFill>
                <a:srgbClr val="FFFF00"/>
              </a:solidFill>
            </a:endParaRPr>
          </a:p>
          <a:p>
            <a:pPr eaLnBrk="1" hangingPunct="1"/>
            <a:r>
              <a:rPr lang="en-US" sz="1800" dirty="0">
                <a:solidFill>
                  <a:srgbClr val="FFFF00"/>
                </a:solidFill>
              </a:rPr>
              <a:t>Traversing the left subtree. </a:t>
            </a:r>
            <a:endParaRPr lang="en-US" sz="1800" dirty="0">
              <a:solidFill>
                <a:srgbClr val="FFFF00"/>
              </a:solidFill>
            </a:endParaRPr>
          </a:p>
          <a:p>
            <a:pPr eaLnBrk="1" hangingPunct="1"/>
            <a:r>
              <a:rPr lang="en-US" sz="1800" dirty="0">
                <a:solidFill>
                  <a:srgbClr val="FFFF00"/>
                </a:solidFill>
              </a:rPr>
              <a:t>Traversing the right subtree. </a:t>
            </a:r>
            <a:endParaRPr lang="en-US" sz="1800" dirty="0">
              <a:solidFill>
                <a:srgbClr val="FFFF00"/>
              </a:solidFill>
            </a:endParaRPr>
          </a:p>
          <a:p>
            <a:pPr eaLnBrk="1" hangingPunct="1"/>
            <a:r>
              <a:rPr lang="en-US" sz="1800" dirty="0">
                <a:solidFill>
                  <a:srgbClr val="FFFF00"/>
                </a:solidFill>
              </a:rPr>
              <a:t>Visiting the root node. </a:t>
            </a:r>
            <a:endParaRPr lang="en-US" sz="1800" dirty="0">
              <a:solidFill>
                <a:srgbClr val="FFFF00"/>
              </a:solidFill>
            </a:endParaRPr>
          </a:p>
          <a:p>
            <a:pPr eaLnBrk="1" hangingPunct="1"/>
            <a:endParaRPr lang="en-US" sz="1800" dirty="0">
              <a:solidFill>
                <a:srgbClr val="FFFF00"/>
              </a:solidFill>
            </a:endParaRPr>
          </a:p>
        </p:txBody>
      </p:sp>
      <p:grpSp>
        <p:nvGrpSpPr>
          <p:cNvPr id="15362" name="Group 3"/>
          <p:cNvGrpSpPr/>
          <p:nvPr/>
        </p:nvGrpSpPr>
        <p:grpSpPr>
          <a:xfrm>
            <a:off x="7543800" y="2590800"/>
            <a:ext cx="1600200" cy="2913063"/>
            <a:chOff x="2016" y="2492"/>
            <a:chExt cx="1008" cy="1835"/>
          </a:xfrm>
        </p:grpSpPr>
        <p:sp>
          <p:nvSpPr>
            <p:cNvPr id="15363" name="Oval 4"/>
            <p:cNvSpPr/>
            <p:nvPr/>
          </p:nvSpPr>
          <p:spPr>
            <a:xfrm>
              <a:off x="2304" y="2492"/>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A</a:t>
              </a:r>
              <a:endParaRPr lang="en-US" sz="1000" b="1" dirty="0">
                <a:solidFill>
                  <a:srgbClr val="993300"/>
                </a:solidFill>
                <a:latin typeface="Arial" panose="020B0604020202020204" pitchFamily="34" charset="0"/>
              </a:endParaRPr>
            </a:p>
          </p:txBody>
        </p:sp>
        <p:sp>
          <p:nvSpPr>
            <p:cNvPr id="15364" name="Line 5"/>
            <p:cNvSpPr/>
            <p:nvPr/>
          </p:nvSpPr>
          <p:spPr>
            <a:xfrm flipH="1">
              <a:off x="2160" y="2636"/>
              <a:ext cx="144" cy="222"/>
            </a:xfrm>
            <a:prstGeom prst="line">
              <a:avLst/>
            </a:prstGeom>
            <a:ln w="9525" cap="flat" cmpd="sng">
              <a:solidFill>
                <a:srgbClr val="FFFF00"/>
              </a:solidFill>
              <a:prstDash val="solid"/>
              <a:round/>
              <a:headEnd type="none" w="med" len="med"/>
              <a:tailEnd type="none" w="med" len="med"/>
            </a:ln>
          </p:spPr>
        </p:sp>
        <p:sp>
          <p:nvSpPr>
            <p:cNvPr id="15365" name="Line 6"/>
            <p:cNvSpPr/>
            <p:nvPr/>
          </p:nvSpPr>
          <p:spPr>
            <a:xfrm>
              <a:off x="2520" y="2636"/>
              <a:ext cx="144" cy="144"/>
            </a:xfrm>
            <a:prstGeom prst="line">
              <a:avLst/>
            </a:prstGeom>
            <a:ln w="9525" cap="flat" cmpd="sng">
              <a:solidFill>
                <a:srgbClr val="FFFF00"/>
              </a:solidFill>
              <a:prstDash val="solid"/>
              <a:round/>
              <a:headEnd type="none" w="med" len="med"/>
              <a:tailEnd type="none" w="med" len="med"/>
            </a:ln>
          </p:spPr>
        </p:sp>
        <p:sp>
          <p:nvSpPr>
            <p:cNvPr id="15366" name="Oval 7"/>
            <p:cNvSpPr/>
            <p:nvPr/>
          </p:nvSpPr>
          <p:spPr>
            <a:xfrm>
              <a:off x="2592" y="2786"/>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C</a:t>
              </a:r>
              <a:endParaRPr lang="en-US" sz="1000" b="1" dirty="0">
                <a:solidFill>
                  <a:srgbClr val="993300"/>
                </a:solidFill>
                <a:latin typeface="Arial" panose="020B0604020202020204" pitchFamily="34" charset="0"/>
              </a:endParaRPr>
            </a:p>
          </p:txBody>
        </p:sp>
        <p:sp>
          <p:nvSpPr>
            <p:cNvPr id="15367" name="Oval 8"/>
            <p:cNvSpPr/>
            <p:nvPr/>
          </p:nvSpPr>
          <p:spPr>
            <a:xfrm>
              <a:off x="2016" y="2786"/>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B</a:t>
              </a:r>
              <a:endParaRPr lang="en-US" sz="1000" b="1" dirty="0">
                <a:solidFill>
                  <a:srgbClr val="993300"/>
                </a:solidFill>
                <a:latin typeface="Arial" panose="020B0604020202020204" pitchFamily="34" charset="0"/>
              </a:endParaRPr>
            </a:p>
          </p:txBody>
        </p:sp>
        <p:sp>
          <p:nvSpPr>
            <p:cNvPr id="15368" name="Line 9"/>
            <p:cNvSpPr/>
            <p:nvPr/>
          </p:nvSpPr>
          <p:spPr>
            <a:xfrm flipH="1">
              <a:off x="2664" y="3611"/>
              <a:ext cx="144" cy="212"/>
            </a:xfrm>
            <a:prstGeom prst="line">
              <a:avLst/>
            </a:prstGeom>
            <a:ln w="9525" cap="flat" cmpd="sng">
              <a:solidFill>
                <a:srgbClr val="FFFF00"/>
              </a:solidFill>
              <a:prstDash val="solid"/>
              <a:round/>
              <a:headEnd type="none" w="med" len="med"/>
              <a:tailEnd type="none" w="med" len="med"/>
            </a:ln>
          </p:spPr>
        </p:sp>
        <p:sp>
          <p:nvSpPr>
            <p:cNvPr id="15369" name="Line 10"/>
            <p:cNvSpPr/>
            <p:nvPr/>
          </p:nvSpPr>
          <p:spPr>
            <a:xfrm>
              <a:off x="2160" y="3002"/>
              <a:ext cx="72" cy="144"/>
            </a:xfrm>
            <a:prstGeom prst="line">
              <a:avLst/>
            </a:prstGeom>
            <a:ln w="9525" cap="flat" cmpd="sng">
              <a:solidFill>
                <a:srgbClr val="FFFF00"/>
              </a:solidFill>
              <a:prstDash val="solid"/>
              <a:round/>
              <a:headEnd type="none" w="med" len="med"/>
              <a:tailEnd type="none" w="med" len="med"/>
            </a:ln>
          </p:spPr>
        </p:sp>
        <p:sp>
          <p:nvSpPr>
            <p:cNvPr id="15370" name="Oval 11"/>
            <p:cNvSpPr/>
            <p:nvPr/>
          </p:nvSpPr>
          <p:spPr>
            <a:xfrm>
              <a:off x="2088" y="3146"/>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D</a:t>
              </a:r>
              <a:endParaRPr lang="en-US" sz="1000" b="1" dirty="0">
                <a:solidFill>
                  <a:srgbClr val="993300"/>
                </a:solidFill>
                <a:latin typeface="Arial" panose="020B0604020202020204" pitchFamily="34" charset="0"/>
              </a:endParaRPr>
            </a:p>
          </p:txBody>
        </p:sp>
        <p:sp>
          <p:nvSpPr>
            <p:cNvPr id="15371" name="Oval 12"/>
            <p:cNvSpPr/>
            <p:nvPr/>
          </p:nvSpPr>
          <p:spPr>
            <a:xfrm>
              <a:off x="2520" y="3174"/>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E</a:t>
              </a:r>
              <a:endParaRPr lang="en-US" sz="1000" b="1" dirty="0">
                <a:solidFill>
                  <a:srgbClr val="993300"/>
                </a:solidFill>
                <a:latin typeface="Arial" panose="020B0604020202020204" pitchFamily="34" charset="0"/>
              </a:endParaRPr>
            </a:p>
          </p:txBody>
        </p:sp>
        <p:sp>
          <p:nvSpPr>
            <p:cNvPr id="15372" name="Line 13"/>
            <p:cNvSpPr/>
            <p:nvPr/>
          </p:nvSpPr>
          <p:spPr>
            <a:xfrm>
              <a:off x="2736" y="3319"/>
              <a:ext cx="144" cy="144"/>
            </a:xfrm>
            <a:prstGeom prst="line">
              <a:avLst/>
            </a:prstGeom>
            <a:ln w="9525" cap="flat" cmpd="sng">
              <a:solidFill>
                <a:srgbClr val="FFFF00"/>
              </a:solidFill>
              <a:prstDash val="solid"/>
              <a:round/>
              <a:headEnd type="none" w="med" len="med"/>
              <a:tailEnd type="none" w="med" len="med"/>
            </a:ln>
          </p:spPr>
        </p:sp>
        <p:sp>
          <p:nvSpPr>
            <p:cNvPr id="15373" name="Oval 14"/>
            <p:cNvSpPr/>
            <p:nvPr/>
          </p:nvSpPr>
          <p:spPr>
            <a:xfrm>
              <a:off x="2808" y="3463"/>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F</a:t>
              </a:r>
              <a:endParaRPr lang="en-US" sz="1000" b="1" dirty="0">
                <a:solidFill>
                  <a:srgbClr val="993300"/>
                </a:solidFill>
                <a:latin typeface="Arial" panose="020B0604020202020204" pitchFamily="34" charset="0"/>
              </a:endParaRPr>
            </a:p>
          </p:txBody>
        </p:sp>
        <p:sp>
          <p:nvSpPr>
            <p:cNvPr id="15374" name="Line 15"/>
            <p:cNvSpPr/>
            <p:nvPr/>
          </p:nvSpPr>
          <p:spPr>
            <a:xfrm>
              <a:off x="2736" y="3895"/>
              <a:ext cx="144" cy="216"/>
            </a:xfrm>
            <a:prstGeom prst="line">
              <a:avLst/>
            </a:prstGeom>
            <a:ln w="9525" cap="flat" cmpd="sng">
              <a:solidFill>
                <a:srgbClr val="FFFF00"/>
              </a:solidFill>
              <a:prstDash val="solid"/>
              <a:round/>
              <a:headEnd type="none" w="med" len="med"/>
              <a:tailEnd type="none" w="med" len="med"/>
            </a:ln>
          </p:spPr>
        </p:sp>
        <p:sp>
          <p:nvSpPr>
            <p:cNvPr id="15375" name="Oval 16"/>
            <p:cNvSpPr/>
            <p:nvPr/>
          </p:nvSpPr>
          <p:spPr>
            <a:xfrm>
              <a:off x="2736" y="4111"/>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I</a:t>
              </a:r>
              <a:endParaRPr lang="en-US" sz="1000" b="1" dirty="0">
                <a:solidFill>
                  <a:srgbClr val="993300"/>
                </a:solidFill>
                <a:latin typeface="Arial" panose="020B0604020202020204" pitchFamily="34" charset="0"/>
              </a:endParaRPr>
            </a:p>
          </p:txBody>
        </p:sp>
        <p:sp>
          <p:nvSpPr>
            <p:cNvPr id="15376" name="Line 17"/>
            <p:cNvSpPr/>
            <p:nvPr/>
          </p:nvSpPr>
          <p:spPr>
            <a:xfrm flipH="1">
              <a:off x="2376" y="3895"/>
              <a:ext cx="144" cy="216"/>
            </a:xfrm>
            <a:prstGeom prst="line">
              <a:avLst/>
            </a:prstGeom>
            <a:ln w="9525" cap="flat" cmpd="sng">
              <a:solidFill>
                <a:srgbClr val="FFFF00"/>
              </a:solidFill>
              <a:prstDash val="solid"/>
              <a:round/>
              <a:headEnd type="none" w="med" len="med"/>
              <a:tailEnd type="none" w="med" len="med"/>
            </a:ln>
          </p:spPr>
        </p:sp>
        <p:sp>
          <p:nvSpPr>
            <p:cNvPr id="15377" name="Oval 18"/>
            <p:cNvSpPr/>
            <p:nvPr/>
          </p:nvSpPr>
          <p:spPr>
            <a:xfrm>
              <a:off x="2304" y="4111"/>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1000" b="1" dirty="0">
                  <a:solidFill>
                    <a:srgbClr val="993300"/>
                  </a:solidFill>
                  <a:latin typeface="Arial" panose="020B0604020202020204" pitchFamily="34" charset="0"/>
                </a:rPr>
                <a:t>H</a:t>
              </a:r>
              <a:endParaRPr lang="en-US" sz="1000" b="1" dirty="0">
                <a:solidFill>
                  <a:srgbClr val="993300"/>
                </a:solidFill>
                <a:latin typeface="Arial" panose="020B0604020202020204" pitchFamily="34" charset="0"/>
              </a:endParaRPr>
            </a:p>
          </p:txBody>
        </p:sp>
        <p:sp>
          <p:nvSpPr>
            <p:cNvPr id="15378" name="Line 19"/>
            <p:cNvSpPr/>
            <p:nvPr/>
          </p:nvSpPr>
          <p:spPr>
            <a:xfrm flipH="1">
              <a:off x="2592" y="2958"/>
              <a:ext cx="72" cy="216"/>
            </a:xfrm>
            <a:prstGeom prst="line">
              <a:avLst/>
            </a:prstGeom>
            <a:ln w="9525" cap="flat" cmpd="sng">
              <a:solidFill>
                <a:srgbClr val="FFFF00"/>
              </a:solidFill>
              <a:prstDash val="solid"/>
              <a:round/>
              <a:headEnd type="none" w="med" len="med"/>
              <a:tailEnd type="none" w="med" len="med"/>
            </a:ln>
          </p:spPr>
        </p:sp>
      </p:grpSp>
      <p:sp>
        <p:nvSpPr>
          <p:cNvPr id="15379" name="Oval 20"/>
          <p:cNvSpPr/>
          <p:nvPr/>
        </p:nvSpPr>
        <p:spPr>
          <a:xfrm>
            <a:off x="6934200" y="3522663"/>
            <a:ext cx="342900" cy="342900"/>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algn="ctr" eaLnBrk="0" hangingPunct="0"/>
            <a:r>
              <a:rPr lang="en-US" sz="900" dirty="0">
                <a:latin typeface="Arial" panose="020B0604020202020204" pitchFamily="34" charset="0"/>
              </a:rPr>
              <a:t>G</a:t>
            </a:r>
            <a:endParaRPr lang="en-US" dirty="0">
              <a:latin typeface="Arial" panose="020B0604020202020204" pitchFamily="34" charset="0"/>
            </a:endParaRPr>
          </a:p>
        </p:txBody>
      </p:sp>
      <p:sp>
        <p:nvSpPr>
          <p:cNvPr id="15380" name="Rectangle 21"/>
          <p:cNvSpPr/>
          <p:nvPr/>
        </p:nvSpPr>
        <p:spPr>
          <a:xfrm>
            <a:off x="3048000" y="3124200"/>
            <a:ext cx="3117850" cy="366713"/>
          </a:xfrm>
          <a:prstGeom prst="rect">
            <a:avLst/>
          </a:prstGeom>
          <a:noFill/>
          <a:ln w="9525">
            <a:noFill/>
          </a:ln>
        </p:spPr>
        <p:txBody>
          <a:bodyPr wrap="none" anchor="ctr" anchorCtr="0">
            <a:spAutoFit/>
          </a:bodyPr>
          <a:p>
            <a:pPr algn="just"/>
            <a:r>
              <a:rPr lang="en-US" b="1" dirty="0">
                <a:solidFill>
                  <a:srgbClr val="FF9900"/>
                </a:solidFill>
                <a:latin typeface="Arial" panose="020B0604020202020204" pitchFamily="34" charset="0"/>
              </a:rPr>
              <a:t>B, D, A, E, H, G, I, F AND C.</a:t>
            </a:r>
            <a:endParaRPr lang="en-US" b="1" dirty="0">
              <a:solidFill>
                <a:srgbClr val="FF9900"/>
              </a:solidFill>
              <a:latin typeface="Arial" panose="020B0604020202020204" pitchFamily="34" charset="0"/>
            </a:endParaRPr>
          </a:p>
        </p:txBody>
      </p:sp>
      <p:sp>
        <p:nvSpPr>
          <p:cNvPr id="15381" name="Rectangle 22"/>
          <p:cNvSpPr/>
          <p:nvPr/>
        </p:nvSpPr>
        <p:spPr>
          <a:xfrm>
            <a:off x="3962400" y="5486400"/>
            <a:ext cx="3028950" cy="366713"/>
          </a:xfrm>
          <a:prstGeom prst="rect">
            <a:avLst/>
          </a:prstGeom>
          <a:noFill/>
          <a:ln w="9525">
            <a:noFill/>
          </a:ln>
        </p:spPr>
        <p:txBody>
          <a:bodyPr wrap="none" anchor="ctr" anchorCtr="0">
            <a:spAutoFit/>
          </a:bodyPr>
          <a:p>
            <a:pPr algn="just"/>
            <a:r>
              <a:rPr lang="en-US" b="1" dirty="0">
                <a:solidFill>
                  <a:srgbClr val="FF9900"/>
                </a:solidFill>
                <a:latin typeface="Arial" panose="020B0604020202020204" pitchFamily="34" charset="0"/>
              </a:rPr>
              <a:t>D, B, H, I, G, F, E, C and A.</a:t>
            </a:r>
            <a:endParaRPr lang="en-US" b="1" dirty="0">
              <a:solidFill>
                <a:srgbClr val="FF9900"/>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10"/>
          <p:cNvSpPr/>
          <p:nvPr/>
        </p:nvSpPr>
        <p:spPr>
          <a:xfrm>
            <a:off x="25400" y="0"/>
            <a:ext cx="9144000" cy="1371600"/>
          </a:xfrm>
          <a:prstGeom prst="rect">
            <a:avLst/>
          </a:prstGeom>
          <a:solidFill>
            <a:srgbClr val="B40000"/>
          </a:solidFill>
          <a:ln w="9525" cap="flat" cmpd="sng">
            <a:solidFill>
              <a:schemeClr val="tx1"/>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sp>
        <p:nvSpPr>
          <p:cNvPr id="3074" name="Rectangle 14"/>
          <p:cNvSpPr>
            <a:spLocks noGrp="1"/>
          </p:cNvSpPr>
          <p:nvPr>
            <p:ph type="ctrTitle"/>
          </p:nvPr>
        </p:nvSpPr>
        <p:spPr>
          <a:xfrm>
            <a:off x="838200" y="2133600"/>
            <a:ext cx="7772400" cy="1470025"/>
          </a:xfrm>
          <a:ln/>
        </p:spPr>
        <p:txBody>
          <a:bodyPr vert="horz" wrap="square" lIns="91440" tIns="45720" rIns="91440" bIns="45720" anchor="ctr" anchorCtr="0"/>
          <a:p>
            <a:pPr eaLnBrk="1" hangingPunct="1">
              <a:buClrTx/>
              <a:buSzTx/>
              <a:buFontTx/>
            </a:pPr>
            <a:r>
              <a:rPr lang="en-US" sz="5400" b="1" u="sng" dirty="0">
                <a:solidFill>
                  <a:srgbClr val="FFFFCC"/>
                </a:solidFill>
              </a:rPr>
              <a:t>CHAPTER 10</a:t>
            </a:r>
            <a:endParaRPr lang="en-US" sz="5400" b="1" u="sng" dirty="0">
              <a:solidFill>
                <a:srgbClr val="FFFFCC"/>
              </a:solidFill>
            </a:endParaRPr>
          </a:p>
        </p:txBody>
      </p:sp>
      <p:sp>
        <p:nvSpPr>
          <p:cNvPr id="3075" name="Rectangle 15"/>
          <p:cNvSpPr>
            <a:spLocks noGrp="1"/>
          </p:cNvSpPr>
          <p:nvPr>
            <p:ph type="subTitle" idx="1"/>
          </p:nvPr>
        </p:nvSpPr>
        <p:spPr>
          <a:xfrm>
            <a:off x="457200" y="4038600"/>
            <a:ext cx="8686800" cy="1219200"/>
          </a:xfrm>
          <a:ln/>
        </p:spPr>
        <p:txBody>
          <a:bodyPr vert="horz" wrap="square" lIns="91440" tIns="45720" rIns="91440" bIns="45720" anchor="t" anchorCtr="0"/>
          <a:p>
            <a:pPr eaLnBrk="1" hangingPunct="1">
              <a:buClrTx/>
              <a:buSzTx/>
              <a:buFontTx/>
            </a:pPr>
            <a:r>
              <a:rPr lang="en-US" sz="5400" b="1" u="sng" dirty="0">
                <a:solidFill>
                  <a:srgbClr val="FFFF00"/>
                </a:solidFill>
                <a:latin typeface="+mn-lt"/>
                <a:ea typeface="+mn-ea"/>
                <a:cs typeface="+mn-cs"/>
              </a:rPr>
              <a:t>TREES</a:t>
            </a:r>
            <a:endParaRPr lang="en-US" sz="5400" b="1" u="sng" dirty="0">
              <a:solidFill>
                <a:srgbClr val="FFFF00"/>
              </a:solidFill>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title"/>
          </p:nvPr>
        </p:nvSpPr>
        <p:spPr>
          <a:xfrm>
            <a:off x="457200" y="0"/>
            <a:ext cx="8229600" cy="1143000"/>
          </a:xfrm>
          <a:ln/>
        </p:spPr>
        <p:txBody>
          <a:bodyPr vert="horz" wrap="square" lIns="91440" tIns="45720" rIns="91440" bIns="45720" anchor="ctr" anchorCtr="0"/>
          <a:p>
            <a:pPr eaLnBrk="1" hangingPunct="1"/>
            <a:r>
              <a:rPr lang="en-US" b="1" u="sng" dirty="0">
                <a:solidFill>
                  <a:srgbClr val="FFCCFF"/>
                </a:solidFill>
              </a:rPr>
              <a:t>BINARY TREES</a:t>
            </a:r>
            <a:r>
              <a:rPr lang="en-US" dirty="0">
                <a:solidFill>
                  <a:srgbClr val="FF9900"/>
                </a:solidFill>
              </a:rPr>
              <a:t> </a:t>
            </a:r>
            <a:endParaRPr lang="en-US" dirty="0">
              <a:solidFill>
                <a:srgbClr val="FF9900"/>
              </a:solidFill>
            </a:endParaRPr>
          </a:p>
        </p:txBody>
      </p:sp>
      <p:sp>
        <p:nvSpPr>
          <p:cNvPr id="4098" name="Rectangle 3"/>
          <p:cNvSpPr>
            <a:spLocks noGrp="1"/>
          </p:cNvSpPr>
          <p:nvPr>
            <p:ph idx="1"/>
          </p:nvPr>
        </p:nvSpPr>
        <p:spPr>
          <a:xfrm>
            <a:off x="228600" y="914400"/>
            <a:ext cx="8534400" cy="2838450"/>
          </a:xfrm>
          <a:ln/>
        </p:spPr>
        <p:txBody>
          <a:bodyPr vert="horz" wrap="square" lIns="91440" tIns="45720" rIns="91440" bIns="45720" anchor="t" anchorCtr="0"/>
          <a:p>
            <a:pPr eaLnBrk="1" hangingPunct="1"/>
            <a:r>
              <a:rPr lang="en-US" sz="1800" b="1" dirty="0">
                <a:solidFill>
                  <a:srgbClr val="FFFF00"/>
                </a:solidFill>
              </a:rPr>
              <a:t>A binary tree is a data structure which is defined as a collection of elements called nodes. Every node contains a "left" pointer, a "right" pointer, and a data element. Every binary tree has a root element pointed by a "root" pointer. The root element is the topmost node in the tree. If root = NULL, then it means the tree is empty.   </a:t>
            </a:r>
            <a:endParaRPr lang="en-US" sz="1800" b="1" dirty="0">
              <a:solidFill>
                <a:srgbClr val="FFFF00"/>
              </a:solidFill>
            </a:endParaRPr>
          </a:p>
          <a:p>
            <a:pPr eaLnBrk="1" hangingPunct="1"/>
            <a:r>
              <a:rPr lang="en-US" sz="1800" b="1" dirty="0">
                <a:solidFill>
                  <a:srgbClr val="FFFF00"/>
                </a:solidFill>
              </a:rPr>
              <a:t>If the root node </a:t>
            </a:r>
            <a:r>
              <a:rPr lang="en-US" sz="1800" b="1" i="1" dirty="0">
                <a:solidFill>
                  <a:srgbClr val="FFFF00"/>
                </a:solidFill>
              </a:rPr>
              <a:t>R</a:t>
            </a:r>
            <a:r>
              <a:rPr lang="en-US" sz="1800" b="1" dirty="0">
                <a:solidFill>
                  <a:srgbClr val="FFFF00"/>
                </a:solidFill>
              </a:rPr>
              <a:t> is not NULL, then the two trees </a:t>
            </a:r>
            <a:r>
              <a:rPr lang="en-US" sz="1800" b="1" i="1" dirty="0">
                <a:solidFill>
                  <a:srgbClr val="FFFF00"/>
                </a:solidFill>
              </a:rPr>
              <a:t>T1</a:t>
            </a:r>
            <a:r>
              <a:rPr lang="en-US" sz="1800" b="1" dirty="0">
                <a:solidFill>
                  <a:srgbClr val="FFFF00"/>
                </a:solidFill>
              </a:rPr>
              <a:t> and </a:t>
            </a:r>
            <a:r>
              <a:rPr lang="en-US" sz="1800" b="1" i="1" dirty="0">
                <a:solidFill>
                  <a:srgbClr val="FFFF00"/>
                </a:solidFill>
              </a:rPr>
              <a:t>T2</a:t>
            </a:r>
            <a:r>
              <a:rPr lang="en-US" sz="1800" b="1" dirty="0">
                <a:solidFill>
                  <a:srgbClr val="FFFF00"/>
                </a:solidFill>
              </a:rPr>
              <a:t> are called the left and right subtrees of </a:t>
            </a:r>
            <a:r>
              <a:rPr lang="en-US" sz="1800" b="1" i="1" dirty="0">
                <a:solidFill>
                  <a:srgbClr val="FFFF00"/>
                </a:solidFill>
              </a:rPr>
              <a:t>R</a:t>
            </a:r>
            <a:r>
              <a:rPr lang="en-US" sz="1800" b="1" dirty="0">
                <a:solidFill>
                  <a:srgbClr val="FFFF00"/>
                </a:solidFill>
              </a:rPr>
              <a:t>. if T</a:t>
            </a:r>
            <a:r>
              <a:rPr lang="en-US" sz="1800" b="1" i="1" dirty="0">
                <a:solidFill>
                  <a:srgbClr val="FFFF00"/>
                </a:solidFill>
              </a:rPr>
              <a:t>1</a:t>
            </a:r>
            <a:r>
              <a:rPr lang="en-US" sz="1800" b="1" dirty="0">
                <a:solidFill>
                  <a:srgbClr val="FFFF00"/>
                </a:solidFill>
              </a:rPr>
              <a:t> is non-empty, then </a:t>
            </a:r>
            <a:r>
              <a:rPr lang="en-US" sz="1800" b="1" i="1" dirty="0">
                <a:solidFill>
                  <a:srgbClr val="FFFF00"/>
                </a:solidFill>
              </a:rPr>
              <a:t>T1</a:t>
            </a:r>
            <a:r>
              <a:rPr lang="en-US" sz="1800" b="1" dirty="0">
                <a:solidFill>
                  <a:srgbClr val="FFFF00"/>
                </a:solidFill>
              </a:rPr>
              <a:t> is said to be the left successor of</a:t>
            </a:r>
            <a:r>
              <a:rPr lang="en-US" sz="1800" b="1" i="1" dirty="0">
                <a:solidFill>
                  <a:srgbClr val="FFFF00"/>
                </a:solidFill>
              </a:rPr>
              <a:t> R</a:t>
            </a:r>
            <a:r>
              <a:rPr lang="en-US" sz="1800" b="1" dirty="0">
                <a:solidFill>
                  <a:srgbClr val="FFFF00"/>
                </a:solidFill>
              </a:rPr>
              <a:t>. likewise, if T2 is non-empty then, it is called the right successor of </a:t>
            </a:r>
            <a:r>
              <a:rPr lang="en-US" sz="1800" b="1" i="1" dirty="0">
                <a:solidFill>
                  <a:srgbClr val="FFFF00"/>
                </a:solidFill>
              </a:rPr>
              <a:t>R</a:t>
            </a:r>
            <a:r>
              <a:rPr lang="en-US" sz="1800" b="1" dirty="0">
                <a:solidFill>
                  <a:srgbClr val="FFFF00"/>
                </a:solidFill>
              </a:rPr>
              <a:t>. </a:t>
            </a:r>
            <a:endParaRPr lang="en-US" sz="1800" b="1" dirty="0">
              <a:solidFill>
                <a:srgbClr val="FFFF00"/>
              </a:solidFill>
            </a:endParaRPr>
          </a:p>
        </p:txBody>
      </p:sp>
      <p:sp>
        <p:nvSpPr>
          <p:cNvPr id="4099" name="Oval 12"/>
          <p:cNvSpPr/>
          <p:nvPr/>
        </p:nvSpPr>
        <p:spPr>
          <a:xfrm>
            <a:off x="0" y="5897563"/>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8</a:t>
            </a:r>
            <a:endParaRPr lang="en-US" dirty="0">
              <a:solidFill>
                <a:srgbClr val="993300"/>
              </a:solidFill>
              <a:latin typeface="Arial" panose="020B0604020202020204" pitchFamily="34" charset="0"/>
            </a:endParaRPr>
          </a:p>
        </p:txBody>
      </p:sp>
      <p:grpSp>
        <p:nvGrpSpPr>
          <p:cNvPr id="4100" name="Group 31"/>
          <p:cNvGrpSpPr/>
          <p:nvPr/>
        </p:nvGrpSpPr>
        <p:grpSpPr>
          <a:xfrm>
            <a:off x="228600" y="4297363"/>
            <a:ext cx="2171700" cy="1943100"/>
            <a:chOff x="144" y="2707"/>
            <a:chExt cx="1368" cy="1224"/>
          </a:xfrm>
        </p:grpSpPr>
        <p:sp>
          <p:nvSpPr>
            <p:cNvPr id="4101" name="Oval 4"/>
            <p:cNvSpPr/>
            <p:nvPr/>
          </p:nvSpPr>
          <p:spPr>
            <a:xfrm>
              <a:off x="576" y="2707"/>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b="1" dirty="0">
                  <a:solidFill>
                    <a:srgbClr val="993300"/>
                  </a:solidFill>
                  <a:latin typeface="Arial" panose="020B0604020202020204" pitchFamily="34" charset="0"/>
                </a:rPr>
                <a:t>1</a:t>
              </a:r>
              <a:endParaRPr lang="en-US" b="1" dirty="0">
                <a:solidFill>
                  <a:srgbClr val="993300"/>
                </a:solidFill>
                <a:latin typeface="Arial" panose="020B0604020202020204" pitchFamily="34" charset="0"/>
              </a:endParaRPr>
            </a:p>
          </p:txBody>
        </p:sp>
        <p:sp>
          <p:nvSpPr>
            <p:cNvPr id="4102" name="Line 5"/>
            <p:cNvSpPr/>
            <p:nvPr/>
          </p:nvSpPr>
          <p:spPr>
            <a:xfrm flipH="1">
              <a:off x="432" y="2851"/>
              <a:ext cx="144" cy="144"/>
            </a:xfrm>
            <a:prstGeom prst="line">
              <a:avLst/>
            </a:prstGeom>
            <a:ln w="9525" cap="flat" cmpd="sng">
              <a:solidFill>
                <a:srgbClr val="FFFF00"/>
              </a:solidFill>
              <a:prstDash val="solid"/>
              <a:round/>
              <a:headEnd type="none" w="med" len="med"/>
              <a:tailEnd type="none" w="med" len="med"/>
            </a:ln>
          </p:spPr>
        </p:sp>
        <p:sp>
          <p:nvSpPr>
            <p:cNvPr id="4103" name="Line 6"/>
            <p:cNvSpPr/>
            <p:nvPr/>
          </p:nvSpPr>
          <p:spPr>
            <a:xfrm>
              <a:off x="792" y="2851"/>
              <a:ext cx="144" cy="144"/>
            </a:xfrm>
            <a:prstGeom prst="line">
              <a:avLst/>
            </a:prstGeom>
            <a:ln w="9525" cap="flat" cmpd="sng">
              <a:solidFill>
                <a:srgbClr val="FFFF00"/>
              </a:solidFill>
              <a:prstDash val="solid"/>
              <a:round/>
              <a:headEnd type="none" w="med" len="med"/>
              <a:tailEnd type="none" w="med" len="med"/>
            </a:ln>
          </p:spPr>
        </p:sp>
        <p:sp>
          <p:nvSpPr>
            <p:cNvPr id="4104" name="Oval 7"/>
            <p:cNvSpPr/>
            <p:nvPr/>
          </p:nvSpPr>
          <p:spPr>
            <a:xfrm>
              <a:off x="792" y="2995"/>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b="1" dirty="0">
                  <a:solidFill>
                    <a:srgbClr val="993300"/>
                  </a:solidFill>
                  <a:latin typeface="Arial" panose="020B0604020202020204" pitchFamily="34" charset="0"/>
                </a:rPr>
                <a:t>3</a:t>
              </a:r>
              <a:endParaRPr lang="en-US" b="1" dirty="0">
                <a:solidFill>
                  <a:srgbClr val="993300"/>
                </a:solidFill>
                <a:latin typeface="Arial" panose="020B0604020202020204" pitchFamily="34" charset="0"/>
              </a:endParaRPr>
            </a:p>
          </p:txBody>
        </p:sp>
        <p:sp>
          <p:nvSpPr>
            <p:cNvPr id="4105" name="Oval 8"/>
            <p:cNvSpPr/>
            <p:nvPr/>
          </p:nvSpPr>
          <p:spPr>
            <a:xfrm>
              <a:off x="360" y="2995"/>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b="1" dirty="0">
                  <a:solidFill>
                    <a:srgbClr val="993300"/>
                  </a:solidFill>
                  <a:latin typeface="Arial" panose="020B0604020202020204" pitchFamily="34" charset="0"/>
                </a:rPr>
                <a:t>2</a:t>
              </a:r>
              <a:endParaRPr lang="en-US" b="1" dirty="0">
                <a:solidFill>
                  <a:srgbClr val="993300"/>
                </a:solidFill>
                <a:latin typeface="Arial" panose="020B0604020202020204" pitchFamily="34" charset="0"/>
              </a:endParaRPr>
            </a:p>
          </p:txBody>
        </p:sp>
        <p:sp>
          <p:nvSpPr>
            <p:cNvPr id="4106" name="Line 9"/>
            <p:cNvSpPr/>
            <p:nvPr/>
          </p:nvSpPr>
          <p:spPr>
            <a:xfrm flipH="1">
              <a:off x="288" y="3150"/>
              <a:ext cx="67" cy="133"/>
            </a:xfrm>
            <a:prstGeom prst="line">
              <a:avLst/>
            </a:prstGeom>
            <a:ln w="9525" cap="flat" cmpd="sng">
              <a:solidFill>
                <a:srgbClr val="FFFF00"/>
              </a:solidFill>
              <a:prstDash val="solid"/>
              <a:round/>
              <a:headEnd type="none" w="med" len="med"/>
              <a:tailEnd type="none" w="med" len="med"/>
            </a:ln>
          </p:spPr>
        </p:sp>
        <p:sp>
          <p:nvSpPr>
            <p:cNvPr id="4107" name="Oval 10"/>
            <p:cNvSpPr/>
            <p:nvPr/>
          </p:nvSpPr>
          <p:spPr>
            <a:xfrm>
              <a:off x="144" y="3283"/>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b="1" dirty="0">
                  <a:solidFill>
                    <a:srgbClr val="993300"/>
                  </a:solidFill>
                  <a:latin typeface="Arial" panose="020B0604020202020204" pitchFamily="34" charset="0"/>
                </a:rPr>
                <a:t>4</a:t>
              </a:r>
              <a:endParaRPr lang="en-US" b="1" dirty="0">
                <a:solidFill>
                  <a:srgbClr val="993300"/>
                </a:solidFill>
                <a:latin typeface="Arial" panose="020B0604020202020204" pitchFamily="34" charset="0"/>
              </a:endParaRPr>
            </a:p>
          </p:txBody>
        </p:sp>
        <p:sp>
          <p:nvSpPr>
            <p:cNvPr id="4108" name="Line 11"/>
            <p:cNvSpPr/>
            <p:nvPr/>
          </p:nvSpPr>
          <p:spPr>
            <a:xfrm flipH="1">
              <a:off x="144" y="3499"/>
              <a:ext cx="72" cy="216"/>
            </a:xfrm>
            <a:prstGeom prst="line">
              <a:avLst/>
            </a:prstGeom>
            <a:ln w="9525" cap="flat" cmpd="sng">
              <a:solidFill>
                <a:srgbClr val="FFFF00"/>
              </a:solidFill>
              <a:prstDash val="solid"/>
              <a:round/>
              <a:headEnd type="none" w="med" len="med"/>
              <a:tailEnd type="none" w="med" len="med"/>
            </a:ln>
          </p:spPr>
        </p:sp>
        <p:sp>
          <p:nvSpPr>
            <p:cNvPr id="4109" name="Line 13"/>
            <p:cNvSpPr/>
            <p:nvPr/>
          </p:nvSpPr>
          <p:spPr>
            <a:xfrm>
              <a:off x="504" y="3211"/>
              <a:ext cx="72" cy="144"/>
            </a:xfrm>
            <a:prstGeom prst="line">
              <a:avLst/>
            </a:prstGeom>
            <a:ln w="9525" cap="flat" cmpd="sng">
              <a:solidFill>
                <a:srgbClr val="FFFF00"/>
              </a:solidFill>
              <a:prstDash val="solid"/>
              <a:round/>
              <a:headEnd type="none" w="med" len="med"/>
              <a:tailEnd type="none" w="med" len="med"/>
            </a:ln>
          </p:spPr>
        </p:sp>
        <p:sp>
          <p:nvSpPr>
            <p:cNvPr id="4110" name="Oval 14"/>
            <p:cNvSpPr/>
            <p:nvPr/>
          </p:nvSpPr>
          <p:spPr>
            <a:xfrm>
              <a:off x="432" y="3355"/>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b="1" dirty="0">
                  <a:solidFill>
                    <a:srgbClr val="993300"/>
                  </a:solidFill>
                  <a:latin typeface="Arial" panose="020B0604020202020204" pitchFamily="34" charset="0"/>
                </a:rPr>
                <a:t>5</a:t>
              </a:r>
              <a:endParaRPr lang="en-US" b="1" dirty="0">
                <a:solidFill>
                  <a:srgbClr val="993300"/>
                </a:solidFill>
                <a:latin typeface="Arial" panose="020B0604020202020204" pitchFamily="34" charset="0"/>
              </a:endParaRPr>
            </a:p>
          </p:txBody>
        </p:sp>
        <p:sp>
          <p:nvSpPr>
            <p:cNvPr id="4111" name="Line 15"/>
            <p:cNvSpPr/>
            <p:nvPr/>
          </p:nvSpPr>
          <p:spPr>
            <a:xfrm flipH="1">
              <a:off x="792" y="3211"/>
              <a:ext cx="72" cy="144"/>
            </a:xfrm>
            <a:prstGeom prst="line">
              <a:avLst/>
            </a:prstGeom>
            <a:ln w="9525" cap="flat" cmpd="sng">
              <a:solidFill>
                <a:srgbClr val="FFFF00"/>
              </a:solidFill>
              <a:prstDash val="solid"/>
              <a:round/>
              <a:headEnd type="none" w="med" len="med"/>
              <a:tailEnd type="none" w="med" len="med"/>
            </a:ln>
          </p:spPr>
        </p:sp>
        <p:sp>
          <p:nvSpPr>
            <p:cNvPr id="4112" name="Oval 16"/>
            <p:cNvSpPr/>
            <p:nvPr/>
          </p:nvSpPr>
          <p:spPr>
            <a:xfrm>
              <a:off x="720" y="3355"/>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b="1" dirty="0">
                  <a:solidFill>
                    <a:srgbClr val="993300"/>
                  </a:solidFill>
                  <a:latin typeface="Arial" panose="020B0604020202020204" pitchFamily="34" charset="0"/>
                </a:rPr>
                <a:t>6</a:t>
              </a:r>
              <a:endParaRPr lang="en-US" b="1" dirty="0">
                <a:solidFill>
                  <a:srgbClr val="993300"/>
                </a:solidFill>
                <a:latin typeface="Arial" panose="020B0604020202020204" pitchFamily="34" charset="0"/>
              </a:endParaRPr>
            </a:p>
          </p:txBody>
        </p:sp>
        <p:sp>
          <p:nvSpPr>
            <p:cNvPr id="4113" name="Line 17"/>
            <p:cNvSpPr/>
            <p:nvPr/>
          </p:nvSpPr>
          <p:spPr>
            <a:xfrm>
              <a:off x="936" y="3211"/>
              <a:ext cx="216" cy="144"/>
            </a:xfrm>
            <a:prstGeom prst="line">
              <a:avLst/>
            </a:prstGeom>
            <a:ln w="9525" cap="flat" cmpd="sng">
              <a:solidFill>
                <a:srgbClr val="FFFF00"/>
              </a:solidFill>
              <a:prstDash val="solid"/>
              <a:round/>
              <a:headEnd type="none" w="med" len="med"/>
              <a:tailEnd type="none" w="med" len="med"/>
            </a:ln>
          </p:spPr>
        </p:sp>
        <p:sp>
          <p:nvSpPr>
            <p:cNvPr id="4114" name="Oval 18"/>
            <p:cNvSpPr/>
            <p:nvPr/>
          </p:nvSpPr>
          <p:spPr>
            <a:xfrm>
              <a:off x="1008" y="3355"/>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b="1" dirty="0">
                  <a:solidFill>
                    <a:srgbClr val="993300"/>
                  </a:solidFill>
                  <a:latin typeface="Arial" panose="020B0604020202020204" pitchFamily="34" charset="0"/>
                </a:rPr>
                <a:t>7</a:t>
              </a:r>
              <a:endParaRPr lang="en-US" b="1" dirty="0">
                <a:solidFill>
                  <a:srgbClr val="993300"/>
                </a:solidFill>
                <a:latin typeface="Arial" panose="020B0604020202020204" pitchFamily="34" charset="0"/>
              </a:endParaRPr>
            </a:p>
          </p:txBody>
        </p:sp>
        <p:sp>
          <p:nvSpPr>
            <p:cNvPr id="4115" name="Line 19"/>
            <p:cNvSpPr/>
            <p:nvPr/>
          </p:nvSpPr>
          <p:spPr>
            <a:xfrm>
              <a:off x="1152" y="3571"/>
              <a:ext cx="144" cy="144"/>
            </a:xfrm>
            <a:prstGeom prst="line">
              <a:avLst/>
            </a:prstGeom>
            <a:ln w="9525" cap="flat" cmpd="sng">
              <a:solidFill>
                <a:srgbClr val="FFFF00"/>
              </a:solidFill>
              <a:prstDash val="solid"/>
              <a:round/>
              <a:headEnd type="none" w="med" len="med"/>
              <a:tailEnd type="none" w="med" len="med"/>
            </a:ln>
          </p:spPr>
        </p:sp>
        <p:sp>
          <p:nvSpPr>
            <p:cNvPr id="4116" name="Oval 20"/>
            <p:cNvSpPr/>
            <p:nvPr/>
          </p:nvSpPr>
          <p:spPr>
            <a:xfrm>
              <a:off x="1224" y="3715"/>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b="1" dirty="0">
                  <a:solidFill>
                    <a:srgbClr val="993300"/>
                  </a:solidFill>
                  <a:latin typeface="Arial" panose="020B0604020202020204" pitchFamily="34" charset="0"/>
                </a:rPr>
                <a:t>12</a:t>
              </a:r>
              <a:endParaRPr lang="en-US" b="1" dirty="0">
                <a:solidFill>
                  <a:srgbClr val="993300"/>
                </a:solidFill>
                <a:latin typeface="Arial" panose="020B0604020202020204" pitchFamily="34" charset="0"/>
              </a:endParaRPr>
            </a:p>
          </p:txBody>
        </p:sp>
        <p:sp>
          <p:nvSpPr>
            <p:cNvPr id="4117" name="Line 21"/>
            <p:cNvSpPr/>
            <p:nvPr/>
          </p:nvSpPr>
          <p:spPr>
            <a:xfrm flipH="1">
              <a:off x="720" y="3571"/>
              <a:ext cx="72" cy="144"/>
            </a:xfrm>
            <a:prstGeom prst="line">
              <a:avLst/>
            </a:prstGeom>
            <a:ln w="9525" cap="flat" cmpd="sng">
              <a:solidFill>
                <a:srgbClr val="FFFF00"/>
              </a:solidFill>
              <a:prstDash val="solid"/>
              <a:round/>
              <a:headEnd type="none" w="med" len="med"/>
              <a:tailEnd type="none" w="med" len="med"/>
            </a:ln>
          </p:spPr>
        </p:sp>
        <p:sp>
          <p:nvSpPr>
            <p:cNvPr id="4118" name="Oval 22"/>
            <p:cNvSpPr/>
            <p:nvPr/>
          </p:nvSpPr>
          <p:spPr>
            <a:xfrm>
              <a:off x="576" y="3715"/>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b="1" dirty="0">
                  <a:solidFill>
                    <a:srgbClr val="993300"/>
                  </a:solidFill>
                  <a:latin typeface="Arial" panose="020B0604020202020204" pitchFamily="34" charset="0"/>
                </a:rPr>
                <a:t>10</a:t>
              </a:r>
              <a:endParaRPr lang="en-US" b="1" dirty="0">
                <a:solidFill>
                  <a:srgbClr val="993300"/>
                </a:solidFill>
                <a:latin typeface="Arial" panose="020B0604020202020204" pitchFamily="34" charset="0"/>
              </a:endParaRPr>
            </a:p>
          </p:txBody>
        </p:sp>
        <p:sp>
          <p:nvSpPr>
            <p:cNvPr id="4119" name="Line 23"/>
            <p:cNvSpPr/>
            <p:nvPr/>
          </p:nvSpPr>
          <p:spPr>
            <a:xfrm>
              <a:off x="864" y="3571"/>
              <a:ext cx="72" cy="144"/>
            </a:xfrm>
            <a:prstGeom prst="line">
              <a:avLst/>
            </a:prstGeom>
            <a:ln w="9525" cap="flat" cmpd="sng">
              <a:solidFill>
                <a:srgbClr val="FFFF00"/>
              </a:solidFill>
              <a:prstDash val="solid"/>
              <a:round/>
              <a:headEnd type="none" w="med" len="med"/>
              <a:tailEnd type="none" w="med" len="med"/>
            </a:ln>
          </p:spPr>
        </p:sp>
        <p:sp>
          <p:nvSpPr>
            <p:cNvPr id="4120" name="Oval 24"/>
            <p:cNvSpPr/>
            <p:nvPr/>
          </p:nvSpPr>
          <p:spPr>
            <a:xfrm>
              <a:off x="864" y="3715"/>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b="1" dirty="0">
                  <a:solidFill>
                    <a:srgbClr val="993300"/>
                  </a:solidFill>
                  <a:latin typeface="Arial" panose="020B0604020202020204" pitchFamily="34" charset="0"/>
                </a:rPr>
                <a:t>11</a:t>
              </a:r>
              <a:endParaRPr lang="en-US" b="1" dirty="0">
                <a:solidFill>
                  <a:srgbClr val="993300"/>
                </a:solidFill>
                <a:latin typeface="Arial" panose="020B0604020202020204" pitchFamily="34" charset="0"/>
              </a:endParaRPr>
            </a:p>
          </p:txBody>
        </p:sp>
        <p:sp>
          <p:nvSpPr>
            <p:cNvPr id="4121" name="Rectangle 25"/>
            <p:cNvSpPr/>
            <p:nvPr/>
          </p:nvSpPr>
          <p:spPr>
            <a:xfrm>
              <a:off x="864" y="2736"/>
              <a:ext cx="648"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ROOT NODE</a:t>
              </a:r>
              <a:endParaRPr lang="en-US" b="1" dirty="0">
                <a:solidFill>
                  <a:srgbClr val="993300"/>
                </a:solidFill>
                <a:latin typeface="Arial" panose="020B0604020202020204" pitchFamily="34" charset="0"/>
              </a:endParaRPr>
            </a:p>
          </p:txBody>
        </p:sp>
        <p:sp>
          <p:nvSpPr>
            <p:cNvPr id="4122" name="Rectangle 26"/>
            <p:cNvSpPr/>
            <p:nvPr/>
          </p:nvSpPr>
          <p:spPr>
            <a:xfrm>
              <a:off x="1008" y="2923"/>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T</a:t>
              </a:r>
              <a:r>
                <a:rPr lang="en-US" sz="800" b="1" baseline="-25000" dirty="0">
                  <a:solidFill>
                    <a:srgbClr val="993300"/>
                  </a:solidFill>
                  <a:latin typeface="Arial" panose="020B0604020202020204" pitchFamily="34" charset="0"/>
                </a:rPr>
                <a:t>2</a:t>
              </a:r>
              <a:endParaRPr lang="en-US" b="1" dirty="0">
                <a:solidFill>
                  <a:srgbClr val="993300"/>
                </a:solidFill>
                <a:latin typeface="Arial" panose="020B0604020202020204" pitchFamily="34" charset="0"/>
              </a:endParaRPr>
            </a:p>
          </p:txBody>
        </p:sp>
        <p:sp>
          <p:nvSpPr>
            <p:cNvPr id="4123" name="Rectangle 27"/>
            <p:cNvSpPr/>
            <p:nvPr/>
          </p:nvSpPr>
          <p:spPr>
            <a:xfrm>
              <a:off x="144" y="2923"/>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T</a:t>
              </a:r>
              <a:r>
                <a:rPr lang="en-US" sz="800" b="1" baseline="-25000" dirty="0">
                  <a:solidFill>
                    <a:srgbClr val="993300"/>
                  </a:solidFill>
                  <a:latin typeface="Arial" panose="020B0604020202020204" pitchFamily="34" charset="0"/>
                </a:rPr>
                <a:t>1</a:t>
              </a:r>
              <a:endParaRPr lang="en-US" b="1" dirty="0">
                <a:solidFill>
                  <a:srgbClr val="993300"/>
                </a:solidFill>
                <a:latin typeface="Arial" panose="020B0604020202020204" pitchFamily="34" charset="0"/>
              </a:endParaRPr>
            </a:p>
          </p:txBody>
        </p:sp>
        <p:sp>
          <p:nvSpPr>
            <p:cNvPr id="4124" name="Line 28"/>
            <p:cNvSpPr/>
            <p:nvPr/>
          </p:nvSpPr>
          <p:spPr>
            <a:xfrm>
              <a:off x="288" y="3499"/>
              <a:ext cx="72" cy="216"/>
            </a:xfrm>
            <a:prstGeom prst="line">
              <a:avLst/>
            </a:prstGeom>
            <a:ln w="9525" cap="flat" cmpd="sng">
              <a:solidFill>
                <a:srgbClr val="FFFF00"/>
              </a:solidFill>
              <a:prstDash val="solid"/>
              <a:round/>
              <a:headEnd type="none" w="med" len="med"/>
              <a:tailEnd type="none" w="med" len="med"/>
            </a:ln>
          </p:spPr>
        </p:sp>
        <p:sp>
          <p:nvSpPr>
            <p:cNvPr id="4125" name="Oval 29"/>
            <p:cNvSpPr/>
            <p:nvPr/>
          </p:nvSpPr>
          <p:spPr>
            <a:xfrm>
              <a:off x="288" y="3715"/>
              <a:ext cx="216" cy="216"/>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800" b="1" dirty="0">
                  <a:solidFill>
                    <a:srgbClr val="993300"/>
                  </a:solidFill>
                  <a:latin typeface="Arial" panose="020B0604020202020204" pitchFamily="34" charset="0"/>
                </a:rPr>
                <a:t>9</a:t>
              </a:r>
              <a:endParaRPr lang="en-US" b="1" dirty="0">
                <a:solidFill>
                  <a:srgbClr val="993300"/>
                </a:solidFill>
                <a:latin typeface="Arial" panose="020B0604020202020204" pitchFamily="34" charset="0"/>
              </a:endParaRPr>
            </a:p>
          </p:txBody>
        </p:sp>
      </p:grpSp>
      <p:sp>
        <p:nvSpPr>
          <p:cNvPr id="4126" name="Text Box 30"/>
          <p:cNvSpPr txBox="1"/>
          <p:nvPr/>
        </p:nvSpPr>
        <p:spPr>
          <a:xfrm>
            <a:off x="3124200" y="4038600"/>
            <a:ext cx="5105400" cy="1298575"/>
          </a:xfrm>
          <a:prstGeom prst="rect">
            <a:avLst/>
          </a:prstGeom>
          <a:noFill/>
          <a:ln w="9525">
            <a:noFill/>
          </a:ln>
        </p:spPr>
        <p:txBody>
          <a:bodyPr anchor="t" anchorCtr="0">
            <a:spAutoFit/>
          </a:bodyPr>
          <a:p>
            <a:pPr eaLnBrk="0" hangingPunct="0">
              <a:lnSpc>
                <a:spcPct val="110000"/>
              </a:lnSpc>
              <a:spcBef>
                <a:spcPct val="50000"/>
              </a:spcBef>
            </a:pPr>
            <a:r>
              <a:rPr lang="en-US" b="1" dirty="0">
                <a:solidFill>
                  <a:srgbClr val="FFFF00"/>
                </a:solidFill>
                <a:latin typeface="Arial" panose="020B0604020202020204" pitchFamily="34" charset="0"/>
              </a:rPr>
              <a:t>In a binary tree every node has 0, 1 or at the most 2 successors. A node that has no successors or 0 successors is called the leaf node or the terminal node. </a:t>
            </a:r>
            <a:endParaRPr lang="en-US" b="1" dirty="0">
              <a:solidFill>
                <a:srgbClr val="FFFF00"/>
              </a:solidFill>
              <a:latin typeface="Arial" panose="020B0604020202020204"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xfrm>
            <a:off x="381000" y="0"/>
            <a:ext cx="8229600" cy="1143000"/>
          </a:xfrm>
          <a:ln/>
        </p:spPr>
        <p:txBody>
          <a:bodyPr vert="horz" wrap="square" lIns="91440" tIns="45720" rIns="91440" bIns="45720" anchor="ctr" anchorCtr="0"/>
          <a:p>
            <a:pPr eaLnBrk="1" hangingPunct="1"/>
            <a:r>
              <a:rPr lang="en-US" b="1" dirty="0">
                <a:solidFill>
                  <a:srgbClr val="FFCCFF"/>
                </a:solidFill>
              </a:rPr>
              <a:t>KEY TERMS</a:t>
            </a:r>
            <a:r>
              <a:rPr lang="en-US" dirty="0"/>
              <a:t> </a:t>
            </a:r>
            <a:endParaRPr lang="en-US" dirty="0"/>
          </a:p>
        </p:txBody>
      </p:sp>
      <p:sp>
        <p:nvSpPr>
          <p:cNvPr id="5122" name="Rectangle 3"/>
          <p:cNvSpPr>
            <a:spLocks noGrp="1"/>
          </p:cNvSpPr>
          <p:nvPr>
            <p:ph idx="1"/>
          </p:nvPr>
        </p:nvSpPr>
        <p:spPr>
          <a:xfrm>
            <a:off x="381000" y="990600"/>
            <a:ext cx="8229600" cy="5867400"/>
          </a:xfrm>
          <a:ln/>
        </p:spPr>
        <p:txBody>
          <a:bodyPr vert="horz" wrap="square" lIns="91440" tIns="45720" rIns="91440" bIns="45720" anchor="t" anchorCtr="0"/>
          <a:p>
            <a:pPr eaLnBrk="1" hangingPunct="1">
              <a:lnSpc>
                <a:spcPct val="95000"/>
              </a:lnSpc>
            </a:pPr>
            <a:r>
              <a:rPr lang="en-US" sz="1800" i="1" dirty="0">
                <a:solidFill>
                  <a:srgbClr val="FF9900"/>
                </a:solidFill>
              </a:rPr>
              <a:t>Sibling:</a:t>
            </a:r>
            <a:r>
              <a:rPr lang="en-US" sz="1800" i="1" dirty="0">
                <a:solidFill>
                  <a:srgbClr val="990000"/>
                </a:solidFill>
              </a:rPr>
              <a:t> </a:t>
            </a:r>
            <a:r>
              <a:rPr lang="en-US" sz="1800" dirty="0">
                <a:solidFill>
                  <a:srgbClr val="FFFF00"/>
                </a:solidFill>
              </a:rPr>
              <a:t>If N is any node in T that has </a:t>
            </a:r>
            <a:r>
              <a:rPr lang="en-US" sz="1800" i="1" dirty="0">
                <a:solidFill>
                  <a:srgbClr val="FFFF00"/>
                </a:solidFill>
              </a:rPr>
              <a:t>left successor</a:t>
            </a:r>
            <a:r>
              <a:rPr lang="en-US" sz="1800" dirty="0">
                <a:solidFill>
                  <a:srgbClr val="FFFF00"/>
                </a:solidFill>
              </a:rPr>
              <a:t> S1 and </a:t>
            </a:r>
            <a:r>
              <a:rPr lang="en-US" sz="1800" i="1" dirty="0">
                <a:solidFill>
                  <a:srgbClr val="FFFF00"/>
                </a:solidFill>
              </a:rPr>
              <a:t>right successor </a:t>
            </a:r>
            <a:r>
              <a:rPr lang="en-US" sz="1800" dirty="0">
                <a:solidFill>
                  <a:srgbClr val="FFFF00"/>
                </a:solidFill>
              </a:rPr>
              <a:t>S2, then N is called the </a:t>
            </a:r>
            <a:r>
              <a:rPr lang="en-US" sz="1800" i="1" dirty="0">
                <a:solidFill>
                  <a:srgbClr val="FFFF00"/>
                </a:solidFill>
              </a:rPr>
              <a:t>parent</a:t>
            </a:r>
            <a:r>
              <a:rPr lang="en-US" sz="1800" dirty="0">
                <a:solidFill>
                  <a:srgbClr val="FFFF00"/>
                </a:solidFill>
              </a:rPr>
              <a:t> of S1 and S2. Correspondingly, S1 and S2 are called the left child and the right child of N.  Also, S1 and S2 are said to be </a:t>
            </a:r>
            <a:r>
              <a:rPr lang="en-US" sz="1800" i="1" dirty="0">
                <a:solidFill>
                  <a:srgbClr val="FFFF00"/>
                </a:solidFill>
              </a:rPr>
              <a:t>siblings</a:t>
            </a:r>
            <a:r>
              <a:rPr lang="en-US" sz="1800" dirty="0">
                <a:solidFill>
                  <a:srgbClr val="FFFF00"/>
                </a:solidFill>
              </a:rPr>
              <a:t>. Every node other than the root node has a parent. In other words, all nodes that are at the same level and share the same parent are called </a:t>
            </a:r>
            <a:r>
              <a:rPr lang="en-US" sz="1800" i="1" dirty="0">
                <a:solidFill>
                  <a:srgbClr val="FFFF00"/>
                </a:solidFill>
              </a:rPr>
              <a:t>siblings</a:t>
            </a:r>
            <a:r>
              <a:rPr lang="en-US" sz="1800" dirty="0">
                <a:solidFill>
                  <a:srgbClr val="FFFF00"/>
                </a:solidFill>
              </a:rPr>
              <a:t> (brothers). </a:t>
            </a:r>
            <a:endParaRPr lang="en-US" sz="1800" dirty="0">
              <a:solidFill>
                <a:srgbClr val="FFFF00"/>
              </a:solidFill>
            </a:endParaRPr>
          </a:p>
          <a:p>
            <a:pPr algn="just" eaLnBrk="1" hangingPunct="1">
              <a:lnSpc>
                <a:spcPct val="95000"/>
              </a:lnSpc>
              <a:buFont typeface="Symbol" panose="05050102010706020507" pitchFamily="18" charset="2"/>
              <a:buBlip>
                <a:blip r:embed="rId1"/>
              </a:buBlip>
            </a:pPr>
            <a:r>
              <a:rPr lang="en-US" sz="1800" i="1" dirty="0">
                <a:solidFill>
                  <a:srgbClr val="FF9900"/>
                </a:solidFill>
              </a:rPr>
              <a:t>Level number:</a:t>
            </a:r>
            <a:r>
              <a:rPr lang="en-US" sz="1800" i="1" dirty="0">
                <a:solidFill>
                  <a:srgbClr val="990000"/>
                </a:solidFill>
              </a:rPr>
              <a:t> </a:t>
            </a:r>
            <a:r>
              <a:rPr lang="en-US" sz="1800" dirty="0">
                <a:solidFill>
                  <a:srgbClr val="FFFF00"/>
                </a:solidFill>
              </a:rPr>
              <a:t>Every node in the binary tree is assigned a </a:t>
            </a:r>
            <a:r>
              <a:rPr lang="en-US" sz="1800" i="1" dirty="0">
                <a:solidFill>
                  <a:srgbClr val="FFFF00"/>
                </a:solidFill>
              </a:rPr>
              <a:t>level number</a:t>
            </a:r>
            <a:r>
              <a:rPr lang="en-US" sz="1800" dirty="0">
                <a:solidFill>
                  <a:srgbClr val="FFFF00"/>
                </a:solidFill>
              </a:rPr>
              <a:t>. The root node is defined to be at level 0. The left and right child of the root node has a level number 1. Similarly, every node is at one level higher than its parents. So all child nodes are defined to have level number as parent’s level number + 1. </a:t>
            </a:r>
            <a:endParaRPr lang="en-US" sz="1800" dirty="0">
              <a:solidFill>
                <a:srgbClr val="FFFF00"/>
              </a:solidFill>
            </a:endParaRPr>
          </a:p>
          <a:p>
            <a:pPr eaLnBrk="1" hangingPunct="1">
              <a:lnSpc>
                <a:spcPct val="95000"/>
              </a:lnSpc>
            </a:pPr>
            <a:r>
              <a:rPr lang="en-US" sz="1800" i="1" dirty="0">
                <a:solidFill>
                  <a:srgbClr val="FF9900"/>
                </a:solidFill>
              </a:rPr>
              <a:t>Degree:</a:t>
            </a:r>
            <a:r>
              <a:rPr lang="en-US" sz="1800" i="1" dirty="0">
                <a:solidFill>
                  <a:srgbClr val="990000"/>
                </a:solidFill>
              </a:rPr>
              <a:t> </a:t>
            </a:r>
            <a:r>
              <a:rPr lang="en-US" sz="1800" dirty="0">
                <a:solidFill>
                  <a:srgbClr val="FFFF00"/>
                </a:solidFill>
              </a:rPr>
              <a:t>Degree of a node is equal to the number of children that a node has. The degree of a leaf node is zero</a:t>
            </a:r>
            <a:r>
              <a:rPr lang="en-US" sz="1800" dirty="0">
                <a:solidFill>
                  <a:srgbClr val="990000"/>
                </a:solidFill>
              </a:rPr>
              <a:t>. </a:t>
            </a:r>
            <a:endParaRPr lang="en-US" sz="1800" dirty="0">
              <a:solidFill>
                <a:srgbClr val="990000"/>
              </a:solidFill>
            </a:endParaRPr>
          </a:p>
          <a:p>
            <a:pPr algn="just" eaLnBrk="1" hangingPunct="1">
              <a:lnSpc>
                <a:spcPct val="95000"/>
              </a:lnSpc>
              <a:buFont typeface="Symbol" panose="05050102010706020507" pitchFamily="18" charset="2"/>
              <a:buBlip>
                <a:blip r:embed="rId1"/>
              </a:buBlip>
            </a:pPr>
            <a:r>
              <a:rPr lang="en-US" sz="1800" i="1" dirty="0">
                <a:solidFill>
                  <a:srgbClr val="FF9900"/>
                </a:solidFill>
              </a:rPr>
              <a:t>In-degree</a:t>
            </a:r>
            <a:r>
              <a:rPr lang="en-US" sz="1800" dirty="0">
                <a:solidFill>
                  <a:srgbClr val="FF9900"/>
                </a:solidFill>
              </a:rPr>
              <a:t> </a:t>
            </a:r>
            <a:r>
              <a:rPr lang="en-US" sz="1800" dirty="0">
                <a:solidFill>
                  <a:srgbClr val="FFFF00"/>
                </a:solidFill>
              </a:rPr>
              <a:t>of a node is the number of edges arriving at that node. The root node is the only node that has an in-degree equal to zero. Similarly,</a:t>
            </a:r>
            <a:r>
              <a:rPr lang="en-US" sz="1800" dirty="0">
                <a:solidFill>
                  <a:srgbClr val="990000"/>
                </a:solidFill>
              </a:rPr>
              <a:t> </a:t>
            </a:r>
            <a:endParaRPr lang="en-US" sz="1800" dirty="0">
              <a:solidFill>
                <a:srgbClr val="990000"/>
              </a:solidFill>
            </a:endParaRPr>
          </a:p>
          <a:p>
            <a:pPr algn="just" eaLnBrk="1" hangingPunct="1">
              <a:lnSpc>
                <a:spcPct val="95000"/>
              </a:lnSpc>
              <a:buFont typeface="Symbol" panose="05050102010706020507" pitchFamily="18" charset="2"/>
              <a:buBlip>
                <a:blip r:embed="rId1"/>
              </a:buBlip>
            </a:pPr>
            <a:r>
              <a:rPr lang="en-US" sz="1800" i="1" dirty="0">
                <a:solidFill>
                  <a:srgbClr val="FF9900"/>
                </a:solidFill>
              </a:rPr>
              <a:t>Out-degree</a:t>
            </a:r>
            <a:r>
              <a:rPr lang="en-US" sz="1800" dirty="0">
                <a:solidFill>
                  <a:srgbClr val="FF9900"/>
                </a:solidFill>
              </a:rPr>
              <a:t> </a:t>
            </a:r>
            <a:r>
              <a:rPr lang="en-US" sz="1800" dirty="0">
                <a:solidFill>
                  <a:srgbClr val="FFFF00"/>
                </a:solidFill>
              </a:rPr>
              <a:t>of a node is the number of edges leaving that node.</a:t>
            </a:r>
            <a:r>
              <a:rPr lang="en-US" sz="1800" dirty="0">
                <a:solidFill>
                  <a:srgbClr val="990000"/>
                </a:solidFill>
              </a:rPr>
              <a:t> </a:t>
            </a:r>
            <a:endParaRPr lang="en-US" sz="1800" dirty="0">
              <a:solidFill>
                <a:srgbClr val="990000"/>
              </a:solidFill>
            </a:endParaRPr>
          </a:p>
          <a:p>
            <a:pPr algn="just" eaLnBrk="1" hangingPunct="1">
              <a:lnSpc>
                <a:spcPct val="95000"/>
              </a:lnSpc>
              <a:buFont typeface="Symbol" panose="05050102010706020507" pitchFamily="18" charset="2"/>
              <a:buBlip>
                <a:blip r:embed="rId1"/>
              </a:buBlip>
            </a:pPr>
            <a:r>
              <a:rPr lang="en-US" sz="1800" b="1" i="1" dirty="0">
                <a:solidFill>
                  <a:srgbClr val="FF9900"/>
                </a:solidFill>
              </a:rPr>
              <a:t>Leaf node:</a:t>
            </a:r>
            <a:r>
              <a:rPr lang="en-US" sz="1800" b="1" i="1" dirty="0">
                <a:solidFill>
                  <a:srgbClr val="990000"/>
                </a:solidFill>
              </a:rPr>
              <a:t> </a:t>
            </a:r>
            <a:r>
              <a:rPr lang="en-US" sz="1800" dirty="0">
                <a:solidFill>
                  <a:srgbClr val="FFFF00"/>
                </a:solidFill>
              </a:rPr>
              <a:t>A leaf node has no children. </a:t>
            </a:r>
            <a:endParaRPr lang="en-US" sz="1800" dirty="0">
              <a:solidFill>
                <a:srgbClr val="FFFF00"/>
              </a:solidFill>
            </a:endParaRPr>
          </a:p>
          <a:p>
            <a:pPr eaLnBrk="1" hangingPunct="1">
              <a:lnSpc>
                <a:spcPct val="80000"/>
              </a:lnSpc>
            </a:pPr>
            <a:endParaRPr lang="en-US" sz="1800" dirty="0">
              <a:solidFill>
                <a:srgbClr val="FFFF00"/>
              </a:solidFill>
            </a:endParaRPr>
          </a:p>
          <a:p>
            <a:pPr eaLnBrk="1" hangingPunct="1">
              <a:lnSpc>
                <a:spcPct val="80000"/>
              </a:lnSpc>
            </a:pPr>
            <a:endParaRPr lang="en-US" sz="2000" dirty="0">
              <a:solidFill>
                <a:srgbClr val="99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xfrm>
            <a:off x="457200" y="0"/>
            <a:ext cx="8229600" cy="1143000"/>
          </a:xfrm>
          <a:ln/>
        </p:spPr>
        <p:txBody>
          <a:bodyPr vert="horz" wrap="square" lIns="91440" tIns="45720" rIns="91440" bIns="45720" anchor="ctr" anchorCtr="0"/>
          <a:p>
            <a:pPr eaLnBrk="1" hangingPunct="1"/>
            <a:r>
              <a:rPr lang="en-US" b="1" u="sng" dirty="0">
                <a:solidFill>
                  <a:srgbClr val="FFCCFF"/>
                </a:solidFill>
              </a:rPr>
              <a:t>KEY TERMS contd.</a:t>
            </a:r>
            <a:endParaRPr lang="en-US" b="1" u="sng" dirty="0">
              <a:solidFill>
                <a:srgbClr val="FFCCFF"/>
              </a:solidFill>
            </a:endParaRPr>
          </a:p>
        </p:txBody>
      </p:sp>
      <p:sp>
        <p:nvSpPr>
          <p:cNvPr id="6146" name="Rectangle 3"/>
          <p:cNvSpPr>
            <a:spLocks noGrp="1"/>
          </p:cNvSpPr>
          <p:nvPr>
            <p:ph idx="1"/>
          </p:nvPr>
        </p:nvSpPr>
        <p:spPr>
          <a:xfrm>
            <a:off x="0" y="1143000"/>
            <a:ext cx="8763000" cy="611188"/>
          </a:xfrm>
          <a:ln/>
        </p:spPr>
        <p:txBody>
          <a:bodyPr vert="horz" wrap="square" lIns="91440" tIns="45720" rIns="91440" bIns="45720" anchor="t" anchorCtr="0"/>
          <a:p>
            <a:pPr algn="just" eaLnBrk="1" hangingPunct="1">
              <a:lnSpc>
                <a:spcPct val="80000"/>
              </a:lnSpc>
              <a:buFont typeface="Symbol" panose="05050102010706020507" pitchFamily="18" charset="2"/>
              <a:buBlip>
                <a:blip r:embed="rId1"/>
              </a:buBlip>
            </a:pPr>
            <a:r>
              <a:rPr lang="en-US" sz="1800" i="1" dirty="0">
                <a:solidFill>
                  <a:srgbClr val="FF9900"/>
                </a:solidFill>
              </a:rPr>
              <a:t>Similar binary trees:</a:t>
            </a:r>
            <a:r>
              <a:rPr lang="en-US" sz="1800" i="1" dirty="0">
                <a:solidFill>
                  <a:srgbClr val="990000"/>
                </a:solidFill>
              </a:rPr>
              <a:t> </a:t>
            </a:r>
            <a:r>
              <a:rPr lang="en-US" sz="1800" dirty="0">
                <a:solidFill>
                  <a:srgbClr val="FFFF00"/>
                </a:solidFill>
              </a:rPr>
              <a:t>Given two binary trees T and T’ are said to be similar if both of these trees have the same structure. </a:t>
            </a:r>
            <a:endParaRPr lang="en-US" sz="1800" dirty="0">
              <a:solidFill>
                <a:srgbClr val="FFFF00"/>
              </a:solidFill>
            </a:endParaRPr>
          </a:p>
        </p:txBody>
      </p:sp>
      <p:sp>
        <p:nvSpPr>
          <p:cNvPr id="6147" name="Oval 4"/>
          <p:cNvSpPr/>
          <p:nvPr/>
        </p:nvSpPr>
        <p:spPr>
          <a:xfrm>
            <a:off x="1905000" y="21336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A</a:t>
            </a:r>
            <a:endParaRPr lang="en-US" dirty="0">
              <a:solidFill>
                <a:srgbClr val="993300"/>
              </a:solidFill>
              <a:latin typeface="Arial" panose="020B0604020202020204" pitchFamily="34" charset="0"/>
            </a:endParaRPr>
          </a:p>
        </p:txBody>
      </p:sp>
      <p:sp>
        <p:nvSpPr>
          <p:cNvPr id="6148" name="Line 5"/>
          <p:cNvSpPr/>
          <p:nvPr/>
        </p:nvSpPr>
        <p:spPr>
          <a:xfrm flipH="1">
            <a:off x="1676400" y="2362200"/>
            <a:ext cx="228600" cy="228600"/>
          </a:xfrm>
          <a:prstGeom prst="line">
            <a:avLst/>
          </a:prstGeom>
          <a:ln w="9525" cap="flat" cmpd="sng">
            <a:solidFill>
              <a:srgbClr val="FFFF00"/>
            </a:solidFill>
            <a:prstDash val="solid"/>
            <a:round/>
            <a:headEnd type="none" w="med" len="med"/>
            <a:tailEnd type="none" w="med" len="med"/>
          </a:ln>
        </p:spPr>
      </p:sp>
      <p:sp>
        <p:nvSpPr>
          <p:cNvPr id="6149" name="Line 6"/>
          <p:cNvSpPr/>
          <p:nvPr/>
        </p:nvSpPr>
        <p:spPr>
          <a:xfrm>
            <a:off x="2247900" y="2362200"/>
            <a:ext cx="114300" cy="228600"/>
          </a:xfrm>
          <a:prstGeom prst="line">
            <a:avLst/>
          </a:prstGeom>
          <a:ln w="9525" cap="flat" cmpd="sng">
            <a:solidFill>
              <a:srgbClr val="FFFF00"/>
            </a:solidFill>
            <a:prstDash val="solid"/>
            <a:round/>
            <a:headEnd type="none" w="med" len="med"/>
            <a:tailEnd type="none" w="med" len="med"/>
          </a:ln>
        </p:spPr>
      </p:sp>
      <p:sp>
        <p:nvSpPr>
          <p:cNvPr id="6150" name="Oval 7"/>
          <p:cNvSpPr/>
          <p:nvPr/>
        </p:nvSpPr>
        <p:spPr>
          <a:xfrm>
            <a:off x="2247900" y="25908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C</a:t>
            </a:r>
            <a:endParaRPr lang="en-US" dirty="0">
              <a:solidFill>
                <a:srgbClr val="993300"/>
              </a:solidFill>
              <a:latin typeface="Arial" panose="020B0604020202020204" pitchFamily="34" charset="0"/>
            </a:endParaRPr>
          </a:p>
        </p:txBody>
      </p:sp>
      <p:sp>
        <p:nvSpPr>
          <p:cNvPr id="6151" name="Oval 8"/>
          <p:cNvSpPr/>
          <p:nvPr/>
        </p:nvSpPr>
        <p:spPr>
          <a:xfrm>
            <a:off x="1562100" y="25908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B</a:t>
            </a:r>
            <a:endParaRPr lang="en-US" dirty="0">
              <a:solidFill>
                <a:srgbClr val="993300"/>
              </a:solidFill>
              <a:latin typeface="Arial" panose="020B0604020202020204" pitchFamily="34" charset="0"/>
            </a:endParaRPr>
          </a:p>
        </p:txBody>
      </p:sp>
      <p:sp>
        <p:nvSpPr>
          <p:cNvPr id="6152" name="Line 9"/>
          <p:cNvSpPr/>
          <p:nvPr/>
        </p:nvSpPr>
        <p:spPr>
          <a:xfrm flipH="1">
            <a:off x="2247900" y="2933700"/>
            <a:ext cx="114300" cy="228600"/>
          </a:xfrm>
          <a:prstGeom prst="line">
            <a:avLst/>
          </a:prstGeom>
          <a:ln w="9525" cap="flat" cmpd="sng">
            <a:solidFill>
              <a:srgbClr val="FFFF00"/>
            </a:solidFill>
            <a:prstDash val="solid"/>
            <a:round/>
            <a:headEnd type="none" w="med" len="med"/>
            <a:tailEnd type="none" w="med" len="med"/>
          </a:ln>
        </p:spPr>
      </p:sp>
      <p:sp>
        <p:nvSpPr>
          <p:cNvPr id="6153" name="Oval 10"/>
          <p:cNvSpPr/>
          <p:nvPr/>
        </p:nvSpPr>
        <p:spPr>
          <a:xfrm>
            <a:off x="2133600" y="31623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D</a:t>
            </a:r>
            <a:endParaRPr lang="en-US" dirty="0">
              <a:solidFill>
                <a:srgbClr val="993300"/>
              </a:solidFill>
              <a:latin typeface="Arial" panose="020B0604020202020204" pitchFamily="34" charset="0"/>
            </a:endParaRPr>
          </a:p>
        </p:txBody>
      </p:sp>
      <p:sp>
        <p:nvSpPr>
          <p:cNvPr id="6154" name="Line 11"/>
          <p:cNvSpPr/>
          <p:nvPr/>
        </p:nvSpPr>
        <p:spPr>
          <a:xfrm>
            <a:off x="2362200" y="3505200"/>
            <a:ext cx="114300" cy="228600"/>
          </a:xfrm>
          <a:prstGeom prst="line">
            <a:avLst/>
          </a:prstGeom>
          <a:ln w="9525" cap="flat" cmpd="sng">
            <a:solidFill>
              <a:srgbClr val="FFFF00"/>
            </a:solidFill>
            <a:prstDash val="solid"/>
            <a:round/>
            <a:headEnd type="none" w="med" len="med"/>
            <a:tailEnd type="none" w="med" len="med"/>
          </a:ln>
        </p:spPr>
      </p:sp>
      <p:sp>
        <p:nvSpPr>
          <p:cNvPr id="6155" name="Oval 12"/>
          <p:cNvSpPr/>
          <p:nvPr/>
        </p:nvSpPr>
        <p:spPr>
          <a:xfrm>
            <a:off x="2362200" y="37338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E</a:t>
            </a:r>
            <a:endParaRPr lang="en-US" dirty="0">
              <a:solidFill>
                <a:srgbClr val="993300"/>
              </a:solidFill>
              <a:latin typeface="Arial" panose="020B0604020202020204" pitchFamily="34" charset="0"/>
            </a:endParaRPr>
          </a:p>
        </p:txBody>
      </p:sp>
      <p:sp>
        <p:nvSpPr>
          <p:cNvPr id="6156" name="Oval 13"/>
          <p:cNvSpPr/>
          <p:nvPr/>
        </p:nvSpPr>
        <p:spPr>
          <a:xfrm>
            <a:off x="4648200" y="21336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F</a:t>
            </a:r>
            <a:endParaRPr lang="en-US" dirty="0">
              <a:solidFill>
                <a:srgbClr val="993300"/>
              </a:solidFill>
              <a:latin typeface="Arial" panose="020B0604020202020204" pitchFamily="34" charset="0"/>
            </a:endParaRPr>
          </a:p>
        </p:txBody>
      </p:sp>
      <p:sp>
        <p:nvSpPr>
          <p:cNvPr id="6157" name="Line 14"/>
          <p:cNvSpPr/>
          <p:nvPr/>
        </p:nvSpPr>
        <p:spPr>
          <a:xfrm flipH="1">
            <a:off x="4419600" y="2362200"/>
            <a:ext cx="228600" cy="228600"/>
          </a:xfrm>
          <a:prstGeom prst="line">
            <a:avLst/>
          </a:prstGeom>
          <a:ln w="9525" cap="flat" cmpd="sng">
            <a:solidFill>
              <a:srgbClr val="FFFF00"/>
            </a:solidFill>
            <a:prstDash val="solid"/>
            <a:round/>
            <a:headEnd type="none" w="med" len="med"/>
            <a:tailEnd type="none" w="med" len="med"/>
          </a:ln>
        </p:spPr>
      </p:sp>
      <p:sp>
        <p:nvSpPr>
          <p:cNvPr id="6158" name="Line 15"/>
          <p:cNvSpPr/>
          <p:nvPr/>
        </p:nvSpPr>
        <p:spPr>
          <a:xfrm>
            <a:off x="4991100" y="2362200"/>
            <a:ext cx="114300" cy="228600"/>
          </a:xfrm>
          <a:prstGeom prst="line">
            <a:avLst/>
          </a:prstGeom>
          <a:ln w="9525" cap="flat" cmpd="sng">
            <a:solidFill>
              <a:srgbClr val="FFFF00"/>
            </a:solidFill>
            <a:prstDash val="solid"/>
            <a:round/>
            <a:headEnd type="none" w="med" len="med"/>
            <a:tailEnd type="none" w="med" len="med"/>
          </a:ln>
        </p:spPr>
      </p:sp>
      <p:sp>
        <p:nvSpPr>
          <p:cNvPr id="6159" name="Oval 16"/>
          <p:cNvSpPr/>
          <p:nvPr/>
        </p:nvSpPr>
        <p:spPr>
          <a:xfrm>
            <a:off x="4991100" y="25908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H</a:t>
            </a:r>
            <a:endParaRPr lang="en-US" dirty="0">
              <a:solidFill>
                <a:srgbClr val="993300"/>
              </a:solidFill>
              <a:latin typeface="Arial" panose="020B0604020202020204" pitchFamily="34" charset="0"/>
            </a:endParaRPr>
          </a:p>
        </p:txBody>
      </p:sp>
      <p:sp>
        <p:nvSpPr>
          <p:cNvPr id="6160" name="Oval 17"/>
          <p:cNvSpPr/>
          <p:nvPr/>
        </p:nvSpPr>
        <p:spPr>
          <a:xfrm>
            <a:off x="4305300" y="25908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G</a:t>
            </a:r>
            <a:endParaRPr lang="en-US" dirty="0">
              <a:solidFill>
                <a:srgbClr val="993300"/>
              </a:solidFill>
              <a:latin typeface="Arial" panose="020B0604020202020204" pitchFamily="34" charset="0"/>
            </a:endParaRPr>
          </a:p>
        </p:txBody>
      </p:sp>
      <p:sp>
        <p:nvSpPr>
          <p:cNvPr id="6161" name="Line 18"/>
          <p:cNvSpPr/>
          <p:nvPr/>
        </p:nvSpPr>
        <p:spPr>
          <a:xfrm flipH="1">
            <a:off x="4991100" y="2933700"/>
            <a:ext cx="114300" cy="228600"/>
          </a:xfrm>
          <a:prstGeom prst="line">
            <a:avLst/>
          </a:prstGeom>
          <a:ln w="9525" cap="flat" cmpd="sng">
            <a:solidFill>
              <a:srgbClr val="FFFF00"/>
            </a:solidFill>
            <a:prstDash val="solid"/>
            <a:round/>
            <a:headEnd type="none" w="med" len="med"/>
            <a:tailEnd type="none" w="med" len="med"/>
          </a:ln>
        </p:spPr>
      </p:sp>
      <p:sp>
        <p:nvSpPr>
          <p:cNvPr id="6162" name="Oval 19"/>
          <p:cNvSpPr/>
          <p:nvPr/>
        </p:nvSpPr>
        <p:spPr>
          <a:xfrm>
            <a:off x="4876800" y="31623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I</a:t>
            </a:r>
            <a:endParaRPr lang="en-US" dirty="0">
              <a:solidFill>
                <a:srgbClr val="993300"/>
              </a:solidFill>
              <a:latin typeface="Arial" panose="020B0604020202020204" pitchFamily="34" charset="0"/>
            </a:endParaRPr>
          </a:p>
        </p:txBody>
      </p:sp>
      <p:sp>
        <p:nvSpPr>
          <p:cNvPr id="6163" name="Line 20"/>
          <p:cNvSpPr/>
          <p:nvPr/>
        </p:nvSpPr>
        <p:spPr>
          <a:xfrm>
            <a:off x="5105400" y="3505200"/>
            <a:ext cx="114300" cy="228600"/>
          </a:xfrm>
          <a:prstGeom prst="line">
            <a:avLst/>
          </a:prstGeom>
          <a:ln w="9525" cap="flat" cmpd="sng">
            <a:solidFill>
              <a:srgbClr val="FFFF00"/>
            </a:solidFill>
            <a:prstDash val="solid"/>
            <a:round/>
            <a:headEnd type="none" w="med" len="med"/>
            <a:tailEnd type="none" w="med" len="med"/>
          </a:ln>
        </p:spPr>
      </p:sp>
      <p:sp>
        <p:nvSpPr>
          <p:cNvPr id="6164" name="Oval 21"/>
          <p:cNvSpPr/>
          <p:nvPr/>
        </p:nvSpPr>
        <p:spPr>
          <a:xfrm>
            <a:off x="5105400" y="37338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J</a:t>
            </a:r>
            <a:endParaRPr lang="en-US" dirty="0">
              <a:solidFill>
                <a:srgbClr val="993300"/>
              </a:solidFill>
              <a:latin typeface="Arial" panose="020B0604020202020204" pitchFamily="34" charset="0"/>
            </a:endParaRPr>
          </a:p>
        </p:txBody>
      </p:sp>
      <p:sp>
        <p:nvSpPr>
          <p:cNvPr id="6165" name="Rectangle 22"/>
          <p:cNvSpPr/>
          <p:nvPr/>
        </p:nvSpPr>
        <p:spPr>
          <a:xfrm>
            <a:off x="2362200" y="2019300"/>
            <a:ext cx="914400"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dirty="0">
                <a:solidFill>
                  <a:srgbClr val="993300"/>
                </a:solidFill>
                <a:latin typeface="Arial" panose="020B0604020202020204" pitchFamily="34" charset="0"/>
              </a:rPr>
              <a:t>TREE T’</a:t>
            </a:r>
            <a:endParaRPr lang="en-US" dirty="0">
              <a:solidFill>
                <a:srgbClr val="993300"/>
              </a:solidFill>
              <a:latin typeface="Arial" panose="020B0604020202020204" pitchFamily="34" charset="0"/>
            </a:endParaRPr>
          </a:p>
        </p:txBody>
      </p:sp>
      <p:sp>
        <p:nvSpPr>
          <p:cNvPr id="6166" name="Rectangle 23"/>
          <p:cNvSpPr/>
          <p:nvPr/>
        </p:nvSpPr>
        <p:spPr>
          <a:xfrm>
            <a:off x="5105400" y="2133600"/>
            <a:ext cx="914400"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dirty="0">
                <a:solidFill>
                  <a:srgbClr val="993300"/>
                </a:solidFill>
                <a:latin typeface="Arial" panose="020B0604020202020204" pitchFamily="34" charset="0"/>
              </a:rPr>
              <a:t>TREE T”</a:t>
            </a:r>
            <a:endParaRPr lang="en-US" dirty="0">
              <a:solidFill>
                <a:srgbClr val="993300"/>
              </a:solidFill>
              <a:latin typeface="Arial" panose="020B0604020202020204" pitchFamily="34" charset="0"/>
            </a:endParaRPr>
          </a:p>
        </p:txBody>
      </p:sp>
      <p:sp>
        <p:nvSpPr>
          <p:cNvPr id="6167" name="Text Box 24"/>
          <p:cNvSpPr txBox="1"/>
          <p:nvPr/>
        </p:nvSpPr>
        <p:spPr>
          <a:xfrm>
            <a:off x="304800" y="4038600"/>
            <a:ext cx="8839200" cy="641350"/>
          </a:xfrm>
          <a:prstGeom prst="rect">
            <a:avLst/>
          </a:prstGeom>
          <a:noFill/>
          <a:ln w="9525">
            <a:noFill/>
          </a:ln>
        </p:spPr>
        <p:txBody>
          <a:bodyPr anchor="t" anchorCtr="0">
            <a:spAutoFit/>
          </a:bodyPr>
          <a:p>
            <a:pPr eaLnBrk="0" hangingPunct="0">
              <a:spcBef>
                <a:spcPct val="50000"/>
              </a:spcBef>
            </a:pPr>
            <a:r>
              <a:rPr lang="en-US" b="1" i="1" dirty="0">
                <a:solidFill>
                  <a:srgbClr val="FF9900"/>
                </a:solidFill>
                <a:latin typeface="Arial" panose="020B0604020202020204" pitchFamily="34" charset="0"/>
              </a:rPr>
              <a:t>Copies of binary trees:</a:t>
            </a:r>
            <a:r>
              <a:rPr lang="en-US" b="1" i="1" dirty="0">
                <a:solidFill>
                  <a:srgbClr val="990000"/>
                </a:solidFill>
                <a:latin typeface="Arial" panose="020B0604020202020204" pitchFamily="34" charset="0"/>
              </a:rPr>
              <a:t> </a:t>
            </a:r>
            <a:r>
              <a:rPr lang="en-US" dirty="0">
                <a:solidFill>
                  <a:srgbClr val="FFFF00"/>
                </a:solidFill>
                <a:latin typeface="Arial" panose="020B0604020202020204" pitchFamily="34" charset="0"/>
              </a:rPr>
              <a:t>Two binary trees T and T’ are said to be </a:t>
            </a:r>
            <a:r>
              <a:rPr lang="en-US" i="1" dirty="0">
                <a:solidFill>
                  <a:srgbClr val="FFFF00"/>
                </a:solidFill>
                <a:latin typeface="Arial" panose="020B0604020202020204" pitchFamily="34" charset="0"/>
              </a:rPr>
              <a:t>copies </a:t>
            </a:r>
            <a:r>
              <a:rPr lang="en-US" dirty="0">
                <a:solidFill>
                  <a:srgbClr val="FFFF00"/>
                </a:solidFill>
                <a:latin typeface="Arial" panose="020B0604020202020204" pitchFamily="34" charset="0"/>
              </a:rPr>
              <a:t>if they have similar structure and same contents at the corresponding nodes. </a:t>
            </a:r>
            <a:endParaRPr lang="en-US" dirty="0">
              <a:solidFill>
                <a:srgbClr val="FFFF00"/>
              </a:solidFill>
              <a:latin typeface="Arial" panose="020B0604020202020204" pitchFamily="34" charset="0"/>
            </a:endParaRPr>
          </a:p>
        </p:txBody>
      </p:sp>
      <p:sp>
        <p:nvSpPr>
          <p:cNvPr id="6168" name="Oval 25"/>
          <p:cNvSpPr/>
          <p:nvPr/>
        </p:nvSpPr>
        <p:spPr>
          <a:xfrm>
            <a:off x="2971800" y="51054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A</a:t>
            </a:r>
            <a:endParaRPr lang="en-US" dirty="0">
              <a:solidFill>
                <a:srgbClr val="993300"/>
              </a:solidFill>
              <a:latin typeface="Arial" panose="020B0604020202020204" pitchFamily="34" charset="0"/>
            </a:endParaRPr>
          </a:p>
        </p:txBody>
      </p:sp>
      <p:sp>
        <p:nvSpPr>
          <p:cNvPr id="6169" name="Line 26"/>
          <p:cNvSpPr/>
          <p:nvPr/>
        </p:nvSpPr>
        <p:spPr>
          <a:xfrm flipH="1">
            <a:off x="2743200" y="5334000"/>
            <a:ext cx="228600" cy="228600"/>
          </a:xfrm>
          <a:prstGeom prst="line">
            <a:avLst/>
          </a:prstGeom>
          <a:ln w="9525" cap="flat" cmpd="sng">
            <a:solidFill>
              <a:srgbClr val="FFFF00"/>
            </a:solidFill>
            <a:prstDash val="solid"/>
            <a:round/>
            <a:headEnd type="none" w="med" len="med"/>
            <a:tailEnd type="none" w="med" len="med"/>
          </a:ln>
        </p:spPr>
      </p:sp>
      <p:sp>
        <p:nvSpPr>
          <p:cNvPr id="6170" name="Line 27"/>
          <p:cNvSpPr/>
          <p:nvPr/>
        </p:nvSpPr>
        <p:spPr>
          <a:xfrm>
            <a:off x="3308350" y="5322888"/>
            <a:ext cx="120650" cy="239712"/>
          </a:xfrm>
          <a:prstGeom prst="line">
            <a:avLst/>
          </a:prstGeom>
          <a:ln w="9525" cap="flat" cmpd="sng">
            <a:solidFill>
              <a:srgbClr val="FFFF00"/>
            </a:solidFill>
            <a:prstDash val="solid"/>
            <a:round/>
            <a:headEnd type="none" w="med" len="med"/>
            <a:tailEnd type="none" w="med" len="med"/>
          </a:ln>
        </p:spPr>
      </p:sp>
      <p:sp>
        <p:nvSpPr>
          <p:cNvPr id="6171" name="Oval 28"/>
          <p:cNvSpPr/>
          <p:nvPr/>
        </p:nvSpPr>
        <p:spPr>
          <a:xfrm>
            <a:off x="3314700" y="5561013"/>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C</a:t>
            </a:r>
            <a:endParaRPr lang="en-US" dirty="0">
              <a:solidFill>
                <a:srgbClr val="993300"/>
              </a:solidFill>
              <a:latin typeface="Arial" panose="020B0604020202020204" pitchFamily="34" charset="0"/>
            </a:endParaRPr>
          </a:p>
        </p:txBody>
      </p:sp>
      <p:sp>
        <p:nvSpPr>
          <p:cNvPr id="6172" name="Oval 29"/>
          <p:cNvSpPr/>
          <p:nvPr/>
        </p:nvSpPr>
        <p:spPr>
          <a:xfrm>
            <a:off x="2628900" y="5561013"/>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B</a:t>
            </a:r>
            <a:endParaRPr lang="en-US" dirty="0">
              <a:solidFill>
                <a:srgbClr val="993300"/>
              </a:solidFill>
              <a:latin typeface="Arial" panose="020B0604020202020204" pitchFamily="34" charset="0"/>
            </a:endParaRPr>
          </a:p>
        </p:txBody>
      </p:sp>
      <p:sp>
        <p:nvSpPr>
          <p:cNvPr id="6173" name="Line 30"/>
          <p:cNvSpPr/>
          <p:nvPr/>
        </p:nvSpPr>
        <p:spPr>
          <a:xfrm flipH="1">
            <a:off x="3314700" y="5903913"/>
            <a:ext cx="114300" cy="228600"/>
          </a:xfrm>
          <a:prstGeom prst="line">
            <a:avLst/>
          </a:prstGeom>
          <a:ln w="9525" cap="flat" cmpd="sng">
            <a:solidFill>
              <a:srgbClr val="FFFF00"/>
            </a:solidFill>
            <a:prstDash val="solid"/>
            <a:round/>
            <a:headEnd type="none" w="med" len="med"/>
            <a:tailEnd type="none" w="med" len="med"/>
          </a:ln>
        </p:spPr>
      </p:sp>
      <p:sp>
        <p:nvSpPr>
          <p:cNvPr id="6174" name="Oval 31"/>
          <p:cNvSpPr/>
          <p:nvPr/>
        </p:nvSpPr>
        <p:spPr>
          <a:xfrm>
            <a:off x="3200400" y="6132513"/>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D</a:t>
            </a:r>
            <a:endParaRPr lang="en-US" dirty="0">
              <a:solidFill>
                <a:srgbClr val="993300"/>
              </a:solidFill>
              <a:latin typeface="Arial" panose="020B0604020202020204" pitchFamily="34" charset="0"/>
            </a:endParaRPr>
          </a:p>
        </p:txBody>
      </p:sp>
      <p:sp>
        <p:nvSpPr>
          <p:cNvPr id="6175" name="Line 32"/>
          <p:cNvSpPr/>
          <p:nvPr/>
        </p:nvSpPr>
        <p:spPr>
          <a:xfrm>
            <a:off x="3657600" y="5832475"/>
            <a:ext cx="228600" cy="342900"/>
          </a:xfrm>
          <a:prstGeom prst="line">
            <a:avLst/>
          </a:prstGeom>
          <a:ln w="9525" cap="flat" cmpd="sng">
            <a:solidFill>
              <a:srgbClr val="FFFF00"/>
            </a:solidFill>
            <a:prstDash val="solid"/>
            <a:round/>
            <a:headEnd type="none" w="med" len="med"/>
            <a:tailEnd type="none" w="med" len="med"/>
          </a:ln>
        </p:spPr>
      </p:sp>
      <p:sp>
        <p:nvSpPr>
          <p:cNvPr id="6176" name="Oval 33"/>
          <p:cNvSpPr/>
          <p:nvPr/>
        </p:nvSpPr>
        <p:spPr>
          <a:xfrm>
            <a:off x="3657600" y="6175375"/>
            <a:ext cx="342900" cy="342900"/>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algn="ctr" eaLnBrk="0" hangingPunct="0"/>
            <a:r>
              <a:rPr lang="en-US" sz="900" dirty="0">
                <a:latin typeface="Arial" panose="020B0604020202020204" pitchFamily="34" charset="0"/>
              </a:rPr>
              <a:t>E</a:t>
            </a:r>
            <a:endParaRPr lang="en-US" dirty="0">
              <a:latin typeface="Arial" panose="020B0604020202020204" pitchFamily="34" charset="0"/>
            </a:endParaRPr>
          </a:p>
        </p:txBody>
      </p:sp>
      <p:sp>
        <p:nvSpPr>
          <p:cNvPr id="6177" name="Oval 34"/>
          <p:cNvSpPr/>
          <p:nvPr/>
        </p:nvSpPr>
        <p:spPr>
          <a:xfrm>
            <a:off x="5715000" y="51054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A</a:t>
            </a:r>
            <a:endParaRPr lang="en-US" dirty="0">
              <a:solidFill>
                <a:srgbClr val="993300"/>
              </a:solidFill>
              <a:latin typeface="Arial" panose="020B0604020202020204" pitchFamily="34" charset="0"/>
            </a:endParaRPr>
          </a:p>
        </p:txBody>
      </p:sp>
      <p:sp>
        <p:nvSpPr>
          <p:cNvPr id="6178" name="Line 35"/>
          <p:cNvSpPr/>
          <p:nvPr/>
        </p:nvSpPr>
        <p:spPr>
          <a:xfrm flipH="1">
            <a:off x="5486400" y="5334000"/>
            <a:ext cx="228600" cy="228600"/>
          </a:xfrm>
          <a:prstGeom prst="line">
            <a:avLst/>
          </a:prstGeom>
          <a:ln w="9525" cap="flat" cmpd="sng">
            <a:solidFill>
              <a:srgbClr val="FFFF00"/>
            </a:solidFill>
            <a:prstDash val="solid"/>
            <a:round/>
            <a:headEnd type="none" w="med" len="med"/>
            <a:tailEnd type="none" w="med" len="med"/>
          </a:ln>
        </p:spPr>
      </p:sp>
      <p:sp>
        <p:nvSpPr>
          <p:cNvPr id="6179" name="Line 36"/>
          <p:cNvSpPr/>
          <p:nvPr/>
        </p:nvSpPr>
        <p:spPr>
          <a:xfrm>
            <a:off x="6057900" y="5376863"/>
            <a:ext cx="114300" cy="185737"/>
          </a:xfrm>
          <a:prstGeom prst="line">
            <a:avLst/>
          </a:prstGeom>
          <a:ln w="9525" cap="flat" cmpd="sng">
            <a:solidFill>
              <a:srgbClr val="FFFF00"/>
            </a:solidFill>
            <a:prstDash val="solid"/>
            <a:round/>
            <a:headEnd type="none" w="med" len="med"/>
            <a:tailEnd type="none" w="med" len="med"/>
          </a:ln>
        </p:spPr>
      </p:sp>
      <p:sp>
        <p:nvSpPr>
          <p:cNvPr id="6180" name="Oval 37"/>
          <p:cNvSpPr/>
          <p:nvPr/>
        </p:nvSpPr>
        <p:spPr>
          <a:xfrm>
            <a:off x="6057900" y="55626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C</a:t>
            </a:r>
            <a:endParaRPr lang="en-US" dirty="0">
              <a:solidFill>
                <a:srgbClr val="993300"/>
              </a:solidFill>
              <a:latin typeface="Arial" panose="020B0604020202020204" pitchFamily="34" charset="0"/>
            </a:endParaRPr>
          </a:p>
        </p:txBody>
      </p:sp>
      <p:sp>
        <p:nvSpPr>
          <p:cNvPr id="6181" name="Oval 38"/>
          <p:cNvSpPr/>
          <p:nvPr/>
        </p:nvSpPr>
        <p:spPr>
          <a:xfrm>
            <a:off x="5372100" y="55626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B</a:t>
            </a:r>
            <a:endParaRPr lang="en-US" dirty="0">
              <a:solidFill>
                <a:srgbClr val="993300"/>
              </a:solidFill>
              <a:latin typeface="Arial" panose="020B0604020202020204" pitchFamily="34" charset="0"/>
            </a:endParaRPr>
          </a:p>
        </p:txBody>
      </p:sp>
      <p:sp>
        <p:nvSpPr>
          <p:cNvPr id="6182" name="Line 39"/>
          <p:cNvSpPr/>
          <p:nvPr/>
        </p:nvSpPr>
        <p:spPr>
          <a:xfrm flipH="1">
            <a:off x="6057900" y="5903913"/>
            <a:ext cx="114300" cy="228600"/>
          </a:xfrm>
          <a:prstGeom prst="line">
            <a:avLst/>
          </a:prstGeom>
          <a:ln w="9525" cap="flat" cmpd="sng">
            <a:solidFill>
              <a:srgbClr val="FFFF00"/>
            </a:solidFill>
            <a:prstDash val="solid"/>
            <a:round/>
            <a:headEnd type="none" w="med" len="med"/>
            <a:tailEnd type="none" w="med" len="med"/>
          </a:ln>
        </p:spPr>
      </p:sp>
      <p:sp>
        <p:nvSpPr>
          <p:cNvPr id="6183" name="Oval 40"/>
          <p:cNvSpPr/>
          <p:nvPr/>
        </p:nvSpPr>
        <p:spPr>
          <a:xfrm>
            <a:off x="5943600" y="6132513"/>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D</a:t>
            </a:r>
            <a:endParaRPr lang="en-US" dirty="0">
              <a:solidFill>
                <a:srgbClr val="993300"/>
              </a:solidFill>
              <a:latin typeface="Arial" panose="020B0604020202020204" pitchFamily="34" charset="0"/>
            </a:endParaRPr>
          </a:p>
        </p:txBody>
      </p:sp>
      <p:sp>
        <p:nvSpPr>
          <p:cNvPr id="6184" name="Line 41"/>
          <p:cNvSpPr/>
          <p:nvPr/>
        </p:nvSpPr>
        <p:spPr>
          <a:xfrm>
            <a:off x="6400800" y="5832475"/>
            <a:ext cx="228600" cy="228600"/>
          </a:xfrm>
          <a:prstGeom prst="line">
            <a:avLst/>
          </a:prstGeom>
          <a:ln w="9525" cap="flat" cmpd="sng">
            <a:solidFill>
              <a:srgbClr val="FFFF00"/>
            </a:solidFill>
            <a:prstDash val="solid"/>
            <a:round/>
            <a:headEnd type="none" w="med" len="med"/>
            <a:tailEnd type="none" w="med" len="med"/>
          </a:ln>
        </p:spPr>
      </p:sp>
      <p:sp>
        <p:nvSpPr>
          <p:cNvPr id="6185" name="Oval 42"/>
          <p:cNvSpPr/>
          <p:nvPr/>
        </p:nvSpPr>
        <p:spPr>
          <a:xfrm>
            <a:off x="6515100" y="6061075"/>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algn="ctr" eaLnBrk="0" hangingPunct="0"/>
            <a:r>
              <a:rPr lang="en-US" sz="900" dirty="0">
                <a:solidFill>
                  <a:srgbClr val="993300"/>
                </a:solidFill>
                <a:latin typeface="Arial" panose="020B0604020202020204" pitchFamily="34" charset="0"/>
              </a:rPr>
              <a:t>E</a:t>
            </a:r>
            <a:endParaRPr lang="en-US" dirty="0">
              <a:solidFill>
                <a:srgbClr val="993300"/>
              </a:solidFill>
              <a:latin typeface="Arial" panose="020B0604020202020204" pitchFamily="34" charset="0"/>
            </a:endParaRPr>
          </a:p>
        </p:txBody>
      </p:sp>
      <p:sp>
        <p:nvSpPr>
          <p:cNvPr id="6186" name="Rectangle 43"/>
          <p:cNvSpPr/>
          <p:nvPr/>
        </p:nvSpPr>
        <p:spPr>
          <a:xfrm>
            <a:off x="3429000" y="4991100"/>
            <a:ext cx="914400"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dirty="0">
                <a:solidFill>
                  <a:srgbClr val="993300"/>
                </a:solidFill>
                <a:latin typeface="Arial" panose="020B0604020202020204" pitchFamily="34" charset="0"/>
              </a:rPr>
              <a:t>TREE T’</a:t>
            </a:r>
            <a:endParaRPr lang="en-US" dirty="0">
              <a:solidFill>
                <a:srgbClr val="993300"/>
              </a:solidFill>
              <a:latin typeface="Arial" panose="020B0604020202020204" pitchFamily="34" charset="0"/>
            </a:endParaRPr>
          </a:p>
        </p:txBody>
      </p:sp>
      <p:sp>
        <p:nvSpPr>
          <p:cNvPr id="6187" name="Rectangle 44"/>
          <p:cNvSpPr/>
          <p:nvPr/>
        </p:nvSpPr>
        <p:spPr>
          <a:xfrm>
            <a:off x="6172200" y="5105400"/>
            <a:ext cx="914400"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dirty="0">
                <a:solidFill>
                  <a:srgbClr val="993300"/>
                </a:solidFill>
                <a:latin typeface="Arial" panose="020B0604020202020204" pitchFamily="34" charset="0"/>
              </a:rPr>
              <a:t>TREE T”</a:t>
            </a:r>
            <a:endParaRPr lang="en-US" dirty="0">
              <a:solidFill>
                <a:srgbClr val="993300"/>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0" y="0"/>
            <a:ext cx="7477125" cy="1143000"/>
          </a:xfrm>
          <a:ln/>
        </p:spPr>
        <p:txBody>
          <a:bodyPr vert="horz" wrap="square" lIns="91440" tIns="45720" rIns="91440" bIns="45720" anchor="ctr" anchorCtr="0"/>
          <a:p>
            <a:pPr eaLnBrk="1" hangingPunct="1"/>
            <a:r>
              <a:rPr lang="en-US" b="1" u="sng" dirty="0">
                <a:solidFill>
                  <a:srgbClr val="FFCCFF"/>
                </a:solidFill>
              </a:rPr>
              <a:t>KEY TERMS contd.</a:t>
            </a:r>
            <a:endParaRPr lang="en-US" b="1" u="sng" dirty="0">
              <a:solidFill>
                <a:srgbClr val="FFCCFF"/>
              </a:solidFill>
            </a:endParaRPr>
          </a:p>
        </p:txBody>
      </p:sp>
      <p:sp>
        <p:nvSpPr>
          <p:cNvPr id="7170" name="Rectangle 3"/>
          <p:cNvSpPr>
            <a:spLocks noGrp="1"/>
          </p:cNvSpPr>
          <p:nvPr>
            <p:ph idx="1"/>
          </p:nvPr>
        </p:nvSpPr>
        <p:spPr>
          <a:xfrm>
            <a:off x="263525" y="1066800"/>
            <a:ext cx="8880475" cy="5791200"/>
          </a:xfrm>
          <a:ln/>
        </p:spPr>
        <p:txBody>
          <a:bodyPr vert="horz" wrap="square" lIns="91440" tIns="45720" rIns="91440" bIns="45720" anchor="t" anchorCtr="0"/>
          <a:p>
            <a:pPr eaLnBrk="1" hangingPunct="1">
              <a:lnSpc>
                <a:spcPct val="90000"/>
              </a:lnSpc>
            </a:pPr>
            <a:r>
              <a:rPr lang="en-US" sz="1800" i="1" dirty="0">
                <a:solidFill>
                  <a:srgbClr val="FF9900"/>
                </a:solidFill>
              </a:rPr>
              <a:t>Directed edge:</a:t>
            </a:r>
            <a:r>
              <a:rPr lang="en-US" sz="1800" i="1" dirty="0">
                <a:solidFill>
                  <a:srgbClr val="FFFF00"/>
                </a:solidFill>
              </a:rPr>
              <a:t> </a:t>
            </a:r>
            <a:r>
              <a:rPr lang="en-US" sz="1800" dirty="0">
                <a:solidFill>
                  <a:srgbClr val="FFFF00"/>
                </a:solidFill>
              </a:rPr>
              <a:t>Line drawn from a node N to any of its successor is called a </a:t>
            </a:r>
            <a:r>
              <a:rPr lang="en-US" sz="1800" i="1" dirty="0">
                <a:solidFill>
                  <a:srgbClr val="FFFF00"/>
                </a:solidFill>
              </a:rPr>
              <a:t>directed</a:t>
            </a:r>
            <a:r>
              <a:rPr lang="en-US" sz="1800" dirty="0">
                <a:solidFill>
                  <a:srgbClr val="FFFF00"/>
                </a:solidFill>
              </a:rPr>
              <a:t> </a:t>
            </a:r>
            <a:r>
              <a:rPr lang="en-US" sz="1800" i="1" dirty="0">
                <a:solidFill>
                  <a:srgbClr val="FFFF00"/>
                </a:solidFill>
              </a:rPr>
              <a:t>edge</a:t>
            </a:r>
            <a:r>
              <a:rPr lang="en-US" sz="1800" dirty="0">
                <a:solidFill>
                  <a:srgbClr val="FFFF00"/>
                </a:solidFill>
              </a:rPr>
              <a:t>. A binary tree of n nodes have exactly n – 1 edges (because, every node except the root node is connected to its parent via an edge).</a:t>
            </a:r>
            <a:endParaRPr lang="en-US" sz="1800" dirty="0">
              <a:solidFill>
                <a:srgbClr val="FFFF00"/>
              </a:solidFill>
            </a:endParaRPr>
          </a:p>
          <a:p>
            <a:pPr eaLnBrk="1" hangingPunct="1">
              <a:lnSpc>
                <a:spcPct val="90000"/>
              </a:lnSpc>
            </a:pPr>
            <a:r>
              <a:rPr lang="en-US" sz="1800" i="1" dirty="0">
                <a:solidFill>
                  <a:srgbClr val="FF9900"/>
                </a:solidFill>
              </a:rPr>
              <a:t>Path:</a:t>
            </a:r>
            <a:r>
              <a:rPr lang="en-US" sz="1800" i="1" dirty="0">
                <a:solidFill>
                  <a:srgbClr val="FFFF00"/>
                </a:solidFill>
              </a:rPr>
              <a:t> </a:t>
            </a:r>
            <a:r>
              <a:rPr lang="en-US" sz="1800" dirty="0">
                <a:solidFill>
                  <a:srgbClr val="FFFF00"/>
                </a:solidFill>
              </a:rPr>
              <a:t>A sequence of consecutive edges is called a </a:t>
            </a:r>
            <a:r>
              <a:rPr lang="en-US" sz="1800" i="1" dirty="0">
                <a:solidFill>
                  <a:srgbClr val="FFFF00"/>
                </a:solidFill>
              </a:rPr>
              <a:t>path.</a:t>
            </a:r>
            <a:r>
              <a:rPr lang="en-US" sz="1800" dirty="0">
                <a:solidFill>
                  <a:srgbClr val="FFFF00"/>
                </a:solidFill>
              </a:rPr>
              <a:t> </a:t>
            </a:r>
            <a:endParaRPr lang="en-US" sz="1800" dirty="0">
              <a:solidFill>
                <a:srgbClr val="FFFF00"/>
              </a:solidFill>
            </a:endParaRPr>
          </a:p>
          <a:p>
            <a:pPr eaLnBrk="1" hangingPunct="1">
              <a:lnSpc>
                <a:spcPct val="90000"/>
              </a:lnSpc>
            </a:pPr>
            <a:r>
              <a:rPr lang="en-US" sz="1800" i="1" dirty="0">
                <a:solidFill>
                  <a:srgbClr val="FF9900"/>
                </a:solidFill>
              </a:rPr>
              <a:t>Depth:</a:t>
            </a:r>
            <a:r>
              <a:rPr lang="en-US" sz="1800" i="1" dirty="0">
                <a:solidFill>
                  <a:srgbClr val="FFFF00"/>
                </a:solidFill>
              </a:rPr>
              <a:t> </a:t>
            </a:r>
            <a:r>
              <a:rPr lang="en-US" sz="1800" dirty="0">
                <a:solidFill>
                  <a:srgbClr val="FFFF00"/>
                </a:solidFill>
              </a:rPr>
              <a:t>The </a:t>
            </a:r>
            <a:r>
              <a:rPr lang="en-US" sz="1800" i="1" dirty="0">
                <a:solidFill>
                  <a:srgbClr val="FFFF00"/>
                </a:solidFill>
              </a:rPr>
              <a:t>depth</a:t>
            </a:r>
            <a:r>
              <a:rPr lang="en-US" sz="1800" dirty="0">
                <a:solidFill>
                  <a:srgbClr val="FFFF00"/>
                </a:solidFill>
              </a:rPr>
              <a:t> of a node N is given as the length of the path from the root R to the node N. The depth of the root node is zero. The </a:t>
            </a:r>
            <a:r>
              <a:rPr lang="en-US" sz="1800" i="1" dirty="0">
                <a:solidFill>
                  <a:srgbClr val="FFFF00"/>
                </a:solidFill>
              </a:rPr>
              <a:t>height/depth</a:t>
            </a:r>
            <a:r>
              <a:rPr lang="en-US" sz="1800" dirty="0">
                <a:solidFill>
                  <a:srgbClr val="FFFF00"/>
                </a:solidFill>
              </a:rPr>
              <a:t> of a tree is defined as the length of the path from the root node to the deepest node in the tree. </a:t>
            </a:r>
            <a:endParaRPr lang="en-US" sz="1800" dirty="0">
              <a:solidFill>
                <a:srgbClr val="FFFF00"/>
              </a:solidFill>
            </a:endParaRPr>
          </a:p>
          <a:p>
            <a:pPr eaLnBrk="1" hangingPunct="1">
              <a:lnSpc>
                <a:spcPct val="90000"/>
              </a:lnSpc>
              <a:buNone/>
            </a:pPr>
            <a:r>
              <a:rPr lang="en-US" sz="1800" dirty="0">
                <a:solidFill>
                  <a:srgbClr val="FFFF00"/>
                </a:solidFill>
              </a:rPr>
              <a:t>	A tree with only a root node has a height of zero. A binary tree of height h, has at least h nodes and at most 2</a:t>
            </a:r>
            <a:r>
              <a:rPr lang="en-US" sz="1800" baseline="30000" dirty="0">
                <a:solidFill>
                  <a:srgbClr val="FFFF00"/>
                </a:solidFill>
              </a:rPr>
              <a:t>h – 1</a:t>
            </a:r>
            <a:r>
              <a:rPr lang="en-US" sz="1800" dirty="0">
                <a:solidFill>
                  <a:srgbClr val="FFFF00"/>
                </a:solidFill>
              </a:rPr>
              <a:t> nodes. This is because every level will have at least one node and can have at most 2 nodes. So, if every level has two nodes then a tree with height h will have at the most 2</a:t>
            </a:r>
            <a:r>
              <a:rPr lang="en-US" sz="1800" baseline="30000" dirty="0">
                <a:solidFill>
                  <a:srgbClr val="FFFF00"/>
                </a:solidFill>
              </a:rPr>
              <a:t>h – 1</a:t>
            </a:r>
            <a:r>
              <a:rPr lang="en-US" sz="1800" dirty="0">
                <a:solidFill>
                  <a:srgbClr val="FFFF00"/>
                </a:solidFill>
              </a:rPr>
              <a:t> nodes as at level 0, there is only one element called the root. The height of a binary tree with n nodes is at least n and at most log</a:t>
            </a:r>
            <a:r>
              <a:rPr lang="en-US" sz="1800" baseline="-25000" dirty="0">
                <a:solidFill>
                  <a:srgbClr val="FFFF00"/>
                </a:solidFill>
              </a:rPr>
              <a:t>2</a:t>
            </a:r>
            <a:r>
              <a:rPr lang="en-US" sz="1800" dirty="0">
                <a:solidFill>
                  <a:srgbClr val="FFFF00"/>
                </a:solidFill>
              </a:rPr>
              <a:t>(n+1)</a:t>
            </a:r>
            <a:endParaRPr lang="en-US" sz="1800" i="1" dirty="0">
              <a:solidFill>
                <a:srgbClr val="FFFF00"/>
              </a:solidFill>
            </a:endParaRPr>
          </a:p>
          <a:p>
            <a:pPr eaLnBrk="1" hangingPunct="1">
              <a:lnSpc>
                <a:spcPct val="90000"/>
              </a:lnSpc>
            </a:pPr>
            <a:r>
              <a:rPr lang="en-US" sz="1800" i="1" dirty="0">
                <a:solidFill>
                  <a:srgbClr val="FF9900"/>
                </a:solidFill>
              </a:rPr>
              <a:t>Ancestor and descendant nodes:</a:t>
            </a:r>
            <a:r>
              <a:rPr lang="en-US" sz="1800" dirty="0">
                <a:solidFill>
                  <a:srgbClr val="FFFF00"/>
                </a:solidFill>
              </a:rPr>
              <a:t> Ancestors of a node are all the nodes along the path from the root to that node. Similarly, descendants of a node are all the nodes along the path from that node to the leaf node.</a:t>
            </a:r>
            <a:endParaRPr lang="en-US" sz="1800" dirty="0">
              <a:solidFill>
                <a:srgbClr val="FFFF00"/>
              </a:solidFill>
            </a:endParaRPr>
          </a:p>
          <a:p>
            <a:pPr eaLnBrk="1" hangingPunct="1">
              <a:lnSpc>
                <a:spcPct val="90000"/>
              </a:lnSpc>
            </a:pPr>
            <a:r>
              <a:rPr lang="en-US" sz="1800" dirty="0">
                <a:solidFill>
                  <a:srgbClr val="FFFF00"/>
                </a:solidFill>
              </a:rPr>
              <a:t>Binary trees are commonly used to implement binary search trees, expression trees, tournament trees and binary heaps. </a:t>
            </a:r>
            <a:endParaRPr lang="en-US" sz="1800" dirty="0">
              <a:solidFill>
                <a:srgbClr val="FF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xfrm>
            <a:off x="533400" y="0"/>
            <a:ext cx="8229600" cy="1143000"/>
          </a:xfrm>
          <a:ln/>
        </p:spPr>
        <p:txBody>
          <a:bodyPr vert="horz" wrap="square" lIns="91440" tIns="45720" rIns="91440" bIns="45720" anchor="ctr" anchorCtr="0"/>
          <a:p>
            <a:pPr eaLnBrk="1" hangingPunct="1"/>
            <a:r>
              <a:rPr lang="en-US" b="1" dirty="0">
                <a:solidFill>
                  <a:srgbClr val="FFCCFF"/>
                </a:solidFill>
              </a:rPr>
              <a:t>Complete Binary Trees</a:t>
            </a:r>
            <a:r>
              <a:rPr lang="en-US" dirty="0"/>
              <a:t> </a:t>
            </a:r>
            <a:endParaRPr lang="en-US" dirty="0"/>
          </a:p>
        </p:txBody>
      </p:sp>
      <p:sp>
        <p:nvSpPr>
          <p:cNvPr id="8194" name="Rectangle 3"/>
          <p:cNvSpPr>
            <a:spLocks noGrp="1"/>
          </p:cNvSpPr>
          <p:nvPr>
            <p:ph idx="1"/>
          </p:nvPr>
        </p:nvSpPr>
        <p:spPr>
          <a:xfrm>
            <a:off x="0" y="1219200"/>
            <a:ext cx="9144000" cy="4497388"/>
          </a:xfrm>
          <a:ln/>
        </p:spPr>
        <p:txBody>
          <a:bodyPr vert="horz" wrap="square" lIns="91440" tIns="45720" rIns="91440" bIns="45720" anchor="t" anchorCtr="0"/>
          <a:p>
            <a:pPr eaLnBrk="1" hangingPunct="1">
              <a:lnSpc>
                <a:spcPct val="80000"/>
              </a:lnSpc>
            </a:pPr>
            <a:r>
              <a:rPr lang="en-US" sz="1800" dirty="0">
                <a:solidFill>
                  <a:srgbClr val="FFFF00"/>
                </a:solidFill>
              </a:rPr>
              <a:t>A </a:t>
            </a:r>
            <a:r>
              <a:rPr lang="en-US" sz="1800" i="1" dirty="0">
                <a:solidFill>
                  <a:srgbClr val="FF9900"/>
                </a:solidFill>
              </a:rPr>
              <a:t>complete binary tree</a:t>
            </a:r>
            <a:r>
              <a:rPr lang="en-US" sz="1800" dirty="0">
                <a:solidFill>
                  <a:srgbClr val="FFFF00"/>
                </a:solidFill>
              </a:rPr>
              <a:t> is a binary tree which satisfies two properties. First, in a complete binary tree every level, except possibly the last, is completely filled. Second, all nodes appear as far left as possible</a:t>
            </a:r>
            <a:endParaRPr lang="en-US" sz="1800" dirty="0">
              <a:solidFill>
                <a:srgbClr val="FFFF00"/>
              </a:solidFill>
            </a:endParaRPr>
          </a:p>
          <a:p>
            <a:pPr eaLnBrk="1" hangingPunct="1">
              <a:lnSpc>
                <a:spcPct val="80000"/>
              </a:lnSpc>
            </a:pPr>
            <a:r>
              <a:rPr lang="en-US" sz="1800" dirty="0">
                <a:solidFill>
                  <a:srgbClr val="FFFF00"/>
                </a:solidFill>
              </a:rPr>
              <a:t>In a complete binary tree Tn, there are exactly n nodes and level r of T can have at most 2</a:t>
            </a:r>
            <a:r>
              <a:rPr lang="en-US" sz="1800" baseline="30000" dirty="0">
                <a:solidFill>
                  <a:srgbClr val="FFFF00"/>
                </a:solidFill>
              </a:rPr>
              <a:t>r</a:t>
            </a:r>
            <a:r>
              <a:rPr lang="en-US" sz="1800" dirty="0">
                <a:solidFill>
                  <a:srgbClr val="FFFF00"/>
                </a:solidFill>
              </a:rPr>
              <a:t> nodes. </a:t>
            </a:r>
            <a:endParaRPr lang="en-US" sz="1800" dirty="0">
              <a:solidFill>
                <a:srgbClr val="FFFF00"/>
              </a:solidFill>
            </a:endParaRPr>
          </a:p>
          <a:p>
            <a:pPr eaLnBrk="1" hangingPunct="1">
              <a:lnSpc>
                <a:spcPct val="80000"/>
              </a:lnSpc>
            </a:pPr>
            <a:r>
              <a:rPr lang="en-US" sz="1800" dirty="0">
                <a:solidFill>
                  <a:srgbClr val="FFFF00"/>
                </a:solidFill>
              </a:rPr>
              <a:t>The formula to find the parent, left child and right child can be given as- if K is a parent node, then its left child can be calculated as 2 * K and its right child can be calculated as 2 * K + 1. For example, the children of node 4 are 8 (2*4) and 9 (2* 4 + 1). Similarly, the parent of the node K can be calculated as | K/2 |. Given the node 4, its parent can be calculated as | 4/2 | = 2. The height of a tree Tn having exactly n nodes is given as,</a:t>
            </a:r>
            <a:endParaRPr lang="en-US" sz="1800" dirty="0">
              <a:solidFill>
                <a:srgbClr val="FFFF00"/>
              </a:solidFill>
            </a:endParaRPr>
          </a:p>
          <a:p>
            <a:pPr eaLnBrk="1" hangingPunct="1">
              <a:lnSpc>
                <a:spcPct val="80000"/>
              </a:lnSpc>
            </a:pPr>
            <a:r>
              <a:rPr lang="en-US" sz="1800" dirty="0">
                <a:solidFill>
                  <a:srgbClr val="FF9900"/>
                </a:solidFill>
              </a:rPr>
              <a:t>Hn = | log2 n + 1 |</a:t>
            </a:r>
            <a:endParaRPr lang="en-US" sz="1800" dirty="0">
              <a:solidFill>
                <a:srgbClr val="FF9900"/>
              </a:solidFill>
            </a:endParaRPr>
          </a:p>
          <a:p>
            <a:pPr eaLnBrk="1" hangingPunct="1">
              <a:lnSpc>
                <a:spcPct val="80000"/>
              </a:lnSpc>
            </a:pPr>
            <a:r>
              <a:rPr lang="en-US" sz="1800" dirty="0">
                <a:solidFill>
                  <a:srgbClr val="FFFF00"/>
                </a:solidFill>
              </a:rPr>
              <a:t>This means, if a tree T has 10,00,000 nodes then its height is 21.</a:t>
            </a:r>
            <a:endParaRPr lang="en-US" sz="1800" dirty="0">
              <a:solidFill>
                <a:srgbClr val="FFFF00"/>
              </a:solidFill>
            </a:endParaRPr>
          </a:p>
        </p:txBody>
      </p:sp>
      <p:sp>
        <p:nvSpPr>
          <p:cNvPr id="8195" name="Oval 4"/>
          <p:cNvSpPr/>
          <p:nvPr/>
        </p:nvSpPr>
        <p:spPr>
          <a:xfrm>
            <a:off x="3848100" y="4648200"/>
            <a:ext cx="342900" cy="342900"/>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algn="ctr" eaLnBrk="0" hangingPunct="0"/>
            <a:r>
              <a:rPr lang="en-US" sz="900" dirty="0">
                <a:latin typeface="Arial" panose="020B0604020202020204" pitchFamily="34" charset="0"/>
              </a:rPr>
              <a:t>1</a:t>
            </a:r>
            <a:endParaRPr lang="en-US" dirty="0">
              <a:latin typeface="Arial" panose="020B0604020202020204" pitchFamily="34" charset="0"/>
            </a:endParaRPr>
          </a:p>
        </p:txBody>
      </p:sp>
      <p:sp>
        <p:nvSpPr>
          <p:cNvPr id="8196" name="Line 5"/>
          <p:cNvSpPr/>
          <p:nvPr/>
        </p:nvSpPr>
        <p:spPr>
          <a:xfrm flipH="1">
            <a:off x="3619500" y="4876800"/>
            <a:ext cx="228600" cy="228600"/>
          </a:xfrm>
          <a:prstGeom prst="line">
            <a:avLst/>
          </a:prstGeom>
          <a:ln w="9525" cap="flat" cmpd="sng">
            <a:solidFill>
              <a:srgbClr val="000000"/>
            </a:solidFill>
            <a:prstDash val="solid"/>
            <a:round/>
            <a:headEnd type="none" w="med" len="med"/>
            <a:tailEnd type="none" w="med" len="med"/>
          </a:ln>
        </p:spPr>
      </p:sp>
      <p:sp>
        <p:nvSpPr>
          <p:cNvPr id="8197" name="Line 6"/>
          <p:cNvSpPr/>
          <p:nvPr/>
        </p:nvSpPr>
        <p:spPr>
          <a:xfrm>
            <a:off x="4191000" y="4876800"/>
            <a:ext cx="228600" cy="228600"/>
          </a:xfrm>
          <a:prstGeom prst="line">
            <a:avLst/>
          </a:prstGeom>
          <a:ln w="9525" cap="flat" cmpd="sng">
            <a:solidFill>
              <a:srgbClr val="000000"/>
            </a:solidFill>
            <a:prstDash val="solid"/>
            <a:round/>
            <a:headEnd type="none" w="med" len="med"/>
            <a:tailEnd type="none" w="med" len="med"/>
          </a:ln>
        </p:spPr>
      </p:sp>
      <p:sp>
        <p:nvSpPr>
          <p:cNvPr id="8198" name="Oval 7"/>
          <p:cNvSpPr/>
          <p:nvPr/>
        </p:nvSpPr>
        <p:spPr>
          <a:xfrm>
            <a:off x="4191000" y="5105400"/>
            <a:ext cx="342900" cy="342900"/>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algn="ctr" eaLnBrk="0" hangingPunct="0"/>
            <a:r>
              <a:rPr lang="en-US" sz="900" dirty="0">
                <a:latin typeface="Arial" panose="020B0604020202020204" pitchFamily="34" charset="0"/>
              </a:rPr>
              <a:t>3</a:t>
            </a:r>
            <a:endParaRPr lang="en-US" dirty="0">
              <a:latin typeface="Arial" panose="020B0604020202020204" pitchFamily="34" charset="0"/>
            </a:endParaRPr>
          </a:p>
        </p:txBody>
      </p:sp>
      <p:sp>
        <p:nvSpPr>
          <p:cNvPr id="8199" name="Oval 8"/>
          <p:cNvSpPr/>
          <p:nvPr/>
        </p:nvSpPr>
        <p:spPr>
          <a:xfrm>
            <a:off x="3390900" y="5110163"/>
            <a:ext cx="342900" cy="342900"/>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algn="ctr" eaLnBrk="0" hangingPunct="0"/>
            <a:r>
              <a:rPr lang="en-US" sz="900" dirty="0">
                <a:latin typeface="Arial" panose="020B0604020202020204" pitchFamily="34" charset="0"/>
              </a:rPr>
              <a:t>2</a:t>
            </a:r>
            <a:endParaRPr lang="en-US" dirty="0">
              <a:latin typeface="Arial" panose="020B0604020202020204" pitchFamily="34" charset="0"/>
            </a:endParaRPr>
          </a:p>
        </p:txBody>
      </p:sp>
      <p:sp>
        <p:nvSpPr>
          <p:cNvPr id="8200" name="Line 9"/>
          <p:cNvSpPr/>
          <p:nvPr/>
        </p:nvSpPr>
        <p:spPr>
          <a:xfrm flipH="1">
            <a:off x="3276600" y="5338763"/>
            <a:ext cx="114300" cy="228600"/>
          </a:xfrm>
          <a:prstGeom prst="line">
            <a:avLst/>
          </a:prstGeom>
          <a:ln w="9525" cap="flat" cmpd="sng">
            <a:solidFill>
              <a:srgbClr val="000000"/>
            </a:solidFill>
            <a:prstDash val="solid"/>
            <a:round/>
            <a:headEnd type="none" w="med" len="med"/>
            <a:tailEnd type="none" w="med" len="med"/>
          </a:ln>
        </p:spPr>
      </p:sp>
      <p:sp>
        <p:nvSpPr>
          <p:cNvPr id="8201" name="Oval 10"/>
          <p:cNvSpPr/>
          <p:nvPr/>
        </p:nvSpPr>
        <p:spPr>
          <a:xfrm>
            <a:off x="3048000" y="5567363"/>
            <a:ext cx="342900" cy="342900"/>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algn="ctr" eaLnBrk="0" hangingPunct="0"/>
            <a:r>
              <a:rPr lang="en-US" sz="900" dirty="0">
                <a:latin typeface="Arial" panose="020B0604020202020204" pitchFamily="34" charset="0"/>
              </a:rPr>
              <a:t>4</a:t>
            </a:r>
            <a:endParaRPr lang="en-US" dirty="0">
              <a:latin typeface="Arial" panose="020B0604020202020204" pitchFamily="34" charset="0"/>
            </a:endParaRPr>
          </a:p>
        </p:txBody>
      </p:sp>
      <p:sp>
        <p:nvSpPr>
          <p:cNvPr id="8202" name="Line 11"/>
          <p:cNvSpPr/>
          <p:nvPr/>
        </p:nvSpPr>
        <p:spPr>
          <a:xfrm flipH="1">
            <a:off x="2590800" y="5795963"/>
            <a:ext cx="457200" cy="571500"/>
          </a:xfrm>
          <a:prstGeom prst="line">
            <a:avLst/>
          </a:prstGeom>
          <a:ln w="9525" cap="flat" cmpd="sng">
            <a:solidFill>
              <a:srgbClr val="000000"/>
            </a:solidFill>
            <a:prstDash val="solid"/>
            <a:round/>
            <a:headEnd type="none" w="med" len="med"/>
            <a:tailEnd type="none" w="med" len="med"/>
          </a:ln>
        </p:spPr>
      </p:sp>
      <p:sp>
        <p:nvSpPr>
          <p:cNvPr id="8203" name="Oval 12"/>
          <p:cNvSpPr/>
          <p:nvPr/>
        </p:nvSpPr>
        <p:spPr>
          <a:xfrm>
            <a:off x="2476500" y="6253163"/>
            <a:ext cx="342900" cy="342900"/>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algn="ctr" eaLnBrk="0" hangingPunct="0"/>
            <a:r>
              <a:rPr lang="en-US" sz="900" dirty="0">
                <a:latin typeface="Arial" panose="020B0604020202020204" pitchFamily="34" charset="0"/>
              </a:rPr>
              <a:t>8</a:t>
            </a:r>
            <a:endParaRPr lang="en-US" dirty="0">
              <a:latin typeface="Arial" panose="020B0604020202020204" pitchFamily="34" charset="0"/>
            </a:endParaRPr>
          </a:p>
        </p:txBody>
      </p:sp>
      <p:sp>
        <p:nvSpPr>
          <p:cNvPr id="8204" name="Line 13"/>
          <p:cNvSpPr/>
          <p:nvPr/>
        </p:nvSpPr>
        <p:spPr>
          <a:xfrm>
            <a:off x="3619500" y="5453063"/>
            <a:ext cx="114300" cy="228600"/>
          </a:xfrm>
          <a:prstGeom prst="line">
            <a:avLst/>
          </a:prstGeom>
          <a:ln w="9525" cap="flat" cmpd="sng">
            <a:solidFill>
              <a:srgbClr val="000000"/>
            </a:solidFill>
            <a:prstDash val="solid"/>
            <a:round/>
            <a:headEnd type="none" w="med" len="med"/>
            <a:tailEnd type="none" w="med" len="med"/>
          </a:ln>
        </p:spPr>
      </p:sp>
      <p:sp>
        <p:nvSpPr>
          <p:cNvPr id="8205" name="Oval 14"/>
          <p:cNvSpPr/>
          <p:nvPr/>
        </p:nvSpPr>
        <p:spPr>
          <a:xfrm>
            <a:off x="3619500" y="5676900"/>
            <a:ext cx="342900" cy="342900"/>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algn="ctr" eaLnBrk="0" hangingPunct="0"/>
            <a:r>
              <a:rPr lang="en-US" sz="900" dirty="0">
                <a:latin typeface="Arial" panose="020B0604020202020204" pitchFamily="34" charset="0"/>
              </a:rPr>
              <a:t>5</a:t>
            </a:r>
            <a:endParaRPr lang="en-US" dirty="0">
              <a:latin typeface="Arial" panose="020B0604020202020204" pitchFamily="34" charset="0"/>
            </a:endParaRPr>
          </a:p>
        </p:txBody>
      </p:sp>
      <p:sp>
        <p:nvSpPr>
          <p:cNvPr id="8206" name="Line 15"/>
          <p:cNvSpPr/>
          <p:nvPr/>
        </p:nvSpPr>
        <p:spPr>
          <a:xfrm flipH="1">
            <a:off x="4419600" y="5453063"/>
            <a:ext cx="1588" cy="228600"/>
          </a:xfrm>
          <a:prstGeom prst="line">
            <a:avLst/>
          </a:prstGeom>
          <a:ln w="9525" cap="flat" cmpd="sng">
            <a:solidFill>
              <a:srgbClr val="000000"/>
            </a:solidFill>
            <a:prstDash val="solid"/>
            <a:round/>
            <a:headEnd type="none" w="med" len="med"/>
            <a:tailEnd type="none" w="med" len="med"/>
          </a:ln>
        </p:spPr>
      </p:sp>
      <p:sp>
        <p:nvSpPr>
          <p:cNvPr id="8207" name="Oval 16"/>
          <p:cNvSpPr/>
          <p:nvPr/>
        </p:nvSpPr>
        <p:spPr>
          <a:xfrm>
            <a:off x="4305300" y="5681663"/>
            <a:ext cx="342900" cy="342900"/>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algn="ctr" eaLnBrk="0" hangingPunct="0"/>
            <a:r>
              <a:rPr lang="en-US" sz="900" dirty="0">
                <a:latin typeface="Arial" panose="020B0604020202020204" pitchFamily="34" charset="0"/>
              </a:rPr>
              <a:t>6</a:t>
            </a:r>
            <a:endParaRPr lang="en-US" dirty="0">
              <a:latin typeface="Arial" panose="020B0604020202020204" pitchFamily="34" charset="0"/>
            </a:endParaRPr>
          </a:p>
        </p:txBody>
      </p:sp>
      <p:sp>
        <p:nvSpPr>
          <p:cNvPr id="8208" name="Line 17"/>
          <p:cNvSpPr/>
          <p:nvPr/>
        </p:nvSpPr>
        <p:spPr>
          <a:xfrm>
            <a:off x="4533900" y="5338763"/>
            <a:ext cx="342900" cy="342900"/>
          </a:xfrm>
          <a:prstGeom prst="line">
            <a:avLst/>
          </a:prstGeom>
          <a:ln w="9525" cap="flat" cmpd="sng">
            <a:solidFill>
              <a:srgbClr val="000000"/>
            </a:solidFill>
            <a:prstDash val="solid"/>
            <a:round/>
            <a:headEnd type="none" w="med" len="med"/>
            <a:tailEnd type="none" w="med" len="med"/>
          </a:ln>
        </p:spPr>
      </p:sp>
      <p:sp>
        <p:nvSpPr>
          <p:cNvPr id="8209" name="Oval 18"/>
          <p:cNvSpPr/>
          <p:nvPr/>
        </p:nvSpPr>
        <p:spPr>
          <a:xfrm>
            <a:off x="4762500" y="5567363"/>
            <a:ext cx="342900" cy="342900"/>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algn="ctr" eaLnBrk="0" hangingPunct="0"/>
            <a:r>
              <a:rPr lang="en-US" sz="900" dirty="0">
                <a:latin typeface="Arial" panose="020B0604020202020204" pitchFamily="34" charset="0"/>
              </a:rPr>
              <a:t>7</a:t>
            </a:r>
            <a:endParaRPr lang="en-US" dirty="0">
              <a:latin typeface="Arial" panose="020B0604020202020204" pitchFamily="34" charset="0"/>
            </a:endParaRPr>
          </a:p>
        </p:txBody>
      </p:sp>
      <p:sp>
        <p:nvSpPr>
          <p:cNvPr id="8210" name="Line 19"/>
          <p:cNvSpPr/>
          <p:nvPr/>
        </p:nvSpPr>
        <p:spPr>
          <a:xfrm>
            <a:off x="4648200" y="5910263"/>
            <a:ext cx="228600" cy="342900"/>
          </a:xfrm>
          <a:prstGeom prst="line">
            <a:avLst/>
          </a:prstGeom>
          <a:ln w="9525" cap="flat" cmpd="sng">
            <a:solidFill>
              <a:srgbClr val="000000"/>
            </a:solidFill>
            <a:prstDash val="solid"/>
            <a:round/>
            <a:headEnd type="none" w="med" len="med"/>
            <a:tailEnd type="none" w="med" len="med"/>
          </a:ln>
        </p:spPr>
      </p:sp>
      <p:sp>
        <p:nvSpPr>
          <p:cNvPr id="8211" name="Oval 20"/>
          <p:cNvSpPr/>
          <p:nvPr/>
        </p:nvSpPr>
        <p:spPr>
          <a:xfrm>
            <a:off x="4762500" y="6253163"/>
            <a:ext cx="342900" cy="342900"/>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algn="ctr" eaLnBrk="0" hangingPunct="0"/>
            <a:r>
              <a:rPr lang="en-US" sz="800" dirty="0">
                <a:latin typeface="Arial" panose="020B0604020202020204" pitchFamily="34" charset="0"/>
              </a:rPr>
              <a:t>13</a:t>
            </a:r>
            <a:endParaRPr lang="en-US" dirty="0">
              <a:latin typeface="Arial" panose="020B0604020202020204" pitchFamily="34" charset="0"/>
            </a:endParaRPr>
          </a:p>
        </p:txBody>
      </p:sp>
      <p:sp>
        <p:nvSpPr>
          <p:cNvPr id="8212" name="Line 21"/>
          <p:cNvSpPr/>
          <p:nvPr/>
        </p:nvSpPr>
        <p:spPr>
          <a:xfrm flipH="1">
            <a:off x="3505200" y="5935663"/>
            <a:ext cx="114300" cy="317500"/>
          </a:xfrm>
          <a:prstGeom prst="line">
            <a:avLst/>
          </a:prstGeom>
          <a:ln w="9525" cap="flat" cmpd="sng">
            <a:solidFill>
              <a:srgbClr val="000000"/>
            </a:solidFill>
            <a:prstDash val="solid"/>
            <a:round/>
            <a:headEnd type="none" w="med" len="med"/>
            <a:tailEnd type="none" w="med" len="med"/>
          </a:ln>
        </p:spPr>
      </p:sp>
      <p:sp>
        <p:nvSpPr>
          <p:cNvPr id="8213" name="Oval 22"/>
          <p:cNvSpPr/>
          <p:nvPr/>
        </p:nvSpPr>
        <p:spPr>
          <a:xfrm>
            <a:off x="3390900" y="6253163"/>
            <a:ext cx="342900" cy="342900"/>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algn="ctr" eaLnBrk="0" hangingPunct="0"/>
            <a:r>
              <a:rPr lang="en-US" sz="800" dirty="0">
                <a:latin typeface="Arial" panose="020B0604020202020204" pitchFamily="34" charset="0"/>
              </a:rPr>
              <a:t>10</a:t>
            </a:r>
            <a:endParaRPr lang="en-US" dirty="0">
              <a:latin typeface="Arial" panose="020B0604020202020204" pitchFamily="34" charset="0"/>
            </a:endParaRPr>
          </a:p>
        </p:txBody>
      </p:sp>
      <p:sp>
        <p:nvSpPr>
          <p:cNvPr id="8214" name="Line 23"/>
          <p:cNvSpPr/>
          <p:nvPr/>
        </p:nvSpPr>
        <p:spPr>
          <a:xfrm>
            <a:off x="3848100" y="6024563"/>
            <a:ext cx="114300" cy="228600"/>
          </a:xfrm>
          <a:prstGeom prst="line">
            <a:avLst/>
          </a:prstGeom>
          <a:ln w="9525" cap="flat" cmpd="sng">
            <a:solidFill>
              <a:srgbClr val="000000"/>
            </a:solidFill>
            <a:prstDash val="solid"/>
            <a:round/>
            <a:headEnd type="none" w="med" len="med"/>
            <a:tailEnd type="none" w="med" len="med"/>
          </a:ln>
        </p:spPr>
      </p:sp>
      <p:sp>
        <p:nvSpPr>
          <p:cNvPr id="8215" name="Oval 24"/>
          <p:cNvSpPr/>
          <p:nvPr/>
        </p:nvSpPr>
        <p:spPr>
          <a:xfrm>
            <a:off x="3848100" y="6253163"/>
            <a:ext cx="342900" cy="342900"/>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algn="ctr" eaLnBrk="0" hangingPunct="0"/>
            <a:r>
              <a:rPr lang="en-US" sz="800" dirty="0">
                <a:latin typeface="Arial" panose="020B0604020202020204" pitchFamily="34" charset="0"/>
              </a:rPr>
              <a:t>11</a:t>
            </a:r>
            <a:endParaRPr lang="en-US" dirty="0">
              <a:latin typeface="Arial" panose="020B0604020202020204" pitchFamily="34" charset="0"/>
            </a:endParaRPr>
          </a:p>
        </p:txBody>
      </p:sp>
      <p:sp>
        <p:nvSpPr>
          <p:cNvPr id="8216" name="Line 25"/>
          <p:cNvSpPr/>
          <p:nvPr/>
        </p:nvSpPr>
        <p:spPr>
          <a:xfrm>
            <a:off x="3162300" y="5910263"/>
            <a:ext cx="1588" cy="342900"/>
          </a:xfrm>
          <a:prstGeom prst="line">
            <a:avLst/>
          </a:prstGeom>
          <a:ln w="9525" cap="flat" cmpd="sng">
            <a:solidFill>
              <a:srgbClr val="000000"/>
            </a:solidFill>
            <a:prstDash val="solid"/>
            <a:round/>
            <a:headEnd type="none" w="med" len="med"/>
            <a:tailEnd type="none" w="med" len="med"/>
          </a:ln>
        </p:spPr>
      </p:sp>
      <p:sp>
        <p:nvSpPr>
          <p:cNvPr id="8217" name="Oval 26"/>
          <p:cNvSpPr/>
          <p:nvPr/>
        </p:nvSpPr>
        <p:spPr>
          <a:xfrm>
            <a:off x="2933700" y="6253163"/>
            <a:ext cx="342900" cy="342900"/>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algn="ctr" eaLnBrk="0" hangingPunct="0"/>
            <a:r>
              <a:rPr lang="en-US" sz="800" dirty="0">
                <a:latin typeface="Arial" panose="020B0604020202020204" pitchFamily="34" charset="0"/>
              </a:rPr>
              <a:t>9</a:t>
            </a:r>
            <a:endParaRPr lang="en-US" dirty="0">
              <a:latin typeface="Arial" panose="020B0604020202020204" pitchFamily="34" charset="0"/>
            </a:endParaRPr>
          </a:p>
        </p:txBody>
      </p:sp>
      <p:sp>
        <p:nvSpPr>
          <p:cNvPr id="8218" name="Line 27"/>
          <p:cNvSpPr/>
          <p:nvPr/>
        </p:nvSpPr>
        <p:spPr>
          <a:xfrm flipH="1">
            <a:off x="4305300" y="6024563"/>
            <a:ext cx="114300" cy="342900"/>
          </a:xfrm>
          <a:prstGeom prst="line">
            <a:avLst/>
          </a:prstGeom>
          <a:ln w="9525" cap="flat" cmpd="sng">
            <a:solidFill>
              <a:srgbClr val="000000"/>
            </a:solidFill>
            <a:prstDash val="solid"/>
            <a:round/>
            <a:headEnd type="none" w="med" len="med"/>
            <a:tailEnd type="none" w="med" len="med"/>
          </a:ln>
        </p:spPr>
      </p:sp>
      <p:sp>
        <p:nvSpPr>
          <p:cNvPr id="8219" name="Oval 28"/>
          <p:cNvSpPr/>
          <p:nvPr/>
        </p:nvSpPr>
        <p:spPr>
          <a:xfrm>
            <a:off x="4305300" y="6253163"/>
            <a:ext cx="342900" cy="342900"/>
          </a:xfrm>
          <a:prstGeom prst="ellipse">
            <a:avLst/>
          </a:prstGeom>
          <a:solidFill>
            <a:srgbClr val="EAEAEA"/>
          </a:solidFill>
          <a:ln w="9525" cap="flat" cmpd="sng">
            <a:solidFill>
              <a:srgbClr val="000000"/>
            </a:solidFill>
            <a:prstDash val="solid"/>
            <a:round/>
            <a:headEnd type="none" w="med" len="med"/>
            <a:tailEnd type="none" w="med" len="med"/>
          </a:ln>
        </p:spPr>
        <p:txBody>
          <a:bodyPr anchor="t" anchorCtr="0"/>
          <a:p>
            <a:pPr algn="ctr" eaLnBrk="0" hangingPunct="0"/>
            <a:r>
              <a:rPr lang="en-US" sz="800" dirty="0">
                <a:latin typeface="Arial" panose="020B0604020202020204" pitchFamily="34" charset="0"/>
              </a:rPr>
              <a:t>12</a:t>
            </a:r>
            <a:endParaRPr lang="en-US"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a:xfrm>
            <a:off x="457200" y="0"/>
            <a:ext cx="8229600" cy="1143000"/>
          </a:xfrm>
          <a:ln/>
        </p:spPr>
        <p:txBody>
          <a:bodyPr vert="horz" wrap="square" lIns="91440" tIns="45720" rIns="91440" bIns="45720" anchor="ctr" anchorCtr="0"/>
          <a:p>
            <a:pPr eaLnBrk="1" hangingPunct="1"/>
            <a:r>
              <a:rPr lang="en-US" b="1" dirty="0">
                <a:solidFill>
                  <a:srgbClr val="FFCCFF"/>
                </a:solidFill>
              </a:rPr>
              <a:t>Extended Binary Trees</a:t>
            </a:r>
            <a:r>
              <a:rPr lang="en-US" dirty="0"/>
              <a:t> </a:t>
            </a:r>
            <a:endParaRPr lang="en-US" dirty="0"/>
          </a:p>
        </p:txBody>
      </p:sp>
      <p:sp>
        <p:nvSpPr>
          <p:cNvPr id="9218" name="Rectangle 3"/>
          <p:cNvSpPr>
            <a:spLocks noGrp="1"/>
          </p:cNvSpPr>
          <p:nvPr>
            <p:ph idx="1"/>
          </p:nvPr>
        </p:nvSpPr>
        <p:spPr>
          <a:xfrm>
            <a:off x="0" y="990600"/>
            <a:ext cx="8763000" cy="3200400"/>
          </a:xfrm>
          <a:ln/>
        </p:spPr>
        <p:txBody>
          <a:bodyPr vert="horz" wrap="square" lIns="91440" tIns="45720" rIns="91440" bIns="45720" anchor="t" anchorCtr="0"/>
          <a:p>
            <a:pPr eaLnBrk="1" hangingPunct="1"/>
            <a:r>
              <a:rPr lang="en-US" sz="1800" dirty="0">
                <a:solidFill>
                  <a:srgbClr val="FFFF00"/>
                </a:solidFill>
              </a:rPr>
              <a:t>A binary tree T is said to be an extended binary tree (or a 2-tree) if each node in the tree has either no child or exactly two children. Figure shows how an ordinary binary tree is converted into an extended binary tree. </a:t>
            </a:r>
            <a:endParaRPr lang="en-US" sz="1800" dirty="0">
              <a:solidFill>
                <a:srgbClr val="FFFF00"/>
              </a:solidFill>
            </a:endParaRPr>
          </a:p>
          <a:p>
            <a:pPr eaLnBrk="1" hangingPunct="1"/>
            <a:r>
              <a:rPr lang="en-US" sz="1800" dirty="0">
                <a:solidFill>
                  <a:srgbClr val="FFFF00"/>
                </a:solidFill>
              </a:rPr>
              <a:t>In an extended binary tree nodes that have two children are called internal nodes and nodes that have no child or zero children are called </a:t>
            </a:r>
            <a:r>
              <a:rPr lang="en-IN" altLang="en-US" sz="1800" dirty="0">
                <a:solidFill>
                  <a:srgbClr val="FFFF00"/>
                </a:solidFill>
              </a:rPr>
              <a:t>ex</a:t>
            </a:r>
            <a:r>
              <a:rPr lang="en-US" sz="1800" dirty="0">
                <a:solidFill>
                  <a:srgbClr val="FFFF00"/>
                </a:solidFill>
              </a:rPr>
              <a:t>ternal nodes. In the figure internal nodes are represented using a circle and external nodes are represented using squares. </a:t>
            </a:r>
            <a:endParaRPr lang="en-US" sz="1800" dirty="0">
              <a:solidFill>
                <a:srgbClr val="FFFF00"/>
              </a:solidFill>
            </a:endParaRPr>
          </a:p>
          <a:p>
            <a:pPr eaLnBrk="1" hangingPunct="1"/>
            <a:r>
              <a:rPr lang="en-US" sz="1800" dirty="0">
                <a:solidFill>
                  <a:srgbClr val="FFFF00"/>
                </a:solidFill>
              </a:rPr>
              <a:t>To convert a binary tree into an extended tree, every empty sub-tree is replaced by a new node. The original nodes in the tree are the internal nodes and the new nodes added are called the external nodes. </a:t>
            </a:r>
            <a:endParaRPr lang="en-US" sz="1800" dirty="0">
              <a:solidFill>
                <a:srgbClr val="FFFF00"/>
              </a:solidFill>
            </a:endParaRPr>
          </a:p>
        </p:txBody>
      </p:sp>
      <p:sp>
        <p:nvSpPr>
          <p:cNvPr id="9219" name="Oval 4"/>
          <p:cNvSpPr/>
          <p:nvPr/>
        </p:nvSpPr>
        <p:spPr>
          <a:xfrm>
            <a:off x="2286000" y="41910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endParaRPr lang="en-US" dirty="0">
              <a:solidFill>
                <a:srgbClr val="993300"/>
              </a:solidFill>
              <a:latin typeface="Arial" panose="020B0604020202020204" pitchFamily="34" charset="0"/>
            </a:endParaRPr>
          </a:p>
        </p:txBody>
      </p:sp>
      <p:sp>
        <p:nvSpPr>
          <p:cNvPr id="9220" name="Line 5"/>
          <p:cNvSpPr/>
          <p:nvPr/>
        </p:nvSpPr>
        <p:spPr>
          <a:xfrm flipH="1">
            <a:off x="2171700" y="4402138"/>
            <a:ext cx="114300" cy="228600"/>
          </a:xfrm>
          <a:prstGeom prst="line">
            <a:avLst/>
          </a:prstGeom>
          <a:ln w="9525" cap="flat" cmpd="sng">
            <a:solidFill>
              <a:srgbClr val="FFFF00"/>
            </a:solidFill>
            <a:prstDash val="solid"/>
            <a:round/>
            <a:headEnd type="none" w="med" len="med"/>
            <a:tailEnd type="none" w="med" len="med"/>
          </a:ln>
        </p:spPr>
      </p:sp>
      <p:sp>
        <p:nvSpPr>
          <p:cNvPr id="9221" name="Line 6"/>
          <p:cNvSpPr/>
          <p:nvPr/>
        </p:nvSpPr>
        <p:spPr>
          <a:xfrm>
            <a:off x="2628900" y="4419600"/>
            <a:ext cx="114300" cy="228600"/>
          </a:xfrm>
          <a:prstGeom prst="line">
            <a:avLst/>
          </a:prstGeom>
          <a:ln w="9525" cap="flat" cmpd="sng">
            <a:solidFill>
              <a:srgbClr val="FFFF00"/>
            </a:solidFill>
            <a:prstDash val="solid"/>
            <a:round/>
            <a:headEnd type="none" w="med" len="med"/>
            <a:tailEnd type="none" w="med" len="med"/>
          </a:ln>
        </p:spPr>
      </p:sp>
      <p:sp>
        <p:nvSpPr>
          <p:cNvPr id="9222" name="Oval 7"/>
          <p:cNvSpPr/>
          <p:nvPr/>
        </p:nvSpPr>
        <p:spPr>
          <a:xfrm>
            <a:off x="2628900" y="46482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endParaRPr lang="en-US" dirty="0">
              <a:solidFill>
                <a:srgbClr val="993300"/>
              </a:solidFill>
              <a:latin typeface="Arial" panose="020B0604020202020204" pitchFamily="34" charset="0"/>
            </a:endParaRPr>
          </a:p>
        </p:txBody>
      </p:sp>
      <p:sp>
        <p:nvSpPr>
          <p:cNvPr id="9223" name="Oval 8"/>
          <p:cNvSpPr/>
          <p:nvPr/>
        </p:nvSpPr>
        <p:spPr>
          <a:xfrm>
            <a:off x="1943100" y="4630738"/>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endParaRPr lang="en-US" dirty="0">
              <a:solidFill>
                <a:srgbClr val="993300"/>
              </a:solidFill>
              <a:latin typeface="Arial" panose="020B0604020202020204" pitchFamily="34" charset="0"/>
            </a:endParaRPr>
          </a:p>
        </p:txBody>
      </p:sp>
      <p:sp>
        <p:nvSpPr>
          <p:cNvPr id="9224" name="Line 9"/>
          <p:cNvSpPr/>
          <p:nvPr/>
        </p:nvSpPr>
        <p:spPr>
          <a:xfrm flipH="1">
            <a:off x="1943100" y="4973638"/>
            <a:ext cx="114300" cy="228600"/>
          </a:xfrm>
          <a:prstGeom prst="line">
            <a:avLst/>
          </a:prstGeom>
          <a:ln w="9525" cap="flat" cmpd="sng">
            <a:solidFill>
              <a:srgbClr val="FFFF00"/>
            </a:solidFill>
            <a:prstDash val="solid"/>
            <a:round/>
            <a:headEnd type="none" w="med" len="med"/>
            <a:tailEnd type="none" w="med" len="med"/>
          </a:ln>
        </p:spPr>
      </p:sp>
      <p:sp>
        <p:nvSpPr>
          <p:cNvPr id="9225" name="Oval 10"/>
          <p:cNvSpPr/>
          <p:nvPr/>
        </p:nvSpPr>
        <p:spPr>
          <a:xfrm>
            <a:off x="1828800" y="5202238"/>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endParaRPr lang="en-US" dirty="0">
              <a:solidFill>
                <a:srgbClr val="993300"/>
              </a:solidFill>
              <a:latin typeface="Arial" panose="020B0604020202020204" pitchFamily="34" charset="0"/>
            </a:endParaRPr>
          </a:p>
        </p:txBody>
      </p:sp>
      <p:sp>
        <p:nvSpPr>
          <p:cNvPr id="9226" name="Line 11"/>
          <p:cNvSpPr/>
          <p:nvPr/>
        </p:nvSpPr>
        <p:spPr>
          <a:xfrm flipH="1">
            <a:off x="2628900" y="4973638"/>
            <a:ext cx="114300" cy="342900"/>
          </a:xfrm>
          <a:prstGeom prst="line">
            <a:avLst/>
          </a:prstGeom>
          <a:ln w="9525" cap="flat" cmpd="sng">
            <a:solidFill>
              <a:srgbClr val="FFFF00"/>
            </a:solidFill>
            <a:prstDash val="solid"/>
            <a:round/>
            <a:headEnd type="none" w="med" len="med"/>
            <a:tailEnd type="none" w="med" len="med"/>
          </a:ln>
        </p:spPr>
      </p:sp>
      <p:sp>
        <p:nvSpPr>
          <p:cNvPr id="9227" name="Oval 12"/>
          <p:cNvSpPr/>
          <p:nvPr/>
        </p:nvSpPr>
        <p:spPr>
          <a:xfrm>
            <a:off x="2514600" y="5202238"/>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endParaRPr lang="en-US" dirty="0">
              <a:solidFill>
                <a:srgbClr val="993300"/>
              </a:solidFill>
              <a:latin typeface="Arial" panose="020B0604020202020204" pitchFamily="34" charset="0"/>
            </a:endParaRPr>
          </a:p>
        </p:txBody>
      </p:sp>
      <p:sp>
        <p:nvSpPr>
          <p:cNvPr id="9228" name="Oval 13"/>
          <p:cNvSpPr/>
          <p:nvPr/>
        </p:nvSpPr>
        <p:spPr>
          <a:xfrm>
            <a:off x="5029200" y="41910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endParaRPr lang="en-US" dirty="0">
              <a:solidFill>
                <a:srgbClr val="993300"/>
              </a:solidFill>
              <a:latin typeface="Arial" panose="020B0604020202020204" pitchFamily="34" charset="0"/>
            </a:endParaRPr>
          </a:p>
        </p:txBody>
      </p:sp>
      <p:sp>
        <p:nvSpPr>
          <p:cNvPr id="9229" name="Line 14"/>
          <p:cNvSpPr/>
          <p:nvPr/>
        </p:nvSpPr>
        <p:spPr>
          <a:xfrm flipH="1">
            <a:off x="4800600" y="4419600"/>
            <a:ext cx="228600" cy="228600"/>
          </a:xfrm>
          <a:prstGeom prst="line">
            <a:avLst/>
          </a:prstGeom>
          <a:ln w="9525" cap="flat" cmpd="sng">
            <a:solidFill>
              <a:srgbClr val="FFFF00"/>
            </a:solidFill>
            <a:prstDash val="solid"/>
            <a:round/>
            <a:headEnd type="none" w="med" len="med"/>
            <a:tailEnd type="none" w="med" len="med"/>
          </a:ln>
        </p:spPr>
      </p:sp>
      <p:sp>
        <p:nvSpPr>
          <p:cNvPr id="9230" name="Line 15"/>
          <p:cNvSpPr/>
          <p:nvPr/>
        </p:nvSpPr>
        <p:spPr>
          <a:xfrm>
            <a:off x="5372100" y="4462463"/>
            <a:ext cx="114300" cy="185737"/>
          </a:xfrm>
          <a:prstGeom prst="line">
            <a:avLst/>
          </a:prstGeom>
          <a:ln w="9525" cap="flat" cmpd="sng">
            <a:solidFill>
              <a:srgbClr val="FFFF00"/>
            </a:solidFill>
            <a:prstDash val="solid"/>
            <a:round/>
            <a:headEnd type="none" w="med" len="med"/>
            <a:tailEnd type="none" w="med" len="med"/>
          </a:ln>
        </p:spPr>
      </p:sp>
      <p:sp>
        <p:nvSpPr>
          <p:cNvPr id="9231" name="Oval 16"/>
          <p:cNvSpPr/>
          <p:nvPr/>
        </p:nvSpPr>
        <p:spPr>
          <a:xfrm>
            <a:off x="5372100" y="46482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endParaRPr lang="en-US" dirty="0">
              <a:solidFill>
                <a:srgbClr val="993300"/>
              </a:solidFill>
              <a:latin typeface="Arial" panose="020B0604020202020204" pitchFamily="34" charset="0"/>
            </a:endParaRPr>
          </a:p>
        </p:txBody>
      </p:sp>
      <p:sp>
        <p:nvSpPr>
          <p:cNvPr id="9232" name="Oval 17"/>
          <p:cNvSpPr/>
          <p:nvPr/>
        </p:nvSpPr>
        <p:spPr>
          <a:xfrm>
            <a:off x="4686300" y="46482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endParaRPr lang="en-US" dirty="0">
              <a:solidFill>
                <a:srgbClr val="993300"/>
              </a:solidFill>
              <a:latin typeface="Arial" panose="020B0604020202020204" pitchFamily="34" charset="0"/>
            </a:endParaRPr>
          </a:p>
        </p:txBody>
      </p:sp>
      <p:sp>
        <p:nvSpPr>
          <p:cNvPr id="9233" name="Oval 19"/>
          <p:cNvSpPr/>
          <p:nvPr/>
        </p:nvSpPr>
        <p:spPr>
          <a:xfrm>
            <a:off x="5257800" y="5219700"/>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endParaRPr lang="en-US" dirty="0">
              <a:solidFill>
                <a:srgbClr val="993300"/>
              </a:solidFill>
              <a:latin typeface="Arial" panose="020B0604020202020204" pitchFamily="34" charset="0"/>
            </a:endParaRPr>
          </a:p>
        </p:txBody>
      </p:sp>
      <p:sp>
        <p:nvSpPr>
          <p:cNvPr id="9234" name="Line 20"/>
          <p:cNvSpPr/>
          <p:nvPr/>
        </p:nvSpPr>
        <p:spPr>
          <a:xfrm>
            <a:off x="5600700" y="5430838"/>
            <a:ext cx="228600" cy="342900"/>
          </a:xfrm>
          <a:prstGeom prst="line">
            <a:avLst/>
          </a:prstGeom>
          <a:ln w="9525" cap="flat" cmpd="sng">
            <a:solidFill>
              <a:srgbClr val="FFFF00"/>
            </a:solidFill>
            <a:prstDash val="solid"/>
            <a:round/>
            <a:headEnd type="none" w="med" len="med"/>
            <a:tailEnd type="none" w="med" len="med"/>
          </a:ln>
        </p:spPr>
      </p:sp>
      <p:sp>
        <p:nvSpPr>
          <p:cNvPr id="9235" name="Oval 21"/>
          <p:cNvSpPr/>
          <p:nvPr/>
        </p:nvSpPr>
        <p:spPr>
          <a:xfrm>
            <a:off x="5715000" y="5773738"/>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endParaRPr lang="en-US" dirty="0">
              <a:solidFill>
                <a:srgbClr val="993300"/>
              </a:solidFill>
              <a:latin typeface="Arial" panose="020B0604020202020204" pitchFamily="34" charset="0"/>
            </a:endParaRPr>
          </a:p>
        </p:txBody>
      </p:sp>
      <p:sp>
        <p:nvSpPr>
          <p:cNvPr id="9236" name="Line 22"/>
          <p:cNvSpPr/>
          <p:nvPr/>
        </p:nvSpPr>
        <p:spPr>
          <a:xfrm flipH="1">
            <a:off x="2400300" y="5430838"/>
            <a:ext cx="114300" cy="228600"/>
          </a:xfrm>
          <a:prstGeom prst="line">
            <a:avLst/>
          </a:prstGeom>
          <a:ln w="9525" cap="flat" cmpd="sng">
            <a:solidFill>
              <a:srgbClr val="FFFF00"/>
            </a:solidFill>
            <a:prstDash val="solid"/>
            <a:round/>
            <a:headEnd type="none" w="med" len="med"/>
            <a:tailEnd type="none" w="med" len="med"/>
          </a:ln>
        </p:spPr>
      </p:sp>
      <p:sp>
        <p:nvSpPr>
          <p:cNvPr id="9237" name="Oval 23"/>
          <p:cNvSpPr/>
          <p:nvPr/>
        </p:nvSpPr>
        <p:spPr>
          <a:xfrm>
            <a:off x="2286000" y="5659438"/>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endParaRPr lang="en-US" dirty="0">
              <a:solidFill>
                <a:srgbClr val="993300"/>
              </a:solidFill>
              <a:latin typeface="Arial" panose="020B0604020202020204" pitchFamily="34" charset="0"/>
            </a:endParaRPr>
          </a:p>
        </p:txBody>
      </p:sp>
      <p:sp>
        <p:nvSpPr>
          <p:cNvPr id="9238" name="Line 24"/>
          <p:cNvSpPr/>
          <p:nvPr/>
        </p:nvSpPr>
        <p:spPr>
          <a:xfrm>
            <a:off x="2857500" y="5430838"/>
            <a:ext cx="114300" cy="228600"/>
          </a:xfrm>
          <a:prstGeom prst="line">
            <a:avLst/>
          </a:prstGeom>
          <a:ln w="9525" cap="flat" cmpd="sng">
            <a:solidFill>
              <a:srgbClr val="FFFF00"/>
            </a:solidFill>
            <a:prstDash val="solid"/>
            <a:round/>
            <a:headEnd type="none" w="med" len="med"/>
            <a:tailEnd type="none" w="med" len="med"/>
          </a:ln>
        </p:spPr>
      </p:sp>
      <p:sp>
        <p:nvSpPr>
          <p:cNvPr id="9239" name="Oval 25"/>
          <p:cNvSpPr/>
          <p:nvPr/>
        </p:nvSpPr>
        <p:spPr>
          <a:xfrm>
            <a:off x="2857500" y="5659438"/>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endParaRPr lang="en-US" dirty="0">
              <a:solidFill>
                <a:srgbClr val="993300"/>
              </a:solidFill>
              <a:latin typeface="Arial" panose="020B0604020202020204" pitchFamily="34" charset="0"/>
            </a:endParaRPr>
          </a:p>
        </p:txBody>
      </p:sp>
      <p:sp>
        <p:nvSpPr>
          <p:cNvPr id="9240" name="Line 26"/>
          <p:cNvSpPr/>
          <p:nvPr/>
        </p:nvSpPr>
        <p:spPr>
          <a:xfrm flipH="1">
            <a:off x="4686300" y="4973638"/>
            <a:ext cx="114300" cy="228600"/>
          </a:xfrm>
          <a:prstGeom prst="line">
            <a:avLst/>
          </a:prstGeom>
          <a:ln w="9525" cap="flat" cmpd="sng">
            <a:solidFill>
              <a:srgbClr val="FFFF00"/>
            </a:solidFill>
            <a:prstDash val="solid"/>
            <a:round/>
            <a:headEnd type="none" w="med" len="med"/>
            <a:tailEnd type="none" w="med" len="med"/>
          </a:ln>
        </p:spPr>
      </p:sp>
      <p:sp>
        <p:nvSpPr>
          <p:cNvPr id="9241" name="Oval 27"/>
          <p:cNvSpPr/>
          <p:nvPr/>
        </p:nvSpPr>
        <p:spPr>
          <a:xfrm>
            <a:off x="4457700" y="5202238"/>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endParaRPr lang="en-US" dirty="0">
              <a:solidFill>
                <a:srgbClr val="993300"/>
              </a:solidFill>
              <a:latin typeface="Arial" panose="020B0604020202020204" pitchFamily="34" charset="0"/>
            </a:endParaRPr>
          </a:p>
        </p:txBody>
      </p:sp>
      <p:sp>
        <p:nvSpPr>
          <p:cNvPr id="9242" name="Line 28"/>
          <p:cNvSpPr/>
          <p:nvPr/>
        </p:nvSpPr>
        <p:spPr>
          <a:xfrm flipH="1">
            <a:off x="5257800" y="5545138"/>
            <a:ext cx="114300" cy="228600"/>
          </a:xfrm>
          <a:prstGeom prst="line">
            <a:avLst/>
          </a:prstGeom>
          <a:ln w="9525" cap="flat" cmpd="sng">
            <a:solidFill>
              <a:srgbClr val="FFFF00"/>
            </a:solidFill>
            <a:prstDash val="solid"/>
            <a:round/>
            <a:headEnd type="none" w="med" len="med"/>
            <a:tailEnd type="none" w="med" len="med"/>
          </a:ln>
        </p:spPr>
      </p:sp>
      <p:sp>
        <p:nvSpPr>
          <p:cNvPr id="9243" name="Oval 29"/>
          <p:cNvSpPr/>
          <p:nvPr/>
        </p:nvSpPr>
        <p:spPr>
          <a:xfrm>
            <a:off x="5143500" y="5773738"/>
            <a:ext cx="342900" cy="342900"/>
          </a:xfrm>
          <a:prstGeom prst="ellipse">
            <a:avLst/>
          </a:prstGeom>
          <a:solidFill>
            <a:srgbClr val="FFFFCC"/>
          </a:solidFill>
          <a:ln w="9525" cap="flat" cmpd="sng">
            <a:solidFill>
              <a:srgbClr val="FFFF00"/>
            </a:solidFill>
            <a:prstDash val="solid"/>
            <a:round/>
            <a:headEnd type="none" w="med" len="med"/>
            <a:tailEnd type="none" w="med" len="med"/>
          </a:ln>
        </p:spPr>
        <p:txBody>
          <a:bodyPr anchor="t" anchorCtr="0"/>
          <a:p>
            <a:pPr eaLnBrk="0" hangingPunct="0"/>
            <a:endParaRPr lang="en-US" dirty="0">
              <a:solidFill>
                <a:srgbClr val="993300"/>
              </a:solidFill>
              <a:latin typeface="Arial" panose="020B0604020202020204" pitchFamily="34" charset="0"/>
            </a:endParaRPr>
          </a:p>
        </p:txBody>
      </p:sp>
      <p:sp>
        <p:nvSpPr>
          <p:cNvPr id="9244" name="Line 30"/>
          <p:cNvSpPr/>
          <p:nvPr/>
        </p:nvSpPr>
        <p:spPr>
          <a:xfrm>
            <a:off x="4914900" y="4973638"/>
            <a:ext cx="114300" cy="228600"/>
          </a:xfrm>
          <a:prstGeom prst="line">
            <a:avLst/>
          </a:prstGeom>
          <a:ln w="9525" cap="flat" cmpd="sng">
            <a:solidFill>
              <a:srgbClr val="FFFF00"/>
            </a:solidFill>
            <a:prstDash val="solid"/>
            <a:round/>
            <a:headEnd type="none" w="med" len="med"/>
            <a:tailEnd type="none" w="med" len="med"/>
          </a:ln>
        </p:spPr>
      </p:sp>
      <p:sp>
        <p:nvSpPr>
          <p:cNvPr id="9245" name="Rectangle 31"/>
          <p:cNvSpPr/>
          <p:nvPr/>
        </p:nvSpPr>
        <p:spPr>
          <a:xfrm>
            <a:off x="4914900" y="5202238"/>
            <a:ext cx="228600"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dirty="0">
              <a:latin typeface="Arial" panose="020B0604020202020204" pitchFamily="34" charset="0"/>
            </a:endParaRPr>
          </a:p>
        </p:txBody>
      </p:sp>
      <p:sp>
        <p:nvSpPr>
          <p:cNvPr id="9246" name="Line 32"/>
          <p:cNvSpPr/>
          <p:nvPr/>
        </p:nvSpPr>
        <p:spPr>
          <a:xfrm>
            <a:off x="5600700" y="4973638"/>
            <a:ext cx="228600" cy="228600"/>
          </a:xfrm>
          <a:prstGeom prst="line">
            <a:avLst/>
          </a:prstGeom>
          <a:ln w="9525" cap="flat" cmpd="sng">
            <a:solidFill>
              <a:srgbClr val="FFFF00"/>
            </a:solidFill>
            <a:prstDash val="solid"/>
            <a:round/>
            <a:headEnd type="none" w="med" len="med"/>
            <a:tailEnd type="none" w="med" len="med"/>
          </a:ln>
        </p:spPr>
      </p:sp>
      <p:sp>
        <p:nvSpPr>
          <p:cNvPr id="9247" name="Rectangle 33"/>
          <p:cNvSpPr/>
          <p:nvPr/>
        </p:nvSpPr>
        <p:spPr>
          <a:xfrm>
            <a:off x="5715000" y="5202238"/>
            <a:ext cx="228600"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dirty="0">
              <a:latin typeface="Arial" panose="020B0604020202020204" pitchFamily="34" charset="0"/>
            </a:endParaRPr>
          </a:p>
        </p:txBody>
      </p:sp>
      <p:sp>
        <p:nvSpPr>
          <p:cNvPr id="9248" name="Line 34"/>
          <p:cNvSpPr/>
          <p:nvPr/>
        </p:nvSpPr>
        <p:spPr>
          <a:xfrm>
            <a:off x="4686300" y="5545138"/>
            <a:ext cx="114300" cy="228600"/>
          </a:xfrm>
          <a:prstGeom prst="line">
            <a:avLst/>
          </a:prstGeom>
          <a:ln w="9525" cap="flat" cmpd="sng">
            <a:solidFill>
              <a:srgbClr val="FFFF00"/>
            </a:solidFill>
            <a:prstDash val="solid"/>
            <a:round/>
            <a:headEnd type="none" w="med" len="med"/>
            <a:tailEnd type="none" w="med" len="med"/>
          </a:ln>
        </p:spPr>
      </p:sp>
      <p:sp>
        <p:nvSpPr>
          <p:cNvPr id="9249" name="Rectangle 35"/>
          <p:cNvSpPr/>
          <p:nvPr/>
        </p:nvSpPr>
        <p:spPr>
          <a:xfrm>
            <a:off x="4686300" y="5773738"/>
            <a:ext cx="228600"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dirty="0">
              <a:latin typeface="Arial" panose="020B0604020202020204" pitchFamily="34" charset="0"/>
            </a:endParaRPr>
          </a:p>
        </p:txBody>
      </p:sp>
      <p:sp>
        <p:nvSpPr>
          <p:cNvPr id="9250" name="Line 36"/>
          <p:cNvSpPr/>
          <p:nvPr/>
        </p:nvSpPr>
        <p:spPr>
          <a:xfrm>
            <a:off x="5372100" y="6116638"/>
            <a:ext cx="114300" cy="228600"/>
          </a:xfrm>
          <a:prstGeom prst="line">
            <a:avLst/>
          </a:prstGeom>
          <a:ln w="9525" cap="flat" cmpd="sng">
            <a:solidFill>
              <a:srgbClr val="FFFF00"/>
            </a:solidFill>
            <a:prstDash val="solid"/>
            <a:round/>
            <a:headEnd type="none" w="med" len="med"/>
            <a:tailEnd type="none" w="med" len="med"/>
          </a:ln>
        </p:spPr>
      </p:sp>
      <p:sp>
        <p:nvSpPr>
          <p:cNvPr id="9251" name="Rectangle 37"/>
          <p:cNvSpPr/>
          <p:nvPr/>
        </p:nvSpPr>
        <p:spPr>
          <a:xfrm>
            <a:off x="5372100" y="6345238"/>
            <a:ext cx="228600"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dirty="0">
              <a:latin typeface="Arial" panose="020B0604020202020204" pitchFamily="34" charset="0"/>
            </a:endParaRPr>
          </a:p>
        </p:txBody>
      </p:sp>
      <p:sp>
        <p:nvSpPr>
          <p:cNvPr id="9252" name="Line 38"/>
          <p:cNvSpPr/>
          <p:nvPr/>
        </p:nvSpPr>
        <p:spPr>
          <a:xfrm>
            <a:off x="5943600" y="6116638"/>
            <a:ext cx="342900" cy="228600"/>
          </a:xfrm>
          <a:prstGeom prst="line">
            <a:avLst/>
          </a:prstGeom>
          <a:ln w="9525" cap="flat" cmpd="sng">
            <a:solidFill>
              <a:srgbClr val="FFFF00"/>
            </a:solidFill>
            <a:prstDash val="solid"/>
            <a:round/>
            <a:headEnd type="none" w="med" len="med"/>
            <a:tailEnd type="none" w="med" len="med"/>
          </a:ln>
        </p:spPr>
      </p:sp>
      <p:sp>
        <p:nvSpPr>
          <p:cNvPr id="9253" name="Rectangle 39"/>
          <p:cNvSpPr/>
          <p:nvPr/>
        </p:nvSpPr>
        <p:spPr>
          <a:xfrm>
            <a:off x="6057900" y="6345238"/>
            <a:ext cx="228600"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dirty="0">
              <a:latin typeface="Arial" panose="020B0604020202020204" pitchFamily="34" charset="0"/>
            </a:endParaRPr>
          </a:p>
        </p:txBody>
      </p:sp>
      <p:sp>
        <p:nvSpPr>
          <p:cNvPr id="9254" name="Line 40"/>
          <p:cNvSpPr/>
          <p:nvPr/>
        </p:nvSpPr>
        <p:spPr>
          <a:xfrm flipH="1">
            <a:off x="4457700" y="5545138"/>
            <a:ext cx="114300" cy="228600"/>
          </a:xfrm>
          <a:prstGeom prst="line">
            <a:avLst/>
          </a:prstGeom>
          <a:ln w="9525" cap="flat" cmpd="sng">
            <a:solidFill>
              <a:srgbClr val="FFFF00"/>
            </a:solidFill>
            <a:prstDash val="solid"/>
            <a:round/>
            <a:headEnd type="none" w="med" len="med"/>
            <a:tailEnd type="none" w="med" len="med"/>
          </a:ln>
        </p:spPr>
      </p:sp>
      <p:sp>
        <p:nvSpPr>
          <p:cNvPr id="9255" name="Rectangle 41"/>
          <p:cNvSpPr/>
          <p:nvPr/>
        </p:nvSpPr>
        <p:spPr>
          <a:xfrm>
            <a:off x="4343400" y="5773738"/>
            <a:ext cx="228600"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dirty="0">
              <a:latin typeface="Arial" panose="020B0604020202020204" pitchFamily="34" charset="0"/>
            </a:endParaRPr>
          </a:p>
        </p:txBody>
      </p:sp>
      <p:sp>
        <p:nvSpPr>
          <p:cNvPr id="9256" name="Line 42"/>
          <p:cNvSpPr/>
          <p:nvPr/>
        </p:nvSpPr>
        <p:spPr>
          <a:xfrm flipH="1">
            <a:off x="5143500" y="6116638"/>
            <a:ext cx="114300" cy="228600"/>
          </a:xfrm>
          <a:prstGeom prst="line">
            <a:avLst/>
          </a:prstGeom>
          <a:ln w="9525" cap="flat" cmpd="sng">
            <a:solidFill>
              <a:srgbClr val="FFFF00"/>
            </a:solidFill>
            <a:prstDash val="solid"/>
            <a:round/>
            <a:headEnd type="none" w="med" len="med"/>
            <a:tailEnd type="none" w="med" len="med"/>
          </a:ln>
        </p:spPr>
      </p:sp>
      <p:sp>
        <p:nvSpPr>
          <p:cNvPr id="9257" name="Rectangle 43"/>
          <p:cNvSpPr/>
          <p:nvPr/>
        </p:nvSpPr>
        <p:spPr>
          <a:xfrm>
            <a:off x="5029200" y="6345238"/>
            <a:ext cx="228600"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dirty="0">
              <a:latin typeface="Arial" panose="020B0604020202020204" pitchFamily="34" charset="0"/>
            </a:endParaRPr>
          </a:p>
        </p:txBody>
      </p:sp>
      <p:sp>
        <p:nvSpPr>
          <p:cNvPr id="9258" name="Line 44"/>
          <p:cNvSpPr/>
          <p:nvPr/>
        </p:nvSpPr>
        <p:spPr>
          <a:xfrm flipH="1">
            <a:off x="5829300" y="6116638"/>
            <a:ext cx="114300" cy="228600"/>
          </a:xfrm>
          <a:prstGeom prst="line">
            <a:avLst/>
          </a:prstGeom>
          <a:ln w="9525" cap="flat" cmpd="sng">
            <a:solidFill>
              <a:srgbClr val="FFFF00"/>
            </a:solidFill>
            <a:prstDash val="solid"/>
            <a:round/>
            <a:headEnd type="none" w="med" len="med"/>
            <a:tailEnd type="none" w="med" len="med"/>
          </a:ln>
        </p:spPr>
      </p:sp>
      <p:sp>
        <p:nvSpPr>
          <p:cNvPr id="9259" name="Rectangle 45"/>
          <p:cNvSpPr/>
          <p:nvPr/>
        </p:nvSpPr>
        <p:spPr>
          <a:xfrm>
            <a:off x="5715000" y="6345238"/>
            <a:ext cx="228600" cy="228600"/>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dirty="0">
              <a:latin typeface="Arial" panose="020B0604020202020204" pitchFamily="34" charset="0"/>
            </a:endParaRPr>
          </a:p>
        </p:txBody>
      </p:sp>
      <p:sp>
        <p:nvSpPr>
          <p:cNvPr id="9260" name="Rectangle 46"/>
          <p:cNvSpPr/>
          <p:nvPr/>
        </p:nvSpPr>
        <p:spPr>
          <a:xfrm>
            <a:off x="990600" y="5943600"/>
            <a:ext cx="1041400" cy="366713"/>
          </a:xfrm>
          <a:prstGeom prst="rect">
            <a:avLst/>
          </a:prstGeom>
          <a:noFill/>
          <a:ln w="9525">
            <a:noFill/>
          </a:ln>
        </p:spPr>
        <p:txBody>
          <a:bodyPr wrap="none" anchor="ctr" anchorCtr="0">
            <a:spAutoFit/>
          </a:bodyPr>
          <a:p>
            <a:r>
              <a:rPr lang="en-US" sz="1200" b="1" dirty="0">
                <a:solidFill>
                  <a:srgbClr val="FFFF00"/>
                </a:solidFill>
                <a:latin typeface="Arial" panose="020B0604020202020204" pitchFamily="34" charset="0"/>
              </a:rPr>
              <a:t>Binary tree</a:t>
            </a:r>
            <a:r>
              <a:rPr lang="en-US" dirty="0">
                <a:solidFill>
                  <a:srgbClr val="FFFF00"/>
                </a:solidFill>
                <a:latin typeface="Arial" panose="020B0604020202020204" pitchFamily="34" charset="0"/>
              </a:rPr>
              <a:t> </a:t>
            </a:r>
            <a:endParaRPr lang="en-US" dirty="0">
              <a:solidFill>
                <a:srgbClr val="FFFF00"/>
              </a:solidFill>
              <a:latin typeface="Arial" panose="020B0604020202020204" pitchFamily="34" charset="0"/>
            </a:endParaRPr>
          </a:p>
        </p:txBody>
      </p:sp>
      <p:sp>
        <p:nvSpPr>
          <p:cNvPr id="9261" name="Rectangle 47"/>
          <p:cNvSpPr/>
          <p:nvPr/>
        </p:nvSpPr>
        <p:spPr>
          <a:xfrm>
            <a:off x="6477000" y="4876800"/>
            <a:ext cx="1658938" cy="376238"/>
          </a:xfrm>
          <a:prstGeom prst="rect">
            <a:avLst/>
          </a:prstGeom>
          <a:solidFill>
            <a:srgbClr val="FFFFCC"/>
          </a:solidFill>
          <a:ln w="9525" cap="flat" cmpd="sng">
            <a:solidFill>
              <a:srgbClr val="FFFF00"/>
            </a:solidFill>
            <a:prstDash val="solid"/>
            <a:miter/>
            <a:headEnd type="none" w="med" len="med"/>
            <a:tailEnd type="none" w="med" len="med"/>
          </a:ln>
        </p:spPr>
        <p:txBody>
          <a:bodyPr wrap="none" anchor="ctr" anchorCtr="0">
            <a:spAutoFit/>
          </a:bodyPr>
          <a:p>
            <a:r>
              <a:rPr lang="en-US" sz="1200" dirty="0">
                <a:solidFill>
                  <a:srgbClr val="993300"/>
                </a:solidFill>
                <a:latin typeface="Arial" panose="020B0604020202020204" pitchFamily="34" charset="0"/>
              </a:rPr>
              <a:t>Extended binary tree</a:t>
            </a:r>
            <a:r>
              <a:rPr lang="en-US" dirty="0">
                <a:solidFill>
                  <a:srgbClr val="993300"/>
                </a:solidFill>
                <a:latin typeface="Arial" panose="020B0604020202020204" pitchFamily="34" charset="0"/>
              </a:rPr>
              <a:t> </a:t>
            </a:r>
            <a:endParaRPr lang="en-US" dirty="0">
              <a:solidFill>
                <a:srgbClr val="993300"/>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ln/>
        </p:spPr>
        <p:txBody>
          <a:bodyPr vert="horz" wrap="square" lIns="91440" tIns="45720" rIns="91440" bIns="45720" anchor="ctr" anchorCtr="0"/>
          <a:p>
            <a:pPr eaLnBrk="1" hangingPunct="1"/>
            <a:r>
              <a:rPr lang="en-US" sz="4000" b="1" dirty="0">
                <a:solidFill>
                  <a:srgbClr val="FFCCFF"/>
                </a:solidFill>
              </a:rPr>
              <a:t>Representation of Binary Trees in Memory</a:t>
            </a:r>
            <a:r>
              <a:rPr lang="en-US" sz="4000" dirty="0"/>
              <a:t> </a:t>
            </a:r>
            <a:endParaRPr lang="en-US" sz="4000" dirty="0"/>
          </a:p>
        </p:txBody>
      </p:sp>
      <p:sp>
        <p:nvSpPr>
          <p:cNvPr id="8704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en-US" sz="1800" b="0" i="0" u="none" strike="noStrike" kern="0" cap="none" spc="0" normalizeH="0" baseline="0" noProof="0" smtClean="0">
                <a:ln>
                  <a:noFill/>
                </a:ln>
                <a:solidFill>
                  <a:srgbClr val="FFFF00"/>
                </a:solidFill>
                <a:effectLst/>
                <a:uLnTx/>
                <a:uFillTx/>
                <a:latin typeface="+mn-lt"/>
                <a:ea typeface="+mn-ea"/>
                <a:cs typeface="+mn-cs"/>
              </a:rPr>
              <a:t>In computer’s memory, a binary tree can be maintained either using a linked representation (as in case of a linked list) or using sequential representation (as in case of single arrays). </a:t>
            </a:r>
            <a:endParaRPr kumimoji="0" lang="en-US" sz="1800" b="0" i="1" u="none" strike="noStrike" kern="0" cap="none" spc="0" normalizeH="0" baseline="0" noProof="0" smtClean="0">
              <a:ln>
                <a:noFill/>
              </a:ln>
              <a:solidFill>
                <a:srgbClr val="FFFF00"/>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sz="1800" b="1" i="1"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Linked Representation of Binary Trees</a:t>
            </a:r>
            <a:endParaRPr kumimoji="0" lang="en-US" sz="1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0" lang="en-US" sz="1800" b="0" i="0" u="none" strike="noStrike" kern="0" cap="none" spc="0" normalizeH="0" baseline="0" noProof="0" smtClean="0">
                <a:ln>
                  <a:noFill/>
                </a:ln>
                <a:solidFill>
                  <a:srgbClr val="FFFF00"/>
                </a:solidFill>
                <a:effectLst/>
                <a:uLnTx/>
                <a:uFillTx/>
                <a:latin typeface="+mn-lt"/>
                <a:ea typeface="+mn-ea"/>
                <a:cs typeface="+mn-cs"/>
              </a:rPr>
              <a:t>In linked representation of binary tree, every node will have three parts, the data element, a pointer to the left node and a pointer to the right node. So in C, the binary tree is built with a node type given as below. </a:t>
            </a:r>
            <a:endParaRPr kumimoji="0" lang="en-US" sz="1800" b="0" i="0" u="none" strike="noStrike" kern="0" cap="none" spc="0" normalizeH="0" baseline="0" noProof="0" smtClean="0">
              <a:ln>
                <a:noFill/>
              </a:ln>
              <a:solidFill>
                <a:srgbClr val="FFFF00"/>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sz="1600" b="0" i="0" u="none" strike="noStrike" kern="0" cap="none" spc="0" normalizeH="0" baseline="0" noProof="0" smtClean="0">
                <a:ln>
                  <a:noFill/>
                </a:ln>
                <a:solidFill>
                  <a:srgbClr val="FFFF00"/>
                </a:solidFill>
                <a:effectLst/>
                <a:uLnTx/>
                <a:uFillTx/>
                <a:latin typeface="+mn-lt"/>
                <a:ea typeface="+mn-ea"/>
                <a:cs typeface="+mn-cs"/>
              </a:rPr>
              <a:t>	</a:t>
            </a:r>
            <a:r>
              <a:rPr kumimoji="0" lang="en-US" sz="1600" b="0" i="0" u="none" strike="noStrike" kern="0" cap="none" spc="0" normalizeH="0" baseline="0" noProof="0" smtClean="0">
                <a:ln>
                  <a:noFill/>
                </a:ln>
                <a:solidFill>
                  <a:srgbClr val="FFCC99"/>
                </a:solidFill>
                <a:effectLst/>
                <a:uLnTx/>
                <a:uFillTx/>
                <a:latin typeface="+mn-lt"/>
                <a:ea typeface="+mn-ea"/>
                <a:cs typeface="+mn-cs"/>
              </a:rPr>
              <a:t>struct node { </a:t>
            </a:r>
            <a:br>
              <a:rPr kumimoji="0" lang="en-US" sz="1600" b="0" i="0" u="none" strike="noStrike" kern="0" cap="none" spc="0" normalizeH="0" baseline="0" noProof="0" smtClean="0">
                <a:ln>
                  <a:noFill/>
                </a:ln>
                <a:solidFill>
                  <a:srgbClr val="FFCC99"/>
                </a:solidFill>
                <a:effectLst/>
                <a:uLnTx/>
                <a:uFillTx/>
                <a:latin typeface="+mn-lt"/>
                <a:ea typeface="+mn-ea"/>
                <a:cs typeface="+mn-cs"/>
              </a:rPr>
            </a:br>
            <a:r>
              <a:rPr kumimoji="0" lang="en-US" sz="1600" b="0" i="0" u="none" strike="noStrike" kern="0" cap="none" spc="0" normalizeH="0" baseline="0" noProof="0" smtClean="0">
                <a:ln>
                  <a:noFill/>
                </a:ln>
                <a:solidFill>
                  <a:srgbClr val="FFCC99"/>
                </a:solidFill>
                <a:effectLst/>
                <a:uLnTx/>
                <a:uFillTx/>
                <a:latin typeface="+mn-lt"/>
                <a:ea typeface="+mn-ea"/>
                <a:cs typeface="+mn-cs"/>
              </a:rPr>
              <a:t>    struct node* left; </a:t>
            </a:r>
            <a:endParaRPr kumimoji="0" lang="en-US" sz="1600" b="0" i="0" u="none" strike="noStrike" kern="0" cap="none" spc="0" normalizeH="0" baseline="0" noProof="0" smtClean="0">
              <a:ln>
                <a:noFill/>
              </a:ln>
              <a:solidFill>
                <a:srgbClr val="FFCC99"/>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sz="1600" b="0" i="0" u="none" strike="noStrike" kern="0" cap="none" spc="0" normalizeH="0" baseline="0" noProof="0" smtClean="0">
                <a:ln>
                  <a:noFill/>
                </a:ln>
                <a:solidFill>
                  <a:srgbClr val="FFCC99"/>
                </a:solidFill>
                <a:effectLst/>
                <a:uLnTx/>
                <a:uFillTx/>
                <a:latin typeface="+mn-lt"/>
                <a:ea typeface="+mn-ea"/>
                <a:cs typeface="+mn-cs"/>
              </a:rPr>
              <a:t>	    int data;</a:t>
            </a:r>
            <a:br>
              <a:rPr kumimoji="0" lang="en-US" sz="1600" b="0" i="0" u="none" strike="noStrike" kern="0" cap="none" spc="0" normalizeH="0" baseline="0" noProof="0" smtClean="0">
                <a:ln>
                  <a:noFill/>
                </a:ln>
                <a:solidFill>
                  <a:srgbClr val="FFCC99"/>
                </a:solidFill>
                <a:effectLst/>
                <a:uLnTx/>
                <a:uFillTx/>
                <a:latin typeface="+mn-lt"/>
                <a:ea typeface="+mn-ea"/>
                <a:cs typeface="+mn-cs"/>
              </a:rPr>
            </a:br>
            <a:r>
              <a:rPr kumimoji="0" lang="en-US" sz="1600" b="0" i="0" u="none" strike="noStrike" kern="0" cap="none" spc="0" normalizeH="0" baseline="0" noProof="0" smtClean="0">
                <a:ln>
                  <a:noFill/>
                </a:ln>
                <a:solidFill>
                  <a:srgbClr val="FFCC99"/>
                </a:solidFill>
                <a:effectLst/>
                <a:uLnTx/>
                <a:uFillTx/>
                <a:latin typeface="+mn-lt"/>
                <a:ea typeface="+mn-ea"/>
                <a:cs typeface="+mn-cs"/>
              </a:rPr>
              <a:t>    struct node* right; </a:t>
            </a:r>
            <a:br>
              <a:rPr kumimoji="0" lang="en-US" sz="1600" b="0" i="0" u="none" strike="noStrike" kern="0" cap="none" spc="0" normalizeH="0" baseline="0" noProof="0" smtClean="0">
                <a:ln>
                  <a:noFill/>
                </a:ln>
                <a:solidFill>
                  <a:srgbClr val="FFCC99"/>
                </a:solidFill>
                <a:effectLst/>
                <a:uLnTx/>
                <a:uFillTx/>
                <a:latin typeface="+mn-lt"/>
                <a:ea typeface="+mn-ea"/>
                <a:cs typeface="+mn-cs"/>
              </a:rPr>
            </a:br>
            <a:r>
              <a:rPr kumimoji="0" lang="en-US" sz="1600" b="0" i="0" u="none" strike="noStrike" kern="0" cap="none" spc="0" normalizeH="0" baseline="0" noProof="0" smtClean="0">
                <a:ln>
                  <a:noFill/>
                </a:ln>
                <a:solidFill>
                  <a:srgbClr val="FFCC99"/>
                </a:solidFill>
                <a:effectLst/>
                <a:uLnTx/>
                <a:uFillTx/>
                <a:latin typeface="+mn-lt"/>
                <a:ea typeface="+mn-ea"/>
                <a:cs typeface="+mn-cs"/>
              </a:rPr>
              <a:t>}; </a:t>
            </a:r>
            <a:br>
              <a:rPr kumimoji="0" lang="en-US" sz="1600" b="0" i="0" u="none" strike="noStrike" kern="0" cap="none" spc="0" normalizeH="0" baseline="0" noProof="0" smtClean="0">
                <a:ln>
                  <a:noFill/>
                </a:ln>
                <a:solidFill>
                  <a:srgbClr val="FFCC99"/>
                </a:solidFill>
                <a:effectLst/>
                <a:uLnTx/>
                <a:uFillTx/>
                <a:latin typeface="+mn-lt"/>
                <a:ea typeface="+mn-ea"/>
                <a:cs typeface="+mn-cs"/>
              </a:rPr>
            </a:br>
            <a:br>
              <a:rPr kumimoji="0" lang="en-US" sz="2800" b="0" i="0" u="none" strike="noStrike" kern="0" cap="none" spc="0" normalizeH="0" baseline="0" noProof="0" smtClean="0">
                <a:ln>
                  <a:noFill/>
                </a:ln>
                <a:solidFill>
                  <a:schemeClr val="tx1"/>
                </a:solidFill>
                <a:effectLst/>
                <a:uLnTx/>
                <a:uFillTx/>
                <a:latin typeface="+mn-lt"/>
                <a:ea typeface="+mn-ea"/>
                <a:cs typeface="+mn-cs"/>
              </a:rPr>
            </a:br>
            <a:endParaRPr kumimoji="0" lang="en-US" sz="2800" b="0" i="0" u="none" strike="noStrike" kern="0" cap="none" spc="0" normalizeH="0" baseline="0" noProof="0" smtClean="0">
              <a:ln>
                <a:noFill/>
              </a:ln>
              <a:solidFill>
                <a:schemeClr val="tx1"/>
              </a:solidFill>
              <a:effectLst/>
              <a:uLnTx/>
              <a:uFillTx/>
              <a:latin typeface="+mn-lt"/>
              <a:ea typeface="+mn-ea"/>
              <a:cs typeface="+mn-cs"/>
            </a:endParaRPr>
          </a:p>
        </p:txBody>
      </p:sp>
      <p:grpSp>
        <p:nvGrpSpPr>
          <p:cNvPr id="10243" name="Group 4"/>
          <p:cNvGrpSpPr/>
          <p:nvPr/>
        </p:nvGrpSpPr>
        <p:grpSpPr>
          <a:xfrm>
            <a:off x="2590800" y="3886200"/>
            <a:ext cx="4343400" cy="1714500"/>
            <a:chOff x="720" y="1655"/>
            <a:chExt cx="2736" cy="1080"/>
          </a:xfrm>
        </p:grpSpPr>
        <p:sp>
          <p:nvSpPr>
            <p:cNvPr id="10244" name="Rectangle 5"/>
            <p:cNvSpPr/>
            <p:nvPr/>
          </p:nvSpPr>
          <p:spPr>
            <a:xfrm>
              <a:off x="1944" y="1655"/>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dirty="0">
                <a:latin typeface="Arial" panose="020B0604020202020204" pitchFamily="34" charset="0"/>
              </a:endParaRPr>
            </a:p>
          </p:txBody>
        </p:sp>
        <p:sp>
          <p:nvSpPr>
            <p:cNvPr id="10245" name="Rectangle 6"/>
            <p:cNvSpPr/>
            <p:nvPr/>
          </p:nvSpPr>
          <p:spPr>
            <a:xfrm>
              <a:off x="2088" y="1655"/>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1</a:t>
              </a:r>
              <a:endParaRPr lang="en-US" b="1" dirty="0">
                <a:solidFill>
                  <a:srgbClr val="993300"/>
                </a:solidFill>
                <a:latin typeface="Arial" panose="020B0604020202020204" pitchFamily="34" charset="0"/>
              </a:endParaRPr>
            </a:p>
          </p:txBody>
        </p:sp>
        <p:sp>
          <p:nvSpPr>
            <p:cNvPr id="10246" name="Rectangle 7"/>
            <p:cNvSpPr/>
            <p:nvPr/>
          </p:nvSpPr>
          <p:spPr>
            <a:xfrm>
              <a:off x="2232" y="1655"/>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dirty="0">
                <a:latin typeface="Arial" panose="020B0604020202020204" pitchFamily="34" charset="0"/>
              </a:endParaRPr>
            </a:p>
          </p:txBody>
        </p:sp>
        <p:sp>
          <p:nvSpPr>
            <p:cNvPr id="10247" name="Rectangle 8"/>
            <p:cNvSpPr/>
            <p:nvPr/>
          </p:nvSpPr>
          <p:spPr>
            <a:xfrm>
              <a:off x="1440" y="194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dirty="0">
                <a:latin typeface="Arial" panose="020B0604020202020204" pitchFamily="34" charset="0"/>
              </a:endParaRPr>
            </a:p>
          </p:txBody>
        </p:sp>
        <p:sp>
          <p:nvSpPr>
            <p:cNvPr id="10248" name="Rectangle 9"/>
            <p:cNvSpPr/>
            <p:nvPr/>
          </p:nvSpPr>
          <p:spPr>
            <a:xfrm>
              <a:off x="1584" y="194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2</a:t>
              </a:r>
              <a:endParaRPr lang="en-US" b="1" dirty="0">
                <a:solidFill>
                  <a:srgbClr val="993300"/>
                </a:solidFill>
                <a:latin typeface="Arial" panose="020B0604020202020204" pitchFamily="34" charset="0"/>
              </a:endParaRPr>
            </a:p>
          </p:txBody>
        </p:sp>
        <p:sp>
          <p:nvSpPr>
            <p:cNvPr id="10249" name="Rectangle 10"/>
            <p:cNvSpPr/>
            <p:nvPr/>
          </p:nvSpPr>
          <p:spPr>
            <a:xfrm>
              <a:off x="1728" y="194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dirty="0">
                <a:latin typeface="Arial" panose="020B0604020202020204" pitchFamily="34" charset="0"/>
              </a:endParaRPr>
            </a:p>
          </p:txBody>
        </p:sp>
        <p:sp>
          <p:nvSpPr>
            <p:cNvPr id="10250" name="Rectangle 11"/>
            <p:cNvSpPr/>
            <p:nvPr/>
          </p:nvSpPr>
          <p:spPr>
            <a:xfrm>
              <a:off x="2304" y="194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dirty="0">
                <a:latin typeface="Arial" panose="020B0604020202020204" pitchFamily="34" charset="0"/>
              </a:endParaRPr>
            </a:p>
          </p:txBody>
        </p:sp>
        <p:sp>
          <p:nvSpPr>
            <p:cNvPr id="10251" name="Rectangle 12"/>
            <p:cNvSpPr/>
            <p:nvPr/>
          </p:nvSpPr>
          <p:spPr>
            <a:xfrm>
              <a:off x="2448" y="194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3</a:t>
              </a:r>
              <a:endParaRPr lang="en-US" b="1" dirty="0">
                <a:solidFill>
                  <a:srgbClr val="993300"/>
                </a:solidFill>
                <a:latin typeface="Arial" panose="020B0604020202020204" pitchFamily="34" charset="0"/>
              </a:endParaRPr>
            </a:p>
          </p:txBody>
        </p:sp>
        <p:sp>
          <p:nvSpPr>
            <p:cNvPr id="10252" name="Rectangle 13"/>
            <p:cNvSpPr/>
            <p:nvPr/>
          </p:nvSpPr>
          <p:spPr>
            <a:xfrm>
              <a:off x="2592" y="1943"/>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dirty="0">
                <a:latin typeface="Arial" panose="020B0604020202020204" pitchFamily="34" charset="0"/>
              </a:endParaRPr>
            </a:p>
          </p:txBody>
        </p:sp>
        <p:sp>
          <p:nvSpPr>
            <p:cNvPr id="10253" name="Rectangle 14"/>
            <p:cNvSpPr/>
            <p:nvPr/>
          </p:nvSpPr>
          <p:spPr>
            <a:xfrm>
              <a:off x="1008" y="223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dirty="0">
                <a:latin typeface="Arial" panose="020B0604020202020204" pitchFamily="34" charset="0"/>
              </a:endParaRPr>
            </a:p>
          </p:txBody>
        </p:sp>
        <p:sp>
          <p:nvSpPr>
            <p:cNvPr id="10254" name="Rectangle 15"/>
            <p:cNvSpPr/>
            <p:nvPr/>
          </p:nvSpPr>
          <p:spPr>
            <a:xfrm>
              <a:off x="1152" y="223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4</a:t>
              </a:r>
              <a:endParaRPr lang="en-US" b="1" dirty="0">
                <a:solidFill>
                  <a:srgbClr val="993300"/>
                </a:solidFill>
                <a:latin typeface="Arial" panose="020B0604020202020204" pitchFamily="34" charset="0"/>
              </a:endParaRPr>
            </a:p>
          </p:txBody>
        </p:sp>
        <p:sp>
          <p:nvSpPr>
            <p:cNvPr id="10255" name="Rectangle 16"/>
            <p:cNvSpPr/>
            <p:nvPr/>
          </p:nvSpPr>
          <p:spPr>
            <a:xfrm>
              <a:off x="1296" y="223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dirty="0">
                <a:latin typeface="Arial" panose="020B0604020202020204" pitchFamily="34" charset="0"/>
              </a:endParaRPr>
            </a:p>
          </p:txBody>
        </p:sp>
        <p:sp>
          <p:nvSpPr>
            <p:cNvPr id="10256" name="Rectangle 17"/>
            <p:cNvSpPr/>
            <p:nvPr/>
          </p:nvSpPr>
          <p:spPr>
            <a:xfrm>
              <a:off x="1584" y="223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dirty="0">
                <a:latin typeface="Arial" panose="020B0604020202020204" pitchFamily="34" charset="0"/>
              </a:endParaRPr>
            </a:p>
          </p:txBody>
        </p:sp>
        <p:sp>
          <p:nvSpPr>
            <p:cNvPr id="10257" name="Rectangle 18"/>
            <p:cNvSpPr/>
            <p:nvPr/>
          </p:nvSpPr>
          <p:spPr>
            <a:xfrm>
              <a:off x="1728" y="223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5</a:t>
              </a:r>
              <a:endParaRPr lang="en-US" b="1" dirty="0">
                <a:solidFill>
                  <a:srgbClr val="993300"/>
                </a:solidFill>
                <a:latin typeface="Arial" panose="020B0604020202020204" pitchFamily="34" charset="0"/>
              </a:endParaRPr>
            </a:p>
          </p:txBody>
        </p:sp>
        <p:sp>
          <p:nvSpPr>
            <p:cNvPr id="10258" name="Rectangle 19"/>
            <p:cNvSpPr/>
            <p:nvPr/>
          </p:nvSpPr>
          <p:spPr>
            <a:xfrm>
              <a:off x="1872" y="223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dirty="0">
                <a:latin typeface="Arial" panose="020B0604020202020204" pitchFamily="34" charset="0"/>
              </a:endParaRPr>
            </a:p>
          </p:txBody>
        </p:sp>
        <p:sp>
          <p:nvSpPr>
            <p:cNvPr id="10259" name="Line 20"/>
            <p:cNvSpPr/>
            <p:nvPr/>
          </p:nvSpPr>
          <p:spPr>
            <a:xfrm flipH="1">
              <a:off x="1656" y="1727"/>
              <a:ext cx="360" cy="216"/>
            </a:xfrm>
            <a:prstGeom prst="line">
              <a:avLst/>
            </a:prstGeom>
            <a:ln w="9525" cap="flat" cmpd="sng">
              <a:solidFill>
                <a:srgbClr val="FFFF00"/>
              </a:solidFill>
              <a:prstDash val="solid"/>
              <a:round/>
              <a:headEnd type="none" w="med" len="med"/>
              <a:tailEnd type="none" w="med" len="med"/>
            </a:ln>
          </p:spPr>
        </p:sp>
        <p:sp>
          <p:nvSpPr>
            <p:cNvPr id="10260" name="Line 21"/>
            <p:cNvSpPr/>
            <p:nvPr/>
          </p:nvSpPr>
          <p:spPr>
            <a:xfrm>
              <a:off x="2304" y="1727"/>
              <a:ext cx="216" cy="216"/>
            </a:xfrm>
            <a:prstGeom prst="line">
              <a:avLst/>
            </a:prstGeom>
            <a:ln w="9525" cap="flat" cmpd="sng">
              <a:solidFill>
                <a:srgbClr val="FFFF00"/>
              </a:solidFill>
              <a:prstDash val="solid"/>
              <a:round/>
              <a:headEnd type="none" w="med" len="med"/>
              <a:tailEnd type="none" w="med" len="med"/>
            </a:ln>
          </p:spPr>
        </p:sp>
        <p:sp>
          <p:nvSpPr>
            <p:cNvPr id="10261" name="Line 22"/>
            <p:cNvSpPr/>
            <p:nvPr/>
          </p:nvSpPr>
          <p:spPr>
            <a:xfrm flipH="1">
              <a:off x="1224" y="2015"/>
              <a:ext cx="288" cy="216"/>
            </a:xfrm>
            <a:prstGeom prst="line">
              <a:avLst/>
            </a:prstGeom>
            <a:ln w="9525" cap="flat" cmpd="sng">
              <a:solidFill>
                <a:srgbClr val="FFFF00"/>
              </a:solidFill>
              <a:prstDash val="solid"/>
              <a:round/>
              <a:headEnd type="none" w="med" len="med"/>
              <a:tailEnd type="none" w="med" len="med"/>
            </a:ln>
          </p:spPr>
        </p:sp>
        <p:sp>
          <p:nvSpPr>
            <p:cNvPr id="10262" name="Rectangle 23"/>
            <p:cNvSpPr/>
            <p:nvPr/>
          </p:nvSpPr>
          <p:spPr>
            <a:xfrm>
              <a:off x="2160" y="223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dirty="0">
                <a:latin typeface="Arial" panose="020B0604020202020204" pitchFamily="34" charset="0"/>
              </a:endParaRPr>
            </a:p>
          </p:txBody>
        </p:sp>
        <p:sp>
          <p:nvSpPr>
            <p:cNvPr id="10263" name="Rectangle 24"/>
            <p:cNvSpPr/>
            <p:nvPr/>
          </p:nvSpPr>
          <p:spPr>
            <a:xfrm>
              <a:off x="2304" y="223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6</a:t>
              </a:r>
              <a:endParaRPr lang="en-US" b="1" dirty="0">
                <a:solidFill>
                  <a:srgbClr val="993300"/>
                </a:solidFill>
                <a:latin typeface="Arial" panose="020B0604020202020204" pitchFamily="34" charset="0"/>
              </a:endParaRPr>
            </a:p>
          </p:txBody>
        </p:sp>
        <p:sp>
          <p:nvSpPr>
            <p:cNvPr id="10264" name="Rectangle 25"/>
            <p:cNvSpPr/>
            <p:nvPr/>
          </p:nvSpPr>
          <p:spPr>
            <a:xfrm>
              <a:off x="2448" y="223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dirty="0">
                <a:latin typeface="Arial" panose="020B0604020202020204" pitchFamily="34" charset="0"/>
              </a:endParaRPr>
            </a:p>
          </p:txBody>
        </p:sp>
        <p:sp>
          <p:nvSpPr>
            <p:cNvPr id="10265" name="Rectangle 26"/>
            <p:cNvSpPr/>
            <p:nvPr/>
          </p:nvSpPr>
          <p:spPr>
            <a:xfrm>
              <a:off x="2736" y="223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dirty="0">
                <a:latin typeface="Arial" panose="020B0604020202020204" pitchFamily="34" charset="0"/>
              </a:endParaRPr>
            </a:p>
          </p:txBody>
        </p:sp>
        <p:sp>
          <p:nvSpPr>
            <p:cNvPr id="10266" name="Rectangle 27"/>
            <p:cNvSpPr/>
            <p:nvPr/>
          </p:nvSpPr>
          <p:spPr>
            <a:xfrm>
              <a:off x="2880" y="223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7</a:t>
              </a:r>
              <a:endParaRPr lang="en-US" b="1" dirty="0">
                <a:solidFill>
                  <a:srgbClr val="993300"/>
                </a:solidFill>
                <a:latin typeface="Arial" panose="020B0604020202020204" pitchFamily="34" charset="0"/>
              </a:endParaRPr>
            </a:p>
          </p:txBody>
        </p:sp>
        <p:sp>
          <p:nvSpPr>
            <p:cNvPr id="10267" name="Rectangle 28"/>
            <p:cNvSpPr/>
            <p:nvPr/>
          </p:nvSpPr>
          <p:spPr>
            <a:xfrm>
              <a:off x="3024" y="223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endParaRPr lang="en-US" dirty="0">
                <a:latin typeface="Arial" panose="020B0604020202020204" pitchFamily="34" charset="0"/>
              </a:endParaRPr>
            </a:p>
          </p:txBody>
        </p:sp>
        <p:sp>
          <p:nvSpPr>
            <p:cNvPr id="10268" name="Line 29"/>
            <p:cNvSpPr/>
            <p:nvPr/>
          </p:nvSpPr>
          <p:spPr>
            <a:xfrm>
              <a:off x="2664" y="2015"/>
              <a:ext cx="288" cy="216"/>
            </a:xfrm>
            <a:prstGeom prst="line">
              <a:avLst/>
            </a:prstGeom>
            <a:ln w="9525" cap="flat" cmpd="sng">
              <a:solidFill>
                <a:srgbClr val="FFFF00"/>
              </a:solidFill>
              <a:prstDash val="solid"/>
              <a:round/>
              <a:headEnd type="none" w="med" len="med"/>
              <a:tailEnd type="none" w="med" len="med"/>
            </a:ln>
          </p:spPr>
        </p:sp>
        <p:sp>
          <p:nvSpPr>
            <p:cNvPr id="10269" name="Rectangle 30"/>
            <p:cNvSpPr/>
            <p:nvPr/>
          </p:nvSpPr>
          <p:spPr>
            <a:xfrm>
              <a:off x="720" y="259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X</a:t>
              </a:r>
              <a:endParaRPr lang="en-US" b="1" dirty="0">
                <a:solidFill>
                  <a:srgbClr val="993300"/>
                </a:solidFill>
                <a:latin typeface="Arial" panose="020B0604020202020204" pitchFamily="34" charset="0"/>
              </a:endParaRPr>
            </a:p>
          </p:txBody>
        </p:sp>
        <p:sp>
          <p:nvSpPr>
            <p:cNvPr id="10270" name="Rectangle 31"/>
            <p:cNvSpPr/>
            <p:nvPr/>
          </p:nvSpPr>
          <p:spPr>
            <a:xfrm>
              <a:off x="864" y="259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8</a:t>
              </a:r>
              <a:endParaRPr lang="en-US" b="1" dirty="0">
                <a:solidFill>
                  <a:srgbClr val="993300"/>
                </a:solidFill>
                <a:latin typeface="Arial" panose="020B0604020202020204" pitchFamily="34" charset="0"/>
              </a:endParaRPr>
            </a:p>
          </p:txBody>
        </p:sp>
        <p:sp>
          <p:nvSpPr>
            <p:cNvPr id="10271" name="Rectangle 32"/>
            <p:cNvSpPr/>
            <p:nvPr/>
          </p:nvSpPr>
          <p:spPr>
            <a:xfrm>
              <a:off x="1008" y="259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X</a:t>
              </a:r>
              <a:endParaRPr lang="en-US" b="1" dirty="0">
                <a:solidFill>
                  <a:srgbClr val="993300"/>
                </a:solidFill>
                <a:latin typeface="Arial" panose="020B0604020202020204" pitchFamily="34" charset="0"/>
              </a:endParaRPr>
            </a:p>
          </p:txBody>
        </p:sp>
        <p:sp>
          <p:nvSpPr>
            <p:cNvPr id="10272" name="Rectangle 33"/>
            <p:cNvSpPr/>
            <p:nvPr/>
          </p:nvSpPr>
          <p:spPr>
            <a:xfrm>
              <a:off x="1224" y="259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X</a:t>
              </a:r>
              <a:endParaRPr lang="en-US" b="1" dirty="0">
                <a:solidFill>
                  <a:srgbClr val="993300"/>
                </a:solidFill>
                <a:latin typeface="Arial" panose="020B0604020202020204" pitchFamily="34" charset="0"/>
              </a:endParaRPr>
            </a:p>
          </p:txBody>
        </p:sp>
        <p:sp>
          <p:nvSpPr>
            <p:cNvPr id="10273" name="Rectangle 34"/>
            <p:cNvSpPr/>
            <p:nvPr/>
          </p:nvSpPr>
          <p:spPr>
            <a:xfrm>
              <a:off x="1368" y="259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9</a:t>
              </a:r>
              <a:endParaRPr lang="en-US" b="1" dirty="0">
                <a:solidFill>
                  <a:srgbClr val="993300"/>
                </a:solidFill>
                <a:latin typeface="Arial" panose="020B0604020202020204" pitchFamily="34" charset="0"/>
              </a:endParaRPr>
            </a:p>
          </p:txBody>
        </p:sp>
        <p:sp>
          <p:nvSpPr>
            <p:cNvPr id="10274" name="Rectangle 35"/>
            <p:cNvSpPr/>
            <p:nvPr/>
          </p:nvSpPr>
          <p:spPr>
            <a:xfrm>
              <a:off x="1512" y="259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X</a:t>
              </a:r>
              <a:endParaRPr lang="en-US" b="1" dirty="0">
                <a:solidFill>
                  <a:srgbClr val="993300"/>
                </a:solidFill>
                <a:latin typeface="Arial" panose="020B0604020202020204" pitchFamily="34" charset="0"/>
              </a:endParaRPr>
            </a:p>
          </p:txBody>
        </p:sp>
        <p:sp>
          <p:nvSpPr>
            <p:cNvPr id="10275" name="Line 36"/>
            <p:cNvSpPr/>
            <p:nvPr/>
          </p:nvSpPr>
          <p:spPr>
            <a:xfrm flipH="1">
              <a:off x="936" y="2303"/>
              <a:ext cx="144" cy="288"/>
            </a:xfrm>
            <a:prstGeom prst="line">
              <a:avLst/>
            </a:prstGeom>
            <a:ln w="9525" cap="flat" cmpd="sng">
              <a:solidFill>
                <a:srgbClr val="FFFF00"/>
              </a:solidFill>
              <a:prstDash val="solid"/>
              <a:round/>
              <a:headEnd type="none" w="med" len="med"/>
              <a:tailEnd type="none" w="med" len="med"/>
            </a:ln>
          </p:spPr>
        </p:sp>
        <p:sp>
          <p:nvSpPr>
            <p:cNvPr id="10276" name="Line 37"/>
            <p:cNvSpPr/>
            <p:nvPr/>
          </p:nvSpPr>
          <p:spPr>
            <a:xfrm>
              <a:off x="1368" y="2303"/>
              <a:ext cx="72" cy="288"/>
            </a:xfrm>
            <a:prstGeom prst="line">
              <a:avLst/>
            </a:prstGeom>
            <a:ln w="9525" cap="flat" cmpd="sng">
              <a:solidFill>
                <a:srgbClr val="FFFF00"/>
              </a:solidFill>
              <a:prstDash val="solid"/>
              <a:round/>
              <a:headEnd type="none" w="med" len="med"/>
              <a:tailEnd type="none" w="med" len="med"/>
            </a:ln>
          </p:spPr>
        </p:sp>
        <p:sp>
          <p:nvSpPr>
            <p:cNvPr id="10277" name="Rectangle 38"/>
            <p:cNvSpPr/>
            <p:nvPr/>
          </p:nvSpPr>
          <p:spPr>
            <a:xfrm>
              <a:off x="1800" y="259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X</a:t>
              </a:r>
              <a:endParaRPr lang="en-US" b="1" dirty="0">
                <a:solidFill>
                  <a:srgbClr val="993300"/>
                </a:solidFill>
                <a:latin typeface="Arial" panose="020B0604020202020204" pitchFamily="34" charset="0"/>
              </a:endParaRPr>
            </a:p>
          </p:txBody>
        </p:sp>
        <p:sp>
          <p:nvSpPr>
            <p:cNvPr id="10278" name="Rectangle 39"/>
            <p:cNvSpPr/>
            <p:nvPr/>
          </p:nvSpPr>
          <p:spPr>
            <a:xfrm>
              <a:off x="1944" y="2591"/>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10</a:t>
              </a:r>
              <a:endParaRPr lang="en-US" b="1" dirty="0">
                <a:solidFill>
                  <a:srgbClr val="993300"/>
                </a:solidFill>
                <a:latin typeface="Arial" panose="020B0604020202020204" pitchFamily="34" charset="0"/>
              </a:endParaRPr>
            </a:p>
          </p:txBody>
        </p:sp>
        <p:sp>
          <p:nvSpPr>
            <p:cNvPr id="10279" name="Rectangle 40"/>
            <p:cNvSpPr/>
            <p:nvPr/>
          </p:nvSpPr>
          <p:spPr>
            <a:xfrm>
              <a:off x="2160" y="259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X</a:t>
              </a:r>
              <a:endParaRPr lang="en-US" b="1" dirty="0">
                <a:solidFill>
                  <a:srgbClr val="993300"/>
                </a:solidFill>
                <a:latin typeface="Arial" panose="020B0604020202020204" pitchFamily="34" charset="0"/>
              </a:endParaRPr>
            </a:p>
          </p:txBody>
        </p:sp>
        <p:sp>
          <p:nvSpPr>
            <p:cNvPr id="10280" name="Rectangle 41"/>
            <p:cNvSpPr/>
            <p:nvPr/>
          </p:nvSpPr>
          <p:spPr>
            <a:xfrm>
              <a:off x="2376" y="259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X</a:t>
              </a:r>
              <a:endParaRPr lang="en-US" b="1" dirty="0">
                <a:solidFill>
                  <a:srgbClr val="993300"/>
                </a:solidFill>
                <a:latin typeface="Arial" panose="020B0604020202020204" pitchFamily="34" charset="0"/>
              </a:endParaRPr>
            </a:p>
          </p:txBody>
        </p:sp>
        <p:sp>
          <p:nvSpPr>
            <p:cNvPr id="10281" name="Rectangle 42"/>
            <p:cNvSpPr/>
            <p:nvPr/>
          </p:nvSpPr>
          <p:spPr>
            <a:xfrm>
              <a:off x="2520" y="2591"/>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11</a:t>
              </a:r>
              <a:endParaRPr lang="en-US" b="1" dirty="0">
                <a:solidFill>
                  <a:srgbClr val="993300"/>
                </a:solidFill>
                <a:latin typeface="Arial" panose="020B0604020202020204" pitchFamily="34" charset="0"/>
              </a:endParaRPr>
            </a:p>
          </p:txBody>
        </p:sp>
        <p:sp>
          <p:nvSpPr>
            <p:cNvPr id="10282" name="Rectangle 43"/>
            <p:cNvSpPr/>
            <p:nvPr/>
          </p:nvSpPr>
          <p:spPr>
            <a:xfrm>
              <a:off x="2736" y="259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X</a:t>
              </a:r>
              <a:endParaRPr lang="en-US" b="1" dirty="0">
                <a:solidFill>
                  <a:srgbClr val="993300"/>
                </a:solidFill>
                <a:latin typeface="Arial" panose="020B0604020202020204" pitchFamily="34" charset="0"/>
              </a:endParaRPr>
            </a:p>
          </p:txBody>
        </p:sp>
        <p:sp>
          <p:nvSpPr>
            <p:cNvPr id="10283" name="Line 44"/>
            <p:cNvSpPr/>
            <p:nvPr/>
          </p:nvSpPr>
          <p:spPr>
            <a:xfrm flipH="1">
              <a:off x="2088" y="2303"/>
              <a:ext cx="144" cy="288"/>
            </a:xfrm>
            <a:prstGeom prst="line">
              <a:avLst/>
            </a:prstGeom>
            <a:ln w="9525" cap="flat" cmpd="sng">
              <a:solidFill>
                <a:srgbClr val="FFFF00"/>
              </a:solidFill>
              <a:prstDash val="solid"/>
              <a:round/>
              <a:headEnd type="none" w="med" len="med"/>
              <a:tailEnd type="none" w="med" len="med"/>
            </a:ln>
          </p:spPr>
        </p:sp>
        <p:sp>
          <p:nvSpPr>
            <p:cNvPr id="10284" name="Line 45"/>
            <p:cNvSpPr/>
            <p:nvPr/>
          </p:nvSpPr>
          <p:spPr>
            <a:xfrm>
              <a:off x="2520" y="2303"/>
              <a:ext cx="72" cy="288"/>
            </a:xfrm>
            <a:prstGeom prst="line">
              <a:avLst/>
            </a:prstGeom>
            <a:ln w="9525" cap="flat" cmpd="sng">
              <a:solidFill>
                <a:srgbClr val="FFFF00"/>
              </a:solidFill>
              <a:prstDash val="solid"/>
              <a:round/>
              <a:headEnd type="none" w="med" len="med"/>
              <a:tailEnd type="none" w="med" len="med"/>
            </a:ln>
          </p:spPr>
        </p:sp>
        <p:sp>
          <p:nvSpPr>
            <p:cNvPr id="10285" name="Rectangle 46"/>
            <p:cNvSpPr/>
            <p:nvPr/>
          </p:nvSpPr>
          <p:spPr>
            <a:xfrm>
              <a:off x="2952" y="259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X</a:t>
              </a:r>
              <a:endParaRPr lang="en-US" b="1" dirty="0">
                <a:solidFill>
                  <a:srgbClr val="993300"/>
                </a:solidFill>
                <a:latin typeface="Arial" panose="020B0604020202020204" pitchFamily="34" charset="0"/>
              </a:endParaRPr>
            </a:p>
          </p:txBody>
        </p:sp>
        <p:sp>
          <p:nvSpPr>
            <p:cNvPr id="10286" name="Rectangle 47"/>
            <p:cNvSpPr/>
            <p:nvPr/>
          </p:nvSpPr>
          <p:spPr>
            <a:xfrm>
              <a:off x="3096" y="2591"/>
              <a:ext cx="216"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12</a:t>
              </a:r>
              <a:endParaRPr lang="en-US" b="1" dirty="0">
                <a:solidFill>
                  <a:srgbClr val="993300"/>
                </a:solidFill>
                <a:latin typeface="Arial" panose="020B0604020202020204" pitchFamily="34" charset="0"/>
              </a:endParaRPr>
            </a:p>
          </p:txBody>
        </p:sp>
        <p:sp>
          <p:nvSpPr>
            <p:cNvPr id="10287" name="Rectangle 48"/>
            <p:cNvSpPr/>
            <p:nvPr/>
          </p:nvSpPr>
          <p:spPr>
            <a:xfrm>
              <a:off x="3312" y="2591"/>
              <a:ext cx="144" cy="144"/>
            </a:xfrm>
            <a:prstGeom prst="rect">
              <a:avLst/>
            </a:prstGeom>
            <a:solidFill>
              <a:srgbClr val="FFFFCC"/>
            </a:solidFill>
            <a:ln w="9525" cap="flat" cmpd="sng">
              <a:solidFill>
                <a:srgbClr val="FFFF00"/>
              </a:solidFill>
              <a:prstDash val="solid"/>
              <a:miter/>
              <a:headEnd type="none" w="med" len="med"/>
              <a:tailEnd type="none" w="med" len="med"/>
            </a:ln>
          </p:spPr>
          <p:txBody>
            <a:bodyPr anchor="t" anchorCtr="0"/>
            <a:p>
              <a:pPr eaLnBrk="0" hangingPunct="0"/>
              <a:r>
                <a:rPr lang="en-US" sz="800" b="1" dirty="0">
                  <a:solidFill>
                    <a:srgbClr val="993300"/>
                  </a:solidFill>
                  <a:latin typeface="Arial" panose="020B0604020202020204" pitchFamily="34" charset="0"/>
                </a:rPr>
                <a:t>X</a:t>
              </a:r>
              <a:endParaRPr lang="en-US" b="1" dirty="0">
                <a:solidFill>
                  <a:srgbClr val="993300"/>
                </a:solidFill>
                <a:latin typeface="Arial" panose="020B0604020202020204" pitchFamily="34" charset="0"/>
              </a:endParaRPr>
            </a:p>
          </p:txBody>
        </p:sp>
        <p:sp>
          <p:nvSpPr>
            <p:cNvPr id="10288" name="Line 49"/>
            <p:cNvSpPr/>
            <p:nvPr/>
          </p:nvSpPr>
          <p:spPr>
            <a:xfrm>
              <a:off x="3096" y="2303"/>
              <a:ext cx="72" cy="288"/>
            </a:xfrm>
            <a:prstGeom prst="line">
              <a:avLst/>
            </a:prstGeom>
            <a:ln w="9525" cap="flat" cmpd="sng">
              <a:solidFill>
                <a:srgbClr val="FFFF00"/>
              </a:solidFill>
              <a:prstDash val="solid"/>
              <a:round/>
              <a:headEnd type="none" w="med" len="med"/>
              <a:tailEnd type="none" w="med" len="med"/>
            </a:ln>
          </p:spPr>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8807</Words>
  <Application>WPS Presentation</Application>
  <PresentationFormat>On-screen Show (4:3)</PresentationFormat>
  <Paragraphs>430</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Calibri</vt:lpstr>
      <vt:lpstr>Symbol</vt:lpstr>
      <vt:lpstr>Times New Roman</vt:lpstr>
      <vt:lpstr>Courier New</vt:lpstr>
      <vt:lpstr>Microsoft YaHei</vt:lpstr>
      <vt:lpstr>Arial Unicode MS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manisha.mathews</dc:creator>
  <cp:lastModifiedBy>KIIT</cp:lastModifiedBy>
  <cp:revision>86</cp:revision>
  <dcterms:created xsi:type="dcterms:W3CDTF">2009-07-24T09:58:34Z</dcterms:created>
  <dcterms:modified xsi:type="dcterms:W3CDTF">2023-12-08T07:23:04Z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3CCD1A51A50741619FD0621BBA02BC88_13</vt:lpwstr>
  </property>
  <property fmtid="{D5CDD505-2E9C-101B-9397-08002B2CF9AE}" pid="3" name="KSOProductBuildVer">
    <vt:lpwstr>1033-12.2.0.13359</vt:lpwstr>
  </property>
</Properties>
</file>