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328" r:id="rId3"/>
    <p:sldId id="256" r:id="rId4"/>
    <p:sldId id="295" r:id="rId5"/>
    <p:sldId id="296" r:id="rId6"/>
    <p:sldId id="297" r:id="rId7"/>
    <p:sldId id="298" r:id="rId8"/>
    <p:sldId id="299" r:id="rId9"/>
    <p:sldId id="300" r:id="rId10"/>
    <p:sldId id="301" r:id="rId11"/>
    <p:sldId id="302" r:id="rId12"/>
    <p:sldId id="303" r:id="rId13"/>
    <p:sldId id="304" r:id="rId14"/>
    <p:sldId id="305" r:id="rId15"/>
    <p:sldId id="306" r:id="rId17"/>
    <p:sldId id="307" r:id="rId18"/>
    <p:sldId id="308" r:id="rId19"/>
    <p:sldId id="309" r:id="rId20"/>
    <p:sldId id="310" r:id="rId21"/>
    <p:sldId id="311" r:id="rId22"/>
    <p:sldId id="312" r:id="rId23"/>
    <p:sldId id="313" r:id="rId24"/>
    <p:sldId id="314" r:id="rId25"/>
    <p:sldId id="315" r:id="rId26"/>
    <p:sldId id="316" r:id="rId27"/>
    <p:sldId id="322" r:id="rId28"/>
    <p:sldId id="323" r:id="rId29"/>
    <p:sldId id="327" r:id="rId3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FF9900"/>
    <a:srgbClr val="FFCCFF"/>
    <a:srgbClr val="FFFF00"/>
    <a:srgbClr val="FFFFCC"/>
    <a:srgbClr val="FFCC99"/>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2052" name="Slide Image Placeholder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2053"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Slide Image Placeholder 1"/>
          <p:cNvSpPr>
            <a:spLocks noGrp="1" noRot="1"/>
          </p:cNvSpPr>
          <p:nvPr>
            <p:ph type="sldImg"/>
          </p:nvPr>
        </p:nvSpPr>
        <p:spPr/>
      </p:sp>
      <p:sp>
        <p:nvSpPr>
          <p:cNvPr id="16386" name="Text Placeholder 2"/>
          <p:cNvSpPr>
            <a:spLocks noGrp="1"/>
          </p:cNvSpPr>
          <p:nvPr>
            <p:ph type="body"/>
          </p:nvPr>
        </p:nvSpPr>
        <p:spPr/>
        <p:txBody>
          <a:bodyPr lIns="91440" tIns="45720" rIns="91440" bIns="45720" anchor="t" anchorCtr="0"/>
          <a:p>
            <a:pPr lvl="0"/>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57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Content Placeholder 5"/>
          <p:cNvSpPr>
            <a:spLocks noGrp="1"/>
          </p:cNvSpPr>
          <p:nvPr>
            <p:ph sz="quarter" idx="4"/>
          </p:nvPr>
        </p:nvSpPr>
        <p:spPr>
          <a:xfrm>
            <a:off x="4648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600200"/>
            <a:ext cx="4038600" cy="21859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938588"/>
            <a:ext cx="4038600" cy="21875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able Placeholder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dirty="0"/>
              <a:t>Click to edit Master title style</a:t>
            </a:r>
            <a:endParaRPr 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indent="-285750"/>
            <a:r>
              <a:rPr lang="en-US" dirty="0"/>
              <a:t>Second level</a:t>
            </a:r>
            <a:endParaRPr lang="en-US" dirty="0"/>
          </a:p>
          <a:p>
            <a:pPr lvl="2" indent="-228600"/>
            <a:r>
              <a:rPr lang="en-US" dirty="0"/>
              <a:t>Third level</a:t>
            </a:r>
            <a:endParaRPr lang="en-US" dirty="0"/>
          </a:p>
          <a:p>
            <a:pPr lvl="3" indent="-228600"/>
            <a:r>
              <a:rPr lang="en-US" dirty="0"/>
              <a:t>Fourth level</a:t>
            </a:r>
            <a:endParaRPr lang="en-US" dirty="0"/>
          </a:p>
          <a:p>
            <a:pPr lvl="4" indent="-228600"/>
            <a:r>
              <a:rPr lang="en-US" dirty="0"/>
              <a:t>Fifth level</a:t>
            </a:r>
            <a:endParaRPr 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29837D7F-5D79-4E0C-AC7C-E229D3406F86}" type="slidenum">
              <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Rectangle 7"/>
          <p:cNvSpPr/>
          <p:nvPr userDrawn="1"/>
        </p:nvSpPr>
        <p:spPr>
          <a:xfrm>
            <a:off x="1828800" y="6400800"/>
            <a:ext cx="4876800" cy="304800"/>
          </a:xfrm>
          <a:prstGeom prst="rect">
            <a:avLst/>
          </a:prstGeom>
          <a:noFill/>
          <a:ln w="9525">
            <a:noFill/>
          </a:ln>
        </p:spPr>
        <p:txBody>
          <a:bodyPr anchor="t" anchorCtr="0"/>
          <a:p>
            <a:pPr lvl="0" algn="ctr" eaLnBrk="1" hangingPunct="1"/>
            <a:r>
              <a:rPr lang="en-US" sz="1600" dirty="0">
                <a:solidFill>
                  <a:srgbClr val="FF9900"/>
                </a:solidFill>
                <a:latin typeface="Arial" panose="020B0604020202020204" pitchFamily="34" charset="0"/>
              </a:rPr>
              <a:t>© </a:t>
            </a:r>
            <a:r>
              <a:rPr lang="en-US" sz="1400" dirty="0">
                <a:solidFill>
                  <a:srgbClr val="FF9900"/>
                </a:solidFill>
                <a:latin typeface="Arial" panose="020B0604020202020204" pitchFamily="34" charset="0"/>
              </a:rPr>
              <a:t>Oxford University Press 2011. All rights reserved.</a:t>
            </a:r>
            <a:endParaRPr lang="en-US" sz="1400" dirty="0">
              <a:solidFill>
                <a:srgbClr val="FF99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a:spLocks noGrp="1" noChangeArrowheads="1"/>
          </p:cNvSpPr>
          <p:nvPr>
            <p:ph type="ctrTitle"/>
          </p:nvPr>
        </p:nvSpPr>
        <p:spPr>
          <a:xfrm>
            <a:off x="685800" y="1371600"/>
            <a:ext cx="7772400" cy="14700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t>Data Structures Using C</a:t>
            </a:r>
            <a:r>
              <a:rPr kumimoji="0" lang="en-US" sz="4400" b="0" i="0" u="none" strike="noStrike" kern="0" cap="none" spc="0" normalizeH="0" baseline="0" noProof="0" smtClean="0">
                <a:ln>
                  <a:noFill/>
                </a:ln>
                <a:solidFill>
                  <a:schemeClr val="tx2"/>
                </a:solidFill>
                <a:effectLst/>
                <a:uLnTx/>
                <a:uFillTx/>
                <a:latin typeface="+mj-lt"/>
                <a:ea typeface="+mj-ea"/>
                <a:cs typeface="+mj-cs"/>
              </a:rPr>
              <a:t> </a:t>
            </a:r>
            <a:endParaRPr kumimoji="0" lang="en-US" sz="4400" b="0" i="0" u="none" strike="noStrike" kern="0" cap="none" spc="0" normalizeH="0" baseline="0" noProof="0" smtClean="0">
              <a:ln>
                <a:noFill/>
              </a:ln>
              <a:solidFill>
                <a:schemeClr val="tx2"/>
              </a:solidFill>
              <a:effectLst/>
              <a:uLnTx/>
              <a:uFillTx/>
              <a:latin typeface="+mj-lt"/>
              <a:ea typeface="+mj-ea"/>
              <a:cs typeface="+mj-cs"/>
            </a:endParaRPr>
          </a:p>
        </p:txBody>
      </p:sp>
      <p:sp>
        <p:nvSpPr>
          <p:cNvPr id="3074" name="Rectangle 3"/>
          <p:cNvSpPr>
            <a:spLocks noGrp="1"/>
          </p:cNvSpPr>
          <p:nvPr>
            <p:ph type="subTitle" idx="1"/>
          </p:nvPr>
        </p:nvSpPr>
        <p:spPr>
          <a:xfrm>
            <a:off x="533400" y="2971800"/>
            <a:ext cx="8610600" cy="1752600"/>
          </a:xfrm>
        </p:spPr>
        <p:txBody>
          <a:bodyPr vert="horz" wrap="square" lIns="91440" tIns="45720" rIns="91440" bIns="45720" anchor="t" anchorCtr="0"/>
          <a:p>
            <a:pPr eaLnBrk="1" hangingPunct="1">
              <a:buClrTx/>
              <a:buSzTx/>
              <a:buFontTx/>
            </a:pPr>
            <a:r>
              <a:rPr lang="en-US" sz="2800" dirty="0">
                <a:solidFill>
                  <a:schemeClr val="bg1"/>
                </a:solidFill>
                <a:latin typeface="+mn-lt"/>
                <a:ea typeface="+mn-ea"/>
                <a:cs typeface="+mn-cs"/>
              </a:rPr>
              <a:t>KAMAKHYA NARAIN SINGH</a:t>
            </a:r>
            <a:endParaRPr lang="en-US" sz="2800" dirty="0">
              <a:solidFill>
                <a:schemeClr val="bg1"/>
              </a:solidFill>
              <a:latin typeface="+mn-lt"/>
              <a:ea typeface="+mn-ea"/>
              <a:cs typeface="+mn-cs"/>
            </a:endParaRPr>
          </a:p>
          <a:p>
            <a:pPr eaLnBrk="1" hangingPunct="1">
              <a:buClrTx/>
              <a:buSzTx/>
              <a:buFontTx/>
            </a:pPr>
            <a:r>
              <a:rPr lang="en-US" sz="2800" dirty="0">
                <a:solidFill>
                  <a:schemeClr val="bg1"/>
                </a:solidFill>
                <a:latin typeface="+mn-lt"/>
                <a:ea typeface="+mn-ea"/>
                <a:cs typeface="+mn-cs"/>
              </a:rPr>
              <a:t>ASSISTANT PROFESSOR,</a:t>
            </a:r>
            <a:endParaRPr lang="en-US" sz="2800" dirty="0">
              <a:solidFill>
                <a:schemeClr val="bg1"/>
              </a:solidFill>
              <a:latin typeface="+mn-lt"/>
              <a:ea typeface="+mn-ea"/>
              <a:cs typeface="+mn-cs"/>
            </a:endParaRPr>
          </a:p>
          <a:p>
            <a:pPr eaLnBrk="1" hangingPunct="1">
              <a:buClrTx/>
              <a:buSzTx/>
              <a:buFontTx/>
            </a:pPr>
            <a:r>
              <a:rPr lang="en-US" sz="2800" dirty="0">
                <a:solidFill>
                  <a:schemeClr val="bg1"/>
                </a:solidFill>
                <a:latin typeface="+mn-lt"/>
                <a:ea typeface="+mn-ea"/>
                <a:cs typeface="+mn-cs"/>
              </a:rPr>
              <a:t>SCA,KIIT UNIVERSITY</a:t>
            </a:r>
            <a:endParaRPr lang="en-US" sz="2800" dirty="0">
              <a:solidFill>
                <a:schemeClr val="bg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381000" y="0"/>
            <a:ext cx="8229600" cy="1143000"/>
          </a:xfrm>
        </p:spPr>
        <p:txBody>
          <a:bodyPr vert="horz" wrap="square" lIns="91440" tIns="45720" rIns="91440" bIns="45720" anchor="ctr" anchorCtr="0"/>
          <a:p>
            <a:pPr algn="l" eaLnBrk="1" hangingPunct="1"/>
            <a:r>
              <a:rPr lang="en-US" sz="3600" u="sng" dirty="0">
                <a:solidFill>
                  <a:srgbClr val="FFCCFF"/>
                </a:solidFill>
              </a:rPr>
              <a:t>SELECTION SORT</a:t>
            </a:r>
            <a:r>
              <a:rPr lang="en-US" dirty="0"/>
              <a:t> </a:t>
            </a:r>
            <a:endParaRPr lang="en-US" dirty="0"/>
          </a:p>
        </p:txBody>
      </p:sp>
      <p:sp>
        <p:nvSpPr>
          <p:cNvPr id="12290" name="Rectangle 3"/>
          <p:cNvSpPr>
            <a:spLocks noGrp="1"/>
          </p:cNvSpPr>
          <p:nvPr>
            <p:ph idx="1"/>
          </p:nvPr>
        </p:nvSpPr>
        <p:spPr>
          <a:xfrm>
            <a:off x="457200" y="1143000"/>
            <a:ext cx="8229600" cy="4983163"/>
          </a:xfrm>
        </p:spPr>
        <p:txBody>
          <a:bodyPr vert="horz" wrap="square" lIns="91440" tIns="45720" rIns="91440" bIns="45720" anchor="t" anchorCtr="0"/>
          <a:p>
            <a:pPr eaLnBrk="1" hangingPunct="1"/>
            <a:r>
              <a:rPr lang="en-US" sz="1800" dirty="0">
                <a:solidFill>
                  <a:srgbClr val="FFFF00"/>
                </a:solidFill>
              </a:rPr>
              <a:t>Consider an array ARR with N elements. The selection sort takes N-1 passes to sort the entire array and works as follows. First find the smallest value in the array and place it in the first position. Then find the second smallest value in the array and place it in the second position. Repeat this procedure until the entire array is sorted. Therefore,</a:t>
            </a:r>
            <a:endParaRPr lang="en-US" sz="1800" dirty="0">
              <a:solidFill>
                <a:srgbClr val="FFFF00"/>
              </a:solidFill>
            </a:endParaRPr>
          </a:p>
          <a:p>
            <a:pPr eaLnBrk="1" hangingPunct="1"/>
            <a:r>
              <a:rPr lang="en-US" sz="1800" dirty="0">
                <a:solidFill>
                  <a:srgbClr val="FFFF00"/>
                </a:solidFill>
              </a:rPr>
              <a:t>In Pass 1, find the position POS of the smallest value in the array and then swap ARR[POS] and ARR[0]. Thus, ARR[0] is sorted.</a:t>
            </a:r>
            <a:endParaRPr lang="en-US" sz="1800" dirty="0">
              <a:solidFill>
                <a:srgbClr val="FFFF00"/>
              </a:solidFill>
            </a:endParaRPr>
          </a:p>
          <a:p>
            <a:pPr eaLnBrk="1" hangingPunct="1"/>
            <a:r>
              <a:rPr lang="en-US" sz="1800" dirty="0">
                <a:solidFill>
                  <a:srgbClr val="FFFF00"/>
                </a:solidFill>
              </a:rPr>
              <a:t>In pass 2, find the position POS of the smallest value in sub-array of N-1 elements. Swap ARR[POS] with ARR[1]. Now, A[0] and A[1] is sorted</a:t>
            </a:r>
            <a:endParaRPr lang="en-US" sz="1800" dirty="0">
              <a:solidFill>
                <a:srgbClr val="FFFF00"/>
              </a:solidFill>
            </a:endParaRPr>
          </a:p>
          <a:p>
            <a:pPr eaLnBrk="1" hangingPunct="1"/>
            <a:r>
              <a:rPr lang="en-US" sz="1800" dirty="0">
                <a:solidFill>
                  <a:srgbClr val="FFFF00"/>
                </a:solidFill>
              </a:rPr>
              <a:t>In pass 3, find the position POS of the smallest value in sub-array of N-2 elements. Swap ARR[POS] with ARR[2]. Now, ARR[0], ARR[1] and ARR[2] is sorted</a:t>
            </a:r>
            <a:endParaRPr lang="en-US" sz="1800" dirty="0">
              <a:solidFill>
                <a:srgbClr val="FFFF00"/>
              </a:solidFill>
            </a:endParaRPr>
          </a:p>
          <a:p>
            <a:pPr eaLnBrk="1" hangingPunct="1"/>
            <a:br>
              <a:rPr lang="en-US" sz="1800" dirty="0">
                <a:solidFill>
                  <a:srgbClr val="FFFF00"/>
                </a:solidFill>
              </a:rPr>
            </a:br>
            <a:r>
              <a:rPr lang="en-US" sz="1800" dirty="0">
                <a:solidFill>
                  <a:srgbClr val="FFFF00"/>
                </a:solidFill>
              </a:rPr>
              <a:t>In pass N-1, find the position POS of the smaller of the elements ARR[N-2] and ARR[N-1}. Swap ARR[POS] and ARR[N-2] so that ARR[0], ARR[1], … , ARR[N-1] is sorted.</a:t>
            </a:r>
            <a:endParaRPr lang="en-US" sz="1800" dirty="0">
              <a:solidFill>
                <a:srgbClr val="FFFF00"/>
              </a:solidFill>
            </a:endParaRPr>
          </a:p>
          <a:p>
            <a:pPr eaLnBrk="1" hangingPunct="1">
              <a:lnSpc>
                <a:spcPct val="80000"/>
              </a:lnSpc>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p:nvPr/>
        </p:nvSpPr>
        <p:spPr>
          <a:xfrm>
            <a:off x="304800" y="98425"/>
            <a:ext cx="8153400" cy="336550"/>
          </a:xfrm>
          <a:prstGeom prst="rect">
            <a:avLst/>
          </a:prstGeom>
          <a:noFill/>
          <a:ln w="9525">
            <a:noFill/>
          </a:ln>
        </p:spPr>
        <p:txBody>
          <a:bodyPr anchor="ctr" anchorCtr="0">
            <a:spAutoFit/>
          </a:bodyPr>
          <a:p>
            <a:pPr algn="just"/>
            <a:r>
              <a:rPr lang="en-US" sz="1600" b="1" dirty="0">
                <a:solidFill>
                  <a:srgbClr val="FFFF00"/>
                </a:solidFill>
                <a:latin typeface="Times New Roman" panose="02020603050405020304" pitchFamily="18" charset="0"/>
              </a:rPr>
              <a:t>Example: Sort the array given below using selection sort</a:t>
            </a:r>
            <a:endParaRPr lang="en-US" sz="1600" b="1" dirty="0">
              <a:solidFill>
                <a:srgbClr val="FFFF00"/>
              </a:solidFill>
              <a:latin typeface="Arial" panose="020B0604020202020204" pitchFamily="34" charset="0"/>
            </a:endParaRPr>
          </a:p>
        </p:txBody>
      </p:sp>
      <p:graphicFrame>
        <p:nvGraphicFramePr>
          <p:cNvPr id="144387" name="Group 3"/>
          <p:cNvGraphicFramePr>
            <a:graphicFrameLocks noGrp="1"/>
          </p:cNvGraphicFramePr>
          <p:nvPr/>
        </p:nvGraphicFramePr>
        <p:xfrm>
          <a:off x="1752600" y="533400"/>
          <a:ext cx="5105400" cy="274638"/>
        </p:xfrm>
        <a:graphic>
          <a:graphicData uri="http://schemas.openxmlformats.org/drawingml/2006/table">
            <a:tbl>
              <a:tblPr/>
              <a:tblGrid>
                <a:gridCol w="638175"/>
                <a:gridCol w="638175"/>
                <a:gridCol w="638175"/>
                <a:gridCol w="638175"/>
                <a:gridCol w="638175"/>
                <a:gridCol w="638175"/>
                <a:gridCol w="638175"/>
                <a:gridCol w="638175"/>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graphicFrame>
        <p:nvGraphicFramePr>
          <p:cNvPr id="144407" name="Group 23"/>
          <p:cNvGraphicFramePr>
            <a:graphicFrameLocks noGrp="1"/>
          </p:cNvGraphicFramePr>
          <p:nvPr/>
        </p:nvGraphicFramePr>
        <p:xfrm>
          <a:off x="838200" y="1143000"/>
          <a:ext cx="7924800" cy="1920877"/>
        </p:xfrm>
        <a:graphic>
          <a:graphicData uri="http://schemas.openxmlformats.org/drawingml/2006/table">
            <a:tbl>
              <a:tblPr/>
              <a:tblGrid>
                <a:gridCol w="668338"/>
                <a:gridCol w="579437"/>
                <a:gridCol w="6677025"/>
              </a:tblGrid>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PASS</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LOC</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ARR[0]    ARR[1]       ARR[2]            ARR[3]      ARR[4]        ARR[5]        ARR[6]         ARR[7]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9                39                81                        45               90                27                72             18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9                18                81                        45               90                27                72              39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9                18               27                        45                90                81                72              39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9                18               27                        39                90                81                72              45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9                18               27                        39                45                81                72              90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274411">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9                18               27                         39               45                72                81              90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3368" name="AutoShape 57"/>
          <p:cNvSpPr/>
          <p:nvPr/>
        </p:nvSpPr>
        <p:spPr>
          <a:xfrm>
            <a:off x="1371600" y="3429000"/>
            <a:ext cx="6096000" cy="2971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SMALLEST (ARR, K, N, POS) </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SMALL = ARR[K]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[Initialize] SET POS = 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Repeat for J = K+1 to 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IF SMALL &gt; ARR[J],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SMALL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POS = 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a:t>
            </a:r>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AutoShape 2"/>
          <p:cNvSpPr/>
          <p:nvPr/>
        </p:nvSpPr>
        <p:spPr>
          <a:xfrm>
            <a:off x="1752600" y="0"/>
            <a:ext cx="5600700" cy="19050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Selection Sort to sort an array ARR with N elements</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and 3 for K =1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CALL SMALLEST(ARR, K, N, POS)</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SWAP A[K] with ARR[POS]</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14338" name="Text Box 3"/>
          <p:cNvSpPr txBox="1"/>
          <p:nvPr/>
        </p:nvSpPr>
        <p:spPr>
          <a:xfrm>
            <a:off x="457200" y="2514600"/>
            <a:ext cx="8153400" cy="2563813"/>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Selection Sort Algorithm</a:t>
            </a:r>
            <a:endParaRPr lang="en-US" b="1" u="sng" dirty="0">
              <a:solidFill>
                <a:srgbClr val="FFCCFF"/>
              </a:solidFill>
              <a:latin typeface="Garamond" panose="02020404030301010803" pitchFamily="18" charset="0"/>
            </a:endParaRPr>
          </a:p>
          <a:p>
            <a:pPr eaLnBrk="0" hangingPunct="0"/>
            <a:endParaRPr lang="en-US"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Selection sort is a sorting algorithm that is independent of the original order of the elements in the array. In pass 1, selecting the element with smallest value calls for scanning all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elements; thus, n-1 comparisons are required in the first pass.  Then, the smallest value is swapped with the element in the first position. In pass 2, selecting the second smallest value requires scanning the remaining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elements and so on. Therefore,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− 2) + ... + 2 + 1 =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− 1) / 2 = Θ(</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 comparisons </a:t>
            </a:r>
            <a:endParaRPr lang="en-US" dirty="0">
              <a:solidFill>
                <a:srgbClr val="FFFF00"/>
              </a:solidFill>
              <a:latin typeface="Garamond" panose="02020404030301010803"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457200" y="0"/>
            <a:ext cx="8229600" cy="1143000"/>
          </a:xfrm>
        </p:spPr>
        <p:txBody>
          <a:bodyPr vert="horz" wrap="square" lIns="91440" tIns="45720" rIns="91440" bIns="45720" anchor="ctr" anchorCtr="0"/>
          <a:p>
            <a:pPr algn="l" eaLnBrk="1" hangingPunct="1"/>
            <a:r>
              <a:rPr lang="en-US" sz="3600" u="sng" dirty="0">
                <a:solidFill>
                  <a:srgbClr val="FFCCFF"/>
                </a:solidFill>
              </a:rPr>
              <a:t>MERGE SORT</a:t>
            </a:r>
            <a:r>
              <a:rPr lang="en-US" dirty="0">
                <a:solidFill>
                  <a:srgbClr val="FFCCFF"/>
                </a:solidFill>
              </a:rPr>
              <a:t> </a:t>
            </a:r>
            <a:endParaRPr lang="en-US" dirty="0">
              <a:solidFill>
                <a:srgbClr val="FFCCFF"/>
              </a:solidFill>
            </a:endParaRPr>
          </a:p>
        </p:txBody>
      </p:sp>
      <p:sp>
        <p:nvSpPr>
          <p:cNvPr id="15362" name="Rectangle 3"/>
          <p:cNvSpPr>
            <a:spLocks noGrp="1"/>
          </p:cNvSpPr>
          <p:nvPr>
            <p:ph idx="1"/>
          </p:nvPr>
        </p:nvSpPr>
        <p:spPr>
          <a:xfrm>
            <a:off x="457200" y="1143000"/>
            <a:ext cx="8686800" cy="5410200"/>
          </a:xfrm>
        </p:spPr>
        <p:txBody>
          <a:bodyPr vert="horz" wrap="square" lIns="91440" tIns="45720" rIns="91440" bIns="45720" anchor="t" anchorCtr="0"/>
          <a:p>
            <a:pPr eaLnBrk="1" hangingPunct="1">
              <a:lnSpc>
                <a:spcPct val="80000"/>
              </a:lnSpc>
            </a:pPr>
            <a:r>
              <a:rPr lang="en-US" sz="1800" dirty="0">
                <a:solidFill>
                  <a:srgbClr val="FFFF00"/>
                </a:solidFill>
              </a:rPr>
              <a:t>Merge sort is a sorting algorithm that uses the divide, conquer and combine algorithmic paradigm. Where,</a:t>
            </a:r>
            <a:endParaRPr lang="en-US" sz="1800" b="1" i="1" dirty="0">
              <a:solidFill>
                <a:srgbClr val="FFFF00"/>
              </a:solidFill>
            </a:endParaRPr>
          </a:p>
          <a:p>
            <a:pPr eaLnBrk="1" hangingPunct="1">
              <a:lnSpc>
                <a:spcPct val="80000"/>
              </a:lnSpc>
            </a:pPr>
            <a:r>
              <a:rPr lang="en-US" sz="1800" b="1" i="1" dirty="0">
                <a:solidFill>
                  <a:srgbClr val="FFFF00"/>
                </a:solidFill>
              </a:rPr>
              <a:t>Divide</a:t>
            </a:r>
            <a:r>
              <a:rPr lang="en-US" sz="1800" dirty="0">
                <a:solidFill>
                  <a:srgbClr val="FFFF00"/>
                </a:solidFill>
              </a:rPr>
              <a:t> means partitioning the n-element array to be sorted into two sub-arrays of n/2 elements in each sub-array. (If A is an array containing zero or one element, then it is already sorted. However, if there are more elements in the array, divide A into two sub-arrays, A1 and A2, each containing about half of the elements of A). </a:t>
            </a:r>
            <a:endParaRPr lang="en-US" sz="1800" dirty="0">
              <a:solidFill>
                <a:srgbClr val="FFFF00"/>
              </a:solidFill>
            </a:endParaRPr>
          </a:p>
          <a:p>
            <a:pPr eaLnBrk="1" hangingPunct="1">
              <a:lnSpc>
                <a:spcPct val="80000"/>
              </a:lnSpc>
            </a:pPr>
            <a:r>
              <a:rPr lang="en-US" sz="1800" b="1" i="1" dirty="0">
                <a:solidFill>
                  <a:srgbClr val="FFFF00"/>
                </a:solidFill>
              </a:rPr>
              <a:t>Conquer</a:t>
            </a:r>
            <a:r>
              <a:rPr lang="en-US" sz="1800" dirty="0">
                <a:solidFill>
                  <a:srgbClr val="FFFF00"/>
                </a:solidFill>
              </a:rPr>
              <a:t> means sorting the two sub-arrays recursively using merge sort. </a:t>
            </a:r>
            <a:endParaRPr lang="en-US" sz="1800" b="1" i="1" dirty="0">
              <a:solidFill>
                <a:srgbClr val="FFFF00"/>
              </a:solidFill>
            </a:endParaRPr>
          </a:p>
          <a:p>
            <a:pPr eaLnBrk="1" hangingPunct="1">
              <a:lnSpc>
                <a:spcPct val="80000"/>
              </a:lnSpc>
            </a:pPr>
            <a:r>
              <a:rPr lang="en-US" sz="1800" b="1" i="1" dirty="0">
                <a:solidFill>
                  <a:srgbClr val="FFFF00"/>
                </a:solidFill>
              </a:rPr>
              <a:t>Combine</a:t>
            </a:r>
            <a:r>
              <a:rPr lang="en-US" sz="1800" dirty="0">
                <a:solidFill>
                  <a:srgbClr val="FFFF00"/>
                </a:solidFill>
              </a:rPr>
              <a:t> means merging the two sorted sub-arrays of size n/2 each to produce the sorted array of n elements. </a:t>
            </a:r>
            <a:endParaRPr lang="en-US" sz="1800" b="1" i="1" dirty="0">
              <a:solidFill>
                <a:srgbClr val="FFFF00"/>
              </a:solidFill>
            </a:endParaRPr>
          </a:p>
          <a:p>
            <a:pPr eaLnBrk="1" hangingPunct="1">
              <a:lnSpc>
                <a:spcPct val="80000"/>
              </a:lnSpc>
            </a:pPr>
            <a:r>
              <a:rPr lang="en-US" sz="1800" dirty="0">
                <a:solidFill>
                  <a:srgbClr val="FFFF00"/>
                </a:solidFill>
              </a:rPr>
              <a:t>Merge sort algorithms focuses on two main concepts to improve its performance (running time):</a:t>
            </a:r>
            <a:endParaRPr lang="en-US" sz="1800" dirty="0">
              <a:solidFill>
                <a:srgbClr val="FFFF00"/>
              </a:solidFill>
            </a:endParaRPr>
          </a:p>
          <a:p>
            <a:pPr eaLnBrk="1" hangingPunct="1">
              <a:lnSpc>
                <a:spcPct val="80000"/>
              </a:lnSpc>
            </a:pPr>
            <a:r>
              <a:rPr lang="en-US" sz="1800" dirty="0">
                <a:solidFill>
                  <a:srgbClr val="FFFF00"/>
                </a:solidFill>
              </a:rPr>
              <a:t>A smaller list takes few steps and thus less time to sort than a large list. </a:t>
            </a:r>
            <a:endParaRPr lang="en-US" sz="1800" dirty="0">
              <a:solidFill>
                <a:srgbClr val="FFFF00"/>
              </a:solidFill>
            </a:endParaRPr>
          </a:p>
          <a:p>
            <a:pPr eaLnBrk="1" hangingPunct="1">
              <a:lnSpc>
                <a:spcPct val="80000"/>
              </a:lnSpc>
            </a:pPr>
            <a:r>
              <a:rPr lang="en-US" sz="1800" dirty="0">
                <a:solidFill>
                  <a:srgbClr val="FFFF00"/>
                </a:solidFill>
              </a:rPr>
              <a:t>Less steps, thus less time is needed to create a sorted list from two sorted lists rather than creating it using two unsorted lists. </a:t>
            </a:r>
            <a:endParaRPr lang="en-US" sz="1800" dirty="0">
              <a:solidFill>
                <a:srgbClr val="FFFF00"/>
              </a:solidFill>
            </a:endParaRPr>
          </a:p>
          <a:p>
            <a:pPr eaLnBrk="1" hangingPunct="1">
              <a:lnSpc>
                <a:spcPct val="80000"/>
              </a:lnSpc>
            </a:pPr>
            <a:r>
              <a:rPr lang="en-US" sz="1800" dirty="0">
                <a:solidFill>
                  <a:srgbClr val="FFCC00"/>
                </a:solidFill>
              </a:rPr>
              <a:t>The basic steps of a merge sort algorithm are as follows:</a:t>
            </a:r>
            <a:endParaRPr lang="en-US" sz="1800" dirty="0">
              <a:solidFill>
                <a:srgbClr val="FFCC00"/>
              </a:solidFill>
            </a:endParaRPr>
          </a:p>
          <a:p>
            <a:pPr eaLnBrk="1" hangingPunct="1">
              <a:lnSpc>
                <a:spcPct val="80000"/>
              </a:lnSpc>
            </a:pPr>
            <a:r>
              <a:rPr lang="en-US" sz="1800" dirty="0">
                <a:solidFill>
                  <a:srgbClr val="FFCC00"/>
                </a:solidFill>
              </a:rPr>
              <a:t>If the array is of length 0 or 1, then it is already sorted. Otherwise: </a:t>
            </a:r>
            <a:endParaRPr lang="en-US" sz="1800" dirty="0">
              <a:solidFill>
                <a:srgbClr val="FFCC00"/>
              </a:solidFill>
            </a:endParaRPr>
          </a:p>
          <a:p>
            <a:pPr eaLnBrk="1" hangingPunct="1">
              <a:lnSpc>
                <a:spcPct val="80000"/>
              </a:lnSpc>
            </a:pPr>
            <a:r>
              <a:rPr lang="en-US" sz="1800" dirty="0">
                <a:solidFill>
                  <a:srgbClr val="FFCC00"/>
                </a:solidFill>
              </a:rPr>
              <a:t>(Conceptually) divide the unsorted array into two sub- arrays of about half the size. </a:t>
            </a:r>
            <a:endParaRPr lang="en-US" sz="1800" dirty="0">
              <a:solidFill>
                <a:srgbClr val="FFCC00"/>
              </a:solidFill>
            </a:endParaRPr>
          </a:p>
          <a:p>
            <a:pPr eaLnBrk="1" hangingPunct="1">
              <a:lnSpc>
                <a:spcPct val="80000"/>
              </a:lnSpc>
            </a:pPr>
            <a:r>
              <a:rPr lang="en-US" sz="1800" dirty="0">
                <a:solidFill>
                  <a:srgbClr val="FFCC00"/>
                </a:solidFill>
              </a:rPr>
              <a:t>Use merge sort algorithm recursively to sort each sub-array</a:t>
            </a:r>
            <a:endParaRPr lang="en-US" sz="1800" dirty="0">
              <a:solidFill>
                <a:srgbClr val="FFCC00"/>
              </a:solidFill>
            </a:endParaRPr>
          </a:p>
          <a:p>
            <a:pPr eaLnBrk="1" hangingPunct="1">
              <a:lnSpc>
                <a:spcPct val="80000"/>
              </a:lnSpc>
            </a:pPr>
            <a:r>
              <a:rPr lang="en-US" sz="1800" dirty="0">
                <a:solidFill>
                  <a:srgbClr val="FFCC00"/>
                </a:solidFill>
              </a:rPr>
              <a:t>Merge the two sub-arrays to form a single sorted list </a:t>
            </a:r>
            <a:endParaRPr lang="en-US" sz="1800" dirty="0">
              <a:solidFill>
                <a:srgbClr val="FFCC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p:nvPr/>
        </p:nvSpPr>
        <p:spPr>
          <a:xfrm>
            <a:off x="0" y="311150"/>
            <a:ext cx="7391400" cy="336550"/>
          </a:xfrm>
          <a:prstGeom prst="rect">
            <a:avLst/>
          </a:prstGeom>
          <a:noFill/>
          <a:ln w="9525">
            <a:noFill/>
          </a:ln>
        </p:spPr>
        <p:txBody>
          <a:bodyPr anchor="ctr" anchorCtr="0">
            <a:spAutoFit/>
          </a:bodyPr>
          <a:p>
            <a:pPr algn="just"/>
            <a:r>
              <a:rPr lang="en-US" sz="1600" b="1" dirty="0">
                <a:solidFill>
                  <a:srgbClr val="FFCCFF"/>
                </a:solidFill>
                <a:latin typeface="Times New Roman" panose="02020603050405020304" pitchFamily="18" charset="0"/>
              </a:rPr>
              <a:t>Example:</a:t>
            </a:r>
            <a:r>
              <a:rPr lang="en-US" sz="1600" dirty="0">
                <a:solidFill>
                  <a:srgbClr val="FFCCFF"/>
                </a:solidFill>
                <a:latin typeface="Times New Roman" panose="02020603050405020304" pitchFamily="18" charset="0"/>
              </a:rPr>
              <a:t> Sort the array given below using merge sort</a:t>
            </a:r>
            <a:endParaRPr lang="en-US" sz="1600" dirty="0">
              <a:solidFill>
                <a:srgbClr val="FFCCFF"/>
              </a:solidFill>
              <a:latin typeface="Arial" panose="020B0604020202020204" pitchFamily="34" charset="0"/>
            </a:endParaRPr>
          </a:p>
        </p:txBody>
      </p:sp>
      <p:graphicFrame>
        <p:nvGraphicFramePr>
          <p:cNvPr id="147459" name="Group 3"/>
          <p:cNvGraphicFramePr>
            <a:graphicFrameLocks noGrp="1"/>
          </p:cNvGraphicFramePr>
          <p:nvPr/>
        </p:nvGraphicFramePr>
        <p:xfrm>
          <a:off x="2743200" y="762000"/>
          <a:ext cx="3200400" cy="381000"/>
        </p:xfrm>
        <a:graphic>
          <a:graphicData uri="http://schemas.openxmlformats.org/drawingml/2006/table">
            <a:tbl>
              <a:tblPr/>
              <a:tblGrid>
                <a:gridCol w="400050"/>
                <a:gridCol w="400050"/>
                <a:gridCol w="400050"/>
                <a:gridCol w="400050"/>
                <a:gridCol w="400050"/>
                <a:gridCol w="400050"/>
                <a:gridCol w="400050"/>
                <a:gridCol w="400050"/>
              </a:tblGrid>
              <a:tr h="381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dirty="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dirty="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30" name="Rectangle 23"/>
          <p:cNvSpPr/>
          <p:nvPr/>
        </p:nvSpPr>
        <p:spPr>
          <a:xfrm>
            <a:off x="0" y="1173163"/>
            <a:ext cx="2384425" cy="304800"/>
          </a:xfrm>
          <a:prstGeom prst="rect">
            <a:avLst/>
          </a:prstGeom>
          <a:noFill/>
          <a:ln w="9525">
            <a:noFill/>
          </a:ln>
        </p:spPr>
        <p:txBody>
          <a:bodyPr wrap="none" anchor="ctr" anchorCtr="0">
            <a:spAutoFit/>
          </a:bodyPr>
          <a:p>
            <a:r>
              <a:rPr lang="en-US" sz="1400" b="1" dirty="0">
                <a:solidFill>
                  <a:srgbClr val="FFFF00"/>
                </a:solidFill>
                <a:latin typeface="Garamond" panose="02020404030301010803" pitchFamily="18" charset="0"/>
              </a:rPr>
              <a:t>Divide and conquer the array</a:t>
            </a:r>
            <a:endParaRPr lang="en-US" sz="1400" b="1" dirty="0">
              <a:solidFill>
                <a:srgbClr val="FFFF00"/>
              </a:solidFill>
              <a:latin typeface="Garamond" panose="02020404030301010803" pitchFamily="18" charset="0"/>
            </a:endParaRPr>
          </a:p>
        </p:txBody>
      </p:sp>
      <p:sp>
        <p:nvSpPr>
          <p:cNvPr id="17431" name="Line 24"/>
          <p:cNvSpPr/>
          <p:nvPr/>
        </p:nvSpPr>
        <p:spPr>
          <a:xfrm flipH="1">
            <a:off x="3398838" y="1746250"/>
            <a:ext cx="1587" cy="227013"/>
          </a:xfrm>
          <a:prstGeom prst="line">
            <a:avLst/>
          </a:prstGeom>
          <a:ln w="9525" cap="flat" cmpd="sng">
            <a:solidFill>
              <a:srgbClr val="FFFF00"/>
            </a:solidFill>
            <a:prstDash val="solid"/>
            <a:round/>
            <a:headEnd type="none" w="med" len="med"/>
            <a:tailEnd type="triangle" w="med" len="med"/>
          </a:ln>
        </p:spPr>
      </p:sp>
      <p:sp>
        <p:nvSpPr>
          <p:cNvPr id="17432" name="Line 25"/>
          <p:cNvSpPr/>
          <p:nvPr/>
        </p:nvSpPr>
        <p:spPr>
          <a:xfrm flipH="1">
            <a:off x="4770438" y="1746250"/>
            <a:ext cx="1587" cy="227013"/>
          </a:xfrm>
          <a:prstGeom prst="line">
            <a:avLst/>
          </a:prstGeom>
          <a:ln w="9525" cap="flat" cmpd="sng">
            <a:solidFill>
              <a:srgbClr val="FFFF00"/>
            </a:solidFill>
            <a:prstDash val="solid"/>
            <a:round/>
            <a:headEnd type="none" w="med" len="med"/>
            <a:tailEnd type="triangle" w="med" len="med"/>
          </a:ln>
        </p:spPr>
      </p:sp>
      <p:sp>
        <p:nvSpPr>
          <p:cNvPr id="17433" name="Rectangle 26"/>
          <p:cNvSpPr/>
          <p:nvPr/>
        </p:nvSpPr>
        <p:spPr>
          <a:xfrm>
            <a:off x="316230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34" name="Rectangle 27"/>
          <p:cNvSpPr/>
          <p:nvPr/>
        </p:nvSpPr>
        <p:spPr>
          <a:xfrm>
            <a:off x="316230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484" name="Group 28"/>
          <p:cNvGraphicFramePr>
            <a:graphicFrameLocks noGrp="1"/>
          </p:cNvGraphicFramePr>
          <p:nvPr/>
        </p:nvGraphicFramePr>
        <p:xfrm>
          <a:off x="2971800" y="1524000"/>
          <a:ext cx="3276600" cy="274638"/>
        </p:xfrm>
        <a:graphic>
          <a:graphicData uri="http://schemas.openxmlformats.org/drawingml/2006/table">
            <a:tbl>
              <a:tblPr/>
              <a:tblGrid>
                <a:gridCol w="409575"/>
                <a:gridCol w="409575"/>
                <a:gridCol w="409575"/>
                <a:gridCol w="409575"/>
                <a:gridCol w="409575"/>
                <a:gridCol w="409575"/>
                <a:gridCol w="409575"/>
                <a:gridCol w="40957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55" name="Line 48"/>
          <p:cNvSpPr/>
          <p:nvPr/>
        </p:nvSpPr>
        <p:spPr>
          <a:xfrm flipH="1">
            <a:off x="3810000" y="2286000"/>
            <a:ext cx="3175" cy="227013"/>
          </a:xfrm>
          <a:prstGeom prst="line">
            <a:avLst/>
          </a:prstGeom>
          <a:ln w="9525" cap="flat" cmpd="sng">
            <a:solidFill>
              <a:srgbClr val="FFFF00"/>
            </a:solidFill>
            <a:prstDash val="solid"/>
            <a:round/>
            <a:headEnd type="none" w="med" len="med"/>
            <a:tailEnd type="triangle" w="med" len="med"/>
          </a:ln>
        </p:spPr>
      </p:sp>
      <p:sp>
        <p:nvSpPr>
          <p:cNvPr id="17456" name="Line 49"/>
          <p:cNvSpPr/>
          <p:nvPr/>
        </p:nvSpPr>
        <p:spPr>
          <a:xfrm flipH="1">
            <a:off x="2897188" y="2289175"/>
            <a:ext cx="3175" cy="225425"/>
          </a:xfrm>
          <a:prstGeom prst="line">
            <a:avLst/>
          </a:prstGeom>
          <a:ln w="9525" cap="flat" cmpd="sng">
            <a:solidFill>
              <a:srgbClr val="FFFF00"/>
            </a:solidFill>
            <a:prstDash val="solid"/>
            <a:round/>
            <a:headEnd type="none" w="med" len="med"/>
            <a:tailEnd type="triangle" w="med" len="med"/>
          </a:ln>
        </p:spPr>
      </p:sp>
      <p:sp>
        <p:nvSpPr>
          <p:cNvPr id="17457" name="Rectangle 50"/>
          <p:cNvSpPr/>
          <p:nvPr/>
        </p:nvSpPr>
        <p:spPr>
          <a:xfrm>
            <a:off x="3867150"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58" name="Rectangle 51"/>
          <p:cNvSpPr/>
          <p:nvPr/>
        </p:nvSpPr>
        <p:spPr>
          <a:xfrm>
            <a:off x="3867150"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08" name="Group 52"/>
          <p:cNvGraphicFramePr>
            <a:graphicFrameLocks noGrp="1"/>
          </p:cNvGraphicFramePr>
          <p:nvPr/>
        </p:nvGraphicFramePr>
        <p:xfrm>
          <a:off x="2590800" y="1981200"/>
          <a:ext cx="1409700" cy="274638"/>
        </p:xfrm>
        <a:graphic>
          <a:graphicData uri="http://schemas.openxmlformats.org/drawingml/2006/table">
            <a:tbl>
              <a:tblPr/>
              <a:tblGrid>
                <a:gridCol w="352425"/>
                <a:gridCol w="352425"/>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71" name="Line 64"/>
          <p:cNvSpPr/>
          <p:nvPr/>
        </p:nvSpPr>
        <p:spPr>
          <a:xfrm flipH="1">
            <a:off x="5105400" y="2286000"/>
            <a:ext cx="3175" cy="227013"/>
          </a:xfrm>
          <a:prstGeom prst="line">
            <a:avLst/>
          </a:prstGeom>
          <a:ln w="9525" cap="flat" cmpd="sng">
            <a:solidFill>
              <a:srgbClr val="000000"/>
            </a:solidFill>
            <a:prstDash val="solid"/>
            <a:round/>
            <a:headEnd type="none" w="med" len="med"/>
            <a:tailEnd type="triangle" w="med" len="med"/>
          </a:ln>
        </p:spPr>
      </p:sp>
      <p:sp>
        <p:nvSpPr>
          <p:cNvPr id="17472" name="Line 65"/>
          <p:cNvSpPr/>
          <p:nvPr/>
        </p:nvSpPr>
        <p:spPr>
          <a:xfrm flipH="1">
            <a:off x="5715000" y="2286000"/>
            <a:ext cx="3175" cy="227013"/>
          </a:xfrm>
          <a:prstGeom prst="line">
            <a:avLst/>
          </a:prstGeom>
          <a:ln w="9525" cap="flat" cmpd="sng">
            <a:solidFill>
              <a:srgbClr val="000000"/>
            </a:solidFill>
            <a:prstDash val="solid"/>
            <a:round/>
            <a:headEnd type="none" w="med" len="med"/>
            <a:tailEnd type="triangle" w="med" len="med"/>
          </a:ln>
        </p:spPr>
      </p:sp>
      <p:sp>
        <p:nvSpPr>
          <p:cNvPr id="17473" name="Rectangle 66"/>
          <p:cNvSpPr/>
          <p:nvPr/>
        </p:nvSpPr>
        <p:spPr>
          <a:xfrm>
            <a:off x="386715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74" name="Rectangle 67"/>
          <p:cNvSpPr/>
          <p:nvPr/>
        </p:nvSpPr>
        <p:spPr>
          <a:xfrm>
            <a:off x="3867150"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24" name="Group 68"/>
          <p:cNvGraphicFramePr>
            <a:graphicFrameLocks noGrp="1"/>
          </p:cNvGraphicFramePr>
          <p:nvPr/>
        </p:nvGraphicFramePr>
        <p:xfrm>
          <a:off x="4572000" y="2057400"/>
          <a:ext cx="1409700" cy="274638"/>
        </p:xfrm>
        <a:graphic>
          <a:graphicData uri="http://schemas.openxmlformats.org/drawingml/2006/table">
            <a:tbl>
              <a:tblPr/>
              <a:tblGrid>
                <a:gridCol w="352425"/>
                <a:gridCol w="352425"/>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87" name="Line 80"/>
          <p:cNvSpPr/>
          <p:nvPr/>
        </p:nvSpPr>
        <p:spPr>
          <a:xfrm flipH="1">
            <a:off x="2651125" y="2813050"/>
            <a:ext cx="3175" cy="225425"/>
          </a:xfrm>
          <a:prstGeom prst="line">
            <a:avLst/>
          </a:prstGeom>
          <a:ln w="9525" cap="flat" cmpd="sng">
            <a:solidFill>
              <a:srgbClr val="FFFF00"/>
            </a:solidFill>
            <a:prstDash val="solid"/>
            <a:round/>
            <a:headEnd type="none" w="med" len="med"/>
            <a:tailEnd type="triangle" w="med" len="med"/>
          </a:ln>
        </p:spPr>
      </p:sp>
      <p:sp>
        <p:nvSpPr>
          <p:cNvPr id="17488" name="Line 81"/>
          <p:cNvSpPr/>
          <p:nvPr/>
        </p:nvSpPr>
        <p:spPr>
          <a:xfrm flipH="1">
            <a:off x="3041650" y="2813050"/>
            <a:ext cx="3175" cy="227013"/>
          </a:xfrm>
          <a:prstGeom prst="line">
            <a:avLst/>
          </a:prstGeom>
          <a:ln w="9525" cap="flat" cmpd="sng">
            <a:solidFill>
              <a:srgbClr val="FFFF00"/>
            </a:solidFill>
            <a:prstDash val="solid"/>
            <a:round/>
            <a:headEnd type="none" w="med" len="med"/>
            <a:tailEnd type="triangle" w="med" len="med"/>
          </a:ln>
        </p:spPr>
      </p:sp>
      <p:sp>
        <p:nvSpPr>
          <p:cNvPr id="17489" name="Rectangle 82"/>
          <p:cNvSpPr/>
          <p:nvPr/>
        </p:nvSpPr>
        <p:spPr>
          <a:xfrm>
            <a:off x="4219575"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490" name="Rectangle 83"/>
          <p:cNvSpPr/>
          <p:nvPr/>
        </p:nvSpPr>
        <p:spPr>
          <a:xfrm>
            <a:off x="4219575" y="3205163"/>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40" name="Group 84"/>
          <p:cNvGraphicFramePr>
            <a:graphicFrameLocks noGrp="1"/>
          </p:cNvGraphicFramePr>
          <p:nvPr/>
        </p:nvGraphicFramePr>
        <p:xfrm>
          <a:off x="2514600" y="25908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499" name="Line 92"/>
          <p:cNvSpPr/>
          <p:nvPr/>
        </p:nvSpPr>
        <p:spPr>
          <a:xfrm flipH="1">
            <a:off x="3529013" y="2816225"/>
            <a:ext cx="3175" cy="227013"/>
          </a:xfrm>
          <a:prstGeom prst="line">
            <a:avLst/>
          </a:prstGeom>
          <a:ln w="9525" cap="flat" cmpd="sng">
            <a:solidFill>
              <a:srgbClr val="FFFF00"/>
            </a:solidFill>
            <a:prstDash val="solid"/>
            <a:round/>
            <a:headEnd type="none" w="med" len="med"/>
            <a:tailEnd type="triangle" w="med" len="med"/>
          </a:ln>
        </p:spPr>
      </p:sp>
      <p:sp>
        <p:nvSpPr>
          <p:cNvPr id="17500" name="Line 93"/>
          <p:cNvSpPr/>
          <p:nvPr/>
        </p:nvSpPr>
        <p:spPr>
          <a:xfrm flipH="1">
            <a:off x="3917950" y="2813050"/>
            <a:ext cx="3175" cy="227013"/>
          </a:xfrm>
          <a:prstGeom prst="line">
            <a:avLst/>
          </a:prstGeom>
          <a:ln w="9525" cap="flat" cmpd="sng">
            <a:solidFill>
              <a:srgbClr val="FFFF00"/>
            </a:solidFill>
            <a:prstDash val="solid"/>
            <a:round/>
            <a:headEnd type="none" w="med" len="med"/>
            <a:tailEnd type="triangle" w="med" len="med"/>
          </a:ln>
        </p:spPr>
      </p:sp>
      <p:sp>
        <p:nvSpPr>
          <p:cNvPr id="17501" name="Rectangle 94"/>
          <p:cNvSpPr/>
          <p:nvPr/>
        </p:nvSpPr>
        <p:spPr>
          <a:xfrm>
            <a:off x="4219575"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02" name="Rectangle 95"/>
          <p:cNvSpPr/>
          <p:nvPr/>
        </p:nvSpPr>
        <p:spPr>
          <a:xfrm>
            <a:off x="4219575" y="320357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52" name="Group 96"/>
          <p:cNvGraphicFramePr>
            <a:graphicFrameLocks noGrp="1"/>
          </p:cNvGraphicFramePr>
          <p:nvPr/>
        </p:nvGraphicFramePr>
        <p:xfrm>
          <a:off x="3505200" y="25908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11" name="Line 104"/>
          <p:cNvSpPr/>
          <p:nvPr/>
        </p:nvSpPr>
        <p:spPr>
          <a:xfrm flipH="1">
            <a:off x="5181600" y="2743200"/>
            <a:ext cx="3175" cy="225425"/>
          </a:xfrm>
          <a:prstGeom prst="line">
            <a:avLst/>
          </a:prstGeom>
          <a:ln w="9525" cap="flat" cmpd="sng">
            <a:solidFill>
              <a:srgbClr val="FFFF00"/>
            </a:solidFill>
            <a:prstDash val="solid"/>
            <a:round/>
            <a:headEnd type="none" w="med" len="med"/>
            <a:tailEnd type="triangle" w="med" len="med"/>
          </a:ln>
        </p:spPr>
      </p:sp>
      <p:sp>
        <p:nvSpPr>
          <p:cNvPr id="17512" name="Line 105"/>
          <p:cNvSpPr/>
          <p:nvPr/>
        </p:nvSpPr>
        <p:spPr>
          <a:xfrm flipH="1">
            <a:off x="4772025" y="2743200"/>
            <a:ext cx="3175" cy="227013"/>
          </a:xfrm>
          <a:prstGeom prst="line">
            <a:avLst/>
          </a:prstGeom>
          <a:ln w="9525" cap="flat" cmpd="sng">
            <a:solidFill>
              <a:srgbClr val="FFFF00"/>
            </a:solidFill>
            <a:prstDash val="solid"/>
            <a:round/>
            <a:headEnd type="none" w="med" len="med"/>
            <a:tailEnd type="triangle" w="med" len="med"/>
          </a:ln>
        </p:spPr>
      </p:sp>
      <p:sp>
        <p:nvSpPr>
          <p:cNvPr id="17513" name="Rectangle 106"/>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14" name="Rectangle 107"/>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64" name="Group 108"/>
          <p:cNvGraphicFramePr>
            <a:graphicFrameLocks noGrp="1"/>
          </p:cNvGraphicFramePr>
          <p:nvPr/>
        </p:nvGraphicFramePr>
        <p:xfrm>
          <a:off x="4572000" y="2514600"/>
          <a:ext cx="704850" cy="274638"/>
        </p:xfrm>
        <a:graphic>
          <a:graphicData uri="http://schemas.openxmlformats.org/drawingml/2006/table">
            <a:tbl>
              <a:tblPr/>
              <a:tblGrid>
                <a:gridCol w="352425"/>
                <a:gridCol w="352425"/>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23" name="Line 116"/>
          <p:cNvSpPr/>
          <p:nvPr/>
        </p:nvSpPr>
        <p:spPr>
          <a:xfrm flipH="1">
            <a:off x="6172200" y="2743200"/>
            <a:ext cx="3175" cy="227013"/>
          </a:xfrm>
          <a:prstGeom prst="line">
            <a:avLst/>
          </a:prstGeom>
          <a:ln w="9525" cap="flat" cmpd="sng">
            <a:solidFill>
              <a:srgbClr val="FFFF00"/>
            </a:solidFill>
            <a:prstDash val="solid"/>
            <a:round/>
            <a:headEnd type="none" w="med" len="med"/>
            <a:tailEnd type="triangle" w="med" len="med"/>
          </a:ln>
        </p:spPr>
      </p:sp>
      <p:sp>
        <p:nvSpPr>
          <p:cNvPr id="17524" name="Line 117"/>
          <p:cNvSpPr/>
          <p:nvPr/>
        </p:nvSpPr>
        <p:spPr>
          <a:xfrm flipH="1">
            <a:off x="5762625" y="2744788"/>
            <a:ext cx="3175" cy="227012"/>
          </a:xfrm>
          <a:prstGeom prst="line">
            <a:avLst/>
          </a:prstGeom>
          <a:ln w="9525" cap="flat" cmpd="sng">
            <a:solidFill>
              <a:srgbClr val="FFFF00"/>
            </a:solidFill>
            <a:prstDash val="solid"/>
            <a:round/>
            <a:headEnd type="none" w="med" len="med"/>
            <a:tailEnd type="triangle" w="med" len="med"/>
          </a:ln>
        </p:spPr>
      </p:sp>
      <p:sp>
        <p:nvSpPr>
          <p:cNvPr id="17525" name="Rectangle 118"/>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sp>
        <p:nvSpPr>
          <p:cNvPr id="17526" name="Rectangle 119"/>
          <p:cNvSpPr/>
          <p:nvPr/>
        </p:nvSpPr>
        <p:spPr>
          <a:xfrm>
            <a:off x="4219575" y="3209925"/>
            <a:ext cx="352425" cy="0"/>
          </a:xfrm>
          <a:prstGeom prst="rect">
            <a:avLst/>
          </a:prstGeom>
          <a:noFill/>
          <a:ln w="9525">
            <a:noFill/>
          </a:ln>
        </p:spPr>
        <p:txBody>
          <a:bodyPr wrap="none" anchor="t" anchorCtr="0">
            <a:spAutoFit/>
          </a:bodyPr>
          <a:p>
            <a:endParaRPr lang="en-US" dirty="0">
              <a:latin typeface="Arial" panose="020B0604020202020204" pitchFamily="34" charset="0"/>
            </a:endParaRPr>
          </a:p>
        </p:txBody>
      </p:sp>
      <p:graphicFrame>
        <p:nvGraphicFramePr>
          <p:cNvPr id="147576" name="Group 120"/>
          <p:cNvGraphicFramePr>
            <a:graphicFrameLocks noGrp="1"/>
          </p:cNvGraphicFramePr>
          <p:nvPr/>
        </p:nvGraphicFramePr>
        <p:xfrm>
          <a:off x="5562600" y="2514600"/>
          <a:ext cx="914400" cy="274638"/>
        </p:xfrm>
        <a:graphic>
          <a:graphicData uri="http://schemas.openxmlformats.org/drawingml/2006/table">
            <a:tbl>
              <a:tblPr/>
              <a:tblGrid>
                <a:gridCol w="457200"/>
                <a:gridCol w="457200"/>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Verdana" panose="020B0604030504040204" pitchFamily="34"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7535" name="Line 128"/>
          <p:cNvSpPr/>
          <p:nvPr/>
        </p:nvSpPr>
        <p:spPr>
          <a:xfrm flipH="1">
            <a:off x="5791200" y="2362200"/>
            <a:ext cx="3175" cy="227013"/>
          </a:xfrm>
          <a:prstGeom prst="line">
            <a:avLst/>
          </a:prstGeom>
          <a:ln w="9525" cap="flat" cmpd="sng">
            <a:solidFill>
              <a:srgbClr val="FFFF00"/>
            </a:solidFill>
            <a:prstDash val="solid"/>
            <a:round/>
            <a:headEnd type="none" w="med" len="med"/>
            <a:tailEnd type="triangle" w="med" len="med"/>
          </a:ln>
        </p:spPr>
      </p:sp>
      <p:sp>
        <p:nvSpPr>
          <p:cNvPr id="17536" name="Line 129"/>
          <p:cNvSpPr/>
          <p:nvPr/>
        </p:nvSpPr>
        <p:spPr>
          <a:xfrm flipH="1">
            <a:off x="5181600" y="2362200"/>
            <a:ext cx="3175" cy="227013"/>
          </a:xfrm>
          <a:prstGeom prst="line">
            <a:avLst/>
          </a:prstGeom>
          <a:ln w="9525" cap="flat" cmpd="sng">
            <a:solidFill>
              <a:srgbClr val="FFFF00"/>
            </a:solidFill>
            <a:prstDash val="solid"/>
            <a:round/>
            <a:headEnd type="none" w="med" len="med"/>
            <a:tailEnd type="triangle" w="med" len="med"/>
          </a:ln>
        </p:spPr>
      </p:sp>
      <p:sp>
        <p:nvSpPr>
          <p:cNvPr id="17537" name="Rectangle 130"/>
          <p:cNvSpPr/>
          <p:nvPr/>
        </p:nvSpPr>
        <p:spPr>
          <a:xfrm>
            <a:off x="24384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39</a:t>
            </a:r>
            <a:endParaRPr lang="en-US" sz="1200" b="1" dirty="0">
              <a:solidFill>
                <a:srgbClr val="990000"/>
              </a:solidFill>
              <a:latin typeface="Garamond" panose="02020404030301010803" pitchFamily="18" charset="0"/>
            </a:endParaRPr>
          </a:p>
        </p:txBody>
      </p:sp>
      <p:sp>
        <p:nvSpPr>
          <p:cNvPr id="17538" name="Rectangle 131"/>
          <p:cNvSpPr/>
          <p:nvPr/>
        </p:nvSpPr>
        <p:spPr>
          <a:xfrm>
            <a:off x="28956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9</a:t>
            </a:r>
            <a:endParaRPr lang="en-US" sz="1200" b="1" dirty="0">
              <a:solidFill>
                <a:srgbClr val="990000"/>
              </a:solidFill>
              <a:latin typeface="Garamond" panose="02020404030301010803" pitchFamily="18" charset="0"/>
            </a:endParaRPr>
          </a:p>
        </p:txBody>
      </p:sp>
      <p:sp>
        <p:nvSpPr>
          <p:cNvPr id="17539" name="Rectangle 132"/>
          <p:cNvSpPr/>
          <p:nvPr/>
        </p:nvSpPr>
        <p:spPr>
          <a:xfrm>
            <a:off x="33528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81</a:t>
            </a:r>
            <a:endParaRPr lang="en-US" sz="1200" b="1" dirty="0">
              <a:solidFill>
                <a:srgbClr val="990000"/>
              </a:solidFill>
              <a:latin typeface="Garamond" panose="02020404030301010803" pitchFamily="18" charset="0"/>
            </a:endParaRPr>
          </a:p>
        </p:txBody>
      </p:sp>
      <p:sp>
        <p:nvSpPr>
          <p:cNvPr id="17540" name="Rectangle 133"/>
          <p:cNvSpPr/>
          <p:nvPr/>
        </p:nvSpPr>
        <p:spPr>
          <a:xfrm>
            <a:off x="3810000" y="30480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45</a:t>
            </a:r>
            <a:endParaRPr lang="en-US" sz="1200" b="1" dirty="0">
              <a:solidFill>
                <a:srgbClr val="990000"/>
              </a:solidFill>
              <a:latin typeface="Garamond" panose="02020404030301010803" pitchFamily="18" charset="0"/>
            </a:endParaRPr>
          </a:p>
        </p:txBody>
      </p:sp>
      <p:sp>
        <p:nvSpPr>
          <p:cNvPr id="17541" name="Rectangle 134"/>
          <p:cNvSpPr/>
          <p:nvPr/>
        </p:nvSpPr>
        <p:spPr>
          <a:xfrm>
            <a:off x="46482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90</a:t>
            </a:r>
            <a:endParaRPr lang="en-US" sz="1200" b="1" dirty="0">
              <a:solidFill>
                <a:srgbClr val="990000"/>
              </a:solidFill>
              <a:latin typeface="Garamond" panose="02020404030301010803" pitchFamily="18" charset="0"/>
            </a:endParaRPr>
          </a:p>
        </p:txBody>
      </p:sp>
      <p:sp>
        <p:nvSpPr>
          <p:cNvPr id="17542" name="Rectangle 135"/>
          <p:cNvSpPr/>
          <p:nvPr/>
        </p:nvSpPr>
        <p:spPr>
          <a:xfrm>
            <a:off x="50292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27</a:t>
            </a:r>
            <a:endParaRPr lang="en-US" sz="1200" b="1" dirty="0">
              <a:solidFill>
                <a:srgbClr val="990000"/>
              </a:solidFill>
              <a:latin typeface="Garamond" panose="02020404030301010803" pitchFamily="18" charset="0"/>
            </a:endParaRPr>
          </a:p>
        </p:txBody>
      </p:sp>
      <p:sp>
        <p:nvSpPr>
          <p:cNvPr id="17543" name="Rectangle 136"/>
          <p:cNvSpPr/>
          <p:nvPr/>
        </p:nvSpPr>
        <p:spPr>
          <a:xfrm>
            <a:off x="56388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72</a:t>
            </a:r>
            <a:endParaRPr lang="en-US" sz="1200" b="1" dirty="0">
              <a:solidFill>
                <a:srgbClr val="990000"/>
              </a:solidFill>
              <a:latin typeface="Garamond" panose="02020404030301010803" pitchFamily="18" charset="0"/>
            </a:endParaRPr>
          </a:p>
        </p:txBody>
      </p:sp>
      <p:sp>
        <p:nvSpPr>
          <p:cNvPr id="17544" name="Rectangle 137"/>
          <p:cNvSpPr/>
          <p:nvPr/>
        </p:nvSpPr>
        <p:spPr>
          <a:xfrm>
            <a:off x="6019800" y="2971800"/>
            <a:ext cx="304800" cy="2286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p>
            <a:pPr algn="ctr" eaLnBrk="0" hangingPunct="0"/>
            <a:r>
              <a:rPr lang="en-US" sz="1200" b="1" dirty="0">
                <a:solidFill>
                  <a:srgbClr val="990000"/>
                </a:solidFill>
                <a:latin typeface="Garamond" panose="02020404030301010803" pitchFamily="18" charset="0"/>
              </a:rPr>
              <a:t>18</a:t>
            </a:r>
            <a:endParaRPr lang="en-US" sz="1200" b="1" dirty="0">
              <a:solidFill>
                <a:srgbClr val="990000"/>
              </a:solidFill>
              <a:latin typeface="Garamond" panose="02020404030301010803" pitchFamily="18" charset="0"/>
            </a:endParaRPr>
          </a:p>
        </p:txBody>
      </p:sp>
      <p:sp>
        <p:nvSpPr>
          <p:cNvPr id="17545" name="Text Box 138"/>
          <p:cNvSpPr txBox="1"/>
          <p:nvPr/>
        </p:nvSpPr>
        <p:spPr>
          <a:xfrm>
            <a:off x="2057400" y="3581400"/>
            <a:ext cx="5715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39</a:t>
            </a:r>
            <a:endParaRPr lang="en-US" sz="1200" b="1" dirty="0">
              <a:solidFill>
                <a:srgbClr val="990000"/>
              </a:solidFill>
              <a:latin typeface="Arial" panose="020B0604020202020204" pitchFamily="34" charset="0"/>
            </a:endParaRPr>
          </a:p>
        </p:txBody>
      </p:sp>
      <p:sp>
        <p:nvSpPr>
          <p:cNvPr id="17546" name="Text Box 139"/>
          <p:cNvSpPr txBox="1"/>
          <p:nvPr/>
        </p:nvSpPr>
        <p:spPr>
          <a:xfrm>
            <a:off x="2705100" y="3581400"/>
            <a:ext cx="3429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9</a:t>
            </a:r>
            <a:endParaRPr lang="en-US" sz="1200" b="1" dirty="0">
              <a:solidFill>
                <a:srgbClr val="990000"/>
              </a:solidFill>
              <a:latin typeface="Arial" panose="020B0604020202020204" pitchFamily="34" charset="0"/>
            </a:endParaRPr>
          </a:p>
        </p:txBody>
      </p:sp>
      <p:sp>
        <p:nvSpPr>
          <p:cNvPr id="17547" name="Text Box 140"/>
          <p:cNvSpPr txBox="1"/>
          <p:nvPr/>
        </p:nvSpPr>
        <p:spPr>
          <a:xfrm>
            <a:off x="3200400" y="3581400"/>
            <a:ext cx="3810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81</a:t>
            </a:r>
            <a:endParaRPr lang="en-US" sz="1200" b="1" dirty="0">
              <a:solidFill>
                <a:srgbClr val="990000"/>
              </a:solidFill>
              <a:latin typeface="Arial" panose="020B0604020202020204" pitchFamily="34" charset="0"/>
            </a:endParaRPr>
          </a:p>
        </p:txBody>
      </p:sp>
      <p:sp>
        <p:nvSpPr>
          <p:cNvPr id="17548" name="Text Box 141"/>
          <p:cNvSpPr txBox="1"/>
          <p:nvPr/>
        </p:nvSpPr>
        <p:spPr>
          <a:xfrm>
            <a:off x="3657600" y="3581400"/>
            <a:ext cx="4572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45</a:t>
            </a:r>
            <a:endParaRPr lang="en-US" sz="1200" b="1" dirty="0">
              <a:solidFill>
                <a:srgbClr val="990000"/>
              </a:solidFill>
              <a:latin typeface="Arial" panose="020B0604020202020204" pitchFamily="34" charset="0"/>
            </a:endParaRPr>
          </a:p>
        </p:txBody>
      </p:sp>
      <p:sp>
        <p:nvSpPr>
          <p:cNvPr id="17549" name="Text Box 142"/>
          <p:cNvSpPr txBox="1"/>
          <p:nvPr/>
        </p:nvSpPr>
        <p:spPr>
          <a:xfrm>
            <a:off x="4267200" y="3581400"/>
            <a:ext cx="4191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90</a:t>
            </a:r>
            <a:endParaRPr lang="en-US" sz="1200" b="1" dirty="0">
              <a:solidFill>
                <a:srgbClr val="990000"/>
              </a:solidFill>
              <a:latin typeface="Arial" panose="020B0604020202020204" pitchFamily="34" charset="0"/>
            </a:endParaRPr>
          </a:p>
        </p:txBody>
      </p:sp>
      <p:sp>
        <p:nvSpPr>
          <p:cNvPr id="17550" name="Text Box 143"/>
          <p:cNvSpPr txBox="1"/>
          <p:nvPr/>
        </p:nvSpPr>
        <p:spPr>
          <a:xfrm>
            <a:off x="4800600" y="3581400"/>
            <a:ext cx="457200" cy="3048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27</a:t>
            </a:r>
            <a:endParaRPr lang="en-US" sz="1200" b="1" dirty="0">
              <a:solidFill>
                <a:srgbClr val="990000"/>
              </a:solidFill>
              <a:latin typeface="Arial" panose="020B0604020202020204" pitchFamily="34" charset="0"/>
            </a:endParaRPr>
          </a:p>
        </p:txBody>
      </p:sp>
      <p:sp>
        <p:nvSpPr>
          <p:cNvPr id="17551" name="Text Box 144"/>
          <p:cNvSpPr txBox="1"/>
          <p:nvPr/>
        </p:nvSpPr>
        <p:spPr>
          <a:xfrm>
            <a:off x="6019800" y="3505200"/>
            <a:ext cx="533400" cy="3048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72</a:t>
            </a:r>
            <a:endParaRPr lang="en-US" sz="1200" b="1" dirty="0">
              <a:solidFill>
                <a:srgbClr val="990000"/>
              </a:solidFill>
              <a:latin typeface="Arial" panose="020B0604020202020204" pitchFamily="34" charset="0"/>
            </a:endParaRPr>
          </a:p>
        </p:txBody>
      </p:sp>
      <p:sp>
        <p:nvSpPr>
          <p:cNvPr id="17552" name="Text Box 145"/>
          <p:cNvSpPr txBox="1"/>
          <p:nvPr/>
        </p:nvSpPr>
        <p:spPr>
          <a:xfrm>
            <a:off x="5334000" y="3581400"/>
            <a:ext cx="5334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18</a:t>
            </a:r>
            <a:endParaRPr lang="en-US" sz="1200" b="1" dirty="0">
              <a:solidFill>
                <a:srgbClr val="990000"/>
              </a:solidFill>
              <a:latin typeface="Arial" panose="020B0604020202020204" pitchFamily="34" charset="0"/>
            </a:endParaRPr>
          </a:p>
        </p:txBody>
      </p:sp>
      <p:sp>
        <p:nvSpPr>
          <p:cNvPr id="17553" name="Line 146"/>
          <p:cNvSpPr/>
          <p:nvPr/>
        </p:nvSpPr>
        <p:spPr>
          <a:xfrm>
            <a:off x="2476500" y="3886200"/>
            <a:ext cx="114300" cy="228600"/>
          </a:xfrm>
          <a:prstGeom prst="line">
            <a:avLst/>
          </a:prstGeom>
          <a:ln w="9525" cap="flat" cmpd="sng">
            <a:solidFill>
              <a:srgbClr val="FFFF00"/>
            </a:solidFill>
            <a:prstDash val="solid"/>
            <a:round/>
            <a:headEnd type="none" w="med" len="med"/>
            <a:tailEnd type="triangle" w="med" len="med"/>
          </a:ln>
        </p:spPr>
      </p:sp>
      <p:sp>
        <p:nvSpPr>
          <p:cNvPr id="17554" name="Line 147"/>
          <p:cNvSpPr/>
          <p:nvPr/>
        </p:nvSpPr>
        <p:spPr>
          <a:xfrm flipH="1">
            <a:off x="2819400" y="3886200"/>
            <a:ext cx="228600" cy="228600"/>
          </a:xfrm>
          <a:prstGeom prst="line">
            <a:avLst/>
          </a:prstGeom>
          <a:ln w="9525" cap="flat" cmpd="sng">
            <a:solidFill>
              <a:srgbClr val="FFFF00"/>
            </a:solidFill>
            <a:prstDash val="solid"/>
            <a:round/>
            <a:headEnd type="none" w="med" len="med"/>
            <a:tailEnd type="triangle" w="med" len="med"/>
          </a:ln>
        </p:spPr>
      </p:sp>
      <p:sp>
        <p:nvSpPr>
          <p:cNvPr id="17555" name="Text Box 148"/>
          <p:cNvSpPr txBox="1"/>
          <p:nvPr/>
        </p:nvSpPr>
        <p:spPr>
          <a:xfrm>
            <a:off x="1600200" y="4191000"/>
            <a:ext cx="12192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9        39</a:t>
            </a:r>
            <a:endParaRPr lang="en-US" sz="1200" b="1" dirty="0">
              <a:solidFill>
                <a:srgbClr val="990000"/>
              </a:solidFill>
              <a:latin typeface="Arial" panose="020B0604020202020204" pitchFamily="34" charset="0"/>
            </a:endParaRPr>
          </a:p>
        </p:txBody>
      </p:sp>
      <p:sp>
        <p:nvSpPr>
          <p:cNvPr id="17556" name="Line 149"/>
          <p:cNvSpPr/>
          <p:nvPr/>
        </p:nvSpPr>
        <p:spPr>
          <a:xfrm>
            <a:off x="3390900" y="3886200"/>
            <a:ext cx="114300" cy="228600"/>
          </a:xfrm>
          <a:prstGeom prst="line">
            <a:avLst/>
          </a:prstGeom>
          <a:ln w="9525" cap="flat" cmpd="sng">
            <a:solidFill>
              <a:srgbClr val="FFFF00"/>
            </a:solidFill>
            <a:prstDash val="solid"/>
            <a:round/>
            <a:headEnd type="none" w="med" len="med"/>
            <a:tailEnd type="triangle" w="med" len="med"/>
          </a:ln>
        </p:spPr>
      </p:sp>
      <p:sp>
        <p:nvSpPr>
          <p:cNvPr id="17557" name="Line 150"/>
          <p:cNvSpPr/>
          <p:nvPr/>
        </p:nvSpPr>
        <p:spPr>
          <a:xfrm flipH="1">
            <a:off x="3733800" y="3886200"/>
            <a:ext cx="228600" cy="228600"/>
          </a:xfrm>
          <a:prstGeom prst="line">
            <a:avLst/>
          </a:prstGeom>
          <a:ln w="9525" cap="flat" cmpd="sng">
            <a:solidFill>
              <a:srgbClr val="FFFF00"/>
            </a:solidFill>
            <a:prstDash val="solid"/>
            <a:round/>
            <a:headEnd type="none" w="med" len="med"/>
            <a:tailEnd type="triangle" w="med" len="med"/>
          </a:ln>
        </p:spPr>
      </p:sp>
      <p:sp>
        <p:nvSpPr>
          <p:cNvPr id="17558" name="Text Box 151"/>
          <p:cNvSpPr txBox="1"/>
          <p:nvPr/>
        </p:nvSpPr>
        <p:spPr>
          <a:xfrm>
            <a:off x="2895600" y="4191000"/>
            <a:ext cx="9906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45          81</a:t>
            </a:r>
            <a:endParaRPr lang="en-US" sz="1200" b="1" dirty="0">
              <a:solidFill>
                <a:srgbClr val="990000"/>
              </a:solidFill>
              <a:latin typeface="Arial" panose="020B0604020202020204" pitchFamily="34" charset="0"/>
            </a:endParaRPr>
          </a:p>
        </p:txBody>
      </p:sp>
      <p:sp>
        <p:nvSpPr>
          <p:cNvPr id="17559" name="Line 152"/>
          <p:cNvSpPr/>
          <p:nvPr/>
        </p:nvSpPr>
        <p:spPr>
          <a:xfrm>
            <a:off x="4305300" y="3886200"/>
            <a:ext cx="114300" cy="228600"/>
          </a:xfrm>
          <a:prstGeom prst="line">
            <a:avLst/>
          </a:prstGeom>
          <a:ln w="9525" cap="flat" cmpd="sng">
            <a:solidFill>
              <a:srgbClr val="FFFF00"/>
            </a:solidFill>
            <a:prstDash val="solid"/>
            <a:round/>
            <a:headEnd type="none" w="med" len="med"/>
            <a:tailEnd type="triangle" w="med" len="med"/>
          </a:ln>
        </p:spPr>
      </p:sp>
      <p:sp>
        <p:nvSpPr>
          <p:cNvPr id="17560" name="Line 153"/>
          <p:cNvSpPr/>
          <p:nvPr/>
        </p:nvSpPr>
        <p:spPr>
          <a:xfrm flipH="1">
            <a:off x="4648200" y="3886200"/>
            <a:ext cx="228600" cy="228600"/>
          </a:xfrm>
          <a:prstGeom prst="line">
            <a:avLst/>
          </a:prstGeom>
          <a:ln w="9525" cap="flat" cmpd="sng">
            <a:solidFill>
              <a:srgbClr val="FFFF00"/>
            </a:solidFill>
            <a:prstDash val="solid"/>
            <a:round/>
            <a:headEnd type="none" w="med" len="med"/>
            <a:tailEnd type="triangle" w="med" len="med"/>
          </a:ln>
        </p:spPr>
      </p:sp>
      <p:sp>
        <p:nvSpPr>
          <p:cNvPr id="17561" name="Text Box 154"/>
          <p:cNvSpPr txBox="1"/>
          <p:nvPr/>
        </p:nvSpPr>
        <p:spPr>
          <a:xfrm>
            <a:off x="4038600" y="4191000"/>
            <a:ext cx="9906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27      90</a:t>
            </a:r>
            <a:endParaRPr lang="en-US" sz="1200" b="1" dirty="0">
              <a:solidFill>
                <a:srgbClr val="990000"/>
              </a:solidFill>
              <a:latin typeface="Arial" panose="020B0604020202020204" pitchFamily="34" charset="0"/>
            </a:endParaRPr>
          </a:p>
        </p:txBody>
      </p:sp>
      <p:sp>
        <p:nvSpPr>
          <p:cNvPr id="17562" name="Line 155"/>
          <p:cNvSpPr/>
          <p:nvPr/>
        </p:nvSpPr>
        <p:spPr>
          <a:xfrm flipH="1">
            <a:off x="5486400" y="3810000"/>
            <a:ext cx="228600" cy="228600"/>
          </a:xfrm>
          <a:prstGeom prst="line">
            <a:avLst/>
          </a:prstGeom>
          <a:ln w="9525" cap="flat" cmpd="sng">
            <a:solidFill>
              <a:srgbClr val="FFFF00"/>
            </a:solidFill>
            <a:prstDash val="solid"/>
            <a:round/>
            <a:headEnd type="none" w="med" len="med"/>
            <a:tailEnd type="triangle" w="med" len="med"/>
          </a:ln>
        </p:spPr>
      </p:sp>
      <p:sp>
        <p:nvSpPr>
          <p:cNvPr id="17563" name="Text Box 156"/>
          <p:cNvSpPr txBox="1"/>
          <p:nvPr/>
        </p:nvSpPr>
        <p:spPr>
          <a:xfrm>
            <a:off x="5105400" y="4191000"/>
            <a:ext cx="1143000" cy="22860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18       72 </a:t>
            </a:r>
            <a:endParaRPr lang="en-US" sz="1200" b="1" dirty="0">
              <a:solidFill>
                <a:srgbClr val="990000"/>
              </a:solidFill>
              <a:latin typeface="Arial" panose="020B0604020202020204" pitchFamily="34" charset="0"/>
            </a:endParaRPr>
          </a:p>
        </p:txBody>
      </p:sp>
      <p:sp>
        <p:nvSpPr>
          <p:cNvPr id="17564" name="Line 157"/>
          <p:cNvSpPr/>
          <p:nvPr/>
        </p:nvSpPr>
        <p:spPr>
          <a:xfrm>
            <a:off x="2628900" y="4495800"/>
            <a:ext cx="228600" cy="228600"/>
          </a:xfrm>
          <a:prstGeom prst="line">
            <a:avLst/>
          </a:prstGeom>
          <a:ln w="9525" cap="flat" cmpd="sng">
            <a:solidFill>
              <a:srgbClr val="FFFF00"/>
            </a:solidFill>
            <a:prstDash val="solid"/>
            <a:round/>
            <a:headEnd type="none" w="med" len="med"/>
            <a:tailEnd type="triangle" w="med" len="med"/>
          </a:ln>
        </p:spPr>
      </p:sp>
      <p:sp>
        <p:nvSpPr>
          <p:cNvPr id="17565" name="Line 158"/>
          <p:cNvSpPr/>
          <p:nvPr/>
        </p:nvSpPr>
        <p:spPr>
          <a:xfrm flipH="1">
            <a:off x="3314700" y="4495800"/>
            <a:ext cx="228600" cy="228600"/>
          </a:xfrm>
          <a:prstGeom prst="line">
            <a:avLst/>
          </a:prstGeom>
          <a:ln w="9525" cap="flat" cmpd="sng">
            <a:solidFill>
              <a:srgbClr val="FFFF00"/>
            </a:solidFill>
            <a:prstDash val="solid"/>
            <a:round/>
            <a:headEnd type="none" w="med" len="med"/>
            <a:tailEnd type="triangle" w="med" len="med"/>
          </a:ln>
        </p:spPr>
      </p:sp>
      <p:sp>
        <p:nvSpPr>
          <p:cNvPr id="17566" name="Text Box 159"/>
          <p:cNvSpPr txBox="1"/>
          <p:nvPr/>
        </p:nvSpPr>
        <p:spPr>
          <a:xfrm>
            <a:off x="1676400" y="4794250"/>
            <a:ext cx="2400300" cy="23495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9          39           45          81</a:t>
            </a:r>
            <a:endParaRPr lang="en-US" sz="1200" b="1" dirty="0">
              <a:solidFill>
                <a:srgbClr val="990000"/>
              </a:solidFill>
              <a:latin typeface="Arial" panose="020B0604020202020204" pitchFamily="34" charset="0"/>
            </a:endParaRPr>
          </a:p>
        </p:txBody>
      </p:sp>
      <p:sp>
        <p:nvSpPr>
          <p:cNvPr id="17567" name="Line 160"/>
          <p:cNvSpPr/>
          <p:nvPr/>
        </p:nvSpPr>
        <p:spPr>
          <a:xfrm>
            <a:off x="4343400" y="4495800"/>
            <a:ext cx="228600" cy="228600"/>
          </a:xfrm>
          <a:prstGeom prst="line">
            <a:avLst/>
          </a:prstGeom>
          <a:ln w="9525" cap="flat" cmpd="sng">
            <a:solidFill>
              <a:srgbClr val="FFFF00"/>
            </a:solidFill>
            <a:prstDash val="solid"/>
            <a:round/>
            <a:headEnd type="none" w="med" len="med"/>
            <a:tailEnd type="triangle" w="med" len="med"/>
          </a:ln>
        </p:spPr>
      </p:sp>
      <p:sp>
        <p:nvSpPr>
          <p:cNvPr id="17568" name="Line 161"/>
          <p:cNvSpPr/>
          <p:nvPr/>
        </p:nvSpPr>
        <p:spPr>
          <a:xfrm flipH="1">
            <a:off x="5029200" y="4495800"/>
            <a:ext cx="228600" cy="228600"/>
          </a:xfrm>
          <a:prstGeom prst="line">
            <a:avLst/>
          </a:prstGeom>
          <a:ln w="9525" cap="flat" cmpd="sng">
            <a:solidFill>
              <a:srgbClr val="FFFF00"/>
            </a:solidFill>
            <a:prstDash val="solid"/>
            <a:round/>
            <a:headEnd type="none" w="med" len="med"/>
            <a:tailEnd type="triangle" w="med" len="med"/>
          </a:ln>
        </p:spPr>
      </p:sp>
      <p:sp>
        <p:nvSpPr>
          <p:cNvPr id="17569" name="Text Box 162"/>
          <p:cNvSpPr txBox="1"/>
          <p:nvPr/>
        </p:nvSpPr>
        <p:spPr>
          <a:xfrm>
            <a:off x="4191000" y="4794250"/>
            <a:ext cx="2819400" cy="234950"/>
          </a:xfrm>
          <a:prstGeom prst="rect">
            <a:avLst/>
          </a:prstGeom>
          <a:solidFill>
            <a:srgbClr val="FFCC00"/>
          </a:solidFill>
          <a:ln w="9525" cap="flat" cmpd="sng">
            <a:solidFill>
              <a:srgbClr val="0000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18        27           72          90</a:t>
            </a:r>
            <a:endParaRPr lang="en-US" sz="1200" b="1" dirty="0">
              <a:solidFill>
                <a:srgbClr val="990000"/>
              </a:solidFill>
              <a:latin typeface="Arial" panose="020B0604020202020204" pitchFamily="34" charset="0"/>
            </a:endParaRPr>
          </a:p>
        </p:txBody>
      </p:sp>
      <p:sp>
        <p:nvSpPr>
          <p:cNvPr id="17570" name="Line 163"/>
          <p:cNvSpPr/>
          <p:nvPr/>
        </p:nvSpPr>
        <p:spPr>
          <a:xfrm>
            <a:off x="3086100" y="5029200"/>
            <a:ext cx="228600" cy="342900"/>
          </a:xfrm>
          <a:prstGeom prst="line">
            <a:avLst/>
          </a:prstGeom>
          <a:ln w="9525" cap="flat" cmpd="sng">
            <a:solidFill>
              <a:srgbClr val="FFFF00"/>
            </a:solidFill>
            <a:prstDash val="solid"/>
            <a:round/>
            <a:headEnd type="none" w="med" len="med"/>
            <a:tailEnd type="triangle" w="med" len="med"/>
          </a:ln>
        </p:spPr>
      </p:sp>
      <p:sp>
        <p:nvSpPr>
          <p:cNvPr id="17571" name="Line 164"/>
          <p:cNvSpPr/>
          <p:nvPr/>
        </p:nvSpPr>
        <p:spPr>
          <a:xfrm flipH="1">
            <a:off x="4572000" y="5029200"/>
            <a:ext cx="228600" cy="342900"/>
          </a:xfrm>
          <a:prstGeom prst="line">
            <a:avLst/>
          </a:prstGeom>
          <a:ln w="9525" cap="flat" cmpd="sng">
            <a:solidFill>
              <a:srgbClr val="FFFF00"/>
            </a:solidFill>
            <a:prstDash val="solid"/>
            <a:round/>
            <a:headEnd type="none" w="med" len="med"/>
            <a:tailEnd type="triangle" w="med" len="med"/>
          </a:ln>
        </p:spPr>
      </p:sp>
      <p:sp>
        <p:nvSpPr>
          <p:cNvPr id="17572" name="Text Box 165"/>
          <p:cNvSpPr txBox="1"/>
          <p:nvPr/>
        </p:nvSpPr>
        <p:spPr>
          <a:xfrm>
            <a:off x="2057400" y="5334000"/>
            <a:ext cx="5257800" cy="228600"/>
          </a:xfrm>
          <a:prstGeom prst="rect">
            <a:avLst/>
          </a:prstGeom>
          <a:solidFill>
            <a:srgbClr val="FFCC00"/>
          </a:solidFill>
          <a:ln w="9525" cap="flat" cmpd="sng">
            <a:solidFill>
              <a:srgbClr val="FFFF00"/>
            </a:solidFill>
            <a:prstDash val="solid"/>
            <a:miter/>
            <a:headEnd type="none" w="med" len="med"/>
            <a:tailEnd type="none" w="med" len="med"/>
          </a:ln>
        </p:spPr>
        <p:txBody>
          <a:bodyPr anchor="t" anchorCtr="0"/>
          <a:p>
            <a:r>
              <a:rPr lang="en-US" sz="1200" b="1" dirty="0">
                <a:solidFill>
                  <a:srgbClr val="990000"/>
                </a:solidFill>
                <a:latin typeface="Arial" panose="020B0604020202020204" pitchFamily="34" charset="0"/>
              </a:rPr>
              <a:t>   9          18        </a:t>
            </a:r>
            <a:r>
              <a:rPr lang="en-IN" altLang="en-US" sz="1200" b="1" dirty="0">
                <a:solidFill>
                  <a:srgbClr val="990000"/>
                </a:solidFill>
                <a:latin typeface="Arial" panose="020B0604020202020204" pitchFamily="34" charset="0"/>
              </a:rPr>
              <a:t>27</a:t>
            </a:r>
            <a:r>
              <a:rPr lang="en-US" sz="1200" b="1" dirty="0">
                <a:solidFill>
                  <a:srgbClr val="990000"/>
                </a:solidFill>
                <a:latin typeface="Arial" panose="020B0604020202020204" pitchFamily="34" charset="0"/>
              </a:rPr>
              <a:t>     39              45             72	   81    	90</a:t>
            </a:r>
            <a:endParaRPr lang="en-US" sz="1200" b="1" dirty="0">
              <a:solidFill>
                <a:srgbClr val="990000"/>
              </a:solidFill>
              <a:latin typeface="Arial" panose="020B0604020202020204" pitchFamily="34" charset="0"/>
            </a:endParaRPr>
          </a:p>
        </p:txBody>
      </p:sp>
      <p:sp>
        <p:nvSpPr>
          <p:cNvPr id="17573" name="Rectangle 166"/>
          <p:cNvSpPr/>
          <p:nvPr/>
        </p:nvSpPr>
        <p:spPr>
          <a:xfrm>
            <a:off x="0" y="2168525"/>
            <a:ext cx="9144000" cy="0"/>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17574" name="Rectangle 167"/>
          <p:cNvSpPr/>
          <p:nvPr/>
        </p:nvSpPr>
        <p:spPr>
          <a:xfrm>
            <a:off x="1676400" y="6003925"/>
            <a:ext cx="5048250" cy="854075"/>
          </a:xfrm>
          <a:prstGeom prst="rect">
            <a:avLst/>
          </a:prstGeom>
          <a:noFill/>
          <a:ln w="9525">
            <a:noFill/>
          </a:ln>
        </p:spPr>
        <p:txBody>
          <a:bodyPr wrap="none" anchor="ctr" anchorCtr="0">
            <a:spAutoFit/>
          </a:bodyPr>
          <a:p>
            <a:endParaRPr lang="en-US" sz="1400" b="1" dirty="0">
              <a:latin typeface="Arial" panose="020B0604020202020204" pitchFamily="34" charset="0"/>
            </a:endParaRPr>
          </a:p>
          <a:p>
            <a:pPr eaLnBrk="0" hangingPunct="0"/>
            <a:r>
              <a:rPr lang="en-US" b="1" dirty="0">
                <a:solidFill>
                  <a:srgbClr val="FFFF00"/>
                </a:solidFill>
                <a:latin typeface="Arial" panose="020B0604020202020204" pitchFamily="34" charset="0"/>
              </a:rPr>
              <a:t>Combine the elements to form a sorted array</a:t>
            </a:r>
            <a:endParaRPr lang="en-US" dirty="0">
              <a:solidFill>
                <a:srgbClr val="FFFF00"/>
              </a:solidFill>
              <a:latin typeface="Arial" panose="020B0604020202020204" pitchFamily="34" charset="0"/>
            </a:endParaRPr>
          </a:p>
          <a:p>
            <a:pPr eaLnBrk="0" hangingPunct="0"/>
            <a:endParaRPr lang="en-US" dirty="0">
              <a:latin typeface="Arial" panose="020B0604020202020204" pitchFamily="34" charset="0"/>
            </a:endParaRPr>
          </a:p>
        </p:txBody>
      </p:sp>
      <p:sp>
        <p:nvSpPr>
          <p:cNvPr id="17575" name="Rectangle 168"/>
          <p:cNvSpPr/>
          <p:nvPr/>
        </p:nvSpPr>
        <p:spPr>
          <a:xfrm>
            <a:off x="1524000" y="4114800"/>
            <a:ext cx="184150" cy="366713"/>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17576" name="Line 169"/>
          <p:cNvSpPr/>
          <p:nvPr/>
        </p:nvSpPr>
        <p:spPr>
          <a:xfrm>
            <a:off x="6019800" y="3810000"/>
            <a:ext cx="76200" cy="304800"/>
          </a:xfrm>
          <a:prstGeom prst="line">
            <a:avLst/>
          </a:prstGeom>
          <a:ln w="9525" cap="flat" cmpd="sng">
            <a:solidFill>
              <a:srgbClr val="FFFF00"/>
            </a:solidFill>
            <a:prstDash val="solid"/>
            <a:roun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p:nvPr/>
        </p:nvSpPr>
        <p:spPr>
          <a:xfrm>
            <a:off x="0" y="195263"/>
            <a:ext cx="9144000" cy="952500"/>
          </a:xfrm>
          <a:prstGeom prst="rect">
            <a:avLst/>
          </a:prstGeom>
          <a:noFill/>
          <a:ln w="9525">
            <a:noFill/>
          </a:ln>
        </p:spPr>
        <p:txBody>
          <a:bodyPr anchor="ctr" anchorCtr="0">
            <a:spAutoFit/>
          </a:bodyPr>
          <a:p>
            <a:r>
              <a:rPr lang="en-US" sz="1600" dirty="0">
                <a:solidFill>
                  <a:srgbClr val="FFCCFF"/>
                </a:solidFill>
                <a:latin typeface="Times New Roman" panose="02020603050405020304" pitchFamily="18" charset="0"/>
              </a:rPr>
              <a:t>To understand the merge algorithm, consider figure 14.4 which shows how we merge two lists to form one list. For the sake of understanding we have taken two sub-lists each containing four elements. The same concept can be utilized to merge 4 sub-lists containing two elements, and eight sub-lists having just one element. </a:t>
            </a:r>
            <a:endParaRPr lang="en-US" sz="1600" dirty="0">
              <a:solidFill>
                <a:srgbClr val="FFCCFF"/>
              </a:solidFill>
              <a:latin typeface="Times New Roman" panose="02020603050405020304" pitchFamily="18" charset="0"/>
            </a:endParaRPr>
          </a:p>
          <a:p>
            <a:pPr eaLnBrk="0" hangingPunct="0"/>
            <a:endParaRPr lang="en-US" sz="1400" dirty="0">
              <a:solidFill>
                <a:srgbClr val="FF0000"/>
              </a:solidFill>
              <a:latin typeface="Arial" panose="020B0604020202020204" pitchFamily="34" charset="0"/>
            </a:endParaRPr>
          </a:p>
        </p:txBody>
      </p:sp>
      <p:graphicFrame>
        <p:nvGraphicFramePr>
          <p:cNvPr id="148483" name="Group 3"/>
          <p:cNvGraphicFramePr>
            <a:graphicFrameLocks noGrp="1"/>
          </p:cNvGraphicFramePr>
          <p:nvPr/>
        </p:nvGraphicFramePr>
        <p:xfrm>
          <a:off x="1524000" y="1066800"/>
          <a:ext cx="5626100" cy="274638"/>
        </p:xfrm>
        <a:graphic>
          <a:graphicData uri="http://schemas.openxmlformats.org/drawingml/2006/table">
            <a:tbl>
              <a:tblPr/>
              <a:tblGrid>
                <a:gridCol w="703263"/>
                <a:gridCol w="703262"/>
                <a:gridCol w="703263"/>
                <a:gridCol w="703262"/>
                <a:gridCol w="703263"/>
                <a:gridCol w="703262"/>
                <a:gridCol w="703263"/>
                <a:gridCol w="703262"/>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454" name="Rectangle 23"/>
          <p:cNvSpPr/>
          <p:nvPr/>
        </p:nvSpPr>
        <p:spPr>
          <a:xfrm>
            <a:off x="1676400" y="1371600"/>
            <a:ext cx="5638800" cy="274638"/>
          </a:xfrm>
          <a:prstGeom prst="rect">
            <a:avLst/>
          </a:prstGeom>
          <a:noFill/>
          <a:ln w="9525">
            <a:noFill/>
          </a:ln>
        </p:spPr>
        <p:txBody>
          <a:bodyPr anchor="ctr" anchorCtr="0">
            <a:spAutoFit/>
          </a:bodyPr>
          <a:p>
            <a:r>
              <a:rPr lang="en-US" sz="1200" dirty="0">
                <a:latin typeface="Garamond" panose="02020404030301010803" pitchFamily="18" charset="0"/>
              </a:rPr>
              <a:t>BEG, I	                                 MID	   J		       END</a:t>
            </a:r>
            <a:endParaRPr lang="en-US" sz="1200" dirty="0">
              <a:latin typeface="Garamond" panose="02020404030301010803" pitchFamily="18" charset="0"/>
            </a:endParaRPr>
          </a:p>
        </p:txBody>
      </p:sp>
      <p:sp>
        <p:nvSpPr>
          <p:cNvPr id="18455" name="Rectangle 24"/>
          <p:cNvSpPr/>
          <p:nvPr/>
        </p:nvSpPr>
        <p:spPr>
          <a:xfrm>
            <a:off x="990600" y="18145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05" name="Group 25"/>
          <p:cNvGraphicFramePr>
            <a:graphicFrameLocks noGrp="1"/>
          </p:cNvGraphicFramePr>
          <p:nvPr/>
        </p:nvGraphicFramePr>
        <p:xfrm>
          <a:off x="1600200" y="1981200"/>
          <a:ext cx="5626100" cy="457200"/>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476" name="Rectangle 45"/>
          <p:cNvSpPr/>
          <p:nvPr/>
        </p:nvSpPr>
        <p:spPr>
          <a:xfrm>
            <a:off x="1524000" y="2362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526" name="Group 46"/>
          <p:cNvGraphicFramePr>
            <a:graphicFrameLocks noGrp="1"/>
          </p:cNvGraphicFramePr>
          <p:nvPr/>
        </p:nvGraphicFramePr>
        <p:xfrm>
          <a:off x="1219200" y="26670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497" name="Rectangle 66"/>
          <p:cNvSpPr/>
          <p:nvPr/>
        </p:nvSpPr>
        <p:spPr>
          <a:xfrm>
            <a:off x="1295400" y="2971800"/>
            <a:ext cx="45275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498" name="Rectangle 67"/>
          <p:cNvSpPr/>
          <p:nvPr/>
        </p:nvSpPr>
        <p:spPr>
          <a:xfrm>
            <a:off x="685800" y="30337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48" name="Group 68"/>
          <p:cNvGraphicFramePr>
            <a:graphicFrameLocks noGrp="1"/>
          </p:cNvGraphicFramePr>
          <p:nvPr/>
        </p:nvGraphicFramePr>
        <p:xfrm>
          <a:off x="1295400" y="33528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519" name="Rectangle 88"/>
          <p:cNvSpPr/>
          <p:nvPr/>
        </p:nvSpPr>
        <p:spPr>
          <a:xfrm>
            <a:off x="2057400" y="37338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569" name="Group 89"/>
          <p:cNvGraphicFramePr>
            <a:graphicFrameLocks noGrp="1"/>
          </p:cNvGraphicFramePr>
          <p:nvPr/>
        </p:nvGraphicFramePr>
        <p:xfrm>
          <a:off x="1143000" y="39624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540" name="Rectangle 109"/>
          <p:cNvSpPr/>
          <p:nvPr/>
        </p:nvSpPr>
        <p:spPr>
          <a:xfrm>
            <a:off x="1219200" y="42672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541" name="Rectangle 110"/>
          <p:cNvSpPr/>
          <p:nvPr/>
        </p:nvSpPr>
        <p:spPr>
          <a:xfrm>
            <a:off x="609600" y="43291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591" name="Group 111"/>
          <p:cNvGraphicFramePr>
            <a:graphicFrameLocks noGrp="1"/>
          </p:cNvGraphicFramePr>
          <p:nvPr/>
        </p:nvGraphicFramePr>
        <p:xfrm>
          <a:off x="1219200" y="46482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562" name="Rectangle 131"/>
          <p:cNvSpPr/>
          <p:nvPr/>
        </p:nvSpPr>
        <p:spPr>
          <a:xfrm>
            <a:off x="2590800" y="5029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8612" name="Group 132"/>
          <p:cNvGraphicFramePr>
            <a:graphicFrameLocks noGrp="1"/>
          </p:cNvGraphicFramePr>
          <p:nvPr/>
        </p:nvGraphicFramePr>
        <p:xfrm>
          <a:off x="1447800" y="5410200"/>
          <a:ext cx="5626100" cy="336550"/>
        </p:xfrm>
        <a:graphic>
          <a:graphicData uri="http://schemas.openxmlformats.org/drawingml/2006/table">
            <a:tbl>
              <a:tblPr/>
              <a:tblGrid>
                <a:gridCol w="703263"/>
                <a:gridCol w="703262"/>
                <a:gridCol w="703263"/>
                <a:gridCol w="703262"/>
                <a:gridCol w="703263"/>
                <a:gridCol w="703262"/>
                <a:gridCol w="703263"/>
                <a:gridCol w="703262"/>
              </a:tblGrid>
              <a:tr h="3365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8583" name="Rectangle 152"/>
          <p:cNvSpPr/>
          <p:nvPr/>
        </p:nvSpPr>
        <p:spPr>
          <a:xfrm>
            <a:off x="1447800" y="57150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sp>
        <p:nvSpPr>
          <p:cNvPr id="18584" name="Rectangle 153"/>
          <p:cNvSpPr/>
          <p:nvPr/>
        </p:nvSpPr>
        <p:spPr>
          <a:xfrm>
            <a:off x="685800" y="5853113"/>
            <a:ext cx="552450" cy="274637"/>
          </a:xfrm>
          <a:prstGeom prst="rect">
            <a:avLst/>
          </a:prstGeom>
          <a:noFill/>
          <a:ln w="9525">
            <a:noFill/>
          </a:ln>
        </p:spPr>
        <p:txBody>
          <a:bodyPr wrap="none" anchor="ctr" anchorCtr="0">
            <a:spAutoFit/>
          </a:bodyPr>
          <a:p>
            <a:r>
              <a:rPr lang="en-US" sz="1200" dirty="0">
                <a:latin typeface="Courier New" panose="02070309020205020404" pitchFamily="49" charset="0"/>
              </a:rPr>
              <a:t>TEMP</a:t>
            </a:r>
            <a:endParaRPr lang="en-US" sz="1200" dirty="0">
              <a:latin typeface="Arial" panose="020B0604020202020204" pitchFamily="34" charset="0"/>
              <a:ea typeface="Times New Roman" panose="02020603050405020304" pitchFamily="18" charset="0"/>
            </a:endParaRPr>
          </a:p>
        </p:txBody>
      </p:sp>
      <p:graphicFrame>
        <p:nvGraphicFramePr>
          <p:cNvPr id="148634" name="Group 154"/>
          <p:cNvGraphicFramePr>
            <a:graphicFrameLocks noGrp="1"/>
          </p:cNvGraphicFramePr>
          <p:nvPr/>
        </p:nvGraphicFramePr>
        <p:xfrm>
          <a:off x="1295400" y="61722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8605" name="Rectangle 174"/>
          <p:cNvSpPr/>
          <p:nvPr/>
        </p:nvSpPr>
        <p:spPr>
          <a:xfrm>
            <a:off x="3505200" y="66294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9506" name="Group 2"/>
          <p:cNvGraphicFramePr>
            <a:graphicFrameLocks noGrp="1"/>
          </p:cNvGraphicFramePr>
          <p:nvPr>
            <p:ph idx="1"/>
          </p:nvPr>
        </p:nvGraphicFramePr>
        <p:xfrm>
          <a:off x="457200" y="274638"/>
          <a:ext cx="5715000" cy="334963"/>
        </p:xfrm>
        <a:graphic>
          <a:graphicData uri="http://schemas.openxmlformats.org/drawingml/2006/table">
            <a:tbl>
              <a:tblPr/>
              <a:tblGrid>
                <a:gridCol w="714375"/>
                <a:gridCol w="714375"/>
                <a:gridCol w="714375"/>
                <a:gridCol w="714375"/>
                <a:gridCol w="714375"/>
                <a:gridCol w="714375"/>
                <a:gridCol w="714375"/>
                <a:gridCol w="714375"/>
              </a:tblGrid>
              <a:tr h="33496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9477" name="Rectangle 22"/>
          <p:cNvSpPr/>
          <p:nvPr/>
        </p:nvSpPr>
        <p:spPr>
          <a:xfrm>
            <a:off x="533400" y="685800"/>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	    Mid                         J	      END</a:t>
            </a:r>
            <a:endParaRPr lang="en-US" dirty="0">
              <a:latin typeface="Arial" panose="020B0604020202020204" pitchFamily="34" charset="0"/>
              <a:ea typeface="Times New Roman" panose="02020603050405020304" pitchFamily="18" charset="0"/>
            </a:endParaRPr>
          </a:p>
        </p:txBody>
      </p:sp>
      <p:graphicFrame>
        <p:nvGraphicFramePr>
          <p:cNvPr id="149527" name="Group 23"/>
          <p:cNvGraphicFramePr>
            <a:graphicFrameLocks noGrp="1"/>
          </p:cNvGraphicFramePr>
          <p:nvPr/>
        </p:nvGraphicFramePr>
        <p:xfrm>
          <a:off x="609600" y="11430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18</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27</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39</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45</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498" name="Rectangle 43"/>
          <p:cNvSpPr/>
          <p:nvPr/>
        </p:nvSpPr>
        <p:spPr>
          <a:xfrm>
            <a:off x="3581400" y="16002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graphicFrame>
        <p:nvGraphicFramePr>
          <p:cNvPr id="149548" name="Group 44"/>
          <p:cNvGraphicFramePr>
            <a:graphicFrameLocks noGrp="1"/>
          </p:cNvGraphicFramePr>
          <p:nvPr/>
        </p:nvGraphicFramePr>
        <p:xfrm>
          <a:off x="685800" y="1981200"/>
          <a:ext cx="5715000" cy="334963"/>
        </p:xfrm>
        <a:graphic>
          <a:graphicData uri="http://schemas.openxmlformats.org/drawingml/2006/table">
            <a:tbl>
              <a:tblPr/>
              <a:tblGrid>
                <a:gridCol w="714375"/>
                <a:gridCol w="714375"/>
                <a:gridCol w="714375"/>
                <a:gridCol w="714375"/>
                <a:gridCol w="714375"/>
                <a:gridCol w="714375"/>
                <a:gridCol w="714375"/>
                <a:gridCol w="714375"/>
              </a:tblGrid>
              <a:tr h="3349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39</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45</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81</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18</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27</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72</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90</a:t>
                      </a:r>
                      <a:endParaRPr kumimoji="0" lang="en-US" sz="1200" b="1" i="0" u="none" strike="noStrike" cap="none" normalizeH="0" baseline="0" smtClean="0">
                        <a:ln>
                          <a:noFill/>
                        </a:ln>
                        <a:solidFill>
                          <a:srgbClr val="990000"/>
                        </a:solidFill>
                        <a:effectLst/>
                        <a:latin typeface="Arial" panose="020B0604020202020204" pitchFamily="34"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19519" name="Rectangle 64"/>
          <p:cNvSpPr/>
          <p:nvPr/>
        </p:nvSpPr>
        <p:spPr>
          <a:xfrm>
            <a:off x="762000" y="2392363"/>
            <a:ext cx="5441950" cy="244475"/>
          </a:xfrm>
          <a:prstGeom prst="rect">
            <a:avLst/>
          </a:prstGeom>
          <a:noFill/>
          <a:ln w="9525">
            <a:noFill/>
          </a:ln>
        </p:spPr>
        <p:txBody>
          <a:bodyPr wrap="none" anchor="ctr" anchorCtr="0">
            <a:spAutoFit/>
          </a:bodyPr>
          <a:p>
            <a:r>
              <a:rPr lang="en-US" sz="1000" dirty="0">
                <a:latin typeface="Courier New" panose="02070309020205020404" pitchFamily="49" charset="0"/>
              </a:rPr>
              <a:t>BEG                         I,Mid                         J	      END</a:t>
            </a:r>
            <a:endParaRPr lang="en-US" dirty="0">
              <a:latin typeface="Arial" panose="020B0604020202020204" pitchFamily="34" charset="0"/>
              <a:ea typeface="Times New Roman" panose="02020603050405020304" pitchFamily="18" charset="0"/>
            </a:endParaRPr>
          </a:p>
        </p:txBody>
      </p:sp>
      <p:graphicFrame>
        <p:nvGraphicFramePr>
          <p:cNvPr id="149569" name="Group 65"/>
          <p:cNvGraphicFramePr>
            <a:graphicFrameLocks noGrp="1"/>
          </p:cNvGraphicFramePr>
          <p:nvPr/>
        </p:nvGraphicFramePr>
        <p:xfrm>
          <a:off x="914400" y="2819400"/>
          <a:ext cx="5626100" cy="396875"/>
        </p:xfrm>
        <a:graphic>
          <a:graphicData uri="http://schemas.openxmlformats.org/drawingml/2006/table">
            <a:tbl>
              <a:tblPr/>
              <a:tblGrid>
                <a:gridCol w="703263"/>
                <a:gridCol w="703262"/>
                <a:gridCol w="703263"/>
                <a:gridCol w="703262"/>
                <a:gridCol w="703263"/>
                <a:gridCol w="703262"/>
                <a:gridCol w="703263"/>
                <a:gridCol w="703262"/>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1"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18</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27</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39</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45</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1" i="0" u="none" strike="noStrike" cap="none" normalizeH="0" baseline="0" smtClean="0">
                          <a:ln>
                            <a:noFill/>
                          </a:ln>
                          <a:solidFill>
                            <a:srgbClr val="990000"/>
                          </a:solidFill>
                          <a:effectLst/>
                          <a:latin typeface="Courier New" panose="02070309020205020404" pitchFamily="49" charset="0"/>
                        </a:rPr>
                        <a:t>72</a:t>
                      </a: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200" b="1" i="0" u="none" strike="noStrike" cap="none" normalizeH="0" baseline="0" smtClean="0">
                        <a:ln>
                          <a:noFill/>
                        </a:ln>
                        <a:solidFill>
                          <a:srgbClr val="990000"/>
                        </a:solidFill>
                        <a:effectLst/>
                        <a:latin typeface="Courier New" panose="02070309020205020404" pitchFamily="49"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540" name="Rectangle 85"/>
          <p:cNvSpPr/>
          <p:nvPr/>
        </p:nvSpPr>
        <p:spPr>
          <a:xfrm>
            <a:off x="4419600" y="32004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
        <p:nvSpPr>
          <p:cNvPr id="19541" name="Rectangle 86"/>
          <p:cNvSpPr/>
          <p:nvPr/>
        </p:nvSpPr>
        <p:spPr>
          <a:xfrm>
            <a:off x="533400" y="3611563"/>
            <a:ext cx="6332538" cy="304800"/>
          </a:xfrm>
          <a:prstGeom prst="rect">
            <a:avLst/>
          </a:prstGeom>
          <a:noFill/>
          <a:ln w="9525">
            <a:noFill/>
          </a:ln>
        </p:spPr>
        <p:txBody>
          <a:bodyPr wrap="none" anchor="ctr" anchorCtr="0">
            <a:spAutoFit/>
          </a:bodyPr>
          <a:p>
            <a:r>
              <a:rPr lang="en-US" sz="1400" dirty="0">
                <a:solidFill>
                  <a:srgbClr val="FFFF00"/>
                </a:solidFill>
                <a:latin typeface="Garamond" panose="02020404030301010803" pitchFamily="18" charset="0"/>
              </a:rPr>
              <a:t>When I is greater than MID copy the remaining elements of the right sub-array in TEMP</a:t>
            </a:r>
            <a:endParaRPr lang="en-US" sz="1400" dirty="0">
              <a:solidFill>
                <a:srgbClr val="FFFF00"/>
              </a:solidFill>
              <a:latin typeface="Garamond" panose="02020404030301010803" pitchFamily="18" charset="0"/>
            </a:endParaRPr>
          </a:p>
        </p:txBody>
      </p:sp>
      <p:graphicFrame>
        <p:nvGraphicFramePr>
          <p:cNvPr id="149591" name="Group 87"/>
          <p:cNvGraphicFramePr>
            <a:graphicFrameLocks noGrp="1"/>
          </p:cNvGraphicFramePr>
          <p:nvPr/>
        </p:nvGraphicFramePr>
        <p:xfrm>
          <a:off x="1066800" y="4191000"/>
          <a:ext cx="6400800" cy="274638"/>
        </p:xfrm>
        <a:graphic>
          <a:graphicData uri="http://schemas.openxmlformats.org/drawingml/2006/table">
            <a:tbl>
              <a:tblPr/>
              <a:tblGrid>
                <a:gridCol w="800100"/>
                <a:gridCol w="800100"/>
                <a:gridCol w="800100"/>
                <a:gridCol w="800100"/>
                <a:gridCol w="800100"/>
                <a:gridCol w="800100"/>
                <a:gridCol w="800100"/>
                <a:gridCol w="800100"/>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rPr>
                        <a:t>9</a:t>
                      </a:r>
                      <a:endParaRPr kumimoji="0" lang="en-US" sz="1200" b="0" i="0" u="none" strike="noStrike" cap="none" normalizeH="0" baseline="0" smtClean="0">
                        <a:ln>
                          <a:noFill/>
                        </a:ln>
                        <a:solidFill>
                          <a:srgbClr val="99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18</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27</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39</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45</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72</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72</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200" b="0" i="0" u="none" strike="noStrike" cap="none" normalizeH="0" baseline="0" smtClean="0">
                          <a:ln>
                            <a:noFill/>
                          </a:ln>
                          <a:solidFill>
                            <a:srgbClr val="990000"/>
                          </a:solidFill>
                          <a:effectLst/>
                          <a:latin typeface="Courier New" panose="02070309020205020404" pitchFamily="49" charset="0"/>
                        </a:rPr>
                        <a:t>81  90</a:t>
                      </a:r>
                      <a:endParaRPr kumimoji="0" lang="en-US" sz="1200" b="0" i="0" u="none" strike="noStrike" cap="none" normalizeH="0" baseline="0" smtClean="0">
                        <a:ln>
                          <a:noFill/>
                        </a:ln>
                        <a:solidFill>
                          <a:srgbClr val="990000"/>
                        </a:solidFill>
                        <a:effectLst/>
                        <a:latin typeface="Courier New" panose="02070309020205020404" pitchFamily="49" charset="0"/>
                      </a:endParaRPr>
                    </a:p>
                  </a:txBody>
                  <a:tcPr marT="45773" marB="4577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5FD"/>
                    </a:solidFill>
                  </a:tcPr>
                </a:tc>
              </a:tr>
            </a:tbl>
          </a:graphicData>
        </a:graphic>
      </p:graphicFrame>
      <p:sp>
        <p:nvSpPr>
          <p:cNvPr id="19562" name="Rectangle 107"/>
          <p:cNvSpPr/>
          <p:nvPr/>
        </p:nvSpPr>
        <p:spPr>
          <a:xfrm>
            <a:off x="7086600" y="4419600"/>
            <a:ext cx="644525" cy="457200"/>
          </a:xfrm>
          <a:prstGeom prst="rect">
            <a:avLst/>
          </a:prstGeom>
          <a:noFill/>
          <a:ln w="9525">
            <a:noFill/>
          </a:ln>
        </p:spPr>
        <p:txBody>
          <a:bodyPr wrap="none" anchor="ctr" anchorCtr="0">
            <a:spAutoFit/>
          </a:bodyPr>
          <a:p>
            <a:r>
              <a:rPr lang="en-US" sz="1200" dirty="0">
                <a:latin typeface="Courier New" panose="02070309020205020404" pitchFamily="49" charset="0"/>
              </a:rPr>
              <a:t>INDEX</a:t>
            </a:r>
            <a:endParaRPr lang="en-US" sz="1200" dirty="0">
              <a:latin typeface="Garamond" panose="02020404030301010803" pitchFamily="18" charset="0"/>
            </a:endParaRPr>
          </a:p>
          <a:p>
            <a:pPr eaLnBrk="0" hangingPunct="0"/>
            <a:endParaRPr lang="en-US" sz="1200" dirty="0">
              <a:latin typeface="Arial" panose="020B0604020202020204" pitchFamily="34" charset="0"/>
              <a:ea typeface="Times New Roman" panose="02020603050405020304" pitchFamily="18" charset="0"/>
            </a:endParaRPr>
          </a:p>
        </p:txBody>
      </p:sp>
      <p:sp>
        <p:nvSpPr>
          <p:cNvPr id="19563" name="Line 108"/>
          <p:cNvSpPr/>
          <p:nvPr/>
        </p:nvSpPr>
        <p:spPr>
          <a:xfrm flipV="1">
            <a:off x="7010400" y="4191000"/>
            <a:ext cx="0" cy="228600"/>
          </a:xfrm>
          <a:prstGeom prst="line">
            <a:avLst/>
          </a:prstGeom>
          <a:ln w="9525" cap="flat" cmpd="sng">
            <a:solidFill>
              <a:srgbClr val="000000"/>
            </a:solidFill>
            <a:prstDash val="solid"/>
            <a:roun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AutoShape 2"/>
          <p:cNvSpPr/>
          <p:nvPr/>
        </p:nvSpPr>
        <p:spPr>
          <a:xfrm>
            <a:off x="-533400" y="-228600"/>
            <a:ext cx="10134600" cy="7162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MERGE (ARR, BEG, MID,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I = BEG, J = MID + 1, INDEX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while (I &lt;= MID) AND (J&lt;=END)</a:t>
            </a:r>
            <a:endParaRPr lang="en-US" sz="1200" b="1" dirty="0">
              <a:solidFill>
                <a:srgbClr val="990000"/>
              </a:solidFill>
              <a:latin typeface="Courier New" panose="02070309020205020404" pitchFamily="49" charset="0"/>
            </a:endParaRPr>
          </a:p>
          <a:p>
            <a:pPr lvl="1" indent="0" eaLnBrk="0" hangingPunct="0"/>
            <a:r>
              <a:rPr lang="en-US" sz="1200" b="1" dirty="0">
                <a:solidFill>
                  <a:srgbClr val="990000"/>
                </a:solidFill>
                <a:latin typeface="Courier New" panose="02070309020205020404" pitchFamily="49" charset="0"/>
              </a:rPr>
              <a:t>IF ARR[I] &lt; ARR[J],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ARR[I]</a:t>
            </a:r>
            <a:endParaRPr lang="en-US" sz="1200" b="1" dirty="0">
              <a:solidFill>
                <a:srgbClr val="990000"/>
              </a:solidFill>
              <a:latin typeface="Courier New" panose="02070309020205020404" pitchFamily="49" charset="0"/>
            </a:endParaRPr>
          </a:p>
          <a:p>
            <a:pPr lvl="2" indent="0" eaLnBrk="0" hangingPunct="0"/>
            <a:r>
              <a:rPr lang="en-US" sz="1200" b="1" dirty="0">
                <a:solidFill>
                  <a:srgbClr val="990000"/>
                </a:solidFill>
                <a:latin typeface="Courier New" panose="02070309020205020404" pitchFamily="49" charset="0"/>
              </a:rPr>
              <a:t>SET I = I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 Copy the remaining elements of right sub-array, if any] IF I &gt; MID,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J &lt;=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[Copy the remaining elements of left sub-array, if any] Else </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I &lt;= MID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TEMP[INDEX] = ARR[I]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INDEX = INDEX + 1, SET I = I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[Copy the contents of TEMP back to ARR] SET K=0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Repeat while K &lt; INDEX</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a. SET ARR[K] = TEMP[K]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b. SET K = K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AutoShape 2"/>
          <p:cNvSpPr/>
          <p:nvPr/>
        </p:nvSpPr>
        <p:spPr>
          <a:xfrm>
            <a:off x="0" y="0"/>
            <a:ext cx="9144000" cy="2209800"/>
          </a:xfrm>
          <a:prstGeom prst="bevel">
            <a:avLst>
              <a:gd name="adj" fmla="val 12500"/>
            </a:avLst>
          </a:prstGeom>
          <a:solidFill>
            <a:srgbClr val="FFE5FD"/>
          </a:solidFill>
          <a:ln w="9525" cap="flat" cmpd="sng">
            <a:solidFill>
              <a:schemeClr val="tx1"/>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MERGE_SORT( ARR, BEG,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IF BEG &lt; END,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MID = (BEG + END)/2</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MERGE_SORT( ARR, BEG, MID)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MERGE_SORT (ARR, MID + 1,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MERGE (ARR, BEG, MID,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END</a:t>
            </a:r>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
        <p:nvSpPr>
          <p:cNvPr id="21506" name="Text Box 3"/>
          <p:cNvSpPr txBox="1"/>
          <p:nvPr/>
        </p:nvSpPr>
        <p:spPr>
          <a:xfrm>
            <a:off x="457200" y="2819400"/>
            <a:ext cx="8001000" cy="1100138"/>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Merge Sort Algorithm</a:t>
            </a:r>
            <a:endParaRPr lang="en-US" b="1" u="sng" dirty="0">
              <a:solidFill>
                <a:srgbClr val="FFCCFF"/>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The running time of the merge sort algorithm in average case and worst case can be given as O(n logn). Although algorithm merge sort has an optimal time complexity but a major drawback of this algorithm is that it needs an additional space of O(</a:t>
            </a:r>
            <a:r>
              <a:rPr lang="en-US" sz="1600" i="1" dirty="0">
                <a:solidFill>
                  <a:srgbClr val="FFFF00"/>
                </a:solidFill>
                <a:latin typeface="Garamond" panose="02020404030301010803" pitchFamily="18" charset="0"/>
              </a:rPr>
              <a:t>n</a:t>
            </a:r>
            <a:r>
              <a:rPr lang="en-US" sz="1600" dirty="0">
                <a:solidFill>
                  <a:srgbClr val="FFFF00"/>
                </a:solidFill>
                <a:latin typeface="Garamond" panose="02020404030301010803" pitchFamily="18" charset="0"/>
              </a:rPr>
              <a:t>) for the temporary array TEMP </a:t>
            </a:r>
            <a:endParaRPr lang="en-US" sz="1600" dirty="0">
              <a:solidFill>
                <a:srgbClr val="FFFF00"/>
              </a:solidFill>
              <a:latin typeface="Garamond" panose="02020404030301010803"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381000" y="0"/>
            <a:ext cx="8229600" cy="1143000"/>
          </a:xfrm>
        </p:spPr>
        <p:txBody>
          <a:bodyPr vert="horz" wrap="square" lIns="91440" tIns="45720" rIns="91440" bIns="45720" anchor="ctr" anchorCtr="0"/>
          <a:p>
            <a:pPr algn="l" eaLnBrk="1" hangingPunct="1"/>
            <a:r>
              <a:rPr lang="en-US" sz="3600" u="sng" dirty="0">
                <a:solidFill>
                  <a:srgbClr val="FFCCFF"/>
                </a:solidFill>
              </a:rPr>
              <a:t>QUICK SORT</a:t>
            </a:r>
            <a:endParaRPr lang="en-US" sz="3600" u="sng" dirty="0">
              <a:solidFill>
                <a:srgbClr val="FFCCFF"/>
              </a:solidFill>
            </a:endParaRPr>
          </a:p>
        </p:txBody>
      </p:sp>
      <p:sp>
        <p:nvSpPr>
          <p:cNvPr id="22530" name="Rectangle 3"/>
          <p:cNvSpPr>
            <a:spLocks noGrp="1"/>
          </p:cNvSpPr>
          <p:nvPr>
            <p:ph idx="1"/>
          </p:nvPr>
        </p:nvSpPr>
        <p:spPr>
          <a:xfrm>
            <a:off x="457200" y="1066800"/>
            <a:ext cx="8686800" cy="5059363"/>
          </a:xfrm>
        </p:spPr>
        <p:txBody>
          <a:bodyPr vert="horz" wrap="square" lIns="91440" tIns="45720" rIns="91440" bIns="45720" anchor="t" anchorCtr="0"/>
          <a:p>
            <a:pPr eaLnBrk="1" hangingPunct="1">
              <a:lnSpc>
                <a:spcPct val="95000"/>
              </a:lnSpc>
            </a:pPr>
            <a:r>
              <a:rPr lang="en-US" sz="1800" dirty="0">
                <a:solidFill>
                  <a:srgbClr val="FFFF00"/>
                </a:solidFill>
              </a:rPr>
              <a:t>Quicksort is a widely used sorting algorithm developed by C. A. R. Hoare that makes O(</a:t>
            </a:r>
            <a:r>
              <a:rPr lang="en-US" sz="1800" i="1" dirty="0">
                <a:solidFill>
                  <a:srgbClr val="FFFF00"/>
                </a:solidFill>
              </a:rPr>
              <a:t>n</a:t>
            </a:r>
            <a:r>
              <a:rPr lang="en-US" sz="1800" dirty="0">
                <a:solidFill>
                  <a:srgbClr val="FFFF00"/>
                </a:solidFill>
              </a:rPr>
              <a:t>log</a:t>
            </a:r>
            <a:r>
              <a:rPr lang="en-US" sz="1800" i="1" dirty="0">
                <a:solidFill>
                  <a:srgbClr val="FFFF00"/>
                </a:solidFill>
              </a:rPr>
              <a:t>n</a:t>
            </a:r>
            <a:r>
              <a:rPr lang="en-US" sz="1800" dirty="0">
                <a:solidFill>
                  <a:srgbClr val="FFFF00"/>
                </a:solidFill>
              </a:rPr>
              <a:t>) comparisons in average case to sort an array of n elements. However, in the worst case, quick sort algorithm has quadratic running time given as O(</a:t>
            </a:r>
            <a:r>
              <a:rPr lang="en-US" sz="1800" i="1" dirty="0">
                <a:solidFill>
                  <a:srgbClr val="FFFF00"/>
                </a:solidFill>
              </a:rPr>
              <a:t>n</a:t>
            </a:r>
            <a:r>
              <a:rPr lang="en-US" sz="1800" dirty="0">
                <a:solidFill>
                  <a:srgbClr val="FFFF00"/>
                </a:solidFill>
              </a:rPr>
              <a:t>2). Basically, the quick sort algorithm is faster than other O(</a:t>
            </a:r>
            <a:r>
              <a:rPr lang="en-US" sz="1800" i="1" dirty="0">
                <a:solidFill>
                  <a:srgbClr val="FFFF00"/>
                </a:solidFill>
              </a:rPr>
              <a:t>n</a:t>
            </a:r>
            <a:r>
              <a:rPr lang="en-US" sz="1800" dirty="0">
                <a:solidFill>
                  <a:srgbClr val="FFFF00"/>
                </a:solidFill>
              </a:rPr>
              <a:t>log</a:t>
            </a:r>
            <a:r>
              <a:rPr lang="en-US" sz="1800" i="1" dirty="0">
                <a:solidFill>
                  <a:srgbClr val="FFFF00"/>
                </a:solidFill>
              </a:rPr>
              <a:t>n</a:t>
            </a:r>
            <a:r>
              <a:rPr lang="en-US" sz="1800" dirty="0">
                <a:solidFill>
                  <a:srgbClr val="FFFF00"/>
                </a:solidFill>
              </a:rPr>
              <a:t>) algorithms, because efficient implementation of the algorithm can minimize the probability of requiring quadratic time.</a:t>
            </a:r>
            <a:endParaRPr lang="en-US" sz="1800" dirty="0">
              <a:solidFill>
                <a:srgbClr val="FFFF00"/>
              </a:solidFill>
            </a:endParaRPr>
          </a:p>
          <a:p>
            <a:pPr eaLnBrk="1" hangingPunct="1">
              <a:lnSpc>
                <a:spcPct val="95000"/>
              </a:lnSpc>
            </a:pPr>
            <a:r>
              <a:rPr lang="en-US" sz="1800" dirty="0">
                <a:solidFill>
                  <a:srgbClr val="FFFF00"/>
                </a:solidFill>
              </a:rPr>
              <a:t>The quick sort algorithm works as follows:</a:t>
            </a:r>
            <a:endParaRPr lang="en-US" sz="1800" dirty="0">
              <a:solidFill>
                <a:srgbClr val="FFFF00"/>
              </a:solidFill>
            </a:endParaRPr>
          </a:p>
          <a:p>
            <a:pPr eaLnBrk="1" hangingPunct="1">
              <a:lnSpc>
                <a:spcPct val="95000"/>
              </a:lnSpc>
            </a:pPr>
            <a:r>
              <a:rPr lang="en-US" sz="1800" dirty="0">
                <a:solidFill>
                  <a:srgbClr val="FFCC00"/>
                </a:solidFill>
              </a:rPr>
              <a:t>Select an element pivot from the array elements </a:t>
            </a:r>
            <a:endParaRPr lang="en-US" sz="1800" dirty="0">
              <a:solidFill>
                <a:srgbClr val="FFCC00"/>
              </a:solidFill>
            </a:endParaRPr>
          </a:p>
          <a:p>
            <a:pPr eaLnBrk="1" hangingPunct="1">
              <a:lnSpc>
                <a:spcPct val="95000"/>
              </a:lnSpc>
            </a:pPr>
            <a:r>
              <a:rPr lang="en-US" sz="1800" dirty="0">
                <a:solidFill>
                  <a:srgbClr val="FFCC00"/>
                </a:solidFill>
              </a:rPr>
              <a:t>Re-arrange the elements in the array in such a way that all elements that are less than the pivot appear before the pivot and all elements greater than the pivot element come after it (equal values can go either way). After such a partitioning, the pivot is placed in its final position. This is called the </a:t>
            </a:r>
            <a:r>
              <a:rPr lang="en-US" sz="1800" b="1" dirty="0">
                <a:solidFill>
                  <a:srgbClr val="FFCC00"/>
                </a:solidFill>
              </a:rPr>
              <a:t>partition</a:t>
            </a:r>
            <a:r>
              <a:rPr lang="en-US" sz="1800" dirty="0">
                <a:solidFill>
                  <a:srgbClr val="FFCC00"/>
                </a:solidFill>
              </a:rPr>
              <a:t> operation. </a:t>
            </a:r>
            <a:endParaRPr lang="en-US" sz="1800" dirty="0">
              <a:solidFill>
                <a:srgbClr val="FFCC00"/>
              </a:solidFill>
            </a:endParaRPr>
          </a:p>
          <a:p>
            <a:pPr eaLnBrk="1" hangingPunct="1">
              <a:lnSpc>
                <a:spcPct val="95000"/>
              </a:lnSpc>
            </a:pPr>
            <a:r>
              <a:rPr lang="en-US" sz="1800" dirty="0">
                <a:solidFill>
                  <a:srgbClr val="FFCC00"/>
                </a:solidFill>
              </a:rPr>
              <a:t>Recursively sort the two sub-arrays thus obtained. (One with sub-list of lesser value than that of the pivot element and the other having higher value elements). </a:t>
            </a:r>
            <a:endParaRPr lang="en-US" sz="1800" dirty="0">
              <a:solidFill>
                <a:srgbClr val="FFCC00"/>
              </a:solidFill>
            </a:endParaRPr>
          </a:p>
          <a:p>
            <a:pPr eaLnBrk="1" hangingPunct="1">
              <a:lnSpc>
                <a:spcPct val="80000"/>
              </a:lnSpc>
            </a:pPr>
            <a:endParaRPr lang="en-US" sz="1800" dirty="0">
              <a:solidFill>
                <a:srgbClr val="FFCC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10"/>
          <p:cNvSpPr/>
          <p:nvPr/>
        </p:nvSpPr>
        <p:spPr>
          <a:xfrm>
            <a:off x="25400" y="0"/>
            <a:ext cx="9144000" cy="1371600"/>
          </a:xfrm>
          <a:prstGeom prst="rect">
            <a:avLst/>
          </a:prstGeom>
          <a:solidFill>
            <a:srgbClr val="B40000"/>
          </a:solidFill>
          <a:ln w="9525" cap="flat" cmpd="sng">
            <a:solidFill>
              <a:schemeClr val="tx1"/>
            </a:solidFill>
            <a:prstDash val="solid"/>
            <a:miter/>
            <a:headEnd type="none" w="med" len="med"/>
            <a:tailEnd type="none" w="med" len="med"/>
          </a:ln>
        </p:spPr>
        <p:txBody>
          <a:bodyPr wrap="none" anchor="ctr" anchorCtr="0"/>
          <a:p>
            <a:endParaRPr lang="en-US" dirty="0">
              <a:latin typeface="Arial" panose="020B0604020202020204" pitchFamily="34" charset="0"/>
            </a:endParaRPr>
          </a:p>
        </p:txBody>
      </p:sp>
      <p:sp>
        <p:nvSpPr>
          <p:cNvPr id="4098" name="Rectangle 14"/>
          <p:cNvSpPr>
            <a:spLocks noGrp="1"/>
          </p:cNvSpPr>
          <p:nvPr>
            <p:ph type="ctrTitle"/>
          </p:nvPr>
        </p:nvSpPr>
        <p:spPr>
          <a:xfrm>
            <a:off x="685800" y="2133600"/>
            <a:ext cx="7772400" cy="1470025"/>
          </a:xfrm>
        </p:spPr>
        <p:txBody>
          <a:bodyPr vert="horz" wrap="square" lIns="91440" tIns="45720" rIns="91440" bIns="45720" anchor="ctr" anchorCtr="0"/>
          <a:p>
            <a:pPr eaLnBrk="1" hangingPunct="1">
              <a:buClrTx/>
              <a:buSzTx/>
              <a:buFontTx/>
            </a:pPr>
            <a:r>
              <a:rPr lang="en-US" sz="5400" b="1" u="sng" dirty="0">
                <a:solidFill>
                  <a:srgbClr val="FFFFCC"/>
                </a:solidFill>
              </a:rPr>
              <a:t>CHAPTER 14</a:t>
            </a:r>
            <a:endParaRPr lang="en-US" sz="5400" b="1" u="sng" dirty="0">
              <a:solidFill>
                <a:srgbClr val="FFFFCC"/>
              </a:solidFill>
            </a:endParaRPr>
          </a:p>
        </p:txBody>
      </p:sp>
      <p:sp>
        <p:nvSpPr>
          <p:cNvPr id="4099" name="Rectangle 15"/>
          <p:cNvSpPr>
            <a:spLocks noGrp="1"/>
          </p:cNvSpPr>
          <p:nvPr>
            <p:ph type="subTitle" idx="1"/>
          </p:nvPr>
        </p:nvSpPr>
        <p:spPr>
          <a:xfrm>
            <a:off x="228600" y="3886200"/>
            <a:ext cx="8686800" cy="1143000"/>
          </a:xfrm>
        </p:spPr>
        <p:txBody>
          <a:bodyPr vert="horz" wrap="square" lIns="91440" tIns="45720" rIns="91440" bIns="45720" anchor="t" anchorCtr="0"/>
          <a:p>
            <a:pPr eaLnBrk="1" hangingPunct="1">
              <a:buClrTx/>
              <a:buSzTx/>
              <a:buFontTx/>
            </a:pPr>
            <a:r>
              <a:rPr lang="en-US" sz="5400" b="1" u="sng" dirty="0">
                <a:solidFill>
                  <a:srgbClr val="FFFF00"/>
                </a:solidFill>
                <a:latin typeface="+mn-lt"/>
                <a:ea typeface="+mn-ea"/>
                <a:cs typeface="+mn-cs"/>
              </a:rPr>
              <a:t>SORTING</a:t>
            </a:r>
            <a:endParaRPr lang="en-US" sz="5400" b="1" u="sng" dirty="0">
              <a:solidFill>
                <a:srgbClr val="FFFF00"/>
              </a:solidFill>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idx="1"/>
          </p:nvPr>
        </p:nvSpPr>
        <p:spPr>
          <a:xfrm>
            <a:off x="0" y="457200"/>
            <a:ext cx="8686800" cy="5668963"/>
          </a:xfrm>
        </p:spPr>
        <p:txBody>
          <a:bodyPr vert="horz" wrap="square" lIns="91440" tIns="45720" rIns="91440" bIns="45720" anchor="t" anchorCtr="0"/>
          <a:p>
            <a:pPr eaLnBrk="1" hangingPunct="1">
              <a:lnSpc>
                <a:spcPct val="95000"/>
              </a:lnSpc>
              <a:buNone/>
            </a:pPr>
            <a:r>
              <a:rPr lang="en-US" sz="1800" dirty="0">
                <a:solidFill>
                  <a:srgbClr val="FFFF00"/>
                </a:solidFill>
              </a:rPr>
              <a:t>	</a:t>
            </a:r>
            <a:r>
              <a:rPr lang="en-US" sz="1600" dirty="0">
                <a:solidFill>
                  <a:srgbClr val="FFFF00"/>
                </a:solidFill>
              </a:rPr>
              <a:t>The main task in the quick sort algorithm is to find the pivot element, which will partition the array into two halves. To understand how we find the pivot element follow the steps given below. (we will take the first element in the array as pivot)</a:t>
            </a:r>
            <a:endParaRPr lang="en-US" sz="1600" dirty="0">
              <a:solidFill>
                <a:srgbClr val="FFFF00"/>
              </a:solidFill>
            </a:endParaRPr>
          </a:p>
          <a:p>
            <a:pPr eaLnBrk="1" hangingPunct="1">
              <a:lnSpc>
                <a:spcPct val="95000"/>
              </a:lnSpc>
            </a:pPr>
            <a:r>
              <a:rPr lang="en-US" sz="1600" dirty="0">
                <a:solidFill>
                  <a:srgbClr val="FFE5FD"/>
                </a:solidFill>
              </a:rPr>
              <a:t>Set the index of the first element in the array to</a:t>
            </a:r>
            <a:r>
              <a:rPr lang="en-US" sz="1600" i="1" dirty="0">
                <a:solidFill>
                  <a:srgbClr val="FFE5FD"/>
                </a:solidFill>
              </a:rPr>
              <a:t> loc</a:t>
            </a:r>
            <a:r>
              <a:rPr lang="en-US" sz="1600" dirty="0">
                <a:solidFill>
                  <a:srgbClr val="FFE5FD"/>
                </a:solidFill>
              </a:rPr>
              <a:t> and</a:t>
            </a:r>
            <a:r>
              <a:rPr lang="en-US" sz="1600" i="1" dirty="0">
                <a:solidFill>
                  <a:srgbClr val="FFE5FD"/>
                </a:solidFill>
              </a:rPr>
              <a:t> left</a:t>
            </a:r>
            <a:r>
              <a:rPr lang="en-US" sz="1600" dirty="0">
                <a:solidFill>
                  <a:srgbClr val="FFE5FD"/>
                </a:solidFill>
              </a:rPr>
              <a:t> variables. Also set the index of the last element of the array to the </a:t>
            </a:r>
            <a:r>
              <a:rPr lang="en-US" sz="1600" i="1" dirty="0">
                <a:solidFill>
                  <a:srgbClr val="FFE5FD"/>
                </a:solidFill>
              </a:rPr>
              <a:t>right</a:t>
            </a:r>
            <a:r>
              <a:rPr lang="en-US" sz="1600" dirty="0">
                <a:solidFill>
                  <a:srgbClr val="FFE5FD"/>
                </a:solidFill>
              </a:rPr>
              <a:t> variable.</a:t>
            </a:r>
            <a:endParaRPr lang="en-US" sz="1600" dirty="0">
              <a:solidFill>
                <a:srgbClr val="FFE5FD"/>
              </a:solidFill>
            </a:endParaRPr>
          </a:p>
          <a:p>
            <a:pPr eaLnBrk="1" hangingPunct="1">
              <a:lnSpc>
                <a:spcPct val="95000"/>
              </a:lnSpc>
              <a:buNone/>
            </a:pPr>
            <a:r>
              <a:rPr lang="en-US" sz="1600" dirty="0">
                <a:solidFill>
                  <a:srgbClr val="FFE5FD"/>
                </a:solidFill>
              </a:rPr>
              <a:t>	That is, </a:t>
            </a:r>
            <a:r>
              <a:rPr lang="en-US" sz="1600" i="1" dirty="0">
                <a:solidFill>
                  <a:srgbClr val="FFE5FD"/>
                </a:solidFill>
              </a:rPr>
              <a:t>loc</a:t>
            </a:r>
            <a:r>
              <a:rPr lang="en-US" sz="1600" dirty="0">
                <a:solidFill>
                  <a:srgbClr val="FFE5FD"/>
                </a:solidFill>
              </a:rPr>
              <a:t> =0,</a:t>
            </a:r>
            <a:r>
              <a:rPr lang="en-US" sz="1600" i="1" dirty="0">
                <a:solidFill>
                  <a:srgbClr val="FFE5FD"/>
                </a:solidFill>
              </a:rPr>
              <a:t> left</a:t>
            </a:r>
            <a:r>
              <a:rPr lang="en-US" sz="1600" dirty="0">
                <a:solidFill>
                  <a:srgbClr val="FFE5FD"/>
                </a:solidFill>
              </a:rPr>
              <a:t> = 0 and</a:t>
            </a:r>
            <a:r>
              <a:rPr lang="en-US" sz="1600" i="1" dirty="0">
                <a:solidFill>
                  <a:srgbClr val="FFE5FD"/>
                </a:solidFill>
              </a:rPr>
              <a:t> right</a:t>
            </a:r>
            <a:r>
              <a:rPr lang="en-US" sz="1600" dirty="0">
                <a:solidFill>
                  <a:srgbClr val="FFE5FD"/>
                </a:solidFill>
              </a:rPr>
              <a:t> = n-1 (where n in the number of elements in the array)</a:t>
            </a:r>
            <a:endParaRPr lang="en-US" sz="1600" dirty="0">
              <a:solidFill>
                <a:srgbClr val="FFE5FD"/>
              </a:solidFill>
            </a:endParaRPr>
          </a:p>
          <a:p>
            <a:pPr eaLnBrk="1" hangingPunct="1">
              <a:lnSpc>
                <a:spcPct val="95000"/>
              </a:lnSpc>
            </a:pPr>
            <a:r>
              <a:rPr lang="en-US" sz="1600" dirty="0">
                <a:solidFill>
                  <a:srgbClr val="FFE5FD"/>
                </a:solidFill>
              </a:rPr>
              <a:t>Start from the element pointed by right and scan the array from right to left, comparing each element on the way with the element pointed by variable loc. </a:t>
            </a:r>
            <a:endParaRPr lang="en-US" sz="1600" dirty="0">
              <a:solidFill>
                <a:srgbClr val="FFE5FD"/>
              </a:solidFill>
            </a:endParaRPr>
          </a:p>
          <a:p>
            <a:pPr eaLnBrk="1" hangingPunct="1">
              <a:lnSpc>
                <a:spcPct val="95000"/>
              </a:lnSpc>
              <a:buNone/>
            </a:pPr>
            <a:r>
              <a:rPr lang="en-US" sz="1600" dirty="0">
                <a:solidFill>
                  <a:srgbClr val="FFCC00"/>
                </a:solidFill>
              </a:rPr>
              <a:t>	That is, a[loc]should be less than a[right]. </a:t>
            </a:r>
            <a:endParaRPr lang="en-US" sz="1600" dirty="0">
              <a:solidFill>
                <a:srgbClr val="FFCC00"/>
              </a:solidFill>
            </a:endParaRPr>
          </a:p>
          <a:p>
            <a:pPr lvl="1" eaLnBrk="1" hangingPunct="1">
              <a:lnSpc>
                <a:spcPct val="95000"/>
              </a:lnSpc>
            </a:pPr>
            <a:r>
              <a:rPr lang="en-US" sz="1600" dirty="0">
                <a:solidFill>
                  <a:srgbClr val="FFCC00"/>
                </a:solidFill>
              </a:rPr>
              <a:t>If that is the case then simply continue comparing until</a:t>
            </a:r>
            <a:r>
              <a:rPr lang="en-US" sz="1600" i="1" dirty="0">
                <a:solidFill>
                  <a:srgbClr val="FFCC00"/>
                </a:solidFill>
              </a:rPr>
              <a:t> right</a:t>
            </a:r>
            <a:r>
              <a:rPr lang="en-US" sz="1600" dirty="0">
                <a:solidFill>
                  <a:srgbClr val="FFCC00"/>
                </a:solidFill>
              </a:rPr>
              <a:t> becomes equal to </a:t>
            </a:r>
            <a:r>
              <a:rPr lang="en-US" sz="1600" i="1" dirty="0">
                <a:solidFill>
                  <a:srgbClr val="FFCC00"/>
                </a:solidFill>
              </a:rPr>
              <a:t>loc</a:t>
            </a:r>
            <a:r>
              <a:rPr lang="en-US" sz="1600" dirty="0">
                <a:solidFill>
                  <a:srgbClr val="FFCC00"/>
                </a:solidFill>
              </a:rPr>
              <a:t>. Because once </a:t>
            </a:r>
            <a:r>
              <a:rPr lang="en-US" sz="1600" i="1" dirty="0">
                <a:solidFill>
                  <a:srgbClr val="FFCC00"/>
                </a:solidFill>
              </a:rPr>
              <a:t>right</a:t>
            </a:r>
            <a:r>
              <a:rPr lang="en-US" sz="1600" dirty="0">
                <a:solidFill>
                  <a:srgbClr val="FFCC00"/>
                </a:solidFill>
              </a:rPr>
              <a:t> = </a:t>
            </a:r>
            <a:r>
              <a:rPr lang="en-US" sz="1600" i="1" dirty="0">
                <a:solidFill>
                  <a:srgbClr val="FFCC00"/>
                </a:solidFill>
              </a:rPr>
              <a:t>loc</a:t>
            </a:r>
            <a:r>
              <a:rPr lang="en-US" sz="1600" dirty="0">
                <a:solidFill>
                  <a:srgbClr val="FFCC00"/>
                </a:solidFill>
              </a:rPr>
              <a:t>, then it means the pivot has been placed in its correct position.</a:t>
            </a:r>
            <a:endParaRPr lang="en-US" sz="1600" dirty="0">
              <a:solidFill>
                <a:srgbClr val="FFCC00"/>
              </a:solidFill>
            </a:endParaRPr>
          </a:p>
          <a:p>
            <a:pPr lvl="1" eaLnBrk="1" hangingPunct="1">
              <a:lnSpc>
                <a:spcPct val="95000"/>
              </a:lnSpc>
            </a:pPr>
            <a:r>
              <a:rPr lang="en-US" sz="1600" dirty="0">
                <a:solidFill>
                  <a:srgbClr val="FFCC00"/>
                </a:solidFill>
              </a:rPr>
              <a:t>However, if at any point we have a[loc]&gt;a[right] then, interchange the two values and jump to step 3.</a:t>
            </a:r>
            <a:endParaRPr lang="en-US" sz="1600" dirty="0">
              <a:solidFill>
                <a:srgbClr val="FFCC00"/>
              </a:solidFill>
            </a:endParaRPr>
          </a:p>
          <a:p>
            <a:pPr lvl="1" eaLnBrk="1" hangingPunct="1">
              <a:lnSpc>
                <a:spcPct val="95000"/>
              </a:lnSpc>
            </a:pPr>
            <a:r>
              <a:rPr lang="en-US" sz="1600" dirty="0">
                <a:solidFill>
                  <a:srgbClr val="FFCC00"/>
                </a:solidFill>
              </a:rPr>
              <a:t>Set</a:t>
            </a:r>
            <a:r>
              <a:rPr lang="en-US" sz="1600" i="1" dirty="0">
                <a:solidFill>
                  <a:srgbClr val="FFCC00"/>
                </a:solidFill>
              </a:rPr>
              <a:t> loc</a:t>
            </a:r>
            <a:r>
              <a:rPr lang="en-US" sz="1600" dirty="0">
                <a:solidFill>
                  <a:srgbClr val="FFCC00"/>
                </a:solidFill>
              </a:rPr>
              <a:t> =</a:t>
            </a:r>
            <a:r>
              <a:rPr lang="en-US" sz="1600" i="1" dirty="0">
                <a:solidFill>
                  <a:srgbClr val="FFCC00"/>
                </a:solidFill>
              </a:rPr>
              <a:t> right</a:t>
            </a:r>
            <a:endParaRPr lang="en-US" sz="1600" dirty="0">
              <a:solidFill>
                <a:srgbClr val="FFCC00"/>
              </a:solidFill>
            </a:endParaRPr>
          </a:p>
          <a:p>
            <a:pPr eaLnBrk="1" hangingPunct="1">
              <a:lnSpc>
                <a:spcPct val="95000"/>
              </a:lnSpc>
            </a:pPr>
            <a:r>
              <a:rPr lang="en-US" sz="1600" dirty="0">
                <a:solidFill>
                  <a:srgbClr val="FFE5FD"/>
                </a:solidFill>
              </a:rPr>
              <a:t>Start from the element pointed by </a:t>
            </a:r>
            <a:r>
              <a:rPr lang="en-US" sz="1600" i="1" dirty="0">
                <a:solidFill>
                  <a:srgbClr val="FFE5FD"/>
                </a:solidFill>
              </a:rPr>
              <a:t>left</a:t>
            </a:r>
            <a:r>
              <a:rPr lang="en-US" sz="1600" dirty="0">
                <a:solidFill>
                  <a:srgbClr val="FFE5FD"/>
                </a:solidFill>
              </a:rPr>
              <a:t> and scan the array from left to right, comparing each element on the way with the element pointed by variable </a:t>
            </a:r>
            <a:r>
              <a:rPr lang="en-US" sz="1600" i="1" dirty="0">
                <a:solidFill>
                  <a:srgbClr val="FFE5FD"/>
                </a:solidFill>
              </a:rPr>
              <a:t>loc</a:t>
            </a:r>
            <a:r>
              <a:rPr lang="en-US" sz="1600" dirty="0">
                <a:solidFill>
                  <a:srgbClr val="FFE5FD"/>
                </a:solidFill>
              </a:rPr>
              <a:t>. </a:t>
            </a:r>
            <a:endParaRPr lang="en-US" sz="1600" dirty="0">
              <a:solidFill>
                <a:srgbClr val="FFE5FD"/>
              </a:solidFill>
            </a:endParaRPr>
          </a:p>
          <a:p>
            <a:pPr eaLnBrk="1" hangingPunct="1">
              <a:lnSpc>
                <a:spcPct val="95000"/>
              </a:lnSpc>
              <a:buNone/>
            </a:pPr>
            <a:r>
              <a:rPr lang="en-US" sz="1600" dirty="0">
                <a:solidFill>
                  <a:srgbClr val="FFE5FD"/>
                </a:solidFill>
              </a:rPr>
              <a:t>	</a:t>
            </a:r>
            <a:r>
              <a:rPr lang="en-US" sz="1600" dirty="0">
                <a:solidFill>
                  <a:srgbClr val="FFCC00"/>
                </a:solidFill>
              </a:rPr>
              <a:t>That is, a[loc]should be greater than a[left]. </a:t>
            </a:r>
            <a:endParaRPr lang="en-US" sz="1600" dirty="0">
              <a:solidFill>
                <a:srgbClr val="FFCC00"/>
              </a:solidFill>
            </a:endParaRPr>
          </a:p>
          <a:p>
            <a:pPr lvl="1" eaLnBrk="1" hangingPunct="1">
              <a:lnSpc>
                <a:spcPct val="95000"/>
              </a:lnSpc>
            </a:pPr>
            <a:r>
              <a:rPr lang="en-US" sz="1600" dirty="0">
                <a:solidFill>
                  <a:srgbClr val="FFCC00"/>
                </a:solidFill>
              </a:rPr>
              <a:t>If that is the case then simply continue comparing until </a:t>
            </a:r>
            <a:r>
              <a:rPr lang="en-US" sz="1600" i="1" dirty="0">
                <a:solidFill>
                  <a:srgbClr val="FFCC00"/>
                </a:solidFill>
              </a:rPr>
              <a:t>left</a:t>
            </a:r>
            <a:r>
              <a:rPr lang="en-US" sz="1600" dirty="0">
                <a:solidFill>
                  <a:srgbClr val="FFCC00"/>
                </a:solidFill>
              </a:rPr>
              <a:t> becomes equal to </a:t>
            </a:r>
            <a:r>
              <a:rPr lang="en-US" sz="1600" i="1" dirty="0">
                <a:solidFill>
                  <a:srgbClr val="FFCC00"/>
                </a:solidFill>
              </a:rPr>
              <a:t>loc</a:t>
            </a:r>
            <a:r>
              <a:rPr lang="en-US" sz="1600" dirty="0">
                <a:solidFill>
                  <a:srgbClr val="FFCC00"/>
                </a:solidFill>
              </a:rPr>
              <a:t>. Because once </a:t>
            </a:r>
            <a:r>
              <a:rPr lang="en-US" sz="1600" i="1" dirty="0">
                <a:solidFill>
                  <a:srgbClr val="FFCC00"/>
                </a:solidFill>
              </a:rPr>
              <a:t>left</a:t>
            </a:r>
            <a:r>
              <a:rPr lang="en-US" sz="1600" dirty="0">
                <a:solidFill>
                  <a:srgbClr val="FFCC00"/>
                </a:solidFill>
              </a:rPr>
              <a:t> = </a:t>
            </a:r>
            <a:r>
              <a:rPr lang="en-US" sz="1600" i="1" dirty="0">
                <a:solidFill>
                  <a:srgbClr val="FFCC00"/>
                </a:solidFill>
              </a:rPr>
              <a:t>loc</a:t>
            </a:r>
            <a:r>
              <a:rPr lang="en-US" sz="1600" dirty="0">
                <a:solidFill>
                  <a:srgbClr val="FFCC00"/>
                </a:solidFill>
              </a:rPr>
              <a:t>, then it means the pivot has been placed in its correct position.</a:t>
            </a:r>
            <a:endParaRPr lang="en-US" sz="1600" dirty="0">
              <a:solidFill>
                <a:srgbClr val="FFCC00"/>
              </a:solidFill>
            </a:endParaRPr>
          </a:p>
          <a:p>
            <a:pPr lvl="1" eaLnBrk="1" hangingPunct="1">
              <a:lnSpc>
                <a:spcPct val="95000"/>
              </a:lnSpc>
            </a:pPr>
            <a:r>
              <a:rPr lang="en-US" sz="1600" dirty="0">
                <a:solidFill>
                  <a:srgbClr val="FFCC00"/>
                </a:solidFill>
              </a:rPr>
              <a:t>However, if at any point we have a[loc]&lt;a[left] then, interchange the two values and jump to step 2</a:t>
            </a:r>
            <a:endParaRPr lang="en-US" sz="1600" dirty="0">
              <a:solidFill>
                <a:srgbClr val="FFCC00"/>
              </a:solidFill>
            </a:endParaRPr>
          </a:p>
          <a:p>
            <a:pPr lvl="1" eaLnBrk="1" hangingPunct="1">
              <a:lnSpc>
                <a:spcPct val="95000"/>
              </a:lnSpc>
            </a:pPr>
            <a:r>
              <a:rPr lang="en-US" sz="1600" dirty="0">
                <a:solidFill>
                  <a:srgbClr val="FFCC00"/>
                </a:solidFill>
              </a:rPr>
              <a:t>Set </a:t>
            </a:r>
            <a:r>
              <a:rPr lang="en-US" sz="1600" i="1" dirty="0">
                <a:solidFill>
                  <a:srgbClr val="FFCC00"/>
                </a:solidFill>
              </a:rPr>
              <a:t>loc</a:t>
            </a:r>
            <a:r>
              <a:rPr lang="en-US" sz="1600" dirty="0">
                <a:solidFill>
                  <a:srgbClr val="FFCC00"/>
                </a:solidFill>
              </a:rPr>
              <a:t> = </a:t>
            </a:r>
            <a:r>
              <a:rPr lang="en-US" sz="1600" i="1" dirty="0">
                <a:solidFill>
                  <a:srgbClr val="FFCC00"/>
                </a:solidFill>
              </a:rPr>
              <a:t>left.</a:t>
            </a:r>
            <a:endParaRPr lang="en-US" sz="1600" i="1" dirty="0">
              <a:solidFill>
                <a:srgbClr val="FFCC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p:nvPr/>
        </p:nvSpPr>
        <p:spPr>
          <a:xfrm>
            <a:off x="0" y="-14287"/>
            <a:ext cx="7277100" cy="304800"/>
          </a:xfrm>
          <a:prstGeom prst="rect">
            <a:avLst/>
          </a:prstGeom>
          <a:noFill/>
          <a:ln w="9525">
            <a:noFill/>
          </a:ln>
        </p:spPr>
        <p:txBody>
          <a:bodyPr wrap="none" anchor="ctr" anchorCtr="0">
            <a:spAutoFit/>
          </a:bodyPr>
          <a:p>
            <a:pPr algn="just"/>
            <a:r>
              <a:rPr lang="en-US" sz="1400" u="sng" dirty="0">
                <a:solidFill>
                  <a:srgbClr val="FFFF00"/>
                </a:solidFill>
                <a:latin typeface="Arial" panose="020B0604020202020204" pitchFamily="34" charset="0"/>
              </a:rPr>
              <a:t>Example: Consider the array given below and sort the elements using quick sort algorithm.</a:t>
            </a:r>
            <a:endParaRPr lang="en-US" sz="1400" u="sng" dirty="0">
              <a:solidFill>
                <a:srgbClr val="FFFF00"/>
              </a:solidFill>
              <a:latin typeface="Arial" panose="020B0604020202020204" pitchFamily="34" charset="0"/>
            </a:endParaRPr>
          </a:p>
        </p:txBody>
      </p:sp>
      <p:graphicFrame>
        <p:nvGraphicFramePr>
          <p:cNvPr id="154627" name="Group 3"/>
          <p:cNvGraphicFramePr>
            <a:graphicFrameLocks noGrp="1"/>
          </p:cNvGraphicFramePr>
          <p:nvPr/>
        </p:nvGraphicFramePr>
        <p:xfrm>
          <a:off x="1676400" y="533400"/>
          <a:ext cx="2590800" cy="274638"/>
        </p:xfrm>
        <a:graphic>
          <a:graphicData uri="http://schemas.openxmlformats.org/drawingml/2006/table">
            <a:tbl>
              <a:tblPr/>
              <a:tblGrid>
                <a:gridCol w="431800"/>
                <a:gridCol w="431800"/>
                <a:gridCol w="431800"/>
                <a:gridCol w="431800"/>
                <a:gridCol w="431800"/>
                <a:gridCol w="431800"/>
              </a:tblGrid>
              <a:tr h="274638">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594" name="Rectangle 19"/>
          <p:cNvSpPr/>
          <p:nvPr/>
        </p:nvSpPr>
        <p:spPr>
          <a:xfrm>
            <a:off x="0" y="914400"/>
            <a:ext cx="4876800" cy="274638"/>
          </a:xfrm>
          <a:prstGeom prst="rect">
            <a:avLst/>
          </a:prstGeom>
          <a:noFill/>
          <a:ln w="9525">
            <a:noFill/>
          </a:ln>
        </p:spPr>
        <p:txBody>
          <a:bodyPr anchor="ctr" anchorCtr="0">
            <a:spAutoFit/>
          </a:bodyPr>
          <a:p>
            <a:pPr algn="just"/>
            <a:r>
              <a:rPr lang="en-US" sz="1200" dirty="0">
                <a:solidFill>
                  <a:srgbClr val="FFE5FD"/>
                </a:solidFill>
                <a:latin typeface="Garamond" panose="02020404030301010803" pitchFamily="18" charset="0"/>
              </a:rPr>
              <a:t>We choose the first element as the pivot. Set loc = 0, left = 0, right = 5 as,</a:t>
            </a:r>
            <a:endParaRPr lang="en-US" sz="1200" dirty="0">
              <a:solidFill>
                <a:srgbClr val="FFE5FD"/>
              </a:solidFill>
              <a:latin typeface="Arial" panose="020B0604020202020204" pitchFamily="34" charset="0"/>
            </a:endParaRPr>
          </a:p>
        </p:txBody>
      </p:sp>
      <p:graphicFrame>
        <p:nvGraphicFramePr>
          <p:cNvPr id="154644" name="Group 20"/>
          <p:cNvGraphicFramePr>
            <a:graphicFrameLocks noGrp="1"/>
          </p:cNvGraphicFramePr>
          <p:nvPr/>
        </p:nvGraphicFramePr>
        <p:xfrm>
          <a:off x="2286000" y="1371600"/>
          <a:ext cx="2590800" cy="304800"/>
        </p:xfrm>
        <a:graphic>
          <a:graphicData uri="http://schemas.openxmlformats.org/drawingml/2006/table">
            <a:tbl>
              <a:tblPr/>
              <a:tblGrid>
                <a:gridCol w="431800"/>
                <a:gridCol w="431800"/>
                <a:gridCol w="431800"/>
                <a:gridCol w="431800"/>
                <a:gridCol w="431800"/>
                <a:gridCol w="431800"/>
              </a:tblGrid>
              <a:tr h="3048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611" name="Rectangle 36"/>
          <p:cNvSpPr/>
          <p:nvPr/>
        </p:nvSpPr>
        <p:spPr>
          <a:xfrm>
            <a:off x="952500" y="3716338"/>
            <a:ext cx="9144000" cy="0"/>
          </a:xfrm>
          <a:prstGeom prst="rect">
            <a:avLst/>
          </a:prstGeom>
          <a:noFill/>
          <a:ln w="9525">
            <a:noFill/>
          </a:ln>
        </p:spPr>
        <p:txBody>
          <a:bodyPr wrap="none" anchor="ctr" anchorCtr="0">
            <a:spAutoFit/>
          </a:bodyPr>
          <a:p>
            <a:endParaRPr lang="en-US" dirty="0">
              <a:latin typeface="Arial" panose="020B0604020202020204" pitchFamily="34" charset="0"/>
            </a:endParaRPr>
          </a:p>
        </p:txBody>
      </p:sp>
      <p:sp>
        <p:nvSpPr>
          <p:cNvPr id="24612" name="Rectangle 37"/>
          <p:cNvSpPr/>
          <p:nvPr/>
        </p:nvSpPr>
        <p:spPr>
          <a:xfrm>
            <a:off x="609600" y="3398838"/>
            <a:ext cx="641350" cy="366712"/>
          </a:xfrm>
          <a:prstGeom prst="rect">
            <a:avLst/>
          </a:prstGeom>
          <a:noFill/>
          <a:ln w="9525">
            <a:noFill/>
          </a:ln>
        </p:spPr>
        <p:txBody>
          <a:bodyPr wrap="none" anchor="ctr" anchorCtr="0">
            <a:spAutoFit/>
          </a:bodyPr>
          <a:p>
            <a:pPr indent="457200"/>
            <a:endParaRPr lang="en-US" dirty="0">
              <a:latin typeface="Arial" panose="020B0604020202020204" pitchFamily="34" charset="0"/>
            </a:endParaRPr>
          </a:p>
        </p:txBody>
      </p:sp>
      <p:sp>
        <p:nvSpPr>
          <p:cNvPr id="24613" name="Line 38"/>
          <p:cNvSpPr/>
          <p:nvPr/>
        </p:nvSpPr>
        <p:spPr>
          <a:xfrm flipV="1">
            <a:off x="2476500" y="1676400"/>
            <a:ext cx="0" cy="228600"/>
          </a:xfrm>
          <a:prstGeom prst="line">
            <a:avLst/>
          </a:prstGeom>
          <a:ln w="9525" cap="flat" cmpd="sng">
            <a:solidFill>
              <a:srgbClr val="FFFF00"/>
            </a:solidFill>
            <a:prstDash val="solid"/>
            <a:round/>
            <a:headEnd type="none" w="med" len="med"/>
            <a:tailEnd type="triangle" w="med" len="med"/>
          </a:ln>
        </p:spPr>
      </p:sp>
      <p:sp>
        <p:nvSpPr>
          <p:cNvPr id="24614" name="Text Box 39"/>
          <p:cNvSpPr txBox="1"/>
          <p:nvPr/>
        </p:nvSpPr>
        <p:spPr>
          <a:xfrm>
            <a:off x="2247900" y="1905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Loc</a:t>
            </a:r>
            <a:endParaRPr lang="en-US" sz="1000" b="1" dirty="0">
              <a:solidFill>
                <a:srgbClr val="FFFF00"/>
              </a:solidFill>
              <a:latin typeface="Garamond" panose="02020404030301010803" pitchFamily="18" charset="0"/>
            </a:endParaRPr>
          </a:p>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15" name="Line 40"/>
          <p:cNvSpPr/>
          <p:nvPr/>
        </p:nvSpPr>
        <p:spPr>
          <a:xfrm flipV="1">
            <a:off x="4721225" y="1649413"/>
            <a:ext cx="0" cy="228600"/>
          </a:xfrm>
          <a:prstGeom prst="line">
            <a:avLst/>
          </a:prstGeom>
          <a:ln w="9525" cap="flat" cmpd="sng">
            <a:solidFill>
              <a:srgbClr val="FFFF00"/>
            </a:solidFill>
            <a:prstDash val="solid"/>
            <a:round/>
            <a:headEnd type="none" w="med" len="med"/>
            <a:tailEnd type="triangle" w="med" len="med"/>
          </a:ln>
        </p:spPr>
      </p:sp>
      <p:sp>
        <p:nvSpPr>
          <p:cNvPr id="24616" name="Text Box 41"/>
          <p:cNvSpPr txBox="1"/>
          <p:nvPr/>
        </p:nvSpPr>
        <p:spPr>
          <a:xfrm>
            <a:off x="4419600" y="1905000"/>
            <a:ext cx="533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4617" name="Rectangle 42"/>
          <p:cNvSpPr/>
          <p:nvPr/>
        </p:nvSpPr>
        <p:spPr>
          <a:xfrm>
            <a:off x="0" y="2408238"/>
            <a:ext cx="4446588" cy="274637"/>
          </a:xfrm>
          <a:prstGeom prst="rect">
            <a:avLst/>
          </a:prstGeom>
          <a:noFill/>
          <a:ln w="9525">
            <a:noFill/>
          </a:ln>
        </p:spPr>
        <p:txBody>
          <a:bodyPr wrap="none" anchor="ctr" anchorCtr="0">
            <a:spAutoFit/>
          </a:bodyPr>
          <a:p>
            <a:pPr algn="just"/>
            <a:r>
              <a:rPr lang="en-US" sz="1200" dirty="0">
                <a:solidFill>
                  <a:srgbClr val="FFE5FD"/>
                </a:solidFill>
                <a:latin typeface="Garamond" panose="02020404030301010803" pitchFamily="18" charset="0"/>
              </a:rPr>
              <a:t>Scan from right to left. Since a[loc] &lt; a[right], decrease the value of </a:t>
            </a:r>
            <a:r>
              <a:rPr lang="en-US" sz="1200" i="1" dirty="0">
                <a:solidFill>
                  <a:srgbClr val="FFE5FD"/>
                </a:solidFill>
                <a:latin typeface="Garamond" panose="02020404030301010803" pitchFamily="18" charset="0"/>
              </a:rPr>
              <a:t>right</a:t>
            </a:r>
            <a:r>
              <a:rPr lang="en-US" sz="1200" dirty="0">
                <a:solidFill>
                  <a:srgbClr val="FFE5FD"/>
                </a:solidFill>
                <a:latin typeface="Garamond" panose="02020404030301010803" pitchFamily="18" charset="0"/>
              </a:rPr>
              <a:t>.</a:t>
            </a:r>
            <a:endParaRPr lang="en-US" sz="1200" dirty="0">
              <a:solidFill>
                <a:srgbClr val="FFE5FD"/>
              </a:solidFill>
              <a:latin typeface="Garamond" panose="02020404030301010803" pitchFamily="18" charset="0"/>
            </a:endParaRPr>
          </a:p>
        </p:txBody>
      </p:sp>
      <p:graphicFrame>
        <p:nvGraphicFramePr>
          <p:cNvPr id="154667" name="Group 43"/>
          <p:cNvGraphicFramePr>
            <a:graphicFrameLocks noGrp="1"/>
          </p:cNvGraphicFramePr>
          <p:nvPr>
            <p:ph sz="half" idx="1"/>
          </p:nvPr>
        </p:nvGraphicFramePr>
        <p:xfrm>
          <a:off x="1905000" y="2895600"/>
          <a:ext cx="4038600" cy="304800"/>
        </p:xfrm>
        <a:graphic>
          <a:graphicData uri="http://schemas.openxmlformats.org/drawingml/2006/table">
            <a:tbl>
              <a:tblPr/>
              <a:tblGrid>
                <a:gridCol w="673100"/>
                <a:gridCol w="673100"/>
                <a:gridCol w="673100"/>
                <a:gridCol w="673100"/>
                <a:gridCol w="673100"/>
                <a:gridCol w="6731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4683" name="Group 59"/>
          <p:cNvGraphicFramePr>
            <a:graphicFrameLocks noGrp="1"/>
          </p:cNvGraphicFramePr>
          <p:nvPr>
            <p:ph sz="quarter" idx="1"/>
          </p:nvPr>
        </p:nvGraphicFramePr>
        <p:xfrm>
          <a:off x="2209800" y="4648200"/>
          <a:ext cx="4191000" cy="381000"/>
        </p:xfrm>
        <a:graphic>
          <a:graphicData uri="http://schemas.openxmlformats.org/drawingml/2006/table">
            <a:tbl>
              <a:tblPr/>
              <a:tblGrid>
                <a:gridCol w="698500"/>
                <a:gridCol w="698500"/>
                <a:gridCol w="698500"/>
                <a:gridCol w="698500"/>
                <a:gridCol w="698500"/>
                <a:gridCol w="6985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4708" name="Group 84"/>
          <p:cNvGraphicFramePr>
            <a:graphicFrameLocks noGrp="1"/>
          </p:cNvGraphicFramePr>
          <p:nvPr>
            <p:ph sz="quarter" idx="1"/>
          </p:nvPr>
        </p:nvGraphicFramePr>
        <p:xfrm>
          <a:off x="2362200" y="6019800"/>
          <a:ext cx="3962400" cy="328613"/>
        </p:xfrm>
        <a:graphic>
          <a:graphicData uri="http://schemas.openxmlformats.org/drawingml/2006/table">
            <a:tbl>
              <a:tblPr/>
              <a:tblGrid>
                <a:gridCol w="660400"/>
                <a:gridCol w="660400"/>
                <a:gridCol w="660400"/>
                <a:gridCol w="660400"/>
                <a:gridCol w="660400"/>
                <a:gridCol w="660400"/>
              </a:tblGrid>
              <a:tr h="3286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4666" name="Line 75"/>
          <p:cNvSpPr/>
          <p:nvPr/>
        </p:nvSpPr>
        <p:spPr>
          <a:xfrm flipV="1">
            <a:off x="2324100" y="3200400"/>
            <a:ext cx="0" cy="228600"/>
          </a:xfrm>
          <a:prstGeom prst="line">
            <a:avLst/>
          </a:prstGeom>
          <a:ln w="9525" cap="flat" cmpd="sng">
            <a:solidFill>
              <a:srgbClr val="FFFF00"/>
            </a:solidFill>
            <a:prstDash val="solid"/>
            <a:round/>
            <a:headEnd type="none" w="med" len="med"/>
            <a:tailEnd type="triangle" w="med" len="med"/>
          </a:ln>
        </p:spPr>
      </p:sp>
      <p:sp>
        <p:nvSpPr>
          <p:cNvPr id="24667" name="Text Box 76"/>
          <p:cNvSpPr txBox="1"/>
          <p:nvPr/>
        </p:nvSpPr>
        <p:spPr>
          <a:xfrm>
            <a:off x="2095500" y="3429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Loc</a:t>
            </a:r>
            <a:endParaRPr lang="en-US" sz="1000" b="1" dirty="0">
              <a:solidFill>
                <a:srgbClr val="FFFF00"/>
              </a:solidFill>
              <a:latin typeface="Garamond" panose="02020404030301010803" pitchFamily="18" charset="0"/>
            </a:endParaRPr>
          </a:p>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68" name="Line 77"/>
          <p:cNvSpPr/>
          <p:nvPr/>
        </p:nvSpPr>
        <p:spPr>
          <a:xfrm flipV="1">
            <a:off x="4797425" y="3173413"/>
            <a:ext cx="0" cy="228600"/>
          </a:xfrm>
          <a:prstGeom prst="line">
            <a:avLst/>
          </a:prstGeom>
          <a:ln w="9525" cap="flat" cmpd="sng">
            <a:solidFill>
              <a:srgbClr val="FFFF00"/>
            </a:solidFill>
            <a:prstDash val="solid"/>
            <a:round/>
            <a:headEnd type="none" w="med" len="med"/>
            <a:tailEnd type="triangle" w="med" len="med"/>
          </a:ln>
        </p:spPr>
      </p:sp>
      <p:sp>
        <p:nvSpPr>
          <p:cNvPr id="24669" name="Text Box 78"/>
          <p:cNvSpPr txBox="1"/>
          <p:nvPr/>
        </p:nvSpPr>
        <p:spPr>
          <a:xfrm>
            <a:off x="4495800" y="3429000"/>
            <a:ext cx="533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4670" name="Rectangle 79"/>
          <p:cNvSpPr/>
          <p:nvPr/>
        </p:nvSpPr>
        <p:spPr>
          <a:xfrm>
            <a:off x="0" y="4038600"/>
            <a:ext cx="4211638" cy="366713"/>
          </a:xfrm>
          <a:prstGeom prst="rect">
            <a:avLst/>
          </a:prstGeom>
          <a:noFill/>
          <a:ln w="9525">
            <a:noFill/>
          </a:ln>
        </p:spPr>
        <p:txBody>
          <a:bodyPr wrap="none" anchor="ctr" anchorCtr="0">
            <a:spAutoFit/>
          </a:bodyPr>
          <a:p>
            <a:pPr algn="just"/>
            <a:r>
              <a:rPr lang="en-US" sz="1200" dirty="0">
                <a:solidFill>
                  <a:srgbClr val="FFE5FD"/>
                </a:solidFill>
                <a:latin typeface="Garamond" panose="02020404030301010803" pitchFamily="18" charset="0"/>
              </a:rPr>
              <a:t>Since, a[loc] &gt; a[right], interchange the two values and set </a:t>
            </a:r>
            <a:r>
              <a:rPr lang="en-US" sz="1200" i="1" dirty="0">
                <a:solidFill>
                  <a:srgbClr val="FFE5FD"/>
                </a:solidFill>
                <a:latin typeface="Garamond" panose="02020404030301010803" pitchFamily="18" charset="0"/>
              </a:rPr>
              <a:t>loc </a:t>
            </a:r>
            <a:r>
              <a:rPr lang="en-US" sz="1200" dirty="0">
                <a:solidFill>
                  <a:srgbClr val="FFE5FD"/>
                </a:solidFill>
                <a:latin typeface="Garamond" panose="02020404030301010803" pitchFamily="18" charset="0"/>
              </a:rPr>
              <a:t>= </a:t>
            </a:r>
            <a:r>
              <a:rPr lang="en-US" sz="1200" i="1" dirty="0">
                <a:solidFill>
                  <a:srgbClr val="FFE5FD"/>
                </a:solidFill>
                <a:latin typeface="Garamond" panose="02020404030301010803" pitchFamily="18" charset="0"/>
              </a:rPr>
              <a:t>right</a:t>
            </a:r>
            <a:r>
              <a:rPr lang="en-US" dirty="0">
                <a:latin typeface="Garamond" panose="02020404030301010803" pitchFamily="18" charset="0"/>
              </a:rPr>
              <a:t>.</a:t>
            </a:r>
            <a:endParaRPr lang="en-US" dirty="0">
              <a:latin typeface="Garamond" panose="02020404030301010803" pitchFamily="18" charset="0"/>
            </a:endParaRPr>
          </a:p>
        </p:txBody>
      </p:sp>
      <p:sp>
        <p:nvSpPr>
          <p:cNvPr id="24671" name="Line 80"/>
          <p:cNvSpPr/>
          <p:nvPr/>
        </p:nvSpPr>
        <p:spPr>
          <a:xfrm flipV="1">
            <a:off x="2705100" y="5029200"/>
            <a:ext cx="0" cy="228600"/>
          </a:xfrm>
          <a:prstGeom prst="line">
            <a:avLst/>
          </a:prstGeom>
          <a:ln w="9525" cap="flat" cmpd="sng">
            <a:solidFill>
              <a:srgbClr val="FFFF00"/>
            </a:solidFill>
            <a:prstDash val="solid"/>
            <a:round/>
            <a:headEnd type="none" w="med" len="med"/>
            <a:tailEnd type="triangle" w="med" len="med"/>
          </a:ln>
        </p:spPr>
      </p:sp>
      <p:sp>
        <p:nvSpPr>
          <p:cNvPr id="24672" name="Text Box 81"/>
          <p:cNvSpPr txBox="1"/>
          <p:nvPr/>
        </p:nvSpPr>
        <p:spPr>
          <a:xfrm>
            <a:off x="2476500" y="52578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73" name="Line 82"/>
          <p:cNvSpPr/>
          <p:nvPr/>
        </p:nvSpPr>
        <p:spPr>
          <a:xfrm flipV="1">
            <a:off x="5178425" y="5002213"/>
            <a:ext cx="0" cy="228600"/>
          </a:xfrm>
          <a:prstGeom prst="line">
            <a:avLst/>
          </a:prstGeom>
          <a:ln w="9525" cap="flat" cmpd="sng">
            <a:solidFill>
              <a:srgbClr val="FFFF00"/>
            </a:solidFill>
            <a:prstDash val="solid"/>
            <a:round/>
            <a:headEnd type="none" w="med" len="med"/>
            <a:tailEnd type="triangle" w="med" len="med"/>
          </a:ln>
        </p:spPr>
      </p:sp>
      <p:sp>
        <p:nvSpPr>
          <p:cNvPr id="24674" name="Text Box 83"/>
          <p:cNvSpPr txBox="1"/>
          <p:nvPr/>
        </p:nvSpPr>
        <p:spPr>
          <a:xfrm>
            <a:off x="4876800" y="52578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4675" name="Line 100"/>
          <p:cNvSpPr/>
          <p:nvPr/>
        </p:nvSpPr>
        <p:spPr>
          <a:xfrm flipV="1">
            <a:off x="3352800" y="6286500"/>
            <a:ext cx="0" cy="228600"/>
          </a:xfrm>
          <a:prstGeom prst="line">
            <a:avLst/>
          </a:prstGeom>
          <a:ln w="9525" cap="flat" cmpd="sng">
            <a:solidFill>
              <a:srgbClr val="FFFF00"/>
            </a:solidFill>
            <a:prstDash val="solid"/>
            <a:round/>
            <a:headEnd type="none" w="med" len="med"/>
            <a:tailEnd type="triangle" w="med" len="med"/>
          </a:ln>
        </p:spPr>
      </p:sp>
      <p:sp>
        <p:nvSpPr>
          <p:cNvPr id="24676" name="Text Box 101"/>
          <p:cNvSpPr txBox="1"/>
          <p:nvPr/>
        </p:nvSpPr>
        <p:spPr>
          <a:xfrm>
            <a:off x="3124200" y="65151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4677" name="Line 102"/>
          <p:cNvSpPr/>
          <p:nvPr/>
        </p:nvSpPr>
        <p:spPr>
          <a:xfrm flipV="1">
            <a:off x="5330825" y="6373813"/>
            <a:ext cx="0" cy="228600"/>
          </a:xfrm>
          <a:prstGeom prst="line">
            <a:avLst/>
          </a:prstGeom>
          <a:ln w="9525" cap="flat" cmpd="sng">
            <a:solidFill>
              <a:srgbClr val="FFFF00"/>
            </a:solidFill>
            <a:prstDash val="solid"/>
            <a:round/>
            <a:headEnd type="none" w="med" len="med"/>
            <a:tailEnd type="triangle" w="med" len="med"/>
          </a:ln>
        </p:spPr>
      </p:sp>
      <p:sp>
        <p:nvSpPr>
          <p:cNvPr id="24678" name="Text Box 103"/>
          <p:cNvSpPr txBox="1"/>
          <p:nvPr/>
        </p:nvSpPr>
        <p:spPr>
          <a:xfrm>
            <a:off x="5029200" y="66294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p:nvPr/>
        </p:nvSpPr>
        <p:spPr>
          <a:xfrm>
            <a:off x="0" y="0"/>
            <a:ext cx="5562600" cy="366713"/>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Start scanning from left to right. Since, a[loc] &gt; a[right], increment the value of left</a:t>
            </a:r>
            <a:r>
              <a:rPr lang="en-US" dirty="0">
                <a:latin typeface="Garamond" panose="02020404030301010803" pitchFamily="18" charset="0"/>
              </a:rPr>
              <a:t>.</a:t>
            </a:r>
            <a:endParaRPr lang="en-US" dirty="0">
              <a:latin typeface="Garamond" panose="02020404030301010803" pitchFamily="18" charset="0"/>
            </a:endParaRPr>
          </a:p>
        </p:txBody>
      </p:sp>
      <p:graphicFrame>
        <p:nvGraphicFramePr>
          <p:cNvPr id="155651" name="Group 3"/>
          <p:cNvGraphicFramePr>
            <a:graphicFrameLocks noGrp="1"/>
          </p:cNvGraphicFramePr>
          <p:nvPr>
            <p:ph sz="quarter" idx="1"/>
          </p:nvPr>
        </p:nvGraphicFramePr>
        <p:xfrm>
          <a:off x="2514600" y="457200"/>
          <a:ext cx="3200400" cy="381000"/>
        </p:xfrm>
        <a:graphic>
          <a:graphicData uri="http://schemas.openxmlformats.org/drawingml/2006/table">
            <a:tbl>
              <a:tblPr/>
              <a:tblGrid>
                <a:gridCol w="533400"/>
                <a:gridCol w="533400"/>
                <a:gridCol w="533400"/>
                <a:gridCol w="533400"/>
                <a:gridCol w="533400"/>
                <a:gridCol w="5334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667" name="Group 19"/>
          <p:cNvGraphicFramePr>
            <a:graphicFrameLocks noGrp="1"/>
          </p:cNvGraphicFramePr>
          <p:nvPr>
            <p:ph sz="quarter" idx="1"/>
          </p:nvPr>
        </p:nvGraphicFramePr>
        <p:xfrm>
          <a:off x="2362200" y="2057400"/>
          <a:ext cx="3124200" cy="381000"/>
        </p:xfrm>
        <a:graphic>
          <a:graphicData uri="http://schemas.openxmlformats.org/drawingml/2006/table">
            <a:tbl>
              <a:tblPr/>
              <a:tblGrid>
                <a:gridCol w="520700"/>
                <a:gridCol w="520700"/>
                <a:gridCol w="520700"/>
                <a:gridCol w="520700"/>
                <a:gridCol w="520700"/>
                <a:gridCol w="5207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683" name="Group 35"/>
          <p:cNvGraphicFramePr>
            <a:graphicFrameLocks noGrp="1"/>
          </p:cNvGraphicFramePr>
          <p:nvPr>
            <p:ph sz="quarter" idx="1"/>
          </p:nvPr>
        </p:nvGraphicFramePr>
        <p:xfrm>
          <a:off x="2895600" y="3581400"/>
          <a:ext cx="2971800" cy="304800"/>
        </p:xfrm>
        <a:graphic>
          <a:graphicData uri="http://schemas.openxmlformats.org/drawingml/2006/table">
            <a:tbl>
              <a:tblPr/>
              <a:tblGrid>
                <a:gridCol w="495300"/>
                <a:gridCol w="495300"/>
                <a:gridCol w="495300"/>
                <a:gridCol w="495300"/>
                <a:gridCol w="495300"/>
                <a:gridCol w="4953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graphicFrame>
        <p:nvGraphicFramePr>
          <p:cNvPr id="155714" name="Group 66"/>
          <p:cNvGraphicFramePr>
            <a:graphicFrameLocks noGrp="1"/>
          </p:cNvGraphicFramePr>
          <p:nvPr>
            <p:ph sz="quarter" idx="1"/>
          </p:nvPr>
        </p:nvGraphicFramePr>
        <p:xfrm>
          <a:off x="2743200" y="5029200"/>
          <a:ext cx="3200400" cy="381000"/>
        </p:xfrm>
        <a:graphic>
          <a:graphicData uri="http://schemas.openxmlformats.org/drawingml/2006/table">
            <a:tbl>
              <a:tblPr/>
              <a:tblGrid>
                <a:gridCol w="533400"/>
                <a:gridCol w="533400"/>
                <a:gridCol w="533400"/>
                <a:gridCol w="533400"/>
                <a:gridCol w="533400"/>
                <a:gridCol w="533400"/>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5666" name="Line 51"/>
          <p:cNvSpPr/>
          <p:nvPr/>
        </p:nvSpPr>
        <p:spPr>
          <a:xfrm flipV="1">
            <a:off x="3429000" y="914400"/>
            <a:ext cx="0" cy="228600"/>
          </a:xfrm>
          <a:prstGeom prst="line">
            <a:avLst/>
          </a:prstGeom>
          <a:ln w="9525" cap="flat" cmpd="sng">
            <a:solidFill>
              <a:srgbClr val="FFFF00"/>
            </a:solidFill>
            <a:prstDash val="solid"/>
            <a:round/>
            <a:headEnd type="none" w="med" len="med"/>
            <a:tailEnd type="triangle" w="med" len="med"/>
          </a:ln>
        </p:spPr>
      </p:sp>
      <p:sp>
        <p:nvSpPr>
          <p:cNvPr id="25667" name="Text Box 52"/>
          <p:cNvSpPr txBox="1"/>
          <p:nvPr/>
        </p:nvSpPr>
        <p:spPr>
          <a:xfrm>
            <a:off x="3200400" y="1143000"/>
            <a:ext cx="457200" cy="3429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5668" name="Line 53"/>
          <p:cNvSpPr/>
          <p:nvPr/>
        </p:nvSpPr>
        <p:spPr>
          <a:xfrm flipV="1">
            <a:off x="5026025" y="963613"/>
            <a:ext cx="0" cy="228600"/>
          </a:xfrm>
          <a:prstGeom prst="line">
            <a:avLst/>
          </a:prstGeom>
          <a:ln w="9525" cap="flat" cmpd="sng">
            <a:solidFill>
              <a:srgbClr val="FFFF00"/>
            </a:solidFill>
            <a:prstDash val="solid"/>
            <a:round/>
            <a:headEnd type="none" w="med" len="med"/>
            <a:tailEnd type="triangle" w="med" len="med"/>
          </a:ln>
        </p:spPr>
      </p:sp>
      <p:sp>
        <p:nvSpPr>
          <p:cNvPr id="25669" name="Text Box 54"/>
          <p:cNvSpPr txBox="1"/>
          <p:nvPr/>
        </p:nvSpPr>
        <p:spPr>
          <a:xfrm>
            <a:off x="4724400" y="12192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5670" name="Rectangle 55"/>
          <p:cNvSpPr/>
          <p:nvPr/>
        </p:nvSpPr>
        <p:spPr>
          <a:xfrm>
            <a:off x="0" y="1630363"/>
            <a:ext cx="4630738"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Now since, a[loc] &lt; a[right], interchange the values and set </a:t>
            </a:r>
            <a:r>
              <a:rPr lang="en-US" sz="1200" b="1" i="1" dirty="0">
                <a:solidFill>
                  <a:srgbClr val="FFE5FD"/>
                </a:solidFill>
                <a:latin typeface="Garamond" panose="02020404030301010803" pitchFamily="18" charset="0"/>
              </a:rPr>
              <a:t>loc</a:t>
            </a:r>
            <a:r>
              <a:rPr lang="en-US" sz="1200" b="1" dirty="0">
                <a:solidFill>
                  <a:srgbClr val="FFE5FD"/>
                </a:solidFill>
                <a:latin typeface="Garamond" panose="02020404030301010803" pitchFamily="18" charset="0"/>
              </a:rPr>
              <a:t> = </a:t>
            </a:r>
            <a:r>
              <a:rPr lang="en-US" sz="1200" b="1" i="1" dirty="0">
                <a:solidFill>
                  <a:srgbClr val="FFE5FD"/>
                </a:solidFill>
                <a:latin typeface="Garamond" panose="02020404030301010803" pitchFamily="18" charset="0"/>
              </a:rPr>
              <a:t>left</a:t>
            </a:r>
            <a:endParaRPr lang="en-US" sz="1200" b="1" i="1" dirty="0">
              <a:solidFill>
                <a:srgbClr val="FFE5FD"/>
              </a:solidFill>
              <a:latin typeface="Garamond" panose="02020404030301010803" pitchFamily="18" charset="0"/>
            </a:endParaRPr>
          </a:p>
        </p:txBody>
      </p:sp>
      <p:sp>
        <p:nvSpPr>
          <p:cNvPr id="25671" name="Line 56"/>
          <p:cNvSpPr/>
          <p:nvPr/>
        </p:nvSpPr>
        <p:spPr>
          <a:xfrm flipV="1">
            <a:off x="3505200" y="2514600"/>
            <a:ext cx="0" cy="228600"/>
          </a:xfrm>
          <a:prstGeom prst="line">
            <a:avLst/>
          </a:prstGeom>
          <a:ln w="9525" cap="flat" cmpd="sng">
            <a:solidFill>
              <a:srgbClr val="FFFF00"/>
            </a:solidFill>
            <a:prstDash val="solid"/>
            <a:round/>
            <a:headEnd type="none" w="med" len="med"/>
            <a:tailEnd type="triangle" w="med" len="med"/>
          </a:ln>
        </p:spPr>
      </p:sp>
      <p:sp>
        <p:nvSpPr>
          <p:cNvPr id="25672" name="Text Box 57"/>
          <p:cNvSpPr txBox="1"/>
          <p:nvPr/>
        </p:nvSpPr>
        <p:spPr>
          <a:xfrm>
            <a:off x="2895600" y="2743200"/>
            <a:ext cx="838200" cy="3810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Loc</a:t>
            </a:r>
            <a:endParaRPr lang="en-US" sz="1000" b="1" dirty="0">
              <a:solidFill>
                <a:srgbClr val="FFFF00"/>
              </a:solidFill>
              <a:latin typeface="Garamond" panose="02020404030301010803" pitchFamily="18" charset="0"/>
            </a:endParaRPr>
          </a:p>
        </p:txBody>
      </p:sp>
      <p:sp>
        <p:nvSpPr>
          <p:cNvPr id="25673" name="Line 58"/>
          <p:cNvSpPr/>
          <p:nvPr/>
        </p:nvSpPr>
        <p:spPr>
          <a:xfrm flipV="1">
            <a:off x="4721225" y="2563813"/>
            <a:ext cx="0" cy="228600"/>
          </a:xfrm>
          <a:prstGeom prst="line">
            <a:avLst/>
          </a:prstGeom>
          <a:ln w="9525" cap="flat" cmpd="sng">
            <a:solidFill>
              <a:srgbClr val="FFFF00"/>
            </a:solidFill>
            <a:prstDash val="solid"/>
            <a:round/>
            <a:headEnd type="none" w="med" len="med"/>
            <a:tailEnd type="triangle" w="med" len="med"/>
          </a:ln>
        </p:spPr>
      </p:sp>
      <p:sp>
        <p:nvSpPr>
          <p:cNvPr id="25674" name="Text Box 59"/>
          <p:cNvSpPr txBox="1"/>
          <p:nvPr/>
        </p:nvSpPr>
        <p:spPr>
          <a:xfrm>
            <a:off x="4419600" y="2819400"/>
            <a:ext cx="6096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5675" name="Rectangle 60"/>
          <p:cNvSpPr/>
          <p:nvPr/>
        </p:nvSpPr>
        <p:spPr>
          <a:xfrm>
            <a:off x="0" y="3200400"/>
            <a:ext cx="5029200" cy="274638"/>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Scan from right to left. Since a[loc] &lt; a[right], decrement the value of </a:t>
            </a:r>
            <a:r>
              <a:rPr lang="en-US" sz="1200" b="1" i="1" dirty="0">
                <a:solidFill>
                  <a:srgbClr val="FFE5FD"/>
                </a:solidFill>
                <a:latin typeface="Garamond" panose="02020404030301010803" pitchFamily="18" charset="0"/>
              </a:rPr>
              <a:t>right</a:t>
            </a:r>
            <a:r>
              <a:rPr lang="en-US" sz="1200" b="1" dirty="0">
                <a:solidFill>
                  <a:srgbClr val="FFE5FD"/>
                </a:solidFill>
                <a:latin typeface="Garamond" panose="02020404030301010803" pitchFamily="18" charset="0"/>
              </a:rPr>
              <a:t>.</a:t>
            </a:r>
            <a:endParaRPr lang="en-US" sz="1200" b="1" dirty="0">
              <a:solidFill>
                <a:srgbClr val="FFE5FD"/>
              </a:solidFill>
              <a:latin typeface="Garamond" panose="02020404030301010803" pitchFamily="18" charset="0"/>
            </a:endParaRPr>
          </a:p>
        </p:txBody>
      </p:sp>
      <p:sp>
        <p:nvSpPr>
          <p:cNvPr id="25676" name="Line 61"/>
          <p:cNvSpPr/>
          <p:nvPr/>
        </p:nvSpPr>
        <p:spPr>
          <a:xfrm flipV="1">
            <a:off x="4038600" y="3962400"/>
            <a:ext cx="0" cy="228600"/>
          </a:xfrm>
          <a:prstGeom prst="line">
            <a:avLst/>
          </a:prstGeom>
          <a:ln w="9525" cap="flat" cmpd="sng">
            <a:solidFill>
              <a:srgbClr val="FFFF00"/>
            </a:solidFill>
            <a:prstDash val="solid"/>
            <a:round/>
            <a:headEnd type="none" w="med" len="med"/>
            <a:tailEnd type="triangle" w="med" len="med"/>
          </a:ln>
        </p:spPr>
      </p:sp>
      <p:sp>
        <p:nvSpPr>
          <p:cNvPr id="25677" name="Text Box 62"/>
          <p:cNvSpPr txBox="1"/>
          <p:nvPr/>
        </p:nvSpPr>
        <p:spPr>
          <a:xfrm>
            <a:off x="3429000" y="4191000"/>
            <a:ext cx="8382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Loc</a:t>
            </a:r>
            <a:endParaRPr lang="en-US" sz="1000" b="1" dirty="0">
              <a:solidFill>
                <a:srgbClr val="FFFF00"/>
              </a:solidFill>
              <a:latin typeface="Garamond" panose="02020404030301010803" pitchFamily="18" charset="0"/>
            </a:endParaRPr>
          </a:p>
        </p:txBody>
      </p:sp>
      <p:sp>
        <p:nvSpPr>
          <p:cNvPr id="25678" name="Line 63"/>
          <p:cNvSpPr/>
          <p:nvPr/>
        </p:nvSpPr>
        <p:spPr>
          <a:xfrm flipV="1">
            <a:off x="4568825" y="3935413"/>
            <a:ext cx="0" cy="228600"/>
          </a:xfrm>
          <a:prstGeom prst="line">
            <a:avLst/>
          </a:prstGeom>
          <a:ln w="9525" cap="flat" cmpd="sng">
            <a:solidFill>
              <a:srgbClr val="FFFF00"/>
            </a:solidFill>
            <a:prstDash val="solid"/>
            <a:round/>
            <a:headEnd type="none" w="med" len="med"/>
            <a:tailEnd type="triangle" w="med" len="med"/>
          </a:ln>
        </p:spPr>
      </p:sp>
      <p:sp>
        <p:nvSpPr>
          <p:cNvPr id="25679" name="Text Box 64"/>
          <p:cNvSpPr txBox="1"/>
          <p:nvPr/>
        </p:nvSpPr>
        <p:spPr>
          <a:xfrm>
            <a:off x="4267200" y="4191000"/>
            <a:ext cx="6096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a:t>
            </a:r>
            <a:endParaRPr lang="en-US" sz="1000" b="1" dirty="0">
              <a:solidFill>
                <a:srgbClr val="FFFF00"/>
              </a:solidFill>
              <a:latin typeface="Garamond" panose="02020404030301010803" pitchFamily="18" charset="0"/>
            </a:endParaRPr>
          </a:p>
        </p:txBody>
      </p:sp>
      <p:sp>
        <p:nvSpPr>
          <p:cNvPr id="25680" name="Rectangle 65"/>
          <p:cNvSpPr/>
          <p:nvPr/>
        </p:nvSpPr>
        <p:spPr>
          <a:xfrm>
            <a:off x="0" y="4618038"/>
            <a:ext cx="4708525"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Since, a[loc] &gt; a[right], interchange the two values and set </a:t>
            </a:r>
            <a:r>
              <a:rPr lang="en-US" sz="1200" b="1" i="1" dirty="0">
                <a:solidFill>
                  <a:srgbClr val="FFE5FD"/>
                </a:solidFill>
                <a:latin typeface="Garamond" panose="02020404030301010803" pitchFamily="18" charset="0"/>
              </a:rPr>
              <a:t>loc </a:t>
            </a:r>
            <a:r>
              <a:rPr lang="en-US" sz="1200" b="1" dirty="0">
                <a:solidFill>
                  <a:srgbClr val="FFE5FD"/>
                </a:solidFill>
                <a:latin typeface="Garamond" panose="02020404030301010803" pitchFamily="18" charset="0"/>
              </a:rPr>
              <a:t>= </a:t>
            </a:r>
            <a:r>
              <a:rPr lang="en-US" sz="1200" b="1" i="1" dirty="0">
                <a:solidFill>
                  <a:srgbClr val="FFE5FD"/>
                </a:solidFill>
                <a:latin typeface="Garamond" panose="02020404030301010803" pitchFamily="18" charset="0"/>
              </a:rPr>
              <a:t>right</a:t>
            </a:r>
            <a:r>
              <a:rPr lang="en-US" sz="1200" b="1" dirty="0">
                <a:solidFill>
                  <a:srgbClr val="FFE5FD"/>
                </a:solidFill>
                <a:latin typeface="Garamond" panose="02020404030301010803" pitchFamily="18" charset="0"/>
              </a:rPr>
              <a:t>.</a:t>
            </a:r>
            <a:endParaRPr lang="en-US" sz="1200" b="1" dirty="0">
              <a:solidFill>
                <a:srgbClr val="FFE5FD"/>
              </a:solidFill>
              <a:latin typeface="Garamond" panose="02020404030301010803" pitchFamily="18" charset="0"/>
            </a:endParaRPr>
          </a:p>
        </p:txBody>
      </p:sp>
      <p:sp>
        <p:nvSpPr>
          <p:cNvPr id="25681" name="Line 82"/>
          <p:cNvSpPr/>
          <p:nvPr/>
        </p:nvSpPr>
        <p:spPr>
          <a:xfrm flipV="1">
            <a:off x="4038600" y="5334000"/>
            <a:ext cx="0" cy="228600"/>
          </a:xfrm>
          <a:prstGeom prst="line">
            <a:avLst/>
          </a:prstGeom>
          <a:ln w="9525" cap="flat" cmpd="sng">
            <a:solidFill>
              <a:srgbClr val="FFFF00"/>
            </a:solidFill>
            <a:prstDash val="solid"/>
            <a:round/>
            <a:headEnd type="none" w="med" len="med"/>
            <a:tailEnd type="triangle" w="med" len="med"/>
          </a:ln>
        </p:spPr>
      </p:sp>
      <p:sp>
        <p:nvSpPr>
          <p:cNvPr id="25682" name="Text Box 83"/>
          <p:cNvSpPr txBox="1"/>
          <p:nvPr/>
        </p:nvSpPr>
        <p:spPr>
          <a:xfrm>
            <a:off x="3886200" y="5562600"/>
            <a:ext cx="3810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a:t>
            </a:r>
            <a:endParaRPr lang="en-US" sz="1000" b="1" dirty="0">
              <a:solidFill>
                <a:srgbClr val="FFFF00"/>
              </a:solidFill>
              <a:latin typeface="Garamond" panose="02020404030301010803" pitchFamily="18" charset="0"/>
            </a:endParaRPr>
          </a:p>
        </p:txBody>
      </p:sp>
      <p:sp>
        <p:nvSpPr>
          <p:cNvPr id="25683" name="Line 84"/>
          <p:cNvSpPr/>
          <p:nvPr/>
        </p:nvSpPr>
        <p:spPr>
          <a:xfrm flipV="1">
            <a:off x="4648200" y="5410200"/>
            <a:ext cx="0" cy="228600"/>
          </a:xfrm>
          <a:prstGeom prst="line">
            <a:avLst/>
          </a:prstGeom>
          <a:ln w="9525" cap="flat" cmpd="sng">
            <a:solidFill>
              <a:srgbClr val="FFFF00"/>
            </a:solidFill>
            <a:prstDash val="solid"/>
            <a:round/>
            <a:headEnd type="none" w="med" len="med"/>
            <a:tailEnd type="triangle" w="med" len="med"/>
          </a:ln>
        </p:spPr>
      </p:sp>
      <p:sp>
        <p:nvSpPr>
          <p:cNvPr id="25684" name="Text Box 85"/>
          <p:cNvSpPr txBox="1"/>
          <p:nvPr/>
        </p:nvSpPr>
        <p:spPr>
          <a:xfrm>
            <a:off x="4419600" y="5562600"/>
            <a:ext cx="9144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Right, Loc</a:t>
            </a:r>
            <a:endParaRPr lang="en-US" sz="1000" b="1" dirty="0">
              <a:solidFill>
                <a:srgbClr val="FFFF00"/>
              </a:solidFill>
              <a:latin typeface="Garamond" panose="02020404030301010803" pitchFamily="18" charset="0"/>
            </a:endParaRPr>
          </a:p>
        </p:txBody>
      </p:sp>
      <p:sp>
        <p:nvSpPr>
          <p:cNvPr id="25685" name="Rectangle 86"/>
          <p:cNvSpPr/>
          <p:nvPr/>
        </p:nvSpPr>
        <p:spPr>
          <a:xfrm>
            <a:off x="0" y="5837238"/>
            <a:ext cx="5551488" cy="274637"/>
          </a:xfrm>
          <a:prstGeom prst="rect">
            <a:avLst/>
          </a:prstGeom>
          <a:noFill/>
          <a:ln w="9525">
            <a:noFill/>
          </a:ln>
        </p:spPr>
        <p:txBody>
          <a:bodyPr wrap="none" anchor="ctr" anchorCtr="0">
            <a:spAutoFit/>
          </a:bodyPr>
          <a:p>
            <a:pPr algn="just"/>
            <a:r>
              <a:rPr lang="en-US" sz="1200" b="1" dirty="0">
                <a:solidFill>
                  <a:srgbClr val="FFE5FD"/>
                </a:solidFill>
                <a:latin typeface="Garamond" panose="02020404030301010803" pitchFamily="18" charset="0"/>
              </a:rPr>
              <a:t>Start scanning from left to right. Since, a[loc] &gt; a[right], increment the value of left</a:t>
            </a:r>
            <a:r>
              <a:rPr lang="en-US" sz="1200" b="1" dirty="0">
                <a:latin typeface="Garamond" panose="02020404030301010803" pitchFamily="18" charset="0"/>
              </a:rPr>
              <a:t>.</a:t>
            </a:r>
            <a:endParaRPr lang="en-US" sz="1200" b="1" dirty="0">
              <a:latin typeface="Garamond" panose="02020404030301010803" pitchFamily="18" charset="0"/>
            </a:endParaRPr>
          </a:p>
        </p:txBody>
      </p:sp>
      <p:graphicFrame>
        <p:nvGraphicFramePr>
          <p:cNvPr id="155735" name="Group 87"/>
          <p:cNvGraphicFramePr>
            <a:graphicFrameLocks noGrp="1"/>
          </p:cNvGraphicFramePr>
          <p:nvPr/>
        </p:nvGraphicFramePr>
        <p:xfrm>
          <a:off x="2743200" y="6096000"/>
          <a:ext cx="3200400" cy="304800"/>
        </p:xfrm>
        <a:graphic>
          <a:graphicData uri="http://schemas.openxmlformats.org/drawingml/2006/table">
            <a:tbl>
              <a:tblPr/>
              <a:tblGrid>
                <a:gridCol w="533400"/>
                <a:gridCol w="533400"/>
                <a:gridCol w="533400"/>
                <a:gridCol w="533400"/>
                <a:gridCol w="533400"/>
                <a:gridCol w="533400"/>
              </a:tblGrid>
              <a:tr h="304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25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Arial" panose="020B0604020202020204" pitchFamily="34" charset="0"/>
                        </a:rPr>
                        <a:t>27</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
        <p:nvSpPr>
          <p:cNvPr id="25702" name="Line 103"/>
          <p:cNvSpPr/>
          <p:nvPr/>
        </p:nvSpPr>
        <p:spPr>
          <a:xfrm flipV="1">
            <a:off x="4648200" y="6477000"/>
            <a:ext cx="0" cy="228600"/>
          </a:xfrm>
          <a:prstGeom prst="line">
            <a:avLst/>
          </a:prstGeom>
          <a:ln w="9525" cap="flat" cmpd="sng">
            <a:solidFill>
              <a:srgbClr val="FFFF00"/>
            </a:solidFill>
            <a:prstDash val="solid"/>
            <a:round/>
            <a:headEnd type="none" w="med" len="med"/>
            <a:tailEnd type="triangle" w="med" len="med"/>
          </a:ln>
        </p:spPr>
      </p:sp>
      <p:sp>
        <p:nvSpPr>
          <p:cNvPr id="25703" name="Text Box 104"/>
          <p:cNvSpPr txBox="1"/>
          <p:nvPr/>
        </p:nvSpPr>
        <p:spPr>
          <a:xfrm>
            <a:off x="4419600" y="6629400"/>
            <a:ext cx="1219200" cy="228600"/>
          </a:xfrm>
          <a:prstGeom prst="rect">
            <a:avLst/>
          </a:prstGeom>
          <a:solidFill>
            <a:srgbClr val="333399"/>
          </a:solidFill>
          <a:ln w="9525" cap="flat" cmpd="sng">
            <a:solidFill>
              <a:srgbClr val="FFFFFF"/>
            </a:solidFill>
            <a:prstDash val="solid"/>
            <a:miter/>
            <a:headEnd type="none" w="med" len="med"/>
            <a:tailEnd type="none" w="med" len="med"/>
          </a:ln>
        </p:spPr>
        <p:txBody>
          <a:bodyPr anchor="t" anchorCtr="0"/>
          <a:p>
            <a:pPr algn="r" eaLnBrk="0" hangingPunct="0"/>
            <a:r>
              <a:rPr lang="en-US" sz="1000" b="1" dirty="0">
                <a:solidFill>
                  <a:srgbClr val="FFFF00"/>
                </a:solidFill>
                <a:latin typeface="Garamond" panose="02020404030301010803" pitchFamily="18" charset="0"/>
              </a:rPr>
              <a:t>Left, Right, Loc</a:t>
            </a:r>
            <a:endParaRPr lang="en-US" sz="1000" b="1" dirty="0">
              <a:solidFill>
                <a:srgbClr val="FFFF00"/>
              </a:solidFill>
              <a:latin typeface="Garamond" panose="020204040303010108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AutoShape 2"/>
          <p:cNvSpPr/>
          <p:nvPr/>
        </p:nvSpPr>
        <p:spPr>
          <a:xfrm>
            <a:off x="0" y="-304800"/>
            <a:ext cx="9144000" cy="64008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PARTITION ( ARR, BEG, END, LOC)</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[Initialize] SET LEFT = BEG, RIGHT = END, LOC = BEG,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Steps 3 to while FLAG =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Repeat while ARR[LOC] &lt;= ARR[RIGHT] AND LOC != 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RIGHT = RIGHT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IF LOC == RIGHT,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FLAG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IF ARR[LOC] &gt; ARR[RIGHT],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ARR[LOC] with  ARR[RIGHT]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LOC = RIGHT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IF FLAG = 0,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ARR[LOC] &gt;= ARR[LEFT] AND LOC != 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LEFT = LEFT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IF LOC == LEFT,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FLAG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ELSE IF ARR[LOC] &lt; ARR[LEFT],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ARR[LOC] with  ARR[LEFT]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LOC = LEFT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7: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8: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r>
              <a:rPr lang="en-US" sz="1000" dirty="0">
                <a:latin typeface="Courier New" panose="02070309020205020404" pitchFamily="49" charset="0"/>
              </a:rPr>
              <a:t>		</a:t>
            </a:r>
            <a:endParaRPr lang="en-US" sz="1000" dirty="0">
              <a:latin typeface="Courier New" panose="02070309020205020404" pitchFamily="49" charset="0"/>
            </a:endParaRPr>
          </a:p>
          <a:p>
            <a:pPr eaLnBrk="0" hangingPunct="0"/>
            <a:endParaRPr lang="en-US" sz="1000" dirty="0">
              <a:latin typeface="Courier New" panose="02070309020205020404" pitchFamily="49" charset="0"/>
            </a:endParaRPr>
          </a:p>
          <a:p>
            <a:pPr eaLnBrk="0" hangingPunct="0"/>
            <a:endParaRPr lang="en-US" dirty="0">
              <a:latin typeface="Garamond" panose="02020404030301010803"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AutoShape 2"/>
          <p:cNvSpPr/>
          <p:nvPr/>
        </p:nvSpPr>
        <p:spPr>
          <a:xfrm>
            <a:off x="1447800" y="0"/>
            <a:ext cx="6096000" cy="20574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QUICK_SORT ( ARR, BEG,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IF (BEG &lt; END),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PARTITION ( ARR, BEG, END, LOC)</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QUICKSORT(ARR, BEG, LOC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QUICKSORT(ARR, LOC + 1, END)</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IF]</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27650" name="Text Box 3"/>
          <p:cNvSpPr txBox="1"/>
          <p:nvPr/>
        </p:nvSpPr>
        <p:spPr>
          <a:xfrm>
            <a:off x="0" y="2133600"/>
            <a:ext cx="9144000" cy="3967163"/>
          </a:xfrm>
          <a:prstGeom prst="rect">
            <a:avLst/>
          </a:prstGeom>
          <a:noFill/>
          <a:ln w="9525">
            <a:noFill/>
          </a:ln>
        </p:spPr>
        <p:txBody>
          <a:bodyPr anchor="t" anchorCtr="0">
            <a:spAutoFit/>
          </a:bodyPr>
          <a:p>
            <a:pPr eaLnBrk="0" hangingPunct="0"/>
            <a:r>
              <a:rPr lang="en-US" sz="2000" b="1" u="sng" dirty="0">
                <a:solidFill>
                  <a:srgbClr val="FFCCFF"/>
                </a:solidFill>
                <a:latin typeface="Garamond" panose="02020404030301010803" pitchFamily="18" charset="0"/>
              </a:rPr>
              <a:t>Complexity of Quick Sort Algorithm</a:t>
            </a:r>
            <a:endParaRPr lang="en-US" sz="2000" b="1"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In the average case, the running time of the quick sort algorithm can be given as,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The partitioning of the array which simply loops over the elements of the array once, uses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time.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In the best case, every time we partition the array, we divide the list into two nearly equal pieces. That is, recursive call processes a sub-array of half the size. Since, at the most only 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nested calls can be made before we reach a sub-array of size 1. This means that the depth of the call tree is O(log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And because at each level there can only be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the resultant time is given as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log</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time.</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Practically, the efficiency of the quick sort algorithm very much depends on the element is chosen as the pivot. The worst-case efficiency of the quick sort is given as </a:t>
            </a:r>
            <a:r>
              <a:rPr lang="en-US" i="1" dirty="0">
                <a:solidFill>
                  <a:srgbClr val="FFFF00"/>
                </a:solidFill>
                <a:latin typeface="Garamond" panose="02020404030301010803" pitchFamily="18" charset="0"/>
              </a:rPr>
              <a:t>O</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 The worst case occurs when the array is already sorted (either in ascending or descending order) and the left-most element is chosen as the pivot. </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However, many implementations randomly choose the pivot element. The randomized version of the quick sort algorithm always has an algorithmic complexity of </a:t>
            </a:r>
            <a:r>
              <a:rPr lang="en-US" i="1" dirty="0">
                <a:solidFill>
                  <a:srgbClr val="FFFF00"/>
                </a:solidFill>
                <a:latin typeface="Garamond" panose="02020404030301010803" pitchFamily="18" charset="0"/>
              </a:rPr>
              <a:t>O</a:t>
            </a:r>
            <a:r>
              <a:rPr lang="en-US" dirty="0">
                <a:solidFill>
                  <a:srgbClr val="FFFF00"/>
                </a:solidFill>
                <a:latin typeface="Garamond" panose="02020404030301010803" pitchFamily="18" charset="0"/>
              </a:rPr>
              <a:t>(</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log </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a:t>
            </a:r>
            <a:r>
              <a:rPr lang="en-US" dirty="0">
                <a:latin typeface="Garamond" panose="02020404030301010803" pitchFamily="18" charset="0"/>
              </a:rPr>
              <a:t> </a:t>
            </a:r>
            <a:endParaRPr lang="en-US" dirty="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457200" y="0"/>
            <a:ext cx="8229600" cy="1143000"/>
          </a:xfrm>
        </p:spPr>
        <p:txBody>
          <a:bodyPr vert="horz" wrap="square" lIns="91440" tIns="45720" rIns="91440" bIns="45720" anchor="ctr" anchorCtr="0"/>
          <a:p>
            <a:pPr algn="l" eaLnBrk="1" hangingPunct="1"/>
            <a:r>
              <a:rPr lang="en-US" sz="3600" u="sng" dirty="0">
                <a:solidFill>
                  <a:srgbClr val="FFCCFF"/>
                </a:solidFill>
              </a:rPr>
              <a:t>HEAP SORT</a:t>
            </a:r>
            <a:endParaRPr lang="en-US" sz="3600" u="sng" dirty="0">
              <a:solidFill>
                <a:srgbClr val="FFCCFF"/>
              </a:solidFill>
            </a:endParaRPr>
          </a:p>
        </p:txBody>
      </p:sp>
      <p:sp>
        <p:nvSpPr>
          <p:cNvPr id="33794" name="Rectangle 3"/>
          <p:cNvSpPr>
            <a:spLocks noGrp="1"/>
          </p:cNvSpPr>
          <p:nvPr>
            <p:ph idx="1"/>
          </p:nvPr>
        </p:nvSpPr>
        <p:spPr>
          <a:xfrm>
            <a:off x="0" y="1066800"/>
            <a:ext cx="9144000" cy="2286000"/>
          </a:xfrm>
        </p:spPr>
        <p:txBody>
          <a:bodyPr vert="horz" wrap="square" lIns="91440" tIns="45720" rIns="91440" bIns="45720" anchor="t" anchorCtr="0"/>
          <a:p>
            <a:pPr eaLnBrk="1" hangingPunct="1">
              <a:lnSpc>
                <a:spcPct val="80000"/>
              </a:lnSpc>
            </a:pPr>
            <a:r>
              <a:rPr lang="en-US" sz="1800" dirty="0">
                <a:solidFill>
                  <a:srgbClr val="FFFF00"/>
                </a:solidFill>
              </a:rPr>
              <a:t>Given an array ARR with n elements, the heap sort algorithm can be used to sort ARR in two phases:</a:t>
            </a:r>
            <a:endParaRPr lang="en-US" sz="1800" dirty="0">
              <a:solidFill>
                <a:srgbClr val="FFFF00"/>
              </a:solidFill>
            </a:endParaRPr>
          </a:p>
          <a:p>
            <a:pPr eaLnBrk="1" hangingPunct="1">
              <a:lnSpc>
                <a:spcPct val="80000"/>
              </a:lnSpc>
            </a:pPr>
            <a:r>
              <a:rPr lang="en-US" sz="1800" dirty="0">
                <a:solidFill>
                  <a:srgbClr val="FFFF00"/>
                </a:solidFill>
              </a:rPr>
              <a:t>In phase 1, build a heap H using the elements of ARR</a:t>
            </a:r>
            <a:endParaRPr lang="en-US" sz="1800" dirty="0">
              <a:solidFill>
                <a:srgbClr val="FFFF00"/>
              </a:solidFill>
            </a:endParaRPr>
          </a:p>
          <a:p>
            <a:pPr eaLnBrk="1" hangingPunct="1">
              <a:lnSpc>
                <a:spcPct val="80000"/>
              </a:lnSpc>
            </a:pPr>
            <a:r>
              <a:rPr lang="en-US" sz="1800" dirty="0">
                <a:solidFill>
                  <a:srgbClr val="FFFF00"/>
                </a:solidFill>
              </a:rPr>
              <a:t>In phase 2, repeatedly delete the root element of the heap formed in phase 1.</a:t>
            </a:r>
            <a:endParaRPr lang="en-US" sz="1800" dirty="0">
              <a:solidFill>
                <a:srgbClr val="FFFF00"/>
              </a:solidFill>
            </a:endParaRPr>
          </a:p>
          <a:p>
            <a:pPr eaLnBrk="1" hangingPunct="1">
              <a:lnSpc>
                <a:spcPct val="80000"/>
              </a:lnSpc>
            </a:pPr>
            <a:r>
              <a:rPr lang="en-US" sz="1800" dirty="0">
                <a:solidFill>
                  <a:srgbClr val="FFFF00"/>
                </a:solidFill>
              </a:rPr>
              <a:t>In a max heap, that we have discussed so far, we know that the largest value in H is always present at the root node. So in phase B, when the root element is deleted, we are actually collecting the elements of ARR in decreasing order. Let us have a look at the algorithm of heap sort as below.</a:t>
            </a:r>
            <a:endParaRPr lang="en-US" sz="1800" dirty="0">
              <a:solidFill>
                <a:srgbClr val="FFFF00"/>
              </a:solidFill>
            </a:endParaRPr>
          </a:p>
        </p:txBody>
      </p:sp>
      <p:sp>
        <p:nvSpPr>
          <p:cNvPr id="33795" name="AutoShape 4"/>
          <p:cNvSpPr/>
          <p:nvPr/>
        </p:nvSpPr>
        <p:spPr>
          <a:xfrm>
            <a:off x="990600" y="3352800"/>
            <a:ext cx="6553200" cy="30480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HEAPSORT(ARR,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[Build Heap H]</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for I = 0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Insert_Heap( ARR, N, ARR[I])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[Repeatedly delete the root element)</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Repeat while N&gt;0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CALL Delete_Heap(ARR, N, VAL)</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N = N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END</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idx="1"/>
          </p:nvPr>
        </p:nvSpPr>
        <p:spPr>
          <a:xfrm>
            <a:off x="0" y="0"/>
            <a:ext cx="9144000" cy="6126163"/>
          </a:xfrm>
        </p:spPr>
        <p:txBody>
          <a:bodyPr vert="horz" wrap="square" lIns="91440" tIns="45720" rIns="91440" bIns="45720" anchor="t" anchorCtr="0"/>
          <a:p>
            <a:pPr eaLnBrk="1" hangingPunct="1">
              <a:lnSpc>
                <a:spcPct val="80000"/>
              </a:lnSpc>
              <a:buNone/>
            </a:pPr>
            <a:r>
              <a:rPr lang="en-US" sz="2000" b="1" u="sng" dirty="0">
                <a:solidFill>
                  <a:srgbClr val="FFCCFF"/>
                </a:solidFill>
              </a:rPr>
              <a:t>Complexity of Heap Sort</a:t>
            </a:r>
            <a:endParaRPr lang="en-US" sz="2000" b="1" u="sng" dirty="0">
              <a:solidFill>
                <a:srgbClr val="FFCCFF"/>
              </a:solidFill>
            </a:endParaRPr>
          </a:p>
          <a:p>
            <a:pPr eaLnBrk="1" hangingPunct="1">
              <a:lnSpc>
                <a:spcPct val="80000"/>
              </a:lnSpc>
              <a:buNone/>
            </a:pPr>
            <a:endParaRPr lang="en-US" sz="2000" b="1" u="sng" dirty="0">
              <a:solidFill>
                <a:srgbClr val="FFCCFF"/>
              </a:solidFill>
            </a:endParaRPr>
          </a:p>
          <a:p>
            <a:pPr eaLnBrk="1" hangingPunct="1">
              <a:lnSpc>
                <a:spcPct val="80000"/>
              </a:lnSpc>
            </a:pPr>
            <a:r>
              <a:rPr lang="en-US" sz="1800" dirty="0">
                <a:solidFill>
                  <a:srgbClr val="FFFF00"/>
                </a:solidFill>
              </a:rPr>
              <a:t>Heap sort algorithm uses two heap operations: </a:t>
            </a:r>
            <a:r>
              <a:rPr lang="en-US" sz="1800" i="1" dirty="0">
                <a:solidFill>
                  <a:srgbClr val="FFFF00"/>
                </a:solidFill>
              </a:rPr>
              <a:t>insertion</a:t>
            </a:r>
            <a:r>
              <a:rPr lang="en-US" sz="1800" dirty="0">
                <a:solidFill>
                  <a:srgbClr val="FFFF00"/>
                </a:solidFill>
              </a:rPr>
              <a:t> and </a:t>
            </a:r>
            <a:r>
              <a:rPr lang="en-US" sz="1800" i="1" dirty="0">
                <a:solidFill>
                  <a:srgbClr val="FFFF00"/>
                </a:solidFill>
              </a:rPr>
              <a:t>root deletion</a:t>
            </a:r>
            <a:r>
              <a:rPr lang="en-US" sz="1800" dirty="0">
                <a:solidFill>
                  <a:srgbClr val="FFFF00"/>
                </a:solidFill>
              </a:rPr>
              <a:t>. Each element extracted from the root is placed in the last empty location of the array.</a:t>
            </a:r>
            <a:endParaRPr lang="en-US" sz="1800" dirty="0">
              <a:solidFill>
                <a:srgbClr val="FFFF00"/>
              </a:solidFill>
            </a:endParaRPr>
          </a:p>
          <a:p>
            <a:pPr eaLnBrk="1" hangingPunct="1">
              <a:lnSpc>
                <a:spcPct val="80000"/>
              </a:lnSpc>
            </a:pPr>
            <a:r>
              <a:rPr lang="en-US" sz="1800" dirty="0">
                <a:solidFill>
                  <a:srgbClr val="FFFF00"/>
                </a:solidFill>
              </a:rPr>
              <a:t>In phase 1, when we build a heap, the number of comparisons to find the right location of new element in H cannot exceed the depth of H. Since, H is a complete tree, its depth cannot exceed m where m is the number of elements in the heap H. </a:t>
            </a:r>
            <a:endParaRPr lang="en-US" sz="1800" dirty="0">
              <a:solidFill>
                <a:srgbClr val="FFFF00"/>
              </a:solidFill>
            </a:endParaRPr>
          </a:p>
          <a:p>
            <a:pPr eaLnBrk="1" hangingPunct="1">
              <a:lnSpc>
                <a:spcPct val="80000"/>
              </a:lnSpc>
            </a:pPr>
            <a:r>
              <a:rPr lang="en-US" sz="1800" dirty="0">
                <a:solidFill>
                  <a:srgbClr val="FFFF00"/>
                </a:solidFill>
              </a:rPr>
              <a:t>Thus, total number of comparisons g(n) to insert n elements of ARR in H is bounded as,</a:t>
            </a:r>
            <a:endParaRPr lang="en-US" sz="1800" dirty="0">
              <a:solidFill>
                <a:srgbClr val="FFFF00"/>
              </a:solidFill>
            </a:endParaRPr>
          </a:p>
          <a:p>
            <a:pPr eaLnBrk="1" hangingPunct="1">
              <a:lnSpc>
                <a:spcPct val="80000"/>
              </a:lnSpc>
              <a:buNone/>
            </a:pPr>
            <a:r>
              <a:rPr lang="en-US" sz="1800" dirty="0">
                <a:solidFill>
                  <a:srgbClr val="FFFF00"/>
                </a:solidFill>
              </a:rPr>
              <a:t>	</a:t>
            </a:r>
            <a:r>
              <a:rPr lang="en-US" sz="1800" b="1" dirty="0">
                <a:solidFill>
                  <a:srgbClr val="FFCC00"/>
                </a:solidFill>
              </a:rPr>
              <a:t>g(n) &lt;= nlogn</a:t>
            </a:r>
            <a:endParaRPr lang="en-US" sz="1800" b="1" dirty="0">
              <a:solidFill>
                <a:srgbClr val="FFCC00"/>
              </a:solidFill>
            </a:endParaRPr>
          </a:p>
          <a:p>
            <a:pPr eaLnBrk="1" hangingPunct="1">
              <a:lnSpc>
                <a:spcPct val="80000"/>
              </a:lnSpc>
            </a:pPr>
            <a:r>
              <a:rPr lang="en-US" sz="1800" dirty="0">
                <a:solidFill>
                  <a:srgbClr val="FFFF00"/>
                </a:solidFill>
              </a:rPr>
              <a:t>Hence, the running time of the first phase of the heap sort algorithm is given as O(nlogn).</a:t>
            </a:r>
            <a:endParaRPr lang="en-US" sz="1800" dirty="0">
              <a:solidFill>
                <a:srgbClr val="FFFF00"/>
              </a:solidFill>
            </a:endParaRPr>
          </a:p>
          <a:p>
            <a:pPr eaLnBrk="1" hangingPunct="1">
              <a:lnSpc>
                <a:spcPct val="80000"/>
              </a:lnSpc>
            </a:pPr>
            <a:r>
              <a:rPr lang="en-US" sz="1800" dirty="0">
                <a:solidFill>
                  <a:srgbClr val="FFFF00"/>
                </a:solidFill>
              </a:rPr>
              <a:t>In phase 2, we have H a complete tree with m elements having the left and right subtrees as heaps. Assuming L to be the root of the tree, reheaping the tree would need 4 comparisons to move L one step down the tree H. since, the depth of H cannot exceed O(log m), reheaping the tree will require a maximum of 4 log m comparisons to find the right location of L in H.</a:t>
            </a:r>
            <a:endParaRPr lang="en-US" sz="1800" dirty="0">
              <a:solidFill>
                <a:srgbClr val="FFFF00"/>
              </a:solidFill>
            </a:endParaRPr>
          </a:p>
          <a:p>
            <a:pPr eaLnBrk="1" hangingPunct="1">
              <a:lnSpc>
                <a:spcPct val="80000"/>
              </a:lnSpc>
            </a:pPr>
            <a:r>
              <a:rPr lang="en-US" sz="1800" dirty="0">
                <a:solidFill>
                  <a:srgbClr val="FFFF00"/>
                </a:solidFill>
              </a:rPr>
              <a:t>Since, n elements will be deleted from the heap H, reheaping will be done n times. Therefore, h(n) of comparisons to delete n elements is bounded as,</a:t>
            </a:r>
            <a:endParaRPr lang="en-US" sz="1800" dirty="0">
              <a:solidFill>
                <a:srgbClr val="FFFF00"/>
              </a:solidFill>
            </a:endParaRPr>
          </a:p>
          <a:p>
            <a:pPr eaLnBrk="1" hangingPunct="1">
              <a:lnSpc>
                <a:spcPct val="80000"/>
              </a:lnSpc>
              <a:buNone/>
            </a:pPr>
            <a:r>
              <a:rPr lang="en-US" sz="1800" dirty="0">
                <a:solidFill>
                  <a:srgbClr val="FFFF00"/>
                </a:solidFill>
              </a:rPr>
              <a:t>	</a:t>
            </a:r>
            <a:r>
              <a:rPr lang="en-US" sz="1800" b="1" dirty="0">
                <a:solidFill>
                  <a:srgbClr val="FFCC00"/>
                </a:solidFill>
              </a:rPr>
              <a:t>h(n) &lt;= 4n log n</a:t>
            </a:r>
            <a:endParaRPr lang="en-US" sz="1800" b="1" dirty="0">
              <a:solidFill>
                <a:srgbClr val="FFCC00"/>
              </a:solidFill>
            </a:endParaRPr>
          </a:p>
          <a:p>
            <a:pPr eaLnBrk="1" hangingPunct="1">
              <a:lnSpc>
                <a:spcPct val="80000"/>
              </a:lnSpc>
            </a:pPr>
            <a:r>
              <a:rPr lang="en-US" sz="1800" dirty="0">
                <a:solidFill>
                  <a:srgbClr val="FFFF00"/>
                </a:solidFill>
              </a:rPr>
              <a:t>Hence, the running time of the second phase of the heap sort algorithm is given as O(nlogn).</a:t>
            </a:r>
            <a:endParaRPr lang="en-US" sz="1800" dirty="0">
              <a:solidFill>
                <a:srgbClr val="FFFF00"/>
              </a:solidFill>
            </a:endParaRPr>
          </a:p>
          <a:p>
            <a:pPr eaLnBrk="1" hangingPunct="1">
              <a:lnSpc>
                <a:spcPct val="80000"/>
              </a:lnSpc>
            </a:pPr>
            <a:r>
              <a:rPr lang="en-US" sz="1800" dirty="0">
                <a:solidFill>
                  <a:srgbClr val="FFFF00"/>
                </a:solidFill>
              </a:rPr>
              <a:t>We see that, each phase requires time proportional to O( n log n). Therefore, running time to sort an array of n elements using heap sort in the worst case is proportional to </a:t>
            </a:r>
            <a:r>
              <a:rPr lang="en-US" sz="1800" b="1" dirty="0">
                <a:solidFill>
                  <a:srgbClr val="FFCC00"/>
                </a:solidFill>
              </a:rPr>
              <a:t>O(nlogn).</a:t>
            </a:r>
            <a:r>
              <a:rPr lang="en-US" sz="1800" dirty="0"/>
              <a:t> </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p:txBody>
          <a:bodyPr vert="horz" wrap="square" lIns="91440" tIns="45720" rIns="91440" bIns="45720" anchor="ctr" anchorCtr="0"/>
          <a:p>
            <a:pPr eaLnBrk="1" hangingPunct="1"/>
            <a:r>
              <a:rPr lang="en-US" sz="4000" u="sng" dirty="0">
                <a:solidFill>
                  <a:srgbClr val="FFCCFF"/>
                </a:solidFill>
              </a:rPr>
              <a:t>COMPARISON OF ALGORITHMS</a:t>
            </a:r>
            <a:r>
              <a:rPr lang="en-US" dirty="0"/>
              <a:t> </a:t>
            </a:r>
            <a:endParaRPr lang="en-US" dirty="0"/>
          </a:p>
        </p:txBody>
      </p:sp>
      <p:graphicFrame>
        <p:nvGraphicFramePr>
          <p:cNvPr id="168963" name="Group 3"/>
          <p:cNvGraphicFramePr>
            <a:graphicFrameLocks noGrp="1"/>
          </p:cNvGraphicFramePr>
          <p:nvPr>
            <p:ph type="tbl" idx="1"/>
          </p:nvPr>
        </p:nvGraphicFramePr>
        <p:xfrm>
          <a:off x="457200" y="1600200"/>
          <a:ext cx="8229600" cy="4525965"/>
        </p:xfrm>
        <a:graphic>
          <a:graphicData uri="http://schemas.openxmlformats.org/drawingml/2006/table">
            <a:tbl>
              <a:tblPr/>
              <a:tblGrid>
                <a:gridCol w="2743200"/>
                <a:gridCol w="2743200"/>
                <a:gridCol w="2743200"/>
              </a:tblGrid>
              <a:tr h="6572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ALGORITHM</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AVERAGE CASE</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WORST CASE</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Bubble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Bucket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O(n.k)</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.k)</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Selection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Insertion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Shell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O(nlog</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Merge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2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Heap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r h="4841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Quick sort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 log n)</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O(n</a:t>
                      </a:r>
                      <a:r>
                        <a:rPr kumimoji="0" lang="en-US" sz="1400" b="1" i="0" u="none" strike="noStrike" cap="none" normalizeH="0" baseline="30000" smtClean="0">
                          <a:ln>
                            <a:noFill/>
                          </a:ln>
                          <a:solidFill>
                            <a:srgbClr val="990000"/>
                          </a:solidFill>
                          <a:effectLst/>
                          <a:latin typeface="Times New Roman" panose="02020603050405020304" pitchFamily="18" charset="0"/>
                          <a:cs typeface="Times New Roman" panose="02020603050405020304" pitchFamily="18" charset="0"/>
                        </a:rPr>
                        <a:t>2</a:t>
                      </a:r>
                      <a:r>
                        <a:rPr kumimoji="0" lang="en-US" sz="14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a:t>
                      </a:r>
                      <a:endParaRPr kumimoji="0" lang="en-US" sz="1400" b="1" i="0" u="none" strike="noStrike" cap="none" normalizeH="0" baseline="0" smtClean="0">
                        <a:ln>
                          <a:noFill/>
                        </a:ln>
                        <a:solidFill>
                          <a:srgbClr val="99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00"/>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0" y="-304800"/>
            <a:ext cx="8229600" cy="1143000"/>
          </a:xfrm>
        </p:spPr>
        <p:txBody>
          <a:bodyPr vert="horz" wrap="square" lIns="91440" tIns="45720" rIns="91440" bIns="45720" anchor="ctr" anchorCtr="0"/>
          <a:p>
            <a:pPr algn="l" eaLnBrk="1" hangingPunct="1"/>
            <a:r>
              <a:rPr lang="en-US" sz="3600" u="sng" dirty="0">
                <a:solidFill>
                  <a:srgbClr val="FFCCFF"/>
                </a:solidFill>
              </a:rPr>
              <a:t>INTRODUCTION </a:t>
            </a:r>
            <a:endParaRPr lang="en-US" sz="3600" u="sng" dirty="0">
              <a:solidFill>
                <a:srgbClr val="FFCCFF"/>
              </a:solidFill>
            </a:endParaRPr>
          </a:p>
        </p:txBody>
      </p:sp>
      <p:sp>
        <p:nvSpPr>
          <p:cNvPr id="5122" name="Rectangle 3"/>
          <p:cNvSpPr>
            <a:spLocks noGrp="1"/>
          </p:cNvSpPr>
          <p:nvPr>
            <p:ph idx="1"/>
          </p:nvPr>
        </p:nvSpPr>
        <p:spPr>
          <a:xfrm>
            <a:off x="0" y="609600"/>
            <a:ext cx="9144000" cy="5059363"/>
          </a:xfrm>
        </p:spPr>
        <p:txBody>
          <a:bodyPr vert="horz" wrap="square" lIns="91440" tIns="45720" rIns="91440" bIns="45720" anchor="t" anchorCtr="0"/>
          <a:p>
            <a:pPr eaLnBrk="1" hangingPunct="1">
              <a:lnSpc>
                <a:spcPct val="110000"/>
              </a:lnSpc>
            </a:pPr>
            <a:r>
              <a:rPr lang="en-US" sz="1800" dirty="0">
                <a:solidFill>
                  <a:srgbClr val="FFFF00"/>
                </a:solidFill>
              </a:rPr>
              <a:t>The term sorting means arranging the elements of the array so that they are placed in some relevant order which may either be ascending order or descending order. That is, if A is an array then the elements of A are arranged in sorted order (ascending order) in such a way that, A[0] &lt; A[1] &lt; A[2] &lt; …… &lt; A[N]</a:t>
            </a:r>
            <a:endParaRPr lang="en-US" sz="1800" dirty="0">
              <a:solidFill>
                <a:srgbClr val="FFFF00"/>
              </a:solidFill>
            </a:endParaRPr>
          </a:p>
          <a:p>
            <a:pPr eaLnBrk="1" hangingPunct="1">
              <a:lnSpc>
                <a:spcPct val="110000"/>
              </a:lnSpc>
            </a:pPr>
            <a:r>
              <a:rPr lang="en-US" sz="1800" dirty="0">
                <a:solidFill>
                  <a:srgbClr val="FFFF00"/>
                </a:solidFill>
              </a:rPr>
              <a:t>For example, if we have an array that is declared and initialized as,</a:t>
            </a:r>
            <a:endParaRPr lang="en-US" sz="1800" dirty="0">
              <a:solidFill>
                <a:srgbClr val="FFFF00"/>
              </a:solidFill>
            </a:endParaRPr>
          </a:p>
          <a:p>
            <a:pPr eaLnBrk="1" hangingPunct="1">
              <a:lnSpc>
                <a:spcPct val="110000"/>
              </a:lnSpc>
            </a:pPr>
            <a:r>
              <a:rPr lang="en-US" sz="1800" dirty="0">
                <a:solidFill>
                  <a:srgbClr val="FFFF00"/>
                </a:solidFill>
              </a:rPr>
              <a:t>int A[] = {21, 34, 11, 9, 1, 0, 22};</a:t>
            </a:r>
            <a:endParaRPr lang="en-US" sz="1800" dirty="0">
              <a:solidFill>
                <a:srgbClr val="FFFF00"/>
              </a:solidFill>
            </a:endParaRPr>
          </a:p>
          <a:p>
            <a:pPr eaLnBrk="1" hangingPunct="1">
              <a:lnSpc>
                <a:spcPct val="110000"/>
              </a:lnSpc>
            </a:pPr>
            <a:r>
              <a:rPr lang="en-US" sz="1800" dirty="0">
                <a:solidFill>
                  <a:srgbClr val="FFFF00"/>
                </a:solidFill>
              </a:rPr>
              <a:t>Then the sorted array (ascending order) can be given as, A[] = {0, 1, 9, 11, 21, 22, 34}</a:t>
            </a:r>
            <a:endParaRPr lang="en-US" sz="1800" dirty="0">
              <a:solidFill>
                <a:srgbClr val="FFFF00"/>
              </a:solidFill>
            </a:endParaRPr>
          </a:p>
          <a:p>
            <a:pPr eaLnBrk="1" hangingPunct="1">
              <a:lnSpc>
                <a:spcPct val="110000"/>
              </a:lnSpc>
            </a:pPr>
            <a:r>
              <a:rPr lang="en-US" sz="1800" dirty="0">
                <a:solidFill>
                  <a:srgbClr val="FFFF00"/>
                </a:solidFill>
              </a:rPr>
              <a:t>A sorting algorithm is defined as an algorithm that puts elements of a list in a certain order (that can either be numerical order, lexicographical order or any user-defined order). Efficient sorting algorithms are widely used to optimize the use of other algorithms like search and merge algorithms which require sorted lists to work correctly. There are two types of sorting:</a:t>
            </a:r>
            <a:endParaRPr lang="en-US" sz="1800" dirty="0">
              <a:solidFill>
                <a:srgbClr val="FFFF00"/>
              </a:solidFill>
            </a:endParaRPr>
          </a:p>
          <a:p>
            <a:pPr eaLnBrk="1" hangingPunct="1">
              <a:lnSpc>
                <a:spcPct val="110000"/>
              </a:lnSpc>
            </a:pPr>
            <a:r>
              <a:rPr lang="en-US" sz="1800" b="1" i="1" dirty="0">
                <a:solidFill>
                  <a:srgbClr val="FFCC99"/>
                </a:solidFill>
              </a:rPr>
              <a:t>Internal sorting</a:t>
            </a:r>
            <a:r>
              <a:rPr lang="en-US" sz="1800" dirty="0">
                <a:solidFill>
                  <a:srgbClr val="FFFF00"/>
                </a:solidFill>
              </a:rPr>
              <a:t> which deals with sorting the data stored in computer’s memory</a:t>
            </a:r>
            <a:endParaRPr lang="en-US" sz="1800" dirty="0">
              <a:solidFill>
                <a:srgbClr val="FFFF00"/>
              </a:solidFill>
            </a:endParaRPr>
          </a:p>
          <a:p>
            <a:pPr eaLnBrk="1" hangingPunct="1">
              <a:lnSpc>
                <a:spcPct val="110000"/>
              </a:lnSpc>
            </a:pPr>
            <a:r>
              <a:rPr lang="en-US" sz="1800" b="1" i="1" dirty="0">
                <a:solidFill>
                  <a:srgbClr val="FFCC99"/>
                </a:solidFill>
              </a:rPr>
              <a:t>External sorting</a:t>
            </a:r>
            <a:r>
              <a:rPr lang="en-US" sz="1800" dirty="0">
                <a:solidFill>
                  <a:srgbClr val="FFFF00"/>
                </a:solidFill>
              </a:rPr>
              <a:t> which deals with sorting the data stored in files. External sorting is applied when there is voluminous data that cannot be stored in computer’s memory.</a:t>
            </a:r>
            <a:r>
              <a:rPr lang="en-US" sz="1800" dirty="0"/>
              <a:t> </a:t>
            </a:r>
            <a:endParaRPr lang="en-US" sz="1800" dirty="0"/>
          </a:p>
          <a:p>
            <a:pPr eaLnBrk="1" hangingPunct="1"/>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304800" y="-304800"/>
            <a:ext cx="8229600" cy="1143000"/>
          </a:xfrm>
        </p:spPr>
        <p:txBody>
          <a:bodyPr vert="horz" wrap="square" lIns="91440" tIns="45720" rIns="91440" bIns="45720" anchor="ctr" anchorCtr="0"/>
          <a:p>
            <a:pPr algn="l" eaLnBrk="1" hangingPunct="1"/>
            <a:r>
              <a:rPr lang="en-US" sz="3600" u="sng" dirty="0">
                <a:solidFill>
                  <a:srgbClr val="FFCCFF"/>
                </a:solidFill>
              </a:rPr>
              <a:t>BUBBLE SORT</a:t>
            </a:r>
            <a:r>
              <a:rPr lang="en-US" dirty="0"/>
              <a:t> </a:t>
            </a:r>
            <a:endParaRPr lang="en-US" dirty="0"/>
          </a:p>
        </p:txBody>
      </p:sp>
      <p:sp>
        <p:nvSpPr>
          <p:cNvPr id="6146" name="Rectangle 3"/>
          <p:cNvSpPr>
            <a:spLocks noGrp="1"/>
          </p:cNvSpPr>
          <p:nvPr>
            <p:ph idx="1"/>
          </p:nvPr>
        </p:nvSpPr>
        <p:spPr>
          <a:xfrm>
            <a:off x="0" y="685800"/>
            <a:ext cx="9144000" cy="6172200"/>
          </a:xfrm>
        </p:spPr>
        <p:txBody>
          <a:bodyPr vert="horz" wrap="square" lIns="91440" tIns="45720" rIns="91440" bIns="45720" anchor="t" anchorCtr="0"/>
          <a:p>
            <a:pPr eaLnBrk="1" hangingPunct="1">
              <a:lnSpc>
                <a:spcPct val="110000"/>
              </a:lnSpc>
            </a:pPr>
            <a:r>
              <a:rPr lang="en-US" sz="1600" dirty="0">
                <a:solidFill>
                  <a:srgbClr val="FFFF00"/>
                </a:solidFill>
              </a:rPr>
              <a:t>Bubble sort is a very simple method that sorts the array elements by repeatedly moving the largest element to the highest index position of the array (in case of arranging elements in ascending order).</a:t>
            </a:r>
            <a:endParaRPr lang="en-US" sz="1600" dirty="0">
              <a:solidFill>
                <a:srgbClr val="FFFF00"/>
              </a:solidFill>
            </a:endParaRPr>
          </a:p>
          <a:p>
            <a:pPr eaLnBrk="1" hangingPunct="1">
              <a:lnSpc>
                <a:spcPct val="110000"/>
              </a:lnSpc>
            </a:pPr>
            <a:r>
              <a:rPr lang="en-US" sz="1600" dirty="0">
                <a:solidFill>
                  <a:srgbClr val="FFFF00"/>
                </a:solidFill>
              </a:rPr>
              <a:t> In bubble sorting, consecutive adjacent pairs of elements in the array are compared with each other. If the element at lower index is greater than the element at the higher index, the two elements are interchanged so that the smaller element is placed before the bigger one. This process is continued till the list of unsorted elements exhaust.</a:t>
            </a:r>
            <a:endParaRPr lang="en-US" sz="1600" dirty="0">
              <a:solidFill>
                <a:srgbClr val="FFFF00"/>
              </a:solidFill>
            </a:endParaRPr>
          </a:p>
          <a:p>
            <a:pPr eaLnBrk="1" hangingPunct="1">
              <a:lnSpc>
                <a:spcPct val="110000"/>
              </a:lnSpc>
            </a:pPr>
            <a:endParaRPr lang="en-US" sz="1600" dirty="0">
              <a:solidFill>
                <a:srgbClr val="FFFF00"/>
              </a:solidFill>
            </a:endParaRPr>
          </a:p>
          <a:p>
            <a:pPr eaLnBrk="1" hangingPunct="1">
              <a:lnSpc>
                <a:spcPct val="80000"/>
              </a:lnSpc>
              <a:buNone/>
            </a:pPr>
            <a:r>
              <a:rPr lang="en-US" sz="1400" b="1" dirty="0">
                <a:solidFill>
                  <a:srgbClr val="FFCCFF"/>
                </a:solidFill>
              </a:rPr>
              <a:t>Bubble Sort Example</a:t>
            </a:r>
            <a:endParaRPr lang="en-US" sz="1400" dirty="0">
              <a:solidFill>
                <a:srgbClr val="FFCCFF"/>
              </a:solidFill>
            </a:endParaRPr>
          </a:p>
          <a:p>
            <a:pPr eaLnBrk="1" hangingPunct="1">
              <a:lnSpc>
                <a:spcPct val="80000"/>
              </a:lnSpc>
              <a:buNone/>
            </a:pPr>
            <a:r>
              <a:rPr lang="en-US" sz="1400" dirty="0">
                <a:solidFill>
                  <a:srgbClr val="FFCC99"/>
                </a:solidFill>
              </a:rPr>
              <a:t>To discuss the bubble sort let us consider an array that has the following elements</a:t>
            </a:r>
            <a:endParaRPr lang="en-US" sz="1400" dirty="0">
              <a:solidFill>
                <a:srgbClr val="FFCC99"/>
              </a:solidFill>
            </a:endParaRPr>
          </a:p>
          <a:p>
            <a:pPr eaLnBrk="1" hangingPunct="1">
              <a:lnSpc>
                <a:spcPct val="80000"/>
              </a:lnSpc>
              <a:buNone/>
            </a:pPr>
            <a:r>
              <a:rPr lang="en-US" sz="1400" dirty="0">
                <a:solidFill>
                  <a:srgbClr val="FFCC99"/>
                </a:solidFill>
              </a:rPr>
              <a:t>A[] = {30, 52, 29, 87, 63, 27, 18, 54}</a:t>
            </a:r>
            <a:endParaRPr lang="en-US" sz="1400" dirty="0">
              <a:solidFill>
                <a:srgbClr val="FFCC99"/>
              </a:solidFill>
            </a:endParaRPr>
          </a:p>
          <a:p>
            <a:pPr eaLnBrk="1" hangingPunct="1">
              <a:lnSpc>
                <a:spcPct val="80000"/>
              </a:lnSpc>
            </a:pPr>
            <a:r>
              <a:rPr lang="en-US" sz="1400" b="1" i="1" dirty="0">
                <a:solidFill>
                  <a:srgbClr val="FFCC99"/>
                </a:solidFill>
              </a:rPr>
              <a:t>Pass 1: </a:t>
            </a:r>
            <a:endParaRPr lang="en-US" sz="1400" dirty="0">
              <a:solidFill>
                <a:srgbClr val="FFCC99"/>
              </a:solidFill>
            </a:endParaRPr>
          </a:p>
          <a:p>
            <a:pPr eaLnBrk="1" hangingPunct="1">
              <a:lnSpc>
                <a:spcPct val="80000"/>
              </a:lnSpc>
            </a:pPr>
            <a:r>
              <a:rPr lang="en-US" sz="1400" dirty="0">
                <a:solidFill>
                  <a:srgbClr val="FFFF00"/>
                </a:solidFill>
              </a:rPr>
              <a:t>Compare 30 and 52. Since30&lt;52, then no swapping is done</a:t>
            </a:r>
            <a:endParaRPr lang="en-US" sz="1400" dirty="0">
              <a:solidFill>
                <a:srgbClr val="FFFF00"/>
              </a:solidFill>
            </a:endParaRPr>
          </a:p>
          <a:p>
            <a:pPr eaLnBrk="1" hangingPunct="1">
              <a:lnSpc>
                <a:spcPct val="80000"/>
              </a:lnSpc>
            </a:pPr>
            <a:r>
              <a:rPr lang="en-US" sz="1400" dirty="0">
                <a:solidFill>
                  <a:srgbClr val="FFFF00"/>
                </a:solidFill>
              </a:rPr>
              <a:t>Compare 52 and 29. Since 52&gt;29, swapping is done</a:t>
            </a:r>
            <a:endParaRPr lang="en-US" sz="1400" dirty="0">
              <a:solidFill>
                <a:srgbClr val="FFFF00"/>
              </a:solidFill>
            </a:endParaRPr>
          </a:p>
          <a:p>
            <a:pPr eaLnBrk="1" hangingPunct="1">
              <a:lnSpc>
                <a:spcPct val="80000"/>
              </a:lnSpc>
            </a:pPr>
            <a:r>
              <a:rPr lang="en-US" sz="1400" dirty="0">
                <a:solidFill>
                  <a:srgbClr val="FFFF00"/>
                </a:solidFill>
              </a:rPr>
              <a:t>	30, </a:t>
            </a:r>
            <a:r>
              <a:rPr lang="en-US" sz="1400" b="1" dirty="0">
                <a:solidFill>
                  <a:srgbClr val="FFFF00"/>
                </a:solidFill>
              </a:rPr>
              <a:t>29, 52</a:t>
            </a:r>
            <a:r>
              <a:rPr lang="en-US" sz="1400" dirty="0">
                <a:solidFill>
                  <a:srgbClr val="FFFF00"/>
                </a:solidFill>
              </a:rPr>
              <a:t>, 87, 63, 27, 19, 54</a:t>
            </a:r>
            <a:endParaRPr lang="en-US" sz="1400" dirty="0">
              <a:solidFill>
                <a:srgbClr val="FFFF00"/>
              </a:solidFill>
            </a:endParaRPr>
          </a:p>
          <a:p>
            <a:pPr eaLnBrk="1" hangingPunct="1">
              <a:lnSpc>
                <a:spcPct val="80000"/>
              </a:lnSpc>
            </a:pPr>
            <a:r>
              <a:rPr lang="en-US" sz="1400" dirty="0">
                <a:solidFill>
                  <a:srgbClr val="FFFF00"/>
                </a:solidFill>
              </a:rPr>
              <a:t>c) Compare 52 and 87. Since 52&lt;87, no swapping is done</a:t>
            </a:r>
            <a:endParaRPr lang="en-US" sz="1400" dirty="0">
              <a:solidFill>
                <a:srgbClr val="FFFF00"/>
              </a:solidFill>
            </a:endParaRPr>
          </a:p>
          <a:p>
            <a:pPr eaLnBrk="1" hangingPunct="1">
              <a:lnSpc>
                <a:spcPct val="80000"/>
              </a:lnSpc>
            </a:pPr>
            <a:r>
              <a:rPr lang="en-US" sz="1400" dirty="0">
                <a:solidFill>
                  <a:srgbClr val="FFFF00"/>
                </a:solidFill>
              </a:rPr>
              <a:t>d) Compare, 87 and 63. Since, 87&gt;83, swapping is done</a:t>
            </a:r>
            <a:endParaRPr lang="en-US" sz="1400" dirty="0">
              <a:solidFill>
                <a:srgbClr val="FFFF00"/>
              </a:solidFill>
            </a:endParaRPr>
          </a:p>
          <a:p>
            <a:pPr eaLnBrk="1" hangingPunct="1">
              <a:lnSpc>
                <a:spcPct val="80000"/>
              </a:lnSpc>
            </a:pPr>
            <a:r>
              <a:rPr lang="en-US" sz="1400" dirty="0">
                <a:solidFill>
                  <a:srgbClr val="FFFF00"/>
                </a:solidFill>
              </a:rPr>
              <a:t>	30, 29, 52, </a:t>
            </a:r>
            <a:r>
              <a:rPr lang="en-US" sz="1400" b="1" dirty="0">
                <a:solidFill>
                  <a:srgbClr val="FFFF00"/>
                </a:solidFill>
              </a:rPr>
              <a:t>63, 87</a:t>
            </a:r>
            <a:r>
              <a:rPr lang="en-US" sz="1400" dirty="0">
                <a:solidFill>
                  <a:srgbClr val="FFFF00"/>
                </a:solidFill>
              </a:rPr>
              <a:t>, 27, 19, 54</a:t>
            </a:r>
            <a:endParaRPr lang="en-US" sz="1400" dirty="0">
              <a:solidFill>
                <a:srgbClr val="FFFF00"/>
              </a:solidFill>
            </a:endParaRPr>
          </a:p>
          <a:p>
            <a:pPr eaLnBrk="1" hangingPunct="1">
              <a:lnSpc>
                <a:spcPct val="80000"/>
              </a:lnSpc>
            </a:pPr>
            <a:r>
              <a:rPr lang="en-US" sz="1400" dirty="0">
                <a:solidFill>
                  <a:srgbClr val="FFFF00"/>
                </a:solidFill>
              </a:rPr>
              <a:t>e) Compare87 and 27. Since 87&gt;27, swapping is done</a:t>
            </a:r>
            <a:endParaRPr lang="en-US" sz="1400" dirty="0">
              <a:solidFill>
                <a:srgbClr val="FFFF00"/>
              </a:solidFill>
            </a:endParaRPr>
          </a:p>
          <a:p>
            <a:pPr eaLnBrk="1" hangingPunct="1">
              <a:lnSpc>
                <a:spcPct val="80000"/>
              </a:lnSpc>
            </a:pPr>
            <a:r>
              <a:rPr lang="en-US" sz="1400" dirty="0">
                <a:solidFill>
                  <a:srgbClr val="FFFF00"/>
                </a:solidFill>
              </a:rPr>
              <a:t>	30, 29, 52, 63, </a:t>
            </a:r>
            <a:r>
              <a:rPr lang="en-US" sz="1400" b="1" dirty="0">
                <a:solidFill>
                  <a:srgbClr val="FFFF00"/>
                </a:solidFill>
              </a:rPr>
              <a:t>27, 87</a:t>
            </a:r>
            <a:r>
              <a:rPr lang="en-US" sz="1400" dirty="0">
                <a:solidFill>
                  <a:srgbClr val="FFFF00"/>
                </a:solidFill>
              </a:rPr>
              <a:t>, 19, 54</a:t>
            </a:r>
            <a:endParaRPr lang="en-US" sz="1400" dirty="0">
              <a:solidFill>
                <a:srgbClr val="FFFF00"/>
              </a:solidFill>
            </a:endParaRPr>
          </a:p>
          <a:p>
            <a:pPr eaLnBrk="1" hangingPunct="1">
              <a:lnSpc>
                <a:spcPct val="80000"/>
              </a:lnSpc>
            </a:pPr>
            <a:r>
              <a:rPr lang="en-US" sz="1400" dirty="0">
                <a:solidFill>
                  <a:srgbClr val="FFFF00"/>
                </a:solidFill>
              </a:rPr>
              <a:t>f) Compare 87 and 19. Since 87&gt;19, swapping is done</a:t>
            </a:r>
            <a:endParaRPr lang="en-US" sz="1400" dirty="0">
              <a:solidFill>
                <a:srgbClr val="FFFF00"/>
              </a:solidFill>
            </a:endParaRPr>
          </a:p>
          <a:p>
            <a:pPr eaLnBrk="1" hangingPunct="1">
              <a:lnSpc>
                <a:spcPct val="80000"/>
              </a:lnSpc>
            </a:pPr>
            <a:r>
              <a:rPr lang="en-US" sz="1400" dirty="0">
                <a:solidFill>
                  <a:srgbClr val="FFFF00"/>
                </a:solidFill>
              </a:rPr>
              <a:t>	30, 29, 52, 63, 27, 19, 87, 54</a:t>
            </a:r>
            <a:endParaRPr lang="en-US" sz="1400" dirty="0">
              <a:solidFill>
                <a:srgbClr val="FFFF00"/>
              </a:solidFill>
            </a:endParaRPr>
          </a:p>
          <a:p>
            <a:pPr eaLnBrk="1" hangingPunct="1">
              <a:lnSpc>
                <a:spcPct val="80000"/>
              </a:lnSpc>
            </a:pPr>
            <a:r>
              <a:rPr lang="en-US" sz="1400" dirty="0">
                <a:solidFill>
                  <a:srgbClr val="FFFF00"/>
                </a:solidFill>
              </a:rPr>
              <a:t>g) Compare 87 and 54. Since 87&gt;54, swapping is done</a:t>
            </a:r>
            <a:endParaRPr lang="en-US" sz="1400" dirty="0">
              <a:solidFill>
                <a:srgbClr val="FFFF00"/>
              </a:solidFill>
            </a:endParaRPr>
          </a:p>
          <a:p>
            <a:pPr eaLnBrk="1" hangingPunct="1">
              <a:lnSpc>
                <a:spcPct val="80000"/>
              </a:lnSpc>
            </a:pPr>
            <a:r>
              <a:rPr lang="en-US" sz="1400" dirty="0">
                <a:solidFill>
                  <a:srgbClr val="FFFF00"/>
                </a:solidFill>
              </a:rPr>
              <a:t>	30, 29, 52, 63, 27, 19, </a:t>
            </a:r>
            <a:r>
              <a:rPr lang="en-US" sz="1400" b="1" dirty="0">
                <a:solidFill>
                  <a:srgbClr val="FFFF00"/>
                </a:solidFill>
              </a:rPr>
              <a:t>54, 87</a:t>
            </a:r>
            <a:endParaRPr lang="en-US" sz="1400" dirty="0">
              <a:solidFill>
                <a:srgbClr val="FFFF00"/>
              </a:solidFill>
            </a:endParaRPr>
          </a:p>
          <a:p>
            <a:pPr eaLnBrk="1" hangingPunct="1">
              <a:lnSpc>
                <a:spcPct val="80000"/>
              </a:lnSpc>
            </a:pPr>
            <a:r>
              <a:rPr lang="en-US" sz="1400" dirty="0">
                <a:solidFill>
                  <a:srgbClr val="FFFF00"/>
                </a:solidFill>
              </a:rPr>
              <a:t>Observe that after the end of the first pass, the largest element is placed at the highest index of the array. All the other elements are still unsorted.</a:t>
            </a:r>
            <a:endParaRPr lang="en-US" sz="1400" b="1" i="1" dirty="0">
              <a:solidFill>
                <a:srgbClr val="FFFF00"/>
              </a:solidFill>
            </a:endParaRPr>
          </a:p>
          <a:p>
            <a:pPr eaLnBrk="1" hangingPunct="1">
              <a:lnSpc>
                <a:spcPct val="80000"/>
              </a:lnSpc>
              <a:buNone/>
            </a:pPr>
            <a:endParaRPr lang="en-US" sz="1400" dirty="0">
              <a:solidFill>
                <a:srgbClr val="FFFF00"/>
              </a:solidFill>
            </a:endParaRPr>
          </a:p>
          <a:p>
            <a:pPr eaLnBrk="1" hangingPunct="1">
              <a:lnSpc>
                <a:spcPct val="80000"/>
              </a:lnSpc>
              <a:buNone/>
            </a:pPr>
            <a:endParaRPr lang="en-US" sz="1400" b="1" i="1" dirty="0">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idx="1"/>
          </p:nvPr>
        </p:nvSpPr>
        <p:spPr>
          <a:xfrm>
            <a:off x="304800" y="0"/>
            <a:ext cx="8839200" cy="6858000"/>
          </a:xfrm>
        </p:spPr>
        <p:txBody>
          <a:bodyPr vert="horz" wrap="square" lIns="91440" tIns="45720" rIns="91440" bIns="45720" anchor="t" anchorCtr="0"/>
          <a:p>
            <a:pPr eaLnBrk="1" hangingPunct="1">
              <a:lnSpc>
                <a:spcPct val="95000"/>
              </a:lnSpc>
            </a:pPr>
            <a:r>
              <a:rPr lang="en-US" sz="1200" b="1" i="1" dirty="0">
                <a:solidFill>
                  <a:srgbClr val="FFCC99"/>
                </a:solidFill>
              </a:rPr>
              <a:t>Pass 2:</a:t>
            </a:r>
            <a:endParaRPr lang="en-US" sz="1200" dirty="0">
              <a:solidFill>
                <a:srgbClr val="FFCC99"/>
              </a:solidFill>
            </a:endParaRPr>
          </a:p>
          <a:p>
            <a:pPr eaLnBrk="1" hangingPunct="1">
              <a:lnSpc>
                <a:spcPct val="95000"/>
              </a:lnSpc>
            </a:pPr>
            <a:r>
              <a:rPr lang="en-US" sz="1200" dirty="0">
                <a:solidFill>
                  <a:srgbClr val="FFFF00"/>
                </a:solidFill>
              </a:rPr>
              <a:t>Compare 30 and 29. Since 30&gt;29, swapping is done</a:t>
            </a:r>
            <a:endParaRPr lang="en-US" sz="1200" dirty="0">
              <a:solidFill>
                <a:srgbClr val="FFFF00"/>
              </a:solidFill>
            </a:endParaRPr>
          </a:p>
          <a:p>
            <a:pPr eaLnBrk="1" hangingPunct="1">
              <a:lnSpc>
                <a:spcPct val="95000"/>
              </a:lnSpc>
            </a:pPr>
            <a:r>
              <a:rPr lang="en-US" sz="1200" dirty="0">
                <a:solidFill>
                  <a:srgbClr val="FFFF00"/>
                </a:solidFill>
              </a:rPr>
              <a:t>	</a:t>
            </a:r>
            <a:r>
              <a:rPr lang="en-US" sz="1200" b="1" dirty="0">
                <a:solidFill>
                  <a:srgbClr val="FFFF00"/>
                </a:solidFill>
              </a:rPr>
              <a:t>29, 30</a:t>
            </a:r>
            <a:r>
              <a:rPr lang="en-US" sz="1200" dirty="0">
                <a:solidFill>
                  <a:srgbClr val="FFFF00"/>
                </a:solidFill>
              </a:rPr>
              <a:t>, 52, 63, 27, 19, 54, 87</a:t>
            </a:r>
            <a:endParaRPr lang="en-US" sz="1200" dirty="0">
              <a:solidFill>
                <a:srgbClr val="FFFF00"/>
              </a:solidFill>
            </a:endParaRPr>
          </a:p>
          <a:p>
            <a:pPr eaLnBrk="1" hangingPunct="1">
              <a:lnSpc>
                <a:spcPct val="95000"/>
              </a:lnSpc>
            </a:pPr>
            <a:r>
              <a:rPr lang="en-US" sz="1200" dirty="0">
                <a:solidFill>
                  <a:srgbClr val="FFFF00"/>
                </a:solidFill>
              </a:rPr>
              <a:t>b) 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c) Compare 52 and 63. Since 52&lt;63, no swapping is done</a:t>
            </a:r>
            <a:endParaRPr lang="en-US" sz="1200" dirty="0">
              <a:solidFill>
                <a:srgbClr val="FFFF00"/>
              </a:solidFill>
            </a:endParaRPr>
          </a:p>
          <a:p>
            <a:pPr eaLnBrk="1" hangingPunct="1">
              <a:lnSpc>
                <a:spcPct val="95000"/>
              </a:lnSpc>
            </a:pPr>
            <a:r>
              <a:rPr lang="en-US" sz="1200" dirty="0">
                <a:solidFill>
                  <a:srgbClr val="FFFF00"/>
                </a:solidFill>
              </a:rPr>
              <a:t>d) Compare 63 and 27. Since 63&gt;27,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a:t>
            </a:r>
            <a:r>
              <a:rPr lang="en-US" sz="1200" b="1" dirty="0">
                <a:solidFill>
                  <a:srgbClr val="FFFF00"/>
                </a:solidFill>
              </a:rPr>
              <a:t>27, 63</a:t>
            </a:r>
            <a:r>
              <a:rPr lang="en-US" sz="1200" dirty="0">
                <a:solidFill>
                  <a:srgbClr val="FFFF00"/>
                </a:solidFill>
              </a:rPr>
              <a:t>, 19, 54, 87</a:t>
            </a:r>
            <a:endParaRPr lang="en-US" sz="1200" dirty="0">
              <a:solidFill>
                <a:srgbClr val="FFFF00"/>
              </a:solidFill>
            </a:endParaRPr>
          </a:p>
          <a:p>
            <a:pPr eaLnBrk="1" hangingPunct="1">
              <a:lnSpc>
                <a:spcPct val="95000"/>
              </a:lnSpc>
            </a:pPr>
            <a:r>
              <a:rPr lang="en-US" sz="1200" dirty="0">
                <a:solidFill>
                  <a:srgbClr val="FFFF00"/>
                </a:solidFill>
              </a:rPr>
              <a:t>e) Compare 63 and 19. Since 63&gt;19,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29, 30, 52, 27,</a:t>
            </a:r>
            <a:r>
              <a:rPr lang="en-US" sz="1200" b="1" dirty="0">
                <a:solidFill>
                  <a:srgbClr val="FFFF00"/>
                </a:solidFill>
              </a:rPr>
              <a:t> 19, 63</a:t>
            </a:r>
            <a:r>
              <a:rPr lang="en-US" sz="1200" dirty="0">
                <a:solidFill>
                  <a:srgbClr val="FFFF00"/>
                </a:solidFill>
              </a:rPr>
              <a:t>, 54, 87</a:t>
            </a:r>
            <a:endParaRPr lang="en-US" sz="1200" dirty="0">
              <a:solidFill>
                <a:srgbClr val="FFFF00"/>
              </a:solidFill>
            </a:endParaRPr>
          </a:p>
          <a:p>
            <a:pPr eaLnBrk="1" hangingPunct="1">
              <a:lnSpc>
                <a:spcPct val="95000"/>
              </a:lnSpc>
            </a:pPr>
            <a:r>
              <a:rPr lang="en-US" sz="1200" dirty="0">
                <a:solidFill>
                  <a:srgbClr val="FFFF00"/>
                </a:solidFill>
              </a:rPr>
              <a:t>f) Compare 63 and 54. Since 63&gt;54, swapping is done</a:t>
            </a:r>
            <a:endParaRPr lang="en-US" sz="1200" b="1" dirty="0">
              <a:solidFill>
                <a:srgbClr val="FFFF00"/>
              </a:solidFill>
            </a:endParaRPr>
          </a:p>
          <a:p>
            <a:pPr eaLnBrk="1" hangingPunct="1">
              <a:lnSpc>
                <a:spcPct val="95000"/>
              </a:lnSpc>
            </a:pPr>
            <a:r>
              <a:rPr lang="en-US" sz="1200" b="1" dirty="0">
                <a:solidFill>
                  <a:srgbClr val="FFFF00"/>
                </a:solidFill>
              </a:rPr>
              <a:t>	</a:t>
            </a:r>
            <a:r>
              <a:rPr lang="en-US" sz="1200" dirty="0">
                <a:solidFill>
                  <a:srgbClr val="FFFF00"/>
                </a:solidFill>
              </a:rPr>
              <a:t>29, 30, 52, 27,</a:t>
            </a:r>
            <a:r>
              <a:rPr lang="en-US" sz="1200" b="1" dirty="0">
                <a:solidFill>
                  <a:srgbClr val="FFFF00"/>
                </a:solidFill>
              </a:rPr>
              <a:t> </a:t>
            </a:r>
            <a:r>
              <a:rPr lang="en-US" sz="1200" dirty="0">
                <a:solidFill>
                  <a:srgbClr val="FFFF00"/>
                </a:solidFill>
              </a:rPr>
              <a:t>19, </a:t>
            </a:r>
            <a:r>
              <a:rPr lang="en-US" sz="1200" b="1" dirty="0">
                <a:solidFill>
                  <a:srgbClr val="FFFF00"/>
                </a:solidFill>
              </a:rPr>
              <a:t>54, 63</a:t>
            </a:r>
            <a:r>
              <a:rPr lang="en-US" sz="1200" dirty="0">
                <a:solidFill>
                  <a:srgbClr val="FFFF00"/>
                </a:solidFill>
              </a:rPr>
              <a:t>, 87</a:t>
            </a:r>
            <a:endParaRPr lang="en-US" sz="1200" dirty="0">
              <a:solidFill>
                <a:srgbClr val="FFFF00"/>
              </a:solidFill>
            </a:endParaRPr>
          </a:p>
          <a:p>
            <a:pPr eaLnBrk="1" hangingPunct="1">
              <a:lnSpc>
                <a:spcPct val="95000"/>
              </a:lnSpc>
            </a:pPr>
            <a:r>
              <a:rPr lang="en-US" sz="1200" dirty="0">
                <a:solidFill>
                  <a:srgbClr val="FFFF00"/>
                </a:solidFill>
              </a:rPr>
              <a:t>Observe that after the end of the second pass, the second largest element is placed at the second highest index of the array. All the other elements are still unsorted.</a:t>
            </a:r>
            <a:endParaRPr lang="en-US" sz="1200" b="1" i="1" dirty="0">
              <a:solidFill>
                <a:srgbClr val="FFFF00"/>
              </a:solidFill>
            </a:endParaRPr>
          </a:p>
          <a:p>
            <a:pPr eaLnBrk="1" hangingPunct="1">
              <a:lnSpc>
                <a:spcPct val="95000"/>
              </a:lnSpc>
            </a:pPr>
            <a:r>
              <a:rPr lang="en-US" sz="1200" b="1" i="1" dirty="0">
                <a:solidFill>
                  <a:srgbClr val="FFCC99"/>
                </a:solidFill>
              </a:rPr>
              <a:t>Pass 3:</a:t>
            </a:r>
            <a:endParaRPr lang="en-US" sz="1200" dirty="0">
              <a:solidFill>
                <a:srgbClr val="FFCC99"/>
              </a:solidFill>
            </a:endParaRPr>
          </a:p>
          <a:p>
            <a:pPr eaLnBrk="1" hangingPunct="1">
              <a:lnSpc>
                <a:spcPct val="95000"/>
              </a:lnSpc>
            </a:pPr>
            <a:r>
              <a:rPr lang="en-US" sz="1200" dirty="0">
                <a:solidFill>
                  <a:srgbClr val="FFFF00"/>
                </a:solidFill>
              </a:rPr>
              <a:t>Compare 29 and 30. Since 29&lt;30, no swapping is done</a:t>
            </a:r>
            <a:endParaRPr lang="en-US" sz="1200" dirty="0">
              <a:solidFill>
                <a:srgbClr val="FFFF00"/>
              </a:solidFill>
            </a:endParaRPr>
          </a:p>
          <a:p>
            <a:pPr eaLnBrk="1" hangingPunct="1">
              <a:lnSpc>
                <a:spcPct val="95000"/>
              </a:lnSpc>
            </a:pPr>
            <a:r>
              <a:rPr lang="en-US" sz="1200" dirty="0">
                <a:solidFill>
                  <a:srgbClr val="FFFF00"/>
                </a:solidFill>
              </a:rPr>
              <a:t>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Compare 52 and 27. Since 52&gt;27, swapping is done</a:t>
            </a:r>
            <a:endParaRPr lang="en-US" sz="1200" dirty="0">
              <a:solidFill>
                <a:srgbClr val="FFFF00"/>
              </a:solidFill>
            </a:endParaRPr>
          </a:p>
          <a:p>
            <a:pPr eaLnBrk="1" hangingPunct="1">
              <a:lnSpc>
                <a:spcPct val="95000"/>
              </a:lnSpc>
            </a:pPr>
            <a:r>
              <a:rPr lang="en-US" sz="1200" dirty="0">
                <a:solidFill>
                  <a:srgbClr val="FFFF00"/>
                </a:solidFill>
              </a:rPr>
              <a:t>	29, 30, </a:t>
            </a:r>
            <a:r>
              <a:rPr lang="en-US" sz="1200" b="1" dirty="0">
                <a:solidFill>
                  <a:srgbClr val="FFFF00"/>
                </a:solidFill>
              </a:rPr>
              <a:t>27, 52</a:t>
            </a:r>
            <a:r>
              <a:rPr lang="en-US" sz="1200" dirty="0">
                <a:solidFill>
                  <a:srgbClr val="FFFF00"/>
                </a:solidFill>
              </a:rPr>
              <a:t>,</a:t>
            </a:r>
            <a:r>
              <a:rPr lang="en-US" sz="1200" b="1" dirty="0">
                <a:solidFill>
                  <a:srgbClr val="FFFF00"/>
                </a:solidFill>
              </a:rPr>
              <a:t> </a:t>
            </a:r>
            <a:r>
              <a:rPr lang="en-US" sz="1200" dirty="0">
                <a:solidFill>
                  <a:srgbClr val="FFFF00"/>
                </a:solidFill>
              </a:rPr>
              <a:t>19, 54, 63, 87</a:t>
            </a:r>
            <a:endParaRPr lang="en-US" sz="1200" dirty="0">
              <a:solidFill>
                <a:srgbClr val="FFFF00"/>
              </a:solidFill>
            </a:endParaRPr>
          </a:p>
          <a:p>
            <a:pPr eaLnBrk="1" hangingPunct="1">
              <a:lnSpc>
                <a:spcPct val="95000"/>
              </a:lnSpc>
            </a:pPr>
            <a:r>
              <a:rPr lang="en-US" sz="1200" dirty="0">
                <a:solidFill>
                  <a:srgbClr val="FFFF00"/>
                </a:solidFill>
              </a:rPr>
              <a:t>d) Compare 52 and 19. Since 52&gt;19, swapping is done</a:t>
            </a:r>
            <a:endParaRPr lang="en-US" sz="1200" dirty="0">
              <a:solidFill>
                <a:srgbClr val="FFFF00"/>
              </a:solidFill>
            </a:endParaRPr>
          </a:p>
          <a:p>
            <a:pPr eaLnBrk="1" hangingPunct="1">
              <a:lnSpc>
                <a:spcPct val="95000"/>
              </a:lnSpc>
            </a:pPr>
            <a:r>
              <a:rPr lang="en-US" sz="1200" dirty="0">
                <a:solidFill>
                  <a:srgbClr val="FFFF00"/>
                </a:solidFill>
              </a:rPr>
              <a:t>	29, 30, 27</a:t>
            </a:r>
            <a:r>
              <a:rPr lang="en-US" sz="1200" b="1" dirty="0">
                <a:solidFill>
                  <a:srgbClr val="FFFF00"/>
                </a:solidFill>
              </a:rPr>
              <a:t>, 19, 52</a:t>
            </a:r>
            <a:r>
              <a:rPr lang="en-US" sz="1200" dirty="0">
                <a:solidFill>
                  <a:srgbClr val="FFFF00"/>
                </a:solidFill>
              </a:rPr>
              <a:t>, 54, 63, 87</a:t>
            </a:r>
            <a:endParaRPr lang="en-US" sz="1200" dirty="0">
              <a:solidFill>
                <a:srgbClr val="FFFF00"/>
              </a:solidFill>
            </a:endParaRPr>
          </a:p>
          <a:p>
            <a:pPr eaLnBrk="1" hangingPunct="1">
              <a:lnSpc>
                <a:spcPct val="95000"/>
              </a:lnSpc>
            </a:pPr>
            <a:r>
              <a:rPr lang="en-US" sz="1200" dirty="0">
                <a:solidFill>
                  <a:srgbClr val="FFFF00"/>
                </a:solidFill>
              </a:rPr>
              <a:t>e) Compare 52 and 54. Since 52&lt;54, no swapping is done</a:t>
            </a:r>
            <a:endParaRPr lang="en-US" sz="1200" dirty="0">
              <a:solidFill>
                <a:srgbClr val="FFFF00"/>
              </a:solidFill>
            </a:endParaRPr>
          </a:p>
          <a:p>
            <a:pPr eaLnBrk="1" hangingPunct="1">
              <a:lnSpc>
                <a:spcPct val="95000"/>
              </a:lnSpc>
            </a:pPr>
            <a:r>
              <a:rPr lang="en-US" sz="1200" dirty="0">
                <a:solidFill>
                  <a:srgbClr val="FFFF00"/>
                </a:solidFill>
              </a:rPr>
              <a:t>Observe that after the end of the third pass, the third largest element is placed at the third highest index of the array. All the other elements are still unsorted.</a:t>
            </a:r>
            <a:endParaRPr lang="en-US" sz="1200" b="1" i="1" dirty="0">
              <a:solidFill>
                <a:srgbClr val="FFFF00"/>
              </a:solidFill>
            </a:endParaRPr>
          </a:p>
          <a:p>
            <a:pPr eaLnBrk="1" hangingPunct="1">
              <a:lnSpc>
                <a:spcPct val="95000"/>
              </a:lnSpc>
            </a:pPr>
            <a:r>
              <a:rPr lang="en-US" sz="1200" b="1" i="1" dirty="0">
                <a:solidFill>
                  <a:srgbClr val="FFCC99"/>
                </a:solidFill>
              </a:rPr>
              <a:t>Pass 4:</a:t>
            </a:r>
            <a:endParaRPr lang="en-US" sz="1200" dirty="0">
              <a:solidFill>
                <a:srgbClr val="FFCC99"/>
              </a:solidFill>
            </a:endParaRPr>
          </a:p>
          <a:p>
            <a:pPr lvl="1" eaLnBrk="1" hangingPunct="1">
              <a:lnSpc>
                <a:spcPct val="95000"/>
              </a:lnSpc>
            </a:pPr>
            <a:r>
              <a:rPr lang="en-US" sz="1200" dirty="0">
                <a:solidFill>
                  <a:srgbClr val="FFFF00"/>
                </a:solidFill>
              </a:rPr>
              <a:t>Compare 29 and 30. Since 29&lt;30, no swapping is done</a:t>
            </a:r>
            <a:endParaRPr lang="en-US" sz="1200" dirty="0">
              <a:solidFill>
                <a:srgbClr val="FFFF00"/>
              </a:solidFill>
            </a:endParaRPr>
          </a:p>
          <a:p>
            <a:pPr lvl="1" eaLnBrk="1" hangingPunct="1">
              <a:lnSpc>
                <a:spcPct val="95000"/>
              </a:lnSpc>
            </a:pPr>
            <a:r>
              <a:rPr lang="en-US" sz="1200" dirty="0">
                <a:solidFill>
                  <a:srgbClr val="FFFF00"/>
                </a:solidFill>
              </a:rPr>
              <a:t>Compare 30 and 27. Since 30&gt;27, swapping is done</a:t>
            </a:r>
            <a:endParaRPr lang="en-US" sz="1200" dirty="0">
              <a:solidFill>
                <a:srgbClr val="FFFF00"/>
              </a:solidFill>
            </a:endParaRPr>
          </a:p>
          <a:p>
            <a:pPr eaLnBrk="1" hangingPunct="1">
              <a:lnSpc>
                <a:spcPct val="95000"/>
              </a:lnSpc>
            </a:pPr>
            <a:r>
              <a:rPr lang="en-US" sz="1200" dirty="0">
                <a:solidFill>
                  <a:srgbClr val="FFFF00"/>
                </a:solidFill>
              </a:rPr>
              <a:t>	29, </a:t>
            </a:r>
            <a:r>
              <a:rPr lang="en-US" sz="1200" b="1" dirty="0">
                <a:solidFill>
                  <a:srgbClr val="FFFF00"/>
                </a:solidFill>
              </a:rPr>
              <a:t>27, 30</a:t>
            </a:r>
            <a:r>
              <a:rPr lang="en-US" sz="1200" dirty="0">
                <a:solidFill>
                  <a:srgbClr val="FFFF00"/>
                </a:solidFill>
              </a:rPr>
              <a:t>, 19, 52, 54, 63, 87</a:t>
            </a:r>
            <a:endParaRPr lang="en-US" sz="1200" dirty="0">
              <a:solidFill>
                <a:srgbClr val="FFFF00"/>
              </a:solidFill>
            </a:endParaRPr>
          </a:p>
          <a:p>
            <a:pPr eaLnBrk="1" hangingPunct="1">
              <a:lnSpc>
                <a:spcPct val="95000"/>
              </a:lnSpc>
            </a:pPr>
            <a:r>
              <a:rPr lang="en-US" sz="1200" dirty="0">
                <a:solidFill>
                  <a:srgbClr val="FFFF00"/>
                </a:solidFill>
              </a:rPr>
              <a:t>c) Compare 30 and 19. Since 30&gt;19, swapping is done</a:t>
            </a:r>
            <a:endParaRPr lang="en-US" sz="1200" dirty="0">
              <a:solidFill>
                <a:srgbClr val="FFFF00"/>
              </a:solidFill>
            </a:endParaRPr>
          </a:p>
          <a:p>
            <a:pPr eaLnBrk="1" hangingPunct="1">
              <a:lnSpc>
                <a:spcPct val="95000"/>
              </a:lnSpc>
            </a:pPr>
            <a:r>
              <a:rPr lang="en-US" sz="1200" dirty="0">
                <a:solidFill>
                  <a:srgbClr val="FFFF00"/>
                </a:solidFill>
              </a:rPr>
              <a:t>	29, 27, </a:t>
            </a:r>
            <a:r>
              <a:rPr lang="en-US" sz="1200" b="1" dirty="0">
                <a:solidFill>
                  <a:srgbClr val="FFFF00"/>
                </a:solidFill>
              </a:rPr>
              <a:t>19, 30</a:t>
            </a:r>
            <a:r>
              <a:rPr lang="en-US" sz="1200" dirty="0">
                <a:solidFill>
                  <a:srgbClr val="FFFF00"/>
                </a:solidFill>
              </a:rPr>
              <a:t>, 52, 54, 63, 87</a:t>
            </a:r>
            <a:endParaRPr lang="en-US" sz="1200" dirty="0">
              <a:solidFill>
                <a:srgbClr val="FFFF00"/>
              </a:solidFill>
            </a:endParaRPr>
          </a:p>
          <a:p>
            <a:pPr eaLnBrk="1" hangingPunct="1">
              <a:lnSpc>
                <a:spcPct val="95000"/>
              </a:lnSpc>
            </a:pPr>
            <a:r>
              <a:rPr lang="en-US" sz="1200" dirty="0">
                <a:solidFill>
                  <a:srgbClr val="FFFF00"/>
                </a:solidFill>
              </a:rPr>
              <a:t>d) Compare 30 and 52. Since 30&lt;52, no swapping is done</a:t>
            </a:r>
            <a:endParaRPr lang="en-US" sz="1200" dirty="0">
              <a:solidFill>
                <a:srgbClr val="FFFF00"/>
              </a:solidFill>
            </a:endParaRPr>
          </a:p>
          <a:p>
            <a:pPr eaLnBrk="1" hangingPunct="1">
              <a:lnSpc>
                <a:spcPct val="95000"/>
              </a:lnSpc>
            </a:pPr>
            <a:r>
              <a:rPr lang="en-US" sz="1200" dirty="0">
                <a:solidFill>
                  <a:srgbClr val="FFFF00"/>
                </a:solidFill>
              </a:rPr>
              <a:t>Observe that after the end of the fourth pass, the fourth largest element is placed at the fourth</a:t>
            </a:r>
            <a:r>
              <a:rPr lang="en-US" sz="1400" dirty="0">
                <a:solidFill>
                  <a:srgbClr val="FFFF00"/>
                </a:solidFill>
              </a:rPr>
              <a:t> highest index of the array. All the other elements are still unsorted.</a:t>
            </a:r>
            <a:endParaRPr lang="en-US" sz="1400" b="1" i="1" dirty="0">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AutoShape 2"/>
          <p:cNvSpPr/>
          <p:nvPr/>
        </p:nvSpPr>
        <p:spPr>
          <a:xfrm>
            <a:off x="1066800" y="0"/>
            <a:ext cx="5943600" cy="24384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BUBBLE_SORT(A, N)</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For I = 0 to N-1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Repeat For J = 0 to N – I</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If A[J] &gt; A[J + 1], then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SWAP A[J] and A[J+1]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Inner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Outer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Garamond" panose="02020404030301010803" pitchFamily="18" charset="0"/>
            </a:endParaRPr>
          </a:p>
        </p:txBody>
      </p:sp>
      <p:sp>
        <p:nvSpPr>
          <p:cNvPr id="8194" name="Text Box 3"/>
          <p:cNvSpPr txBox="1"/>
          <p:nvPr/>
        </p:nvSpPr>
        <p:spPr>
          <a:xfrm>
            <a:off x="457200" y="2819400"/>
            <a:ext cx="8686800" cy="3711575"/>
          </a:xfrm>
          <a:prstGeom prst="rect">
            <a:avLst/>
          </a:prstGeom>
          <a:noFill/>
          <a:ln w="9525">
            <a:noFill/>
          </a:ln>
        </p:spPr>
        <p:txBody>
          <a:bodyPr anchor="t" anchorCtr="0">
            <a:spAutoFit/>
          </a:bodyPr>
          <a:p>
            <a:pPr eaLnBrk="0" hangingPunct="0">
              <a:lnSpc>
                <a:spcPct val="110000"/>
              </a:lnSpc>
            </a:pPr>
            <a:r>
              <a:rPr lang="en-US" b="1" u="sng" dirty="0">
                <a:solidFill>
                  <a:srgbClr val="FFCCFF"/>
                </a:solidFill>
                <a:latin typeface="Garamond" panose="02020404030301010803" pitchFamily="18" charset="0"/>
              </a:rPr>
              <a:t>Complexity of Bubble Sort</a:t>
            </a:r>
            <a:endParaRPr lang="en-US" b="1" u="sng" dirty="0">
              <a:solidFill>
                <a:srgbClr val="FFCCFF"/>
              </a:solidFill>
              <a:latin typeface="Garamond" panose="02020404030301010803" pitchFamily="18" charset="0"/>
            </a:endParaRPr>
          </a:p>
          <a:p>
            <a:pPr eaLnBrk="0" hangingPunct="0">
              <a:lnSpc>
                <a:spcPct val="110000"/>
              </a:lnSpc>
            </a:pPr>
            <a:endParaRPr lang="en-US" b="1" u="sng" dirty="0">
              <a:solidFill>
                <a:srgbClr val="FFCCFF"/>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The complexity of any sorting algorithm depends upon the number of comparisons that are made. In bubble sort, we have seen that there are total N-1 passes. In the first pass, N-1 comparisons are made to place the highest element in its correct position. Then in Pass 2, there are N-2 comparisons and the second highest element is placed in its position. Therefore, to compute the complexity of the bubble sort, we need to calculate the total number of comparisons made. For this purpose, the number f(n) of comparisons made can be given as,</a:t>
            </a:r>
            <a:endParaRPr lang="en-US" dirty="0">
              <a:solidFill>
                <a:srgbClr val="FFFF00"/>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f(n) = (n – 1) + (n – 2) + (n – 3) + ….. + 3 + 2 + 1 = n (n – 1)/2 = n2/2 + O(n) = O(n2)</a:t>
            </a:r>
            <a:endParaRPr lang="en-US" dirty="0">
              <a:solidFill>
                <a:srgbClr val="FFFF00"/>
              </a:solidFill>
              <a:latin typeface="Garamond" panose="02020404030301010803" pitchFamily="18" charset="0"/>
            </a:endParaRPr>
          </a:p>
          <a:p>
            <a:pPr eaLnBrk="0" hangingPunct="0">
              <a:lnSpc>
                <a:spcPct val="110000"/>
              </a:lnSpc>
            </a:pPr>
            <a:r>
              <a:rPr lang="en-US" dirty="0">
                <a:solidFill>
                  <a:srgbClr val="FFFF00"/>
                </a:solidFill>
                <a:latin typeface="Garamond" panose="02020404030301010803" pitchFamily="18" charset="0"/>
              </a:rPr>
              <a:t>Therefore, the complexity of a bubble sort algorithm is O(n2), this means that to execute, bubble sort require time that is proportional to n2, where n is the total number of elements in the array </a:t>
            </a:r>
            <a:endParaRPr lang="en-US" dirty="0">
              <a:solidFill>
                <a:srgbClr val="FFFF00"/>
              </a:solidFill>
              <a:latin typeface="Garamond" panose="020204040303010108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381000" y="0"/>
            <a:ext cx="8229600" cy="1143000"/>
          </a:xfrm>
        </p:spPr>
        <p:txBody>
          <a:bodyPr vert="horz" wrap="square" lIns="91440" tIns="45720" rIns="91440" bIns="45720" anchor="ctr" anchorCtr="0"/>
          <a:p>
            <a:pPr algn="l" eaLnBrk="1" hangingPunct="1"/>
            <a:r>
              <a:rPr lang="en-US" sz="3600" u="sng" dirty="0">
                <a:solidFill>
                  <a:srgbClr val="FFCCFF"/>
                </a:solidFill>
              </a:rPr>
              <a:t>INSERTION SORT</a:t>
            </a:r>
            <a:r>
              <a:rPr lang="en-US" dirty="0"/>
              <a:t> </a:t>
            </a:r>
            <a:endParaRPr lang="en-US" dirty="0"/>
          </a:p>
        </p:txBody>
      </p:sp>
      <p:sp>
        <p:nvSpPr>
          <p:cNvPr id="9218" name="Rectangle 3"/>
          <p:cNvSpPr>
            <a:spLocks noGrp="1"/>
          </p:cNvSpPr>
          <p:nvPr>
            <p:ph type="body" sz="half" idx="1"/>
          </p:nvPr>
        </p:nvSpPr>
        <p:spPr>
          <a:xfrm>
            <a:off x="0" y="990600"/>
            <a:ext cx="8686800" cy="4525963"/>
          </a:xfrm>
        </p:spPr>
        <p:txBody>
          <a:bodyPr vert="horz" wrap="square" lIns="91440" tIns="45720" rIns="91440" bIns="45720" anchor="t" anchorCtr="0"/>
          <a:p>
            <a:pPr eaLnBrk="1" hangingPunct="1">
              <a:buClrTx/>
              <a:buSzTx/>
              <a:buFontTx/>
            </a:pPr>
            <a:r>
              <a:rPr lang="en-US" sz="2000" dirty="0">
                <a:solidFill>
                  <a:srgbClr val="FFFF00"/>
                </a:solidFill>
              </a:rPr>
              <a:t>Insertion sort is a very simple sorting algorithm, in which the sorted array (or list) is built one element at a time. </a:t>
            </a:r>
            <a:endParaRPr lang="en-US" sz="2000" dirty="0">
              <a:solidFill>
                <a:srgbClr val="FFFF00"/>
              </a:solidFill>
            </a:endParaRPr>
          </a:p>
          <a:p>
            <a:pPr eaLnBrk="1" hangingPunct="1">
              <a:buClrTx/>
              <a:buSzTx/>
              <a:buFontTx/>
            </a:pPr>
            <a:r>
              <a:rPr lang="en-US" sz="2000" dirty="0">
                <a:solidFill>
                  <a:srgbClr val="FFFF00"/>
                </a:solidFill>
              </a:rPr>
              <a:t>Insertion sort works as follows. </a:t>
            </a:r>
            <a:endParaRPr lang="en-US" sz="2000" dirty="0">
              <a:solidFill>
                <a:srgbClr val="FFFF00"/>
              </a:solidFill>
            </a:endParaRPr>
          </a:p>
          <a:p>
            <a:pPr eaLnBrk="1" hangingPunct="1">
              <a:buClrTx/>
              <a:buSzTx/>
              <a:buFontTx/>
            </a:pPr>
            <a:r>
              <a:rPr lang="en-US" sz="2000" dirty="0">
                <a:solidFill>
                  <a:srgbClr val="FFCC00"/>
                </a:solidFill>
              </a:rPr>
              <a:t>The array of values to be sorted is divided into two sets. One that stores sorted values and the other contains unsorted values. </a:t>
            </a:r>
            <a:endParaRPr lang="en-US" sz="2000" dirty="0">
              <a:solidFill>
                <a:srgbClr val="FFCC00"/>
              </a:solidFill>
            </a:endParaRPr>
          </a:p>
          <a:p>
            <a:pPr eaLnBrk="1" hangingPunct="1">
              <a:buClrTx/>
              <a:buSzTx/>
              <a:buFontTx/>
            </a:pPr>
            <a:r>
              <a:rPr lang="en-US" sz="2000" dirty="0">
                <a:solidFill>
                  <a:srgbClr val="FFCC00"/>
                </a:solidFill>
              </a:rPr>
              <a:t>The sorting algorithm will proceed until there are elements in the unsorted set. </a:t>
            </a:r>
            <a:endParaRPr lang="en-US" sz="2000" dirty="0">
              <a:solidFill>
                <a:srgbClr val="FFCC00"/>
              </a:solidFill>
            </a:endParaRPr>
          </a:p>
          <a:p>
            <a:pPr eaLnBrk="1" hangingPunct="1">
              <a:buClrTx/>
              <a:buSzTx/>
              <a:buFontTx/>
            </a:pPr>
            <a:r>
              <a:rPr lang="en-US" sz="2000" dirty="0">
                <a:solidFill>
                  <a:srgbClr val="FFCC00"/>
                </a:solidFill>
              </a:rPr>
              <a:t>Suppose there are n elements in the array. Initially the element with index 0 (assuming LB, Lower Bound = 0) is in the sorted set, rest all the elements are in the unsorted set </a:t>
            </a:r>
            <a:endParaRPr lang="en-US" sz="2000" dirty="0">
              <a:solidFill>
                <a:srgbClr val="FFCC00"/>
              </a:solidFill>
            </a:endParaRPr>
          </a:p>
          <a:p>
            <a:pPr eaLnBrk="1" hangingPunct="1">
              <a:buClrTx/>
              <a:buSzTx/>
              <a:buFontTx/>
            </a:pPr>
            <a:r>
              <a:rPr lang="en-US" sz="2000" dirty="0">
                <a:solidFill>
                  <a:srgbClr val="FFCC00"/>
                </a:solidFill>
              </a:rPr>
              <a:t>The first element of the unsorted partition has array index 1 (if LB = 0) </a:t>
            </a:r>
            <a:endParaRPr lang="en-US" sz="2000" dirty="0">
              <a:solidFill>
                <a:srgbClr val="FFCC00"/>
              </a:solidFill>
            </a:endParaRPr>
          </a:p>
          <a:p>
            <a:pPr eaLnBrk="1" hangingPunct="1">
              <a:buClrTx/>
              <a:buSzTx/>
              <a:buFontTx/>
            </a:pPr>
            <a:r>
              <a:rPr lang="en-US" sz="2000" dirty="0">
                <a:solidFill>
                  <a:srgbClr val="FFCC00"/>
                </a:solidFill>
              </a:rPr>
              <a:t>During each iteration of the algorithm, the first element in the unsorted set is picked up and inserted into the correct position in the sorted set. </a:t>
            </a:r>
            <a:endParaRPr lang="en-US" sz="2000" dirty="0">
              <a:solidFill>
                <a:srgbClr val="FFCC00"/>
              </a:solidFill>
            </a:endParaRPr>
          </a:p>
          <a:p>
            <a:pPr eaLnBrk="1" hangingPunct="1">
              <a:buClrTx/>
              <a:buSzTx/>
              <a:buFontTx/>
            </a:pPr>
            <a:endParaRPr lang="en-US" sz="2000" dirty="0">
              <a:solidFill>
                <a:srgbClr val="FFCC00"/>
              </a:solidFill>
            </a:endParaRPr>
          </a:p>
        </p:txBody>
      </p:sp>
      <p:graphicFrame>
        <p:nvGraphicFramePr>
          <p:cNvPr id="140317" name="Group 29"/>
          <p:cNvGraphicFramePr>
            <a:graphicFrameLocks noGrp="1"/>
          </p:cNvGraphicFramePr>
          <p:nvPr>
            <p:ph sz="half" idx="1"/>
          </p:nvPr>
        </p:nvGraphicFramePr>
        <p:xfrm>
          <a:off x="914400" y="6248400"/>
          <a:ext cx="3962400" cy="304800"/>
        </p:xfrm>
        <a:graphic>
          <a:graphicData uri="http://schemas.openxmlformats.org/drawingml/2006/table">
            <a:tbl>
              <a:tblPr/>
              <a:tblGrid>
                <a:gridCol w="396875"/>
                <a:gridCol w="395288"/>
                <a:gridCol w="396875"/>
                <a:gridCol w="395287"/>
                <a:gridCol w="396875"/>
                <a:gridCol w="396875"/>
                <a:gridCol w="395288"/>
                <a:gridCol w="396875"/>
                <a:gridCol w="395287"/>
                <a:gridCol w="396875"/>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sp>
        <p:nvSpPr>
          <p:cNvPr id="9243" name="Rectangle 4"/>
          <p:cNvSpPr/>
          <p:nvPr/>
        </p:nvSpPr>
        <p:spPr>
          <a:xfrm>
            <a:off x="0" y="5105400"/>
            <a:ext cx="9144000" cy="304800"/>
          </a:xfrm>
          <a:prstGeom prst="rect">
            <a:avLst/>
          </a:prstGeom>
          <a:noFill/>
          <a:ln w="9525">
            <a:noFill/>
          </a:ln>
        </p:spPr>
        <p:txBody>
          <a:bodyPr anchor="ctr" anchorCtr="0">
            <a:spAutoFit/>
          </a:bodyPr>
          <a:p>
            <a:pPr algn="just"/>
            <a:r>
              <a:rPr lang="en-US" sz="1400" b="1" dirty="0">
                <a:latin typeface="Arial" panose="020B0604020202020204" pitchFamily="34" charset="0"/>
              </a:rPr>
              <a:t>Example: Consider an array of integers given below. Sort the values in the array using insertion sort.</a:t>
            </a:r>
            <a:endParaRPr lang="en-US" sz="1400" b="1" dirty="0">
              <a:latin typeface="Arial" panose="020B0604020202020204" pitchFamily="34" charset="0"/>
            </a:endParaRPr>
          </a:p>
        </p:txBody>
      </p:sp>
      <p:graphicFrame>
        <p:nvGraphicFramePr>
          <p:cNvPr id="140293" name="Group 5"/>
          <p:cNvGraphicFramePr>
            <a:graphicFrameLocks noGrp="1"/>
          </p:cNvGraphicFramePr>
          <p:nvPr/>
        </p:nvGraphicFramePr>
        <p:xfrm>
          <a:off x="609600" y="5562600"/>
          <a:ext cx="5619750" cy="396875"/>
        </p:xfrm>
        <a:graphic>
          <a:graphicData uri="http://schemas.openxmlformats.org/drawingml/2006/table">
            <a:tbl>
              <a:tblPr/>
              <a:tblGrid>
                <a:gridCol w="561975"/>
                <a:gridCol w="561975"/>
                <a:gridCol w="561975"/>
                <a:gridCol w="561975"/>
                <a:gridCol w="561975"/>
                <a:gridCol w="561975"/>
                <a:gridCol w="561975"/>
                <a:gridCol w="561975"/>
                <a:gridCol w="561975"/>
                <a:gridCol w="561975"/>
              </a:tblGrid>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0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8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EEEEE"/>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1314" name="Group 2"/>
          <p:cNvGraphicFramePr>
            <a:graphicFrameLocks noGrp="1"/>
          </p:cNvGraphicFramePr>
          <p:nvPr>
            <p:ph sz="quarter" idx="1"/>
          </p:nvPr>
        </p:nvGraphicFramePr>
        <p:xfrm>
          <a:off x="2514600" y="0"/>
          <a:ext cx="4267200" cy="304800"/>
        </p:xfrm>
        <a:graphic>
          <a:graphicData uri="http://schemas.openxmlformats.org/drawingml/2006/table">
            <a:tbl>
              <a:tblPr/>
              <a:tblGrid>
                <a:gridCol w="425450"/>
                <a:gridCol w="428625"/>
                <a:gridCol w="425450"/>
                <a:gridCol w="428625"/>
                <a:gridCol w="425450"/>
                <a:gridCol w="425450"/>
                <a:gridCol w="428625"/>
                <a:gridCol w="425450"/>
                <a:gridCol w="428625"/>
                <a:gridCol w="425450"/>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38" name="Group 26"/>
          <p:cNvGraphicFramePr>
            <a:graphicFrameLocks noGrp="1"/>
          </p:cNvGraphicFramePr>
          <p:nvPr>
            <p:ph sz="quarter" idx="1"/>
          </p:nvPr>
        </p:nvGraphicFramePr>
        <p:xfrm>
          <a:off x="2590800" y="533400"/>
          <a:ext cx="4419600" cy="304800"/>
        </p:xfrm>
        <a:graphic>
          <a:graphicData uri="http://schemas.openxmlformats.org/drawingml/2006/table">
            <a:tbl>
              <a:tblPr/>
              <a:tblGrid>
                <a:gridCol w="441325"/>
                <a:gridCol w="441325"/>
                <a:gridCol w="444500"/>
                <a:gridCol w="441325"/>
                <a:gridCol w="441325"/>
                <a:gridCol w="441325"/>
                <a:gridCol w="441325"/>
                <a:gridCol w="444500"/>
                <a:gridCol w="441325"/>
                <a:gridCol w="441325"/>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62" name="Group 50"/>
          <p:cNvGraphicFramePr>
            <a:graphicFrameLocks noGrp="1"/>
          </p:cNvGraphicFramePr>
          <p:nvPr>
            <p:ph sz="quarter" idx="1"/>
          </p:nvPr>
        </p:nvGraphicFramePr>
        <p:xfrm>
          <a:off x="2438400" y="990600"/>
          <a:ext cx="4648200" cy="304800"/>
        </p:xfrm>
        <a:graphic>
          <a:graphicData uri="http://schemas.openxmlformats.org/drawingml/2006/table">
            <a:tbl>
              <a:tblPr/>
              <a:tblGrid>
                <a:gridCol w="465138"/>
                <a:gridCol w="465137"/>
                <a:gridCol w="463550"/>
                <a:gridCol w="465138"/>
                <a:gridCol w="465137"/>
                <a:gridCol w="465138"/>
                <a:gridCol w="465137"/>
                <a:gridCol w="463550"/>
                <a:gridCol w="465138"/>
                <a:gridCol w="465137"/>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386" name="Group 74"/>
          <p:cNvGraphicFramePr>
            <a:graphicFrameLocks noGrp="1"/>
          </p:cNvGraphicFramePr>
          <p:nvPr>
            <p:ph sz="quarter" idx="1"/>
          </p:nvPr>
        </p:nvGraphicFramePr>
        <p:xfrm>
          <a:off x="2362200" y="1524000"/>
          <a:ext cx="5029200" cy="304800"/>
        </p:xfrm>
        <a:graphic>
          <a:graphicData uri="http://schemas.openxmlformats.org/drawingml/2006/table">
            <a:tbl>
              <a:tblPr/>
              <a:tblGrid>
                <a:gridCol w="503238"/>
                <a:gridCol w="503237"/>
                <a:gridCol w="501650"/>
                <a:gridCol w="503238"/>
                <a:gridCol w="503237"/>
                <a:gridCol w="503238"/>
                <a:gridCol w="503237"/>
                <a:gridCol w="501650"/>
                <a:gridCol w="503238"/>
                <a:gridCol w="503237"/>
              </a:tblGrid>
              <a:tr h="304800">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10" name="Group 98"/>
          <p:cNvGraphicFramePr>
            <a:graphicFrameLocks noGrp="1"/>
          </p:cNvGraphicFramePr>
          <p:nvPr/>
        </p:nvGraphicFramePr>
        <p:xfrm>
          <a:off x="2362200" y="1981200"/>
          <a:ext cx="4953000" cy="304800"/>
        </p:xfrm>
        <a:graphic>
          <a:graphicData uri="http://schemas.openxmlformats.org/drawingml/2006/table">
            <a:tbl>
              <a:tblPr/>
              <a:tblGrid>
                <a:gridCol w="495300"/>
                <a:gridCol w="495300"/>
                <a:gridCol w="495300"/>
                <a:gridCol w="495300"/>
                <a:gridCol w="495300"/>
                <a:gridCol w="495300"/>
                <a:gridCol w="495300"/>
                <a:gridCol w="495300"/>
                <a:gridCol w="495300"/>
                <a:gridCol w="495300"/>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34" name="Group 122"/>
          <p:cNvGraphicFramePr>
            <a:graphicFrameLocks noGrp="1"/>
          </p:cNvGraphicFramePr>
          <p:nvPr/>
        </p:nvGraphicFramePr>
        <p:xfrm>
          <a:off x="2286000" y="2514600"/>
          <a:ext cx="5105400" cy="304800"/>
        </p:xfrm>
        <a:graphic>
          <a:graphicData uri="http://schemas.openxmlformats.org/drawingml/2006/table">
            <a:tbl>
              <a:tblPr/>
              <a:tblGrid>
                <a:gridCol w="511175"/>
                <a:gridCol w="509588"/>
                <a:gridCol w="511175"/>
                <a:gridCol w="509587"/>
                <a:gridCol w="511175"/>
                <a:gridCol w="511175"/>
                <a:gridCol w="509588"/>
                <a:gridCol w="511175"/>
                <a:gridCol w="509587"/>
                <a:gridCol w="511175"/>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58" name="Group 146"/>
          <p:cNvGraphicFramePr>
            <a:graphicFrameLocks noGrp="1"/>
          </p:cNvGraphicFramePr>
          <p:nvPr/>
        </p:nvGraphicFramePr>
        <p:xfrm>
          <a:off x="2133600" y="2971800"/>
          <a:ext cx="5029200" cy="304800"/>
        </p:xfrm>
        <a:graphic>
          <a:graphicData uri="http://schemas.openxmlformats.org/drawingml/2006/table">
            <a:tbl>
              <a:tblPr/>
              <a:tblGrid>
                <a:gridCol w="503238"/>
                <a:gridCol w="503237"/>
                <a:gridCol w="501650"/>
                <a:gridCol w="503238"/>
                <a:gridCol w="503237"/>
                <a:gridCol w="503238"/>
                <a:gridCol w="503237"/>
                <a:gridCol w="501650"/>
                <a:gridCol w="503238"/>
                <a:gridCol w="503237"/>
              </a:tblGrid>
              <a:tr h="3048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graphicFrame>
        <p:nvGraphicFramePr>
          <p:cNvPr id="141482" name="Group 170"/>
          <p:cNvGraphicFramePr>
            <a:graphicFrameLocks noGrp="1"/>
          </p:cNvGraphicFramePr>
          <p:nvPr/>
        </p:nvGraphicFramePr>
        <p:xfrm>
          <a:off x="2057400" y="3429000"/>
          <a:ext cx="5181600" cy="381000"/>
        </p:xfrm>
        <a:graphic>
          <a:graphicData uri="http://schemas.openxmlformats.org/drawingml/2006/table">
            <a:tbl>
              <a:tblPr/>
              <a:tblGrid>
                <a:gridCol w="517525"/>
                <a:gridCol w="519113"/>
                <a:gridCol w="517525"/>
                <a:gridCol w="519112"/>
                <a:gridCol w="517525"/>
                <a:gridCol w="517525"/>
                <a:gridCol w="519113"/>
                <a:gridCol w="517525"/>
                <a:gridCol w="519112"/>
                <a:gridCol w="517525"/>
              </a:tblGrid>
              <a:tr h="3810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r>
            </a:tbl>
          </a:graphicData>
        </a:graphic>
      </p:graphicFrame>
      <p:sp>
        <p:nvSpPr>
          <p:cNvPr id="10433" name="Rectangle 194"/>
          <p:cNvSpPr/>
          <p:nvPr/>
        </p:nvSpPr>
        <p:spPr>
          <a:xfrm>
            <a:off x="0" y="3308350"/>
            <a:ext cx="9144000" cy="0"/>
          </a:xfrm>
          <a:prstGeom prst="rect">
            <a:avLst/>
          </a:prstGeom>
          <a:solidFill>
            <a:srgbClr val="E6E6E6"/>
          </a:solidFill>
          <a:ln w="9525">
            <a:noFill/>
          </a:ln>
        </p:spPr>
        <p:txBody>
          <a:bodyPr wrap="none" anchor="ctr" anchorCtr="0">
            <a:spAutoFit/>
          </a:bodyPr>
          <a:p>
            <a:endParaRPr lang="en-US" dirty="0">
              <a:latin typeface="Arial" panose="020B0604020202020204" pitchFamily="34" charset="0"/>
            </a:endParaRPr>
          </a:p>
        </p:txBody>
      </p:sp>
      <p:graphicFrame>
        <p:nvGraphicFramePr>
          <p:cNvPr id="141507" name="Group 195"/>
          <p:cNvGraphicFramePr>
            <a:graphicFrameLocks noGrp="1"/>
          </p:cNvGraphicFramePr>
          <p:nvPr/>
        </p:nvGraphicFramePr>
        <p:xfrm>
          <a:off x="1981200" y="3962400"/>
          <a:ext cx="5410200" cy="274638"/>
        </p:xfrm>
        <a:graphic>
          <a:graphicData uri="http://schemas.openxmlformats.org/drawingml/2006/table">
            <a:tbl>
              <a:tblPr/>
              <a:tblGrid>
                <a:gridCol w="541338"/>
                <a:gridCol w="541337"/>
                <a:gridCol w="539750"/>
                <a:gridCol w="541338"/>
                <a:gridCol w="541337"/>
                <a:gridCol w="541338"/>
                <a:gridCol w="541337"/>
                <a:gridCol w="539750"/>
                <a:gridCol w="541338"/>
                <a:gridCol w="541337"/>
              </a:tblGrid>
              <a:tr h="274638">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18 </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36</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39</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45</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54</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63</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72</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81</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200" b="1" i="0" u="none" strike="noStrike" cap="none" normalizeH="0" baseline="0" smtClean="0">
                          <a:ln>
                            <a:noFill/>
                          </a:ln>
                          <a:solidFill>
                            <a:srgbClr val="990000"/>
                          </a:solidFill>
                          <a:effectLst/>
                          <a:latin typeface="Times New Roman" panose="02020603050405020304" pitchFamily="18" charset="0"/>
                          <a:cs typeface="Times New Roman" panose="02020603050405020304" pitchFamily="18" charset="0"/>
                        </a:rPr>
                        <a:t>108</a:t>
                      </a:r>
                      <a:endParaRPr kumimoji="0" lang="en-US" sz="1200" b="1" i="0" u="none" strike="noStrike" cap="none" normalizeH="0" baseline="0" smtClean="0">
                        <a:ln>
                          <a:noFill/>
                        </a:ln>
                        <a:solidFill>
                          <a:srgbClr val="990000"/>
                        </a:solidFill>
                        <a:effectLst/>
                        <a:latin typeface="Arial" panose="020B0604020202020204" pitchFamily="34" charset="0"/>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r>
            </a:tbl>
          </a:graphicData>
        </a:graphic>
      </p:graphicFrame>
      <p:sp>
        <p:nvSpPr>
          <p:cNvPr id="10458" name="Text Box 219"/>
          <p:cNvSpPr txBox="1"/>
          <p:nvPr/>
        </p:nvSpPr>
        <p:spPr>
          <a:xfrm>
            <a:off x="0" y="4321175"/>
            <a:ext cx="9144000" cy="2536825"/>
          </a:xfrm>
          <a:prstGeom prst="rect">
            <a:avLst/>
          </a:prstGeom>
          <a:noFill/>
          <a:ln w="9525">
            <a:noFill/>
          </a:ln>
        </p:spPr>
        <p:txBody>
          <a:bodyPr anchor="t" anchorCtr="0">
            <a:spAutoFit/>
          </a:bodyPr>
          <a:p>
            <a:pPr eaLnBrk="0" hangingPunct="0"/>
            <a:r>
              <a:rPr lang="en-US" sz="1600" b="1" i="1" dirty="0">
                <a:solidFill>
                  <a:srgbClr val="FFFF00"/>
                </a:solidFill>
                <a:latin typeface="Garamond" panose="02020404030301010803" pitchFamily="18" charset="0"/>
              </a:rPr>
              <a:t>Note : </a:t>
            </a:r>
            <a:r>
              <a:rPr lang="en-US" sz="1600" dirty="0">
                <a:solidFill>
                  <a:srgbClr val="FFFF00"/>
                </a:solidFill>
                <a:latin typeface="Garamond" panose="02020404030301010803" pitchFamily="18" charset="0"/>
              </a:rPr>
              <a:t>In Pass 1, A[0] is the only element in the sorted set.</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2, A[1] will be placed  either before or after A[0], so that the array A is sorted</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3, A[2] will be placed either before A[0], in-between A[0] and A[1] or after A[1], so that the array is sorted. </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Pass 4, A[4] will be placed in its proper place so that the array A is sorted.</a:t>
            </a:r>
            <a:endParaRPr lang="en-US" sz="1600" dirty="0">
              <a:solidFill>
                <a:srgbClr val="FFFF00"/>
              </a:solidFill>
              <a:latin typeface="Garamond" panose="02020404030301010803" pitchFamily="18" charset="0"/>
            </a:endParaRPr>
          </a:p>
          <a:p>
            <a:pPr eaLnBrk="0" hangingPunct="0"/>
            <a:br>
              <a:rPr lang="en-US" sz="1600" dirty="0">
                <a:solidFill>
                  <a:srgbClr val="FFFF00"/>
                </a:solidFill>
                <a:latin typeface="Garamond" panose="02020404030301010803" pitchFamily="18" charset="0"/>
              </a:rPr>
            </a:br>
            <a:r>
              <a:rPr lang="en-US" sz="1600" dirty="0">
                <a:solidFill>
                  <a:srgbClr val="FFFF00"/>
                </a:solidFill>
                <a:latin typeface="Garamond" panose="02020404030301010803" pitchFamily="18" charset="0"/>
              </a:rPr>
              <a:t>In Pass N, A[N-1] will be placed in its proper place so that the array A is sorted.</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Therefore, we conclude to insert the element A[K] is in the sorted list A[0], A[1], …. A[K-1], we need to compare A[K] with A[K-1], then with A[K-2], then with A[K-3] until we meet an element A[J] such that A[J] &lt;= A[K]. </a:t>
            </a:r>
            <a:endParaRPr lang="en-US" sz="1600" dirty="0">
              <a:solidFill>
                <a:srgbClr val="FFFF00"/>
              </a:solidFill>
              <a:latin typeface="Garamond" panose="02020404030301010803" pitchFamily="18" charset="0"/>
            </a:endParaRPr>
          </a:p>
          <a:p>
            <a:pPr eaLnBrk="0" hangingPunct="0"/>
            <a:r>
              <a:rPr lang="en-US" sz="1600" dirty="0">
                <a:solidFill>
                  <a:srgbClr val="FFFF00"/>
                </a:solidFill>
                <a:latin typeface="Garamond" panose="02020404030301010803" pitchFamily="18" charset="0"/>
              </a:rPr>
              <a:t>In order to insert A[K] in its correct position, we need to move each element A[K-1], A[K-2], …., A[J] by one position and then A[K] is inserted at the (J+1)th location. </a:t>
            </a:r>
            <a:endParaRPr lang="en-US" sz="1600" dirty="0">
              <a:solidFill>
                <a:srgbClr val="FFFF00"/>
              </a:solidFill>
              <a:latin typeface="Garamond" panose="020204040303010108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AutoShape 2"/>
          <p:cNvSpPr/>
          <p:nvPr/>
        </p:nvSpPr>
        <p:spPr>
          <a:xfrm>
            <a:off x="914400" y="-304800"/>
            <a:ext cx="7162800" cy="3124200"/>
          </a:xfrm>
          <a:prstGeom prst="bevel">
            <a:avLst>
              <a:gd name="adj" fmla="val 12500"/>
            </a:avLst>
          </a:prstGeom>
          <a:solidFill>
            <a:srgbClr val="FFE5FD"/>
          </a:solidFill>
          <a:ln w="9525" cap="flat" cmpd="sng">
            <a:solidFill>
              <a:srgbClr val="000000"/>
            </a:solidFill>
            <a:prstDash val="solid"/>
            <a:miter/>
            <a:headEnd type="none" w="med" len="med"/>
            <a:tailEnd type="none" w="med" len="med"/>
          </a:ln>
        </p:spPr>
        <p:txBody>
          <a:bodyPr anchor="t" anchorCtr="0"/>
          <a:p>
            <a:pPr eaLnBrk="0" hangingPunct="0"/>
            <a:r>
              <a:rPr lang="en-US" sz="1200" b="1" dirty="0">
                <a:solidFill>
                  <a:srgbClr val="990000"/>
                </a:solidFill>
                <a:latin typeface="Courier New" panose="02070309020205020404" pitchFamily="49" charset="0"/>
              </a:rPr>
              <a:t>Insertion sort (ARR, N) where ARR is an array of N elements</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1: Repeat Steps 2 to 5 for K = 1 to N</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2: 	SET TEMP = ARR[K]</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3:	SET J = K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4: 	Repeat while TEMP &lt;= ARR[J] &amp;&amp; j &gt;= 0</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ARR[J + 1] = ARR[J]</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SET J = J – 1</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INNER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5: 	SET ARR[J + 1] = TEMP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	[END OF LOOP]</a:t>
            </a:r>
            <a:endParaRPr lang="en-US" sz="1200" b="1" dirty="0">
              <a:solidFill>
                <a:srgbClr val="990000"/>
              </a:solidFill>
              <a:latin typeface="Courier New" panose="02070309020205020404" pitchFamily="49" charset="0"/>
            </a:endParaRPr>
          </a:p>
          <a:p>
            <a:pPr eaLnBrk="0" hangingPunct="0"/>
            <a:r>
              <a:rPr lang="en-US" sz="1200" b="1" dirty="0">
                <a:solidFill>
                  <a:srgbClr val="990000"/>
                </a:solidFill>
                <a:latin typeface="Courier New" panose="02070309020205020404" pitchFamily="49" charset="0"/>
              </a:rPr>
              <a:t>Step 6: EXIT</a:t>
            </a:r>
            <a:endParaRPr lang="en-US" sz="1200" b="1" dirty="0">
              <a:solidFill>
                <a:srgbClr val="990000"/>
              </a:solidFill>
              <a:latin typeface="Courier New" panose="02070309020205020404" pitchFamily="49" charset="0"/>
            </a:endParaRPr>
          </a:p>
          <a:p>
            <a:pPr eaLnBrk="0" hangingPunct="0"/>
            <a:endParaRPr lang="en-US" sz="1200" b="1" dirty="0">
              <a:solidFill>
                <a:srgbClr val="990000"/>
              </a:solidFill>
              <a:latin typeface="Courier New" panose="02070309020205020404" pitchFamily="49" charset="0"/>
            </a:endParaRPr>
          </a:p>
          <a:p>
            <a:pPr eaLnBrk="0" hangingPunct="0"/>
            <a:endParaRPr lang="en-US" dirty="0">
              <a:latin typeface="Garamond" panose="02020404030301010803" pitchFamily="18" charset="0"/>
            </a:endParaRPr>
          </a:p>
        </p:txBody>
      </p:sp>
      <p:sp>
        <p:nvSpPr>
          <p:cNvPr id="11266" name="Text Box 3"/>
          <p:cNvSpPr txBox="1"/>
          <p:nvPr/>
        </p:nvSpPr>
        <p:spPr>
          <a:xfrm>
            <a:off x="0" y="3048000"/>
            <a:ext cx="8839200" cy="3414713"/>
          </a:xfrm>
          <a:prstGeom prst="rect">
            <a:avLst/>
          </a:prstGeom>
          <a:noFill/>
          <a:ln w="9525">
            <a:noFill/>
          </a:ln>
        </p:spPr>
        <p:txBody>
          <a:bodyPr anchor="t" anchorCtr="0">
            <a:spAutoFit/>
          </a:bodyPr>
          <a:p>
            <a:pPr eaLnBrk="0" hangingPunct="0"/>
            <a:r>
              <a:rPr lang="en-US" b="1" u="sng" dirty="0">
                <a:solidFill>
                  <a:srgbClr val="FFCCFF"/>
                </a:solidFill>
                <a:latin typeface="Garamond" panose="02020404030301010803" pitchFamily="18" charset="0"/>
              </a:rPr>
              <a:t>Complexity of Insertion Sort Algorithm  </a:t>
            </a:r>
            <a:endParaRPr lang="en-US" u="sng" dirty="0">
              <a:solidFill>
                <a:srgbClr val="FFCCFF"/>
              </a:solidFill>
              <a:latin typeface="Garamond" panose="02020404030301010803" pitchFamily="18" charset="0"/>
            </a:endParaRPr>
          </a:p>
          <a:p>
            <a:pPr eaLnBrk="0" hangingPunct="0"/>
            <a:r>
              <a:rPr lang="en-US" dirty="0">
                <a:solidFill>
                  <a:srgbClr val="FFFF00"/>
                </a:solidFill>
                <a:latin typeface="Garamond" panose="02020404030301010803" pitchFamily="18" charset="0"/>
              </a:rPr>
              <a:t>For an insertion sort, the best case occurs when the array is already sorted. In this case the running time of the algorithm has a linear running time (i.e.,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 This is because, during each iteration, the first element from unsorted set is compared only with the last element of the sorted set of the array.</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Similarly, the worst case of the insertion sort algorithm occurs when the array is sorted in reverse order. In the worst case, the first element of the unsorted set has to be compared with almost every element in the sorted set. Furthermore, every iteration of the inner loop will have to shift the elements of the sorted set of the array before inserting the next element. Therefore, in the worst case, insertion sort has a quadratic running time (i.e., O(</a:t>
            </a:r>
            <a:r>
              <a:rPr lang="en-US" i="1" dirty="0">
                <a:solidFill>
                  <a:srgbClr val="FFFF00"/>
                </a:solidFill>
                <a:latin typeface="Garamond" panose="02020404030301010803" pitchFamily="18" charset="0"/>
              </a:rPr>
              <a:t>n</a:t>
            </a:r>
            <a:r>
              <a:rPr lang="en-US" dirty="0">
                <a:solidFill>
                  <a:srgbClr val="FFFF00"/>
                </a:solidFill>
                <a:latin typeface="Garamond" panose="02020404030301010803" pitchFamily="18" charset="0"/>
              </a:rPr>
              <a:t>2)).</a:t>
            </a:r>
            <a:endParaRPr lang="en-US" dirty="0">
              <a:solidFill>
                <a:srgbClr val="FFFF00"/>
              </a:solidFill>
              <a:latin typeface="Garamond" panose="02020404030301010803" pitchFamily="18" charset="0"/>
            </a:endParaRPr>
          </a:p>
          <a:p>
            <a:pPr eaLnBrk="0" hangingPunct="0"/>
            <a:r>
              <a:rPr lang="en-US" dirty="0">
                <a:solidFill>
                  <a:srgbClr val="FFFF00"/>
                </a:solidFill>
                <a:latin typeface="Garamond" panose="02020404030301010803" pitchFamily="18" charset="0"/>
              </a:rPr>
              <a:t>Even in the average case, the insertion sort algorithm will have to make at least (K-1)/2 comparisons. Thus, the average case also has a quadratic running time. </a:t>
            </a:r>
            <a:endParaRPr lang="en-US" dirty="0">
              <a:solidFill>
                <a:srgbClr val="FFFF00"/>
              </a:solidFill>
              <a:latin typeface="Garamond" panose="02020404030301010803"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23212</Words>
  <Application>WPS Presentation</Application>
  <PresentationFormat>On-screen Show (4:3)</PresentationFormat>
  <Paragraphs>1171</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Courier New</vt:lpstr>
      <vt:lpstr>Garamond</vt:lpstr>
      <vt:lpstr>Times New Roman</vt:lpstr>
      <vt:lpstr>Microsoft YaHei</vt:lpstr>
      <vt:lpstr>Arial Unicode MS</vt:lpstr>
      <vt:lpstr>Calibri</vt:lpstr>
      <vt:lpstr>Verdana</vt:lpstr>
      <vt:lpstr>Default Design</vt:lpstr>
      <vt:lpstr>Data Structures Using C </vt:lpstr>
      <vt:lpstr>CHAPTER 14</vt:lpstr>
      <vt:lpstr>INTRODUCTION </vt:lpstr>
      <vt:lpstr>BUBBLE SORT </vt:lpstr>
      <vt:lpstr>PowerPoint 演示文稿</vt:lpstr>
      <vt:lpstr>PowerPoint 演示文稿</vt:lpstr>
      <vt:lpstr>INSERTION SORT </vt:lpstr>
      <vt:lpstr>PowerPoint 演示文稿</vt:lpstr>
      <vt:lpstr>PowerPoint 演示文稿</vt:lpstr>
      <vt:lpstr>SELECTION SORT </vt:lpstr>
      <vt:lpstr>PowerPoint 演示文稿</vt:lpstr>
      <vt:lpstr>PowerPoint 演示文稿</vt:lpstr>
      <vt:lpstr>MERGE SORT </vt:lpstr>
      <vt:lpstr>PowerPoint 演示文稿</vt:lpstr>
      <vt:lpstr>PowerPoint 演示文稿</vt:lpstr>
      <vt:lpstr>PowerPoint 演示文稿</vt:lpstr>
      <vt:lpstr>PowerPoint 演示文稿</vt:lpstr>
      <vt:lpstr>PowerPoint 演示文稿</vt:lpstr>
      <vt:lpstr>QUICK SORT</vt:lpstr>
      <vt:lpstr>PowerPoint 演示文稿</vt:lpstr>
      <vt:lpstr>PowerPoint 演示文稿</vt:lpstr>
      <vt:lpstr>PowerPoint 演示文稿</vt:lpstr>
      <vt:lpstr>PowerPoint 演示文稿</vt:lpstr>
      <vt:lpstr>PowerPoint 演示文稿</vt:lpstr>
      <vt:lpstr>HEAP SORT</vt:lpstr>
      <vt:lpstr>PowerPoint 演示文稿</vt:lpstr>
      <vt:lpstr>COMPARISON OF ALGORITHMS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80</cp:revision>
  <dcterms:created xsi:type="dcterms:W3CDTF">2009-07-24T09:58:00Z</dcterms:created>
  <dcterms:modified xsi:type="dcterms:W3CDTF">2023-12-08T07:18:40Z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F9DF1363334F4641B7B18DF5FB0529DD_13</vt:lpwstr>
  </property>
</Properties>
</file>