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57" r:id="rId8"/>
    <p:sldId id="264" r:id="rId9"/>
    <p:sldId id="265" r:id="rId10"/>
    <p:sldId id="266" r:id="rId11"/>
    <p:sldId id="267" r:id="rId12"/>
    <p:sldId id="258" r:id="rId13"/>
    <p:sldId id="268" r:id="rId14"/>
    <p:sldId id="269" r:id="rId15"/>
    <p:sldId id="270" r:id="rId16"/>
    <p:sldId id="271" r:id="rId17"/>
    <p:sldId id="273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5606C-B257-BE03-5D33-26B40B299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F1C7E-5BB2-F8BA-29D1-B95A98FF4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9C9D5-2157-2ACB-65B7-185BE894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5FE-E405-40B8-B5FC-B1ECEA4BBA3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6B37-56BA-AB09-9499-6FDDAB01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73F2-3270-2E86-6B56-C9999349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2D45-631D-4C82-961D-925C8DE5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57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3513-44B5-9BAF-5C4D-4EB70718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21D93-04B5-611F-51A7-593691BE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14522-5368-211B-CE90-B51B55C2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5FE-E405-40B8-B5FC-B1ECEA4BBA3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2396D-B5F0-0091-221E-E1F2C2DF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B5A97-CFA7-A2F7-4954-499B2168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2D45-631D-4C82-961D-925C8DE5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43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07F5EC-0C16-795A-C13B-21FB8AC3E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CC7CF-1242-1887-F06F-42CC504D5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47B0C-3A23-DBB3-9302-F49BDC49D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5FE-E405-40B8-B5FC-B1ECEA4BBA3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62588-F55B-FD04-B986-1CEAC326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2858A-0D35-09D6-3B0D-1E2B8619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2D45-631D-4C82-961D-925C8DE5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72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CC40-5F04-79C0-5C94-330B4E53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26938-3464-16F3-7BD9-65B446189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95C34-2F9C-E4C0-FF24-57277B16A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5FE-E405-40B8-B5FC-B1ECEA4BBA3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62C28-9B9C-FD86-299C-21B71809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770F-344D-1214-8DF0-6CECEF12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2D45-631D-4C82-961D-925C8DE5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69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B6CA-8CE3-49E3-CF23-1DAE187C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180F4-8241-D067-1A9F-279072B6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95E21-5CE3-7BEA-30BB-2E8BF0A6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5FE-E405-40B8-B5FC-B1ECEA4BBA3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5EC1-8030-AE4A-D1CA-A33AF0DBD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F7CBA-4B67-DB01-34E7-0361CDAC2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2D45-631D-4C82-961D-925C8DE5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10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C163-7D98-33AC-6477-93A4F2864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DE780-E8FB-10C5-7431-CFD54B64F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07B17-5B2A-7399-909B-6B94FFD1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32F7F-4587-858E-786A-EB7C96972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5FE-E405-40B8-B5FC-B1ECEA4BBA3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0149-ED9C-0C99-1BD2-7D02CB4F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FEBE8-CF7E-46FC-BB00-D50E91BE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2D45-631D-4C82-961D-925C8DE5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2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8341-DC70-66C3-6F4F-BF0F0B6A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9F383-8ED2-9456-80B6-13AD42A4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140C2-170D-E350-43F9-005838464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569526-9D1C-3C37-A829-B0D966D61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9528B4-5570-F405-D258-142AE3AC1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D57741-43F0-9EF9-ACC3-E7197D0A7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5FE-E405-40B8-B5FC-B1ECEA4BBA3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4EA49-B122-418C-C2B7-037CD6D41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80F6C-BC39-0991-61BA-DDF51DD2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2D45-631D-4C82-961D-925C8DE5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64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26CA-F179-F88B-33AD-38CF1205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85601-0CB0-E2B6-001A-9D59F33B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5FE-E405-40B8-B5FC-B1ECEA4BBA3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47AC7-DFEA-A277-53E8-FBC80EB8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D121C-B544-65D1-AC87-C4CA3990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2D45-631D-4C82-961D-925C8DE5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73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CB91B-26C3-C50D-E9A0-739D4BBF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5FE-E405-40B8-B5FC-B1ECEA4BBA3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E34CE-0C30-0DA9-D607-7F02787E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1D289-DF66-2378-58A4-BE374C68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2D45-631D-4C82-961D-925C8DE5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2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115DA-39E4-7754-BB22-6ACB6D0B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260CE-51BD-DAC2-2A8A-09C0F071F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7DE13-19EE-68B1-70E1-EE84A3487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2AA2E-08F5-317E-54BC-350E96C49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5FE-E405-40B8-B5FC-B1ECEA4BBA3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DCC58-4732-98A4-D4AD-53B19E5E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A0CCB-719D-541F-28BB-FECFB1395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2D45-631D-4C82-961D-925C8DE5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45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38AA-2B8F-86EA-3A3A-3C31E16D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680CD-7201-E8AA-BC22-ABC56CF72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30F27-0C86-6183-A755-417457E4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6BCB2-FCA5-D41C-995E-3C25F0C2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85FE-E405-40B8-B5FC-B1ECEA4BBA3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F85AD-C52C-BD20-14E6-87E27E7F4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1E8C3-0F8C-14AD-80C2-B3346F80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52D45-631D-4C82-961D-925C8DE5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59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98F6F-B8DF-2564-44DA-978F1C7B0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B3525-BED1-1D66-E621-021E2EF09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E42C0-A57C-B84B-DEBF-F78CAB71B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85FE-E405-40B8-B5FC-B1ECEA4BBA3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C53B8-395A-1DDA-3CD7-BED98AC88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7D30C-1EFD-D040-E577-CCA2962F9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52D45-631D-4C82-961D-925C8DE51B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5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F72A-A99D-3E6B-5049-CFAF927814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br>
              <a:rPr lang="en-IN" sz="1800" b="0" i="0" u="none" strike="noStrike" baseline="0" dirty="0">
                <a:latin typeface="Arial" panose="020B0604020202020204" pitchFamily="34" charset="0"/>
              </a:rPr>
            </a:br>
            <a:r>
              <a:rPr lang="en-IN" sz="1800" b="0" i="0" u="none" strike="noStrike" baseline="0" dirty="0">
                <a:latin typeface="Arial" panose="020B0604020202020204" pitchFamily="34" charset="0"/>
              </a:rPr>
              <a:t> </a:t>
            </a:r>
            <a:br>
              <a:rPr lang="en-IN" sz="1800" b="0" i="0" u="none" strike="noStrike" baseline="0" dirty="0">
                <a:latin typeface="Arial" panose="020B0604020202020204" pitchFamily="34" charset="0"/>
              </a:rPr>
            </a:br>
            <a:r>
              <a:rPr lang="en-IN" sz="5400" b="1" i="0" u="none" strike="noStrike" baseline="0" dirty="0">
                <a:solidFill>
                  <a:srgbClr val="000000"/>
                </a:solidFill>
                <a:latin typeface="OCPEDH+TimesNewRoman,Bold"/>
              </a:rPr>
              <a:t>VISIBLE-SURFACE DETECTION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31523-74FF-E62B-6E68-A9A1532C1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IN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2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2800" b="0" i="0" u="none" strike="noStrike" baseline="0" dirty="0">
                <a:latin typeface="Arial" panose="020B0604020202020204" pitchFamily="34" charset="0"/>
              </a:rPr>
              <a:t>What is hidden and what is visible?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518778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C0F4-254E-638C-0237-E564F0AB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solidFill>
                  <a:srgbClr val="000000"/>
                </a:solidFill>
                <a:latin typeface="OCPEDH+TimesNewRoman,Bold"/>
              </a:rPr>
              <a:t>Advantages (</a:t>
            </a:r>
            <a:r>
              <a:rPr lang="en-IN" sz="4400" b="1" i="0" u="none" strike="noStrike" baseline="0" dirty="0" err="1">
                <a:solidFill>
                  <a:srgbClr val="000000"/>
                </a:solidFill>
                <a:latin typeface="OCPEDH+TimesNewRoman,Bold"/>
              </a:rPr>
              <a:t>z-buffer</a:t>
            </a:r>
            <a:r>
              <a:rPr lang="en-IN" sz="4400" b="1" i="0" u="none" strike="noStrike" baseline="0" dirty="0">
                <a:solidFill>
                  <a:srgbClr val="000000"/>
                </a:solidFill>
                <a:latin typeface="OCPEDH+TimesNewRoman,Bold"/>
              </a:rPr>
              <a:t> method): </a:t>
            </a:r>
            <a:br>
              <a:rPr lang="en-IN" sz="4400" b="0" i="0" u="none" strike="noStrike" baseline="0" dirty="0">
                <a:solidFill>
                  <a:srgbClr val="000000"/>
                </a:solidFill>
                <a:latin typeface="OCPEDH+TimesNewRoman,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F88F2-9747-74A0-4DF2-870AB4375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1) Easy to implement and it requires no sorting of surface in a scene. </a:t>
            </a:r>
          </a:p>
          <a:p>
            <a:pPr marL="0" marR="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2) An arbitrary number of objects can be handled because each object is processed one at a time. The number of objects is limited only by the computer’s memory to store the objects. </a:t>
            </a:r>
          </a:p>
          <a:p>
            <a:pPr marL="0" marR="0" indent="0" algn="l">
              <a:buNone/>
            </a:pPr>
            <a:r>
              <a:rPr lang="en-IN" b="0" i="0" u="none" strike="noStrike" baseline="0" dirty="0">
                <a:solidFill>
                  <a:srgbClr val="000000"/>
                </a:solidFill>
                <a:latin typeface="OCPECF+TimesNewRoman"/>
              </a:rPr>
              <a:t>3) Simple hardware implementation. </a:t>
            </a:r>
          </a:p>
          <a:p>
            <a:pPr marL="0" marR="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4) Online algorithm (i.e., we don’t need to load all polygons at once in order to run algorithm). </a:t>
            </a:r>
          </a:p>
          <a:p>
            <a:pPr marL="0" indent="0">
              <a:buNone/>
            </a:pP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15857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0573-F14F-505D-C072-08074272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i="0" u="none" strike="noStrike" baseline="0" dirty="0">
                <a:solidFill>
                  <a:srgbClr val="000000"/>
                </a:solidFill>
                <a:latin typeface="OCPEDH+TimesNewRoman,Bold"/>
              </a:rPr>
              <a:t>Disadvantages: </a:t>
            </a:r>
            <a:endParaRPr lang="en-IN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2350-0951-9C56-6D92-E488D7A21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b="0" i="0" u="none" strike="noStrike" baseline="0" dirty="0">
              <a:solidFill>
                <a:srgbClr val="000000"/>
              </a:solidFill>
              <a:latin typeface="OCPEDH+TimesNewRoman,Bold"/>
            </a:endParaRPr>
          </a:p>
          <a:p>
            <a:pPr marL="0" marR="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1) Doubles memory requirements (at least), one for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CPECF+TimesNewRoman"/>
              </a:rPr>
              <a:t>z-buffer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 and one for refresh-buffer. </a:t>
            </a:r>
          </a:p>
          <a:p>
            <a:pPr marL="0" marR="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2) Device dependent and memory intensive. </a:t>
            </a:r>
          </a:p>
          <a:p>
            <a:pPr marL="0" marR="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3) Wasted computation on drawing distant points that are drawn over with closer points that occupy the same pixel. </a:t>
            </a:r>
          </a:p>
          <a:p>
            <a:pPr marL="0" marR="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4) Spends time while rendering polygons that are not visible. </a:t>
            </a:r>
          </a:p>
          <a:p>
            <a:pPr marL="0" marR="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5) Requires re-calculations when changing the scale. </a:t>
            </a:r>
          </a:p>
          <a:p>
            <a:pPr marL="0" marR="0" indent="0" algn="l">
              <a:buNone/>
            </a:pPr>
            <a:r>
              <a:rPr lang="en-US" dirty="0">
                <a:solidFill>
                  <a:srgbClr val="000000"/>
                </a:solidFill>
                <a:latin typeface="OCPECF+TimesNewRoman"/>
              </a:rPr>
              <a:t>6) Works only with opaque surfaces</a:t>
            </a:r>
            <a:endParaRPr lang="en-US" b="0" i="0" u="none" strike="noStrike" baseline="0" dirty="0">
              <a:solidFill>
                <a:srgbClr val="000000"/>
              </a:solidFill>
              <a:latin typeface="OCPECF+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207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618E-7CF7-10A7-1A63-619D3B24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i="0" u="none" strike="noStrike" baseline="0" dirty="0">
                <a:solidFill>
                  <a:srgbClr val="000000"/>
                </a:solidFill>
                <a:latin typeface="OCPECF+TimesNewRoman"/>
              </a:rPr>
              <a:t>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BA5D-EF56-4CEB-E72C-68276D023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u="none" strike="noStrike" baseline="0" dirty="0">
                <a:solidFill>
                  <a:srgbClr val="000000"/>
                </a:solidFill>
                <a:latin typeface="OCPECF+TimesNewRoman"/>
              </a:rPr>
              <a:t>The performance of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OCPEGI+TimesNewRoman,Italic"/>
              </a:rPr>
              <a:t>Z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-buffer method is low for simple scenes and high with complex scenes.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Scan-line methods are effectively used for scenes with up to thousand polygon surfaces. </a:t>
            </a:r>
            <a:endParaRPr lang="en-US" sz="3600" dirty="0">
              <a:solidFill>
                <a:srgbClr val="000000"/>
              </a:solidFill>
              <a:latin typeface="OCPECF+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991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828EA-E79F-CA6F-79A4-03DFE961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Q-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OCPECF+TimesNewRoman"/>
              </a:rPr>
              <a:t>How does the </a:t>
            </a:r>
            <a:r>
              <a:rPr lang="en-US" sz="4400" b="0" i="0" u="none" strike="noStrike" baseline="0" dirty="0" err="1">
                <a:solidFill>
                  <a:srgbClr val="000000"/>
                </a:solidFill>
                <a:latin typeface="OCPECF+TimesNewRoman"/>
              </a:rPr>
              <a:t>z-buffer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OCPECF+TimesNewRoman"/>
              </a:rPr>
              <a:t> algorithm determine which surfaces are hidden?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CC0CD-49AA-3806-282D-744DD3DE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algn="l"/>
            <a:r>
              <a:rPr lang="en-US" b="1" i="0" u="none" strike="noStrike" baseline="0" dirty="0">
                <a:solidFill>
                  <a:srgbClr val="000000"/>
                </a:solidFill>
                <a:latin typeface="OCPEDH+TimesNewRoman,Bold"/>
              </a:rPr>
              <a:t>Solution: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Z-buffer algorithm uses a two buffer area each of two-dimensional array, one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CPECF+TimesNewRoman"/>
              </a:rPr>
              <a:t>z-buffer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 which stores the depth value at each pixel position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CPECF+TimesNewRoman"/>
              </a:rPr>
              <a:t>x,y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), another frame-buffer which stores the intensity values of the visible surface. By setting initial values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CPECF+TimesNewRoman"/>
              </a:rPr>
              <a:t>z-buffer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 to some large number (usually the distance of back clipping plane), the problem of determining which surfaces are closer is reduced to simply comparing the present depth values stored in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CPECF+TimesNewRoman"/>
              </a:rPr>
              <a:t>z-buffer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 at pixel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CPECF+TimesNewRoman"/>
              </a:rPr>
              <a:t>x,y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) with the newly calculated depth value at pixel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CPECF+TimesNewRoman"/>
              </a:rPr>
              <a:t>x,y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). If this new value is less than the present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CPECF+TimesNewRoman"/>
              </a:rPr>
              <a:t>z-buffer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 value, this value replaces the value stored in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CPECF+TimesNewRoman"/>
              </a:rPr>
              <a:t>z-buffer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 and the pixel color value is changed to the color of the new surface.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940452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813A-6B15-2612-752F-90ED563B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Q-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OCPECF+TimesNewRoman"/>
              </a:rPr>
              <a:t>What happens when two polygons have the same z value and the 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OCPECF+TimesNewRoman"/>
              </a:rPr>
              <a:t>z-buffer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OCPECF+TimesNewRoman"/>
              </a:rPr>
              <a:t> algorithm is used? 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29B5-6736-6825-A6B5-E718370E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u="none" strike="noStrike" baseline="0" dirty="0">
                <a:solidFill>
                  <a:srgbClr val="000000"/>
                </a:solidFill>
                <a:latin typeface="OCPEDH+TimesNewRoman,Bold"/>
              </a:rPr>
              <a:t>Solution: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CPECF+TimesNewRoman"/>
              </a:rPr>
              <a:t>z-buffer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 algorithms, changes colors at a pixel if z(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CPECF+TimesNewRoman"/>
              </a:rPr>
              <a:t>x,y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)&lt;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CPECF+TimesNewRoman"/>
              </a:rPr>
              <a:t>z</a:t>
            </a:r>
            <a:r>
              <a:rPr lang="en-US" b="0" i="0" u="none" strike="noStrike" baseline="30000" dirty="0" err="1">
                <a:solidFill>
                  <a:srgbClr val="000000"/>
                </a:solidFill>
                <a:latin typeface="OCPECF+TimesNewRoman"/>
              </a:rPr>
              <a:t>buf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OCPECF+TimesNewRoman"/>
              </a:rPr>
              <a:t>x,y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), the first polygon surface will determine the color of the pixel. </a:t>
            </a:r>
            <a:endParaRPr lang="en-IN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A551F7-B357-9D81-D906-074C872CF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013502"/>
            <a:ext cx="1007519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depth-buffer is especially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EE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it is difficult to order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polygons in the scene based on their depth, such as in the case shown below: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0DEFFB-2338-B30F-60DF-F872AFA41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662" y="4223099"/>
            <a:ext cx="1940641" cy="233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8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7866-AA2E-689B-4B22-F6BB43D36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4800" b="1" i="0" u="none" strike="noStrike" baseline="0" dirty="0">
                <a:solidFill>
                  <a:srgbClr val="000000"/>
                </a:solidFill>
                <a:latin typeface="OCPEDH+TimesNewRoman,Bold"/>
              </a:rPr>
              <a:t>Area-Subdivision method:</a:t>
            </a:r>
            <a:br>
              <a:rPr lang="en-IN" sz="4800" b="1" i="0" u="none" strike="noStrike" baseline="0" dirty="0">
                <a:solidFill>
                  <a:srgbClr val="000000"/>
                </a:solidFill>
                <a:latin typeface="OCPEDH+TimesNewRoman,Bold"/>
              </a:rPr>
            </a:br>
            <a:r>
              <a:rPr lang="en-IN" sz="4800" b="1" i="0" u="none" strike="noStrike" baseline="0" dirty="0">
                <a:solidFill>
                  <a:srgbClr val="000000"/>
                </a:solidFill>
                <a:latin typeface="OCPEDH+TimesNewRoman,Bold"/>
              </a:rPr>
              <a:t>(Warnock’s Algorithm) </a:t>
            </a:r>
            <a:endParaRPr lang="en-IN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3787-53D5-3405-ADA9-F195678D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831"/>
            <a:ext cx="10891684" cy="2126943"/>
          </a:xfrm>
        </p:spPr>
        <p:txBody>
          <a:bodyPr>
            <a:normAutofit/>
          </a:bodyPr>
          <a:lstStyle/>
          <a:p>
            <a:r>
              <a:rPr lang="en-IN" b="0" i="0" u="none" strike="noStrike" baseline="0" dirty="0">
                <a:solidFill>
                  <a:srgbClr val="000000"/>
                </a:solidFill>
                <a:latin typeface="OCPECF+TimesNewRoman"/>
              </a:rPr>
              <a:t>an image-space method </a:t>
            </a: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but uses object-space operations reordering (or sorting) of surfaces according to depth. </a:t>
            </a:r>
            <a:endParaRPr lang="en-IN" dirty="0">
              <a:solidFill>
                <a:srgbClr val="000000"/>
              </a:solidFill>
              <a:latin typeface="OCPECF+TimesNewRoman"/>
            </a:endParaRPr>
          </a:p>
          <a:p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If the tests indicate that the view is sufficiently complex, we subdivide it. </a:t>
            </a:r>
            <a:endParaRPr lang="en-IN" b="0" i="0" u="none" strike="noStrike" baseline="0" dirty="0">
              <a:solidFill>
                <a:srgbClr val="000000"/>
              </a:solidFill>
              <a:latin typeface="OCPECF+TimesNew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12BB0-E2CE-CB24-9F9C-18834D1C6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60844" y="4482845"/>
            <a:ext cx="882138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0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1F769-AB77-49CD-A506-4CA84A74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IN" dirty="0"/>
              <a:t>Cases: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7E80-87B7-6A50-1B32-83F90FB2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058"/>
            <a:ext cx="10515600" cy="549981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3600" b="0" i="0" u="none" strike="noStrike" baseline="0" dirty="0">
                <a:solidFill>
                  <a:srgbClr val="000000"/>
                </a:solidFill>
                <a:latin typeface="OCPECF+TimesNewRoman"/>
              </a:rPr>
              <a:t>There are 4 possibilities: </a:t>
            </a:r>
          </a:p>
          <a:p>
            <a:pPr marL="0" marR="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1)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OCPEDH+TimesNewRoman,Bold"/>
              </a:rPr>
              <a:t>Surrounding polygon: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Polygon that completely contains the area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(a)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). </a:t>
            </a:r>
          </a:p>
          <a:p>
            <a:pPr marL="0" marR="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2)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OCPEDH+TimesNewRoman,Bold"/>
              </a:rPr>
              <a:t>Intersecting (or overlapping) polygon: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Polygon that intersects the area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(b)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). </a:t>
            </a:r>
          </a:p>
          <a:p>
            <a:pPr marL="0" marR="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3)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OCPEDH+TimesNewRoman,Bold"/>
              </a:rPr>
              <a:t>Contained polygon: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polygon that is completely contained within the area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(c)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). </a:t>
            </a:r>
          </a:p>
          <a:p>
            <a:pPr marL="0" marR="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4)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OCPEDH+TimesNewRoman,Bold"/>
              </a:rPr>
              <a:t>Disjoint polygon: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Polygon that is completely outside the area (d).</a:t>
            </a:r>
          </a:p>
          <a:p>
            <a:pPr marL="0" marR="0" indent="0" algn="l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OCPECF+TimesNewRoman"/>
            </a:endParaRPr>
          </a:p>
          <a:p>
            <a:pPr marL="0" marR="0" indent="0" algn="l">
              <a:buNone/>
            </a:pPr>
            <a:endParaRPr lang="en-US" sz="2400" dirty="0">
              <a:solidFill>
                <a:srgbClr val="000000"/>
              </a:solidFill>
              <a:latin typeface="OCPECF+TimesNewRoman"/>
            </a:endParaRPr>
          </a:p>
          <a:p>
            <a:pPr marL="0" marR="0" indent="0" algn="l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OCPECF+TimesNewRoman"/>
            </a:endParaRPr>
          </a:p>
          <a:p>
            <a:pPr marL="0" marR="0" indent="0" algn="l">
              <a:buNone/>
            </a:pPr>
            <a:endParaRPr lang="en-US" sz="2400" dirty="0">
              <a:solidFill>
                <a:srgbClr val="000000"/>
              </a:solidFill>
              <a:latin typeface="OCPECF+TimesNewRoman"/>
            </a:endParaRPr>
          </a:p>
          <a:p>
            <a:pPr marL="0" marR="0" indent="0" algn="l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OCPECF+TimesNewRoman"/>
            </a:endParaRPr>
          </a:p>
          <a:p>
            <a:pPr marL="0" marR="0" indent="0" algn="l">
              <a:buNone/>
            </a:pPr>
            <a:endParaRPr lang="en-US" sz="4000" dirty="0">
              <a:solidFill>
                <a:srgbClr val="000000"/>
              </a:solidFill>
              <a:latin typeface="OCPECF+TimesNewRoman"/>
            </a:endParaRPr>
          </a:p>
          <a:p>
            <a:pPr marL="0" marR="0" indent="0" algn="l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(a)Surrounding	                   (b)Intersecting	    (c)Contained		      (d)Disjoint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9DA0A5-421C-425C-2A74-ABBC11B8B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1992"/>
            <a:ext cx="2534004" cy="2152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8805EB-E818-5F76-0648-4483863E5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420" y="3659597"/>
            <a:ext cx="1895740" cy="2257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582D4-4048-CBCA-E04E-3CFD272A0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13135" y="3988255"/>
            <a:ext cx="1448002" cy="16004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E22DBF-D7D1-5D04-BB20-4F96EEE986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4392" y="3742966"/>
            <a:ext cx="2652016" cy="171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4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B430-7959-BB73-EFFD-76F59F4B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7430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Decission</a:t>
            </a:r>
            <a:r>
              <a:rPr lang="en-IN" dirty="0"/>
              <a:t> Making: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2EAC0-C4CE-10CB-1E90-2C5088613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3566"/>
            <a:ext cx="10862187" cy="5046253"/>
          </a:xfrm>
        </p:spPr>
        <p:txBody>
          <a:bodyPr>
            <a:normAutofit/>
          </a:bodyPr>
          <a:lstStyle/>
          <a:p>
            <a:pPr marR="0" algn="l"/>
            <a:r>
              <a:rPr lang="en-US" sz="2200" i="0" u="none" strike="noStrike" baseline="0" dirty="0">
                <a:solidFill>
                  <a:srgbClr val="000000"/>
                </a:solidFill>
              </a:rPr>
              <a:t>Case 1: If All the polygons are </a:t>
            </a:r>
            <a:r>
              <a:rPr lang="en-US" sz="2200" i="0" u="none" strike="noStrike" baseline="0" dirty="0">
                <a:solidFill>
                  <a:srgbClr val="EE0000"/>
                </a:solidFill>
              </a:rPr>
              <a:t>disjoint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 from the area </a:t>
            </a:r>
          </a:p>
          <a:p>
            <a:pPr lvl="1"/>
            <a:r>
              <a:rPr lang="en-US" sz="2200" i="0" u="none" strike="noStrike" baseline="0" dirty="0">
                <a:solidFill>
                  <a:srgbClr val="000000"/>
                </a:solidFill>
              </a:rPr>
              <a:t>then, the background color can be displayed in the area. </a:t>
            </a:r>
          </a:p>
          <a:p>
            <a:pPr marR="0" algn="l"/>
            <a:r>
              <a:rPr lang="en-US" sz="2200" i="0" u="none" strike="noStrike" baseline="0" dirty="0">
                <a:solidFill>
                  <a:srgbClr val="000000"/>
                </a:solidFill>
              </a:rPr>
              <a:t>Case 2: If Exactly one polygon faces, after projection, </a:t>
            </a:r>
            <a:r>
              <a:rPr lang="en-US" sz="2200" i="0" u="none" strike="noStrike" baseline="0" dirty="0">
                <a:solidFill>
                  <a:srgbClr val="EE0000"/>
                </a:solidFill>
              </a:rPr>
              <a:t>intersecting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 or </a:t>
            </a:r>
            <a:r>
              <a:rPr lang="en-US" sz="2200" i="0" u="none" strike="noStrike" baseline="0" dirty="0">
                <a:solidFill>
                  <a:srgbClr val="EE0000"/>
                </a:solidFill>
              </a:rPr>
              <a:t>contained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then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the area is first filled with the background color, and then the part of the polygon contained in the area is scan converted. </a:t>
            </a:r>
          </a:p>
          <a:p>
            <a:pPr marR="0" algn="l"/>
            <a:r>
              <a:rPr lang="en-US" sz="2200" i="0" u="none" strike="noStrike" baseline="0" dirty="0">
                <a:solidFill>
                  <a:srgbClr val="000000"/>
                </a:solidFill>
              </a:rPr>
              <a:t>Case 3: If There is a </a:t>
            </a:r>
            <a:r>
              <a:rPr lang="en-US" sz="2200" i="0" u="none" strike="noStrike" baseline="0" dirty="0">
                <a:solidFill>
                  <a:srgbClr val="EE0000"/>
                </a:solidFill>
              </a:rPr>
              <a:t>single surrounding polygon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, </a:t>
            </a:r>
            <a:r>
              <a:rPr lang="en-US" sz="2200" i="0" u="none" strike="noStrike" baseline="0" dirty="0">
                <a:solidFill>
                  <a:schemeClr val="accent1"/>
                </a:solidFill>
              </a:rPr>
              <a:t>but no intersecting or contained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 polygons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then </a:t>
            </a:r>
            <a:r>
              <a:rPr lang="en-US" sz="2200" i="0" u="none" strike="noStrike" baseline="0" dirty="0">
                <a:solidFill>
                  <a:srgbClr val="000000"/>
                </a:solidFill>
              </a:rPr>
              <a:t>the area is filled with the color of the surrounding polygon.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71A62A-C6B8-5DF2-D3E3-C60875423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003241"/>
            <a:ext cx="1093622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56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7701-920B-2CFE-00B6-A07BEF34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8940"/>
          </a:xfrm>
        </p:spPr>
        <p:txBody>
          <a:bodyPr>
            <a:normAutofit fontScale="90000"/>
          </a:bodyPr>
          <a:lstStyle/>
          <a:p>
            <a:r>
              <a:rPr lang="en-IN" dirty="0"/>
              <a:t>Case-4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5B38-9737-D446-27E7-DF8CF693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066"/>
            <a:ext cx="10515600" cy="2469393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If there is a surrounding polygon in front of any other surrounding, intersecting, or contained polygons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then the area is filled with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colour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of the front surrounding polygon 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Otherwise break the area into 4 equal parts and recurse.</a:t>
            </a:r>
          </a:p>
          <a:p>
            <a:pPr marL="0" indent="0">
              <a:buNone/>
            </a:pPr>
            <a:endParaRPr lang="en-IN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8EF4F-5EBD-62BD-17B3-DD826335E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3782" y="2972763"/>
            <a:ext cx="956443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90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FC301F0-4BB2-6FCE-1DC5-5D7BDE9A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906" y="206496"/>
            <a:ext cx="25763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xample: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22B414E-3205-2837-69CF-E1810E31A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945" y="206496"/>
            <a:ext cx="6617416" cy="648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B47C83-146F-E32A-BE43-D08963BDEBBA}"/>
              </a:ext>
            </a:extLst>
          </p:cNvPr>
          <p:cNvSpPr txBox="1"/>
          <p:nvPr/>
        </p:nvSpPr>
        <p:spPr>
          <a:xfrm>
            <a:off x="678426" y="2743200"/>
            <a:ext cx="23597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On a </a:t>
            </a:r>
            <a:r>
              <a:rPr lang="en-IN" sz="2000" dirty="0">
                <a:solidFill>
                  <a:srgbClr val="EE0000"/>
                </a:solidFill>
              </a:rPr>
              <a:t>1024x1024</a:t>
            </a:r>
            <a:r>
              <a:rPr lang="en-IN" sz="2000" dirty="0"/>
              <a:t> raster display , at most 10 levels of subdivision are needed.</a:t>
            </a:r>
          </a:p>
        </p:txBody>
      </p:sp>
    </p:spTree>
    <p:extLst>
      <p:ext uri="{BB962C8B-B14F-4D97-AF65-F5344CB8AC3E}">
        <p14:creationId xmlns:p14="http://schemas.microsoft.com/office/powerpoint/2010/main" val="227077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6CA-9CAE-90C2-6000-F5A67BF60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091"/>
            <a:ext cx="10515600" cy="509946"/>
          </a:xfrm>
        </p:spPr>
        <p:txBody>
          <a:bodyPr>
            <a:normAutofit fontScale="90000"/>
          </a:bodyPr>
          <a:lstStyle/>
          <a:p>
            <a:r>
              <a:rPr lang="en-IN" sz="3200" b="0" i="0" u="none" strike="noStrike" baseline="0" dirty="0">
                <a:latin typeface="Arial" panose="020B0604020202020204" pitchFamily="34" charset="0"/>
              </a:rPr>
              <a:t>Hidden surfaces/hidden line algorithms 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5A784-2A36-CA43-FC7C-7C5ACA55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859"/>
            <a:ext cx="10515600" cy="5425576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latin typeface="Arial" panose="020B0604020202020204" pitchFamily="34" charset="0"/>
              </a:rPr>
              <a:t>Back face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detection</a:t>
            </a:r>
            <a:r>
              <a:rPr lang="en-US" sz="2400" b="0" i="0" u="none" strike="noStrike" baseline="0" dirty="0">
                <a:latin typeface="Arial" panose="020B0604020202020204" pitchFamily="34" charset="0"/>
              </a:rPr>
              <a:t> is done differently in different spaces:</a:t>
            </a:r>
          </a:p>
          <a:p>
            <a:pPr lvl="1"/>
            <a:r>
              <a:rPr lang="en-US" sz="1800" b="0" i="0" u="none" strike="noStrike" baseline="0" dirty="0">
                <a:latin typeface="Arial" panose="020B0604020202020204" pitchFamily="34" charset="0"/>
              </a:rPr>
              <a:t>Object Space : In object space approach, we compare one surface with all the other surfaces. The comparison is done in world co-ordinates.</a:t>
            </a:r>
          </a:p>
          <a:p>
            <a:pPr lvl="1"/>
            <a:r>
              <a:rPr lang="en-US" sz="1800" b="0" i="0" u="none" strike="noStrike" baseline="0" dirty="0">
                <a:latin typeface="Arial" panose="020B0604020202020204" pitchFamily="34" charset="0"/>
              </a:rPr>
              <a:t>Image Space : In this approach, we determine the pixels which are illuminated by the visible surface. The visible surface is determined by the direction of normal to the plane.</a:t>
            </a: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OCPEGI+TimesNewRoman,Italic"/>
              </a:rPr>
              <a:t>Z-buffer (or Depth-buffer) method </a:t>
            </a:r>
          </a:p>
          <a:p>
            <a:pPr lvl="2"/>
            <a:r>
              <a:rPr lang="en-US" b="0" i="0" u="none" strike="noStrike" baseline="0" dirty="0">
                <a:solidFill>
                  <a:srgbClr val="000000"/>
                </a:solidFill>
                <a:latin typeface="OCPECF+TimesNewRoman"/>
              </a:rPr>
              <a:t>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OCPEGI+TimesNewRoman,Italic"/>
              </a:rPr>
              <a:t>Scan-line method </a:t>
            </a:r>
            <a:endParaRPr lang="en-US" b="0" i="0" u="none" strike="noStrike" baseline="0" dirty="0">
              <a:latin typeface="Arial" panose="020B0604020202020204" pitchFamily="34" charset="0"/>
            </a:endParaRPr>
          </a:p>
          <a:p>
            <a:pPr marL="0" marR="46750" indent="0" algn="ctr">
              <a:buNone/>
            </a:pPr>
            <a:endParaRPr lang="en-IN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R="46750"/>
            <a:r>
              <a:rPr lang="en-IN" sz="2400" b="0" i="0" u="none" strike="noStrike" baseline="0" dirty="0">
                <a:latin typeface="Arial" panose="020B0604020202020204" pitchFamily="34" charset="0"/>
              </a:rPr>
              <a:t>Back-Face </a:t>
            </a:r>
            <a:r>
              <a:rPr lang="en-IN" sz="24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</a:rPr>
              <a:t>Removal</a:t>
            </a:r>
          </a:p>
          <a:p>
            <a:endParaRPr lang="en-IN" sz="2400" b="0" i="0" u="none" strike="noStrike" baseline="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400" b="0" i="0" u="none" strike="noStrike" baseline="0" dirty="0">
              <a:latin typeface="Arial" panose="020B0604020202020204" pitchFamily="34" charset="0"/>
            </a:endParaRPr>
          </a:p>
          <a:p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C38E1-70D8-E2A6-D76D-F80F0E50A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18251" y="4306089"/>
            <a:ext cx="8430802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34373-B1CA-A3CA-782A-6E7254E1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OCPECF+TimesNewRoman"/>
              </a:rPr>
              <a:t>A</a:t>
            </a:r>
            <a:r>
              <a:rPr lang="en-US" sz="4400" b="0" i="0" u="none" strike="noStrike" baseline="0" dirty="0">
                <a:solidFill>
                  <a:srgbClr val="000000"/>
                </a:solidFill>
                <a:latin typeface="OCPECF+TimesNewRoman"/>
              </a:rPr>
              <a:t>pproaches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9955-3828-482D-9D8A-76A7BC163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3342"/>
            <a:ext cx="10515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Object-space 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OCPECF+TimesNewRoman"/>
              </a:rPr>
              <a:t>approaches use the directions of a surface normal </a:t>
            </a:r>
            <a:r>
              <a:rPr lang="en-US" sz="3600" b="0" i="0" u="none" strike="noStrike" baseline="0" dirty="0" err="1">
                <a:solidFill>
                  <a:srgbClr val="000000"/>
                </a:solidFill>
                <a:latin typeface="OCPECF+TimesNewRoman"/>
              </a:rPr>
              <a:t>w.r.t.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OCPECF+TimesNewRoman"/>
              </a:rPr>
              <a:t> a viewing direction to detect a back face. </a:t>
            </a:r>
            <a:endParaRPr lang="en-US" sz="3600" dirty="0">
              <a:solidFill>
                <a:srgbClr val="000000"/>
              </a:solidFill>
              <a:latin typeface="OCPECF+TimesNew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Image-space </a:t>
            </a:r>
            <a:r>
              <a:rPr lang="en-US" sz="3600" b="0" i="0" u="none" strike="noStrike" baseline="0" dirty="0">
                <a:solidFill>
                  <a:srgbClr val="000000"/>
                </a:solidFill>
                <a:latin typeface="OCPECF+TimesNewRoman"/>
              </a:rPr>
              <a:t>approaches utilize two buffers: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OCPECF+TimesNewRoman"/>
              </a:rPr>
              <a:t>one for storing the pixel intensities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3200" b="0" i="0" u="none" strike="noStrike" baseline="0" dirty="0">
                <a:solidFill>
                  <a:srgbClr val="000000"/>
                </a:solidFill>
                <a:latin typeface="OCPECF+TimesNewRoman"/>
              </a:rPr>
              <a:t>and another for updating the depth of the visible surfaces from the view plane. </a:t>
            </a:r>
            <a:endParaRPr lang="en-US" sz="4000" b="0" i="0" u="none" strike="noStrike" baseline="0" dirty="0">
              <a:solidFill>
                <a:srgbClr val="000000"/>
              </a:solidFill>
              <a:latin typeface="OCPECF+TimesNewRoman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600" b="0" i="0" u="none" strike="noStrike" baseline="0" dirty="0">
                <a:solidFill>
                  <a:srgbClr val="000000"/>
                </a:solidFill>
                <a:latin typeface="OCPECF+TimesNewRoman"/>
              </a:rPr>
              <a:t>area-subdivision method uses both object-space and image-space approach </a:t>
            </a:r>
          </a:p>
        </p:txBody>
      </p:sp>
    </p:spTree>
    <p:extLst>
      <p:ext uri="{BB962C8B-B14F-4D97-AF65-F5344CB8AC3E}">
        <p14:creationId xmlns:p14="http://schemas.microsoft.com/office/powerpoint/2010/main" val="422744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ED8B-DC79-5510-A610-143B330A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0" i="0" u="none" strike="noStrike" baseline="0" dirty="0">
                <a:latin typeface="Arial" panose="020B0604020202020204" pitchFamily="34" charset="0"/>
              </a:rPr>
              <a:t>Z-Buffer </a:t>
            </a:r>
            <a:r>
              <a:rPr lang="en-IN" sz="40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(or Depth-buffer) </a:t>
            </a:r>
            <a:r>
              <a:rPr lang="en-IN" sz="4000" b="0" i="0" u="none" strike="noStrike" baseline="0" dirty="0">
                <a:latin typeface="Arial" panose="020B0604020202020204" pitchFamily="34" charset="0"/>
              </a:rPr>
              <a:t>Algorithm </a:t>
            </a:r>
            <a:br>
              <a:rPr lang="en-IN" sz="4000" b="0" i="0" u="none" strike="noStrike" baseline="0" dirty="0">
                <a:latin typeface="Arial" panose="020B0604020202020204" pitchFamily="34" charset="0"/>
              </a:rPr>
            </a:br>
            <a:r>
              <a:rPr lang="en-IN" sz="4000" b="0" i="0" u="none" strike="noStrike" baseline="0" dirty="0">
                <a:latin typeface="Arial" panose="020B0604020202020204" pitchFamily="34" charset="0"/>
              </a:rPr>
              <a:t>(</a:t>
            </a:r>
            <a:r>
              <a:rPr lang="en-IN" sz="4000" b="0" i="0" u="none" strike="noStrike" baseline="0" dirty="0">
                <a:solidFill>
                  <a:srgbClr val="000000"/>
                </a:solidFill>
                <a:latin typeface="OCPECF+TimesNewRoman"/>
              </a:rPr>
              <a:t>image space approach )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FFBA4-6193-8649-3D39-C1E4E5D20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4518" cy="4351338"/>
          </a:xfrm>
        </p:spPr>
        <p:txBody>
          <a:bodyPr>
            <a:norm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is a fast and simple technique for identifying visible-surfaces.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For each pixel position (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OCPECF+TimesNewRoman"/>
              </a:rPr>
              <a:t>x,y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OCPECF+TimesNewRoman"/>
              </a:rPr>
              <a:t>) on the view plane, the surface with the smallest z-coordinate at that position is visible.</a:t>
            </a:r>
          </a:p>
          <a:p>
            <a:endParaRPr lang="en-US" sz="2400" b="0" i="0" u="none" strike="noStrike" baseline="0" dirty="0">
              <a:solidFill>
                <a:srgbClr val="000000"/>
              </a:solidFill>
              <a:latin typeface="OCPECF+TimesNewRoman"/>
            </a:endParaRP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Let S1, S2, S3 are the surfaces.</a:t>
            </a:r>
          </a:p>
          <a:p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surface closest to projection plane is called visible surface.</a:t>
            </a:r>
            <a:endParaRPr lang="en-US" sz="3600" b="0" i="0" u="none" strike="noStrike" baseline="0" dirty="0">
              <a:solidFill>
                <a:srgbClr val="000000"/>
              </a:solidFill>
              <a:latin typeface="OCPECF+TimesNewRoman"/>
            </a:endParaRPr>
          </a:p>
          <a:p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856444-9569-54F5-7D97-79BD6235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772" y="1825625"/>
            <a:ext cx="5766218" cy="31819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1AF34B-D4CD-2E98-34E0-A9D55170D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7991" y="4001294"/>
            <a:ext cx="782013" cy="37400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C62288-AB78-C942-0D74-C5F0EE65BC52}"/>
              </a:ext>
            </a:extLst>
          </p:cNvPr>
          <p:cNvCxnSpPr/>
          <p:nvPr/>
        </p:nvCxnSpPr>
        <p:spPr>
          <a:xfrm flipH="1" flipV="1">
            <a:off x="10333703" y="4001294"/>
            <a:ext cx="747252" cy="18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7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5B85-DBC2-82A1-C2BB-E1D5BB4C0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8BE4D-BD3B-D667-E6B6-FBE4A78E7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In this method, 2 buffers are used :</a:t>
            </a:r>
            <a:b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1. Frame buffer(Refresh Buffer)</a:t>
            </a:r>
          </a:p>
          <a:p>
            <a:pPr lvl="1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- stores the intensity value of the pixel at 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x,y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)</a:t>
            </a: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457200" lvl="1" indent="0">
              <a:buNone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marL="457200" lvl="1" indent="0">
              <a:buNone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2. Depth buffer – stores the depth value(z-value) at (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x,y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Nunito" pitchFamily="2" charset="0"/>
              </a:rPr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679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35FC0-2C61-3677-A9C8-7BCF5610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14"/>
            <a:ext cx="10515600" cy="547247"/>
          </a:xfrm>
        </p:spPr>
        <p:txBody>
          <a:bodyPr>
            <a:noAutofit/>
          </a:bodyPr>
          <a:lstStyle/>
          <a:p>
            <a:pPr fontAlgn="base">
              <a:spcAft>
                <a:spcPts val="750"/>
              </a:spcAft>
            </a:pPr>
            <a:r>
              <a:rPr lang="en-IN" sz="3200" b="0" i="0" u="none" strike="noStrike" baseline="0" dirty="0">
                <a:latin typeface="Arial" panose="020B0604020202020204" pitchFamily="34" charset="0"/>
              </a:rPr>
              <a:t>Z-Buffer </a:t>
            </a:r>
            <a:r>
              <a:rPr lang="en-IN" sz="3200" b="1" dirty="0"/>
              <a:t>Algorithm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44AA02-7EAB-8DDB-B359-E3E2E45FF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5677" y="828187"/>
            <a:ext cx="9458633" cy="5598948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OCPEDH+TimesNewRoman,Bold"/>
              </a:rPr>
              <a:t>Given: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A list of polygons {P1,P2,…..,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CPEGI+TimesNewRoman,Italic"/>
              </a:rPr>
              <a:t>Pn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} </a:t>
            </a:r>
          </a:p>
          <a:p>
            <a:pPr marL="0" marR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OCPEDH+TimesNewRoman,Bold"/>
              </a:rPr>
              <a:t>Output: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A COLOR array, which display the intensity of the visible polygon surfaces. </a:t>
            </a:r>
          </a:p>
          <a:p>
            <a:pPr marL="0" marR="0" indent="0" algn="just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  Initialize: </a:t>
            </a:r>
          </a:p>
          <a:p>
            <a:pPr marL="0" marR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OCPEDH+TimesNewRoman,Bold"/>
              </a:rPr>
              <a:t>   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OCPEDH+TimesNewRoman,Bold"/>
              </a:rPr>
              <a:t>z-buffer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CPEGI+TimesNewRoman,Italic"/>
              </a:rPr>
              <a:t>x,y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):=0; and </a:t>
            </a:r>
          </a:p>
          <a:p>
            <a:pPr marL="0" marR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OCPEDH+TimesNewRoman,Bold"/>
              </a:rPr>
              <a:t>    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CPEGI+TimesNewRoman,Italic"/>
              </a:rPr>
              <a:t>x,y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):= Back-ground color. (Refresh Buffer)</a:t>
            </a:r>
          </a:p>
          <a:p>
            <a:pPr marL="0" marR="0" indent="0" algn="just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    Begin </a:t>
            </a:r>
          </a:p>
          <a:p>
            <a:pPr marL="0" marR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OCPEDH+TimesNewRoman,Bold"/>
              </a:rPr>
              <a:t>       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(each polygon P in the polygon list) do </a:t>
            </a:r>
          </a:p>
          <a:p>
            <a:pPr marL="0" marR="0" indent="0" algn="just">
              <a:buNone/>
            </a:pPr>
            <a:r>
              <a:rPr lang="en-US" sz="1800" dirty="0">
                <a:solidFill>
                  <a:srgbClr val="000000"/>
                </a:solidFill>
                <a:latin typeface="OCPECF+TimesNewRoman"/>
              </a:rPr>
              <a:t>    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{ </a:t>
            </a:r>
          </a:p>
          <a:p>
            <a:pPr marL="0" marR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OCPEDH+TimesNewRoman,Bold"/>
              </a:rPr>
              <a:t>         For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(each pixel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CPECF+TimesNewRoman"/>
              </a:rPr>
              <a:t>x,y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) that intersects P) do { </a:t>
            </a:r>
          </a:p>
          <a:p>
            <a:pPr marL="0" marR="0" indent="0"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           Calculate z-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CPECF+TimesNewRoman"/>
              </a:rPr>
              <a:t>depth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latin typeface="OCPECF+TimesNewRoman"/>
              </a:rPr>
              <a:t>new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 of P at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CPECF+TimesNewRoman"/>
              </a:rPr>
              <a:t>x,y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) </a:t>
            </a:r>
          </a:p>
          <a:p>
            <a:pPr marL="0" marR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OCPEDH+TimesNewRoman,Bold"/>
              </a:rPr>
              <a:t>                   If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(z-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CPECF+TimesNewRoman"/>
              </a:rPr>
              <a:t>depth</a:t>
            </a:r>
            <a:r>
              <a:rPr lang="en-US" b="0" i="0" u="none" strike="noStrike" baseline="-25000" dirty="0" err="1">
                <a:solidFill>
                  <a:srgbClr val="000000"/>
                </a:solidFill>
                <a:latin typeface="OCPECF+TimesNewRoman"/>
              </a:rPr>
              <a:t>new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 &lt;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OCPEDH+TimesNewRoman,Bold"/>
              </a:rPr>
              <a:t>z-buffer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[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CPECF+TimesNewRoman"/>
              </a:rPr>
              <a:t>x,y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]) then { </a:t>
            </a:r>
          </a:p>
          <a:p>
            <a:pPr marL="0" marR="0" indent="0" algn="just">
              <a:buNone/>
            </a:pPr>
            <a:r>
              <a:rPr lang="en-IN" sz="1800" b="1" i="0" u="none" strike="noStrike" baseline="0" dirty="0">
                <a:solidFill>
                  <a:srgbClr val="000000"/>
                </a:solidFill>
                <a:latin typeface="OCPEDH+TimesNewRoman,Bold"/>
              </a:rPr>
              <a:t>		</a:t>
            </a:r>
            <a:r>
              <a:rPr lang="en-IN" sz="1800" b="1" i="0" u="none" strike="noStrike" baseline="0" dirty="0" err="1">
                <a:solidFill>
                  <a:srgbClr val="000000"/>
                </a:solidFill>
                <a:latin typeface="OCPEDH+TimesNewRoman,Bold"/>
              </a:rPr>
              <a:t>z-buffer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(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OCPEGI+TimesNewRoman,Italic"/>
              </a:rPr>
              <a:t>x,y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)=z-depth; </a:t>
            </a:r>
          </a:p>
          <a:p>
            <a:pPr marL="0" marR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OCPEDH+TimesNewRoman,Bold"/>
              </a:rPr>
              <a:t>		COLOR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CPEGI+TimesNewRoman,Italic"/>
              </a:rPr>
              <a:t>x,y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)=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Intensity of P at (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CPECF+TimesNewRoman"/>
              </a:rPr>
              <a:t>x,y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; 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} </a:t>
            </a:r>
          </a:p>
          <a:p>
            <a:pPr marL="0" marR="0" indent="0" algn="just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				            } </a:t>
            </a:r>
          </a:p>
          <a:p>
            <a:pPr marL="0" marR="0" indent="0" algn="just">
              <a:buNone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OCPECF+TimesNewRoman"/>
              </a:rPr>
              <a:t>         }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1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AF92-ECB5-A14B-199D-C3A3D0FD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>
            <a:normAutofit/>
          </a:bodyPr>
          <a:lstStyle/>
          <a:p>
            <a:r>
              <a:rPr lang="en-IN" sz="3200" b="0" i="0" u="none" strike="noStrike" baseline="0" dirty="0">
                <a:latin typeface="Arial" panose="020B0604020202020204" pitchFamily="34" charset="0"/>
              </a:rPr>
              <a:t>Z-Buffer </a:t>
            </a:r>
            <a:r>
              <a:rPr lang="en-IN" sz="3200" b="0" i="0" u="none" strike="noStrike" baseline="0" dirty="0">
                <a:solidFill>
                  <a:srgbClr val="000000"/>
                </a:solidFill>
                <a:latin typeface="OCPEGI+TimesNewRoman,Italic"/>
              </a:rPr>
              <a:t>(or Depth-buffer) </a:t>
            </a:r>
            <a:r>
              <a:rPr lang="en-IN" sz="3200" b="0" i="0" u="none" strike="noStrike" baseline="0" dirty="0">
                <a:latin typeface="Arial" panose="020B0604020202020204" pitchFamily="34" charset="0"/>
              </a:rPr>
              <a:t>Algorithm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0B8E5-DDFB-FFDC-2E60-740C8DB6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831"/>
            <a:ext cx="10515600" cy="420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</a:rPr>
              <a:t>A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lgorithm, 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a buffer of the same size as the frame buffer, is set up which holds depth information. 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Each element of the depth buffer corresponds to a pixel in the frame buffer and initially holds the maximum depth in the scene. 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The frame buffer is cleared to the background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colour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. 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As each polygon is scan-converted, the depth at each pixel is calculated and compared with the corresponding depth in the depth buffer. 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If the depth is less than that stored in the depth buffer (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i.e.,nearer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the viewer) then that pixel is set in the frame buffer with the polygon </a:t>
            </a:r>
            <a:r>
              <a:rPr lang="en-US" sz="2000" b="0" i="0" u="none" strike="noStrike" baseline="0" dirty="0" err="1">
                <a:latin typeface="Arial" panose="020B0604020202020204" pitchFamily="34" charset="0"/>
              </a:rPr>
              <a:t>colour</a:t>
            </a:r>
            <a:r>
              <a:rPr lang="en-US" sz="2000" b="0" i="0" u="none" strike="noStrike" baseline="0" dirty="0">
                <a:latin typeface="Arial" panose="020B0604020202020204" pitchFamily="34" charset="0"/>
              </a:rPr>
              <a:t> at that point and the depth buffer is set to the polygon depth. </a:t>
            </a:r>
          </a:p>
          <a:p>
            <a:r>
              <a:rPr lang="en-US" sz="2000" b="0" i="0" u="none" strike="noStrike" baseline="0" dirty="0">
                <a:latin typeface="Arial" panose="020B0604020202020204" pitchFamily="34" charset="0"/>
              </a:rPr>
              <a:t>If the polygon depth is greater (i.e., farther away from the viewer) than depth buffer depth at that point then that pixel is not written to the frame buffer. </a:t>
            </a:r>
          </a:p>
        </p:txBody>
      </p:sp>
    </p:spTree>
    <p:extLst>
      <p:ext uri="{BB962C8B-B14F-4D97-AF65-F5344CB8AC3E}">
        <p14:creationId xmlns:p14="http://schemas.microsoft.com/office/powerpoint/2010/main" val="324499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00D5-E171-44E3-EAE6-E2085A48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93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39706A-B186-2218-AEE4-616CB7CD4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59355"/>
            <a:ext cx="28194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E1B52-BD6C-C49A-3AC1-887C4B63ECB5}"/>
              </a:ext>
            </a:extLst>
          </p:cNvPr>
          <p:cNvSpPr txBox="1"/>
          <p:nvPr/>
        </p:nvSpPr>
        <p:spPr>
          <a:xfrm>
            <a:off x="838200" y="1474140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1.the polygon given as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5D9833-F311-B64A-5D5A-C9D5ABDBE65C}"/>
              </a:ext>
            </a:extLst>
          </p:cNvPr>
          <p:cNvSpPr txBox="1"/>
          <p:nvPr/>
        </p:nvSpPr>
        <p:spPr>
          <a:xfrm>
            <a:off x="4237703" y="1289474"/>
            <a:ext cx="21434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2. In starting, assume that the depth of each pixel is infinite.</a:t>
            </a:r>
            <a:endParaRPr lang="en-I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F1FC26-9117-48F7-B578-D6E96BE79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7703" y="3429000"/>
            <a:ext cx="17621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6AB5F2-B2E9-125B-8F18-9A9A1FD960CA}"/>
              </a:ext>
            </a:extLst>
          </p:cNvPr>
          <p:cNvSpPr txBox="1"/>
          <p:nvPr/>
        </p:nvSpPr>
        <p:spPr>
          <a:xfrm>
            <a:off x="7521677" y="1197141"/>
            <a:ext cx="29398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3. the depth value is 3, on applying the algorithm, the result is:</a:t>
            </a:r>
            <a:endParaRPr lang="en-IN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3198BBD-88F5-8B26-A611-86B6E1065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046" y="3416710"/>
            <a:ext cx="17716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75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EC17-7D7B-16E3-C2DA-F875D55B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994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Contd</a:t>
            </a:r>
            <a:r>
              <a:rPr lang="en-IN" dirty="0"/>
              <a:t>…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6B08B1-0604-FBA7-7F5C-D005A4108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74" y="2750434"/>
            <a:ext cx="27432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DD4FB3-B9DB-DADA-45B5-E55DEEC9E5C8}"/>
              </a:ext>
            </a:extLst>
          </p:cNvPr>
          <p:cNvSpPr txBox="1"/>
          <p:nvPr/>
        </p:nvSpPr>
        <p:spPr>
          <a:xfrm>
            <a:off x="1263446" y="1140542"/>
            <a:ext cx="2364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Consider another  polygon with different z-values that varies </a:t>
            </a:r>
            <a:r>
              <a:rPr lang="en-IN" b="0" i="0" dirty="0">
                <a:solidFill>
                  <a:srgbClr val="273239"/>
                </a:solidFill>
                <a:effectLst/>
                <a:latin typeface="Nunito" pitchFamily="2" charset="0"/>
              </a:rPr>
              <a:t>from 0 to 3</a:t>
            </a:r>
            <a:endParaRPr lang="en-IN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66B7587-8519-D7BD-8024-993F5282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0" y="3317171"/>
            <a:ext cx="175260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7DB123-6EB2-5CA2-C3CB-2770D9868136}"/>
              </a:ext>
            </a:extLst>
          </p:cNvPr>
          <p:cNvSpPr txBox="1"/>
          <p:nvPr/>
        </p:nvSpPr>
        <p:spPr>
          <a:xfrm>
            <a:off x="4483919" y="1140542"/>
            <a:ext cx="21827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5. In starting, the depth of each pixel will be infinite as 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54B792-11F4-4B38-FEA8-2F81289BE17F}"/>
              </a:ext>
            </a:extLst>
          </p:cNvPr>
          <p:cNvSpPr txBox="1"/>
          <p:nvPr/>
        </p:nvSpPr>
        <p:spPr>
          <a:xfrm>
            <a:off x="7718323" y="1044366"/>
            <a:ext cx="29496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z values generated on applying the algorithm</a:t>
            </a:r>
            <a:endParaRPr lang="en-IN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6A6E643-0E3C-C43F-37BC-FD450E587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337" y="3295663"/>
            <a:ext cx="17240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1394</Words>
  <Application>Microsoft Office PowerPoint</Application>
  <PresentationFormat>Widescreen</PresentationFormat>
  <Paragraphs>114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Nunito</vt:lpstr>
      <vt:lpstr>OCPECF+TimesNewRoman</vt:lpstr>
      <vt:lpstr>OCPEDH+TimesNewRoman,Bold</vt:lpstr>
      <vt:lpstr>OCPEGI+TimesNewRoman,Italic</vt:lpstr>
      <vt:lpstr>Times New Roman</vt:lpstr>
      <vt:lpstr>Office Theme</vt:lpstr>
      <vt:lpstr>    VISIBLE-SURFACE DETECTION </vt:lpstr>
      <vt:lpstr>Hidden surfaces/hidden line algorithms </vt:lpstr>
      <vt:lpstr>Approaches</vt:lpstr>
      <vt:lpstr>Z-Buffer (or Depth-buffer) Algorithm  (image space approach )</vt:lpstr>
      <vt:lpstr>PowerPoint Presentation</vt:lpstr>
      <vt:lpstr>Z-Buffer Algorithm</vt:lpstr>
      <vt:lpstr>Z-Buffer (or Depth-buffer) Algorithm</vt:lpstr>
      <vt:lpstr>Example</vt:lpstr>
      <vt:lpstr>Contd…</vt:lpstr>
      <vt:lpstr>Advantages (z-buffer method):  </vt:lpstr>
      <vt:lpstr>Disadvantages: </vt:lpstr>
      <vt:lpstr>performance</vt:lpstr>
      <vt:lpstr>Q-How does the z-buffer algorithm determine which surfaces are hidden? </vt:lpstr>
      <vt:lpstr>Q-What happens when two polygons have the same z value and the z-buffer algorithm is used? </vt:lpstr>
      <vt:lpstr>Area-Subdivision method: (Warnock’s Algorithm) </vt:lpstr>
      <vt:lpstr>Cases:</vt:lpstr>
      <vt:lpstr>Decission Making:</vt:lpstr>
      <vt:lpstr>Case-4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MRM</dc:creator>
  <cp:lastModifiedBy>MRM</cp:lastModifiedBy>
  <cp:revision>7</cp:revision>
  <dcterms:created xsi:type="dcterms:W3CDTF">2025-02-04T12:02:33Z</dcterms:created>
  <dcterms:modified xsi:type="dcterms:W3CDTF">2025-02-10T12:27:10Z</dcterms:modified>
</cp:coreProperties>
</file>