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7" r:id="rId5"/>
    <p:sldId id="288" r:id="rId6"/>
    <p:sldId id="274" r:id="rId7"/>
    <p:sldId id="289" r:id="rId8"/>
    <p:sldId id="275" r:id="rId9"/>
    <p:sldId id="296" r:id="rId10"/>
    <p:sldId id="276" r:id="rId11"/>
    <p:sldId id="277" r:id="rId12"/>
    <p:sldId id="290" r:id="rId13"/>
    <p:sldId id="279" r:id="rId14"/>
    <p:sldId id="291" r:id="rId15"/>
    <p:sldId id="295" r:id="rId16"/>
    <p:sldId id="292" r:id="rId17"/>
    <p:sldId id="281" r:id="rId18"/>
    <p:sldId id="282" r:id="rId19"/>
    <p:sldId id="293" r:id="rId20"/>
    <p:sldId id="294" r:id="rId21"/>
    <p:sldId id="283" r:id="rId22"/>
    <p:sldId id="284" r:id="rId23"/>
    <p:sldId id="285" r:id="rId24"/>
    <p:sldId id="297"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7A9B-5568-B338-B459-878237C9BC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B3A845-027F-F032-F536-E8984CD91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FD1B53-77D5-3AE9-7713-C33B9C459156}"/>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5" name="Footer Placeholder 4">
            <a:extLst>
              <a:ext uri="{FF2B5EF4-FFF2-40B4-BE49-F238E27FC236}">
                <a16:creationId xmlns:a16="http://schemas.microsoft.com/office/drawing/2014/main" id="{C4AB2BF1-5B54-109F-242F-61B982D9E7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89D52C-FDE5-894B-2B41-4DA76F852AF2}"/>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314817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181D-41EA-B09F-967F-DEA6E3F0FC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5AB30-89D7-FBF3-9734-892E43DCAB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D9C7C3-2973-DB2A-23E3-E30688734234}"/>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5" name="Footer Placeholder 4">
            <a:extLst>
              <a:ext uri="{FF2B5EF4-FFF2-40B4-BE49-F238E27FC236}">
                <a16:creationId xmlns:a16="http://schemas.microsoft.com/office/drawing/2014/main" id="{1957E2C4-009E-289F-E1A3-EC959DA20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41C549-6B28-6C9A-82AA-EDFB3819E417}"/>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2695356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30B606-9EE2-F300-5F4A-D435B94887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1C338-C927-1FA8-54EB-800B7DC89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A1492-9B96-1627-B58E-B700622E69EE}"/>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5" name="Footer Placeholder 4">
            <a:extLst>
              <a:ext uri="{FF2B5EF4-FFF2-40B4-BE49-F238E27FC236}">
                <a16:creationId xmlns:a16="http://schemas.microsoft.com/office/drawing/2014/main" id="{9A57480A-E337-4F76-467B-F2C4C7519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CE7E5B-507D-2E39-4212-626A36F86A4D}"/>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403196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39E6-864D-AFA1-FCA0-F16F3CE015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B6EAEF-71C3-4EF1-F0B5-C176598A09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1C33E-3589-6036-2979-2530C62CC831}"/>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5" name="Footer Placeholder 4">
            <a:extLst>
              <a:ext uri="{FF2B5EF4-FFF2-40B4-BE49-F238E27FC236}">
                <a16:creationId xmlns:a16="http://schemas.microsoft.com/office/drawing/2014/main" id="{0DC8BB66-423F-E4E9-7C7B-89FEB0878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06A88-6776-D565-C016-00B8B5B7E9CC}"/>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177520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8B52-0655-5602-F1A8-31B6C7CF90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337490-87D1-FDD3-7EBF-7F9818C1A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DE35D-7391-5B00-D16A-45F65A463016}"/>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5" name="Footer Placeholder 4">
            <a:extLst>
              <a:ext uri="{FF2B5EF4-FFF2-40B4-BE49-F238E27FC236}">
                <a16:creationId xmlns:a16="http://schemas.microsoft.com/office/drawing/2014/main" id="{AA0FE455-05DA-6FFC-4DDF-065C5754E5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9BBE2-64C2-6F64-A2FC-BA0A7D57118B}"/>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95654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13A0-9247-5F9F-DC43-E542AFC71B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695139-3470-A2D0-35F2-89B19E8F49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915467-EE75-958F-C83F-F8A4F2596D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03EEC5-A750-8B00-7230-07D073C876D8}"/>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6" name="Footer Placeholder 5">
            <a:extLst>
              <a:ext uri="{FF2B5EF4-FFF2-40B4-BE49-F238E27FC236}">
                <a16:creationId xmlns:a16="http://schemas.microsoft.com/office/drawing/2014/main" id="{CD586C45-5756-A2F8-9532-9421F7B2EA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66D0CF-4037-87AD-5722-C52D06E17FF2}"/>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306070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78C3-D300-76D8-D42F-9D10515C49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7D79D0-60D8-E6D5-B4B9-617B97EC6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6641F-1751-2BF1-F360-E83A827BC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F83478-D464-B862-33B1-5C63AFED6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153822-AF4F-6FD3-EC25-5B722880A7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9DF812-55B4-683A-C05B-08D329949A14}"/>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8" name="Footer Placeholder 7">
            <a:extLst>
              <a:ext uri="{FF2B5EF4-FFF2-40B4-BE49-F238E27FC236}">
                <a16:creationId xmlns:a16="http://schemas.microsoft.com/office/drawing/2014/main" id="{4EC71032-9D14-E11D-2163-0232F86A48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643943-AA12-0F7E-115F-DFA4614E469F}"/>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59543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195B-DBC7-FAED-77B0-82703EE2D1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E83DDF-4A9C-517E-D6CC-5E85F692105F}"/>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4" name="Footer Placeholder 3">
            <a:extLst>
              <a:ext uri="{FF2B5EF4-FFF2-40B4-BE49-F238E27FC236}">
                <a16:creationId xmlns:a16="http://schemas.microsoft.com/office/drawing/2014/main" id="{8685EE72-1E0F-815B-AFF6-26BCF39424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6FD588-66B7-00C2-0413-295C189A3FFB}"/>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288675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97601-860E-BAFD-3B87-5A0E49F41E7B}"/>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3" name="Footer Placeholder 2">
            <a:extLst>
              <a:ext uri="{FF2B5EF4-FFF2-40B4-BE49-F238E27FC236}">
                <a16:creationId xmlns:a16="http://schemas.microsoft.com/office/drawing/2014/main" id="{6960BB33-C07C-97B0-6CA1-3A0C561B53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120BF8-A199-F8E3-DEC7-CD49B7693BDC}"/>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17418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F678-6C40-31BF-84B6-7D77516A8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011EBC-0CF3-4101-4699-872E72ADF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5BE5C3-2F23-1185-38AE-4109EC23B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1AD47-C16E-D5F6-0E78-A29D095B1E75}"/>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6" name="Footer Placeholder 5">
            <a:extLst>
              <a:ext uri="{FF2B5EF4-FFF2-40B4-BE49-F238E27FC236}">
                <a16:creationId xmlns:a16="http://schemas.microsoft.com/office/drawing/2014/main" id="{E37A6F87-E19E-63CB-2596-2A28DB18C8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2C39FD-3686-2EF9-54C7-CD4718B3ACD9}"/>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226672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0E26-4834-87D4-30DD-4E30DB936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BA230E-8A58-F9BD-033E-6154D554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F4F420-7427-2E78-7A94-0CC4A454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0AB62-3CE5-1381-3465-0745C8128F72}"/>
              </a:ext>
            </a:extLst>
          </p:cNvPr>
          <p:cNvSpPr>
            <a:spLocks noGrp="1"/>
          </p:cNvSpPr>
          <p:nvPr>
            <p:ph type="dt" sz="half" idx="10"/>
          </p:nvPr>
        </p:nvSpPr>
        <p:spPr/>
        <p:txBody>
          <a:bodyPr/>
          <a:lstStyle/>
          <a:p>
            <a:fld id="{18D3B45D-DDF0-40AF-A1F1-5BFA19640BE2}" type="datetimeFigureOut">
              <a:rPr lang="en-IN" smtClean="0"/>
              <a:t>24-03-2025</a:t>
            </a:fld>
            <a:endParaRPr lang="en-IN"/>
          </a:p>
        </p:txBody>
      </p:sp>
      <p:sp>
        <p:nvSpPr>
          <p:cNvPr id="6" name="Footer Placeholder 5">
            <a:extLst>
              <a:ext uri="{FF2B5EF4-FFF2-40B4-BE49-F238E27FC236}">
                <a16:creationId xmlns:a16="http://schemas.microsoft.com/office/drawing/2014/main" id="{A2A36C87-1B8E-84A7-3237-B51B3A161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DAE430-91E6-A64A-A468-C7120B2B1CD7}"/>
              </a:ext>
            </a:extLst>
          </p:cNvPr>
          <p:cNvSpPr>
            <a:spLocks noGrp="1"/>
          </p:cNvSpPr>
          <p:nvPr>
            <p:ph type="sldNum" sz="quarter" idx="12"/>
          </p:nvPr>
        </p:nvSpPr>
        <p:spPr/>
        <p:txBody>
          <a:bodyPr/>
          <a:lstStyle/>
          <a:p>
            <a:fld id="{8025B29E-66BF-422E-8784-D49F608E9A18}" type="slidenum">
              <a:rPr lang="en-IN" smtClean="0"/>
              <a:t>‹#›</a:t>
            </a:fld>
            <a:endParaRPr lang="en-IN"/>
          </a:p>
        </p:txBody>
      </p:sp>
    </p:spTree>
    <p:extLst>
      <p:ext uri="{BB962C8B-B14F-4D97-AF65-F5344CB8AC3E}">
        <p14:creationId xmlns:p14="http://schemas.microsoft.com/office/powerpoint/2010/main" val="206152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6D38D-5426-4980-44C6-92151637ED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1AF541-13DF-7193-BDC2-E1370F249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580E1-F38B-1950-A681-301B6244E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3B45D-DDF0-40AF-A1F1-5BFA19640BE2}" type="datetimeFigureOut">
              <a:rPr lang="en-IN" smtClean="0"/>
              <a:t>24-03-2025</a:t>
            </a:fld>
            <a:endParaRPr lang="en-IN"/>
          </a:p>
        </p:txBody>
      </p:sp>
      <p:sp>
        <p:nvSpPr>
          <p:cNvPr id="5" name="Footer Placeholder 4">
            <a:extLst>
              <a:ext uri="{FF2B5EF4-FFF2-40B4-BE49-F238E27FC236}">
                <a16:creationId xmlns:a16="http://schemas.microsoft.com/office/drawing/2014/main" id="{691AD0B0-36B4-6192-3B2F-9BA2E107F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E0AD43-9A31-BDAE-B22D-73BAA5BFC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5B29E-66BF-422E-8784-D49F608E9A18}" type="slidenum">
              <a:rPr lang="en-IN" smtClean="0"/>
              <a:t>‹#›</a:t>
            </a:fld>
            <a:endParaRPr lang="en-IN"/>
          </a:p>
        </p:txBody>
      </p:sp>
    </p:spTree>
    <p:extLst>
      <p:ext uri="{BB962C8B-B14F-4D97-AF65-F5344CB8AC3E}">
        <p14:creationId xmlns:p14="http://schemas.microsoft.com/office/powerpoint/2010/main" val="259695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if-animator.com/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Ab9GV1elg1A" TargetMode="External"/><Relationship Id="rId2" Type="http://schemas.openxmlformats.org/officeDocument/2006/relationships/hyperlink" Target="https://www.youtube.com/watch?v=ElXRkfVBIp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C310-1F55-2E3A-4F79-8D636D70BC35}"/>
              </a:ext>
            </a:extLst>
          </p:cNvPr>
          <p:cNvSpPr>
            <a:spLocks noGrp="1"/>
          </p:cNvSpPr>
          <p:nvPr>
            <p:ph type="ctrTitle"/>
          </p:nvPr>
        </p:nvSpPr>
        <p:spPr/>
        <p:txBody>
          <a:bodyPr>
            <a:normAutofit/>
          </a:bodyPr>
          <a:lstStyle/>
          <a:p>
            <a:r>
              <a:rPr lang="en-IN" sz="5400" b="1" i="0" u="none" strike="noStrike" baseline="0" dirty="0">
                <a:solidFill>
                  <a:srgbClr val="000000"/>
                </a:solidFill>
                <a:latin typeface="OHLMGH+TimesNewRoman,Bold"/>
              </a:rPr>
              <a:t>COMPUTER GRAPHICS</a:t>
            </a:r>
            <a:endParaRPr lang="en-IN" sz="19900" dirty="0"/>
          </a:p>
        </p:txBody>
      </p:sp>
      <p:sp>
        <p:nvSpPr>
          <p:cNvPr id="3" name="Subtitle 2">
            <a:extLst>
              <a:ext uri="{FF2B5EF4-FFF2-40B4-BE49-F238E27FC236}">
                <a16:creationId xmlns:a16="http://schemas.microsoft.com/office/drawing/2014/main" id="{259BA7A0-575E-4297-4DE0-BB926DBDB942}"/>
              </a:ext>
            </a:extLst>
          </p:cNvPr>
          <p:cNvSpPr>
            <a:spLocks noGrp="1"/>
          </p:cNvSpPr>
          <p:nvPr>
            <p:ph type="subTitle" idx="1"/>
          </p:nvPr>
        </p:nvSpPr>
        <p:spPr/>
        <p:txBody>
          <a:bodyPr/>
          <a:lstStyle/>
          <a:p>
            <a:r>
              <a:rPr lang="en-IN" sz="8800" b="1" i="0" u="none" strike="noStrike" baseline="0" dirty="0">
                <a:solidFill>
                  <a:srgbClr val="000000"/>
                </a:solidFill>
                <a:latin typeface="OHLMGH+TimesNewRoman,Bold"/>
              </a:rPr>
              <a:t>ANIMATION</a:t>
            </a:r>
            <a:endParaRPr lang="en-IN" dirty="0"/>
          </a:p>
        </p:txBody>
      </p:sp>
    </p:spTree>
    <p:extLst>
      <p:ext uri="{BB962C8B-B14F-4D97-AF65-F5344CB8AC3E}">
        <p14:creationId xmlns:p14="http://schemas.microsoft.com/office/powerpoint/2010/main" val="2128064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8B66216-899E-D3B7-C08E-E8868B55ED3B}"/>
              </a:ext>
            </a:extLst>
          </p:cNvPr>
          <p:cNvSpPr>
            <a:spLocks noGrp="1" noChangeArrowheads="1"/>
          </p:cNvSpPr>
          <p:nvPr>
            <p:ph type="title"/>
          </p:nvPr>
        </p:nvSpPr>
        <p:spPr/>
        <p:txBody>
          <a:bodyPr/>
          <a:lstStyle/>
          <a:p>
            <a:r>
              <a:rPr lang="en-US" altLang="en-US"/>
              <a:t>Animation Techniques</a:t>
            </a:r>
          </a:p>
        </p:txBody>
      </p:sp>
      <p:sp>
        <p:nvSpPr>
          <p:cNvPr id="11267" name="Rectangle 3">
            <a:extLst>
              <a:ext uri="{FF2B5EF4-FFF2-40B4-BE49-F238E27FC236}">
                <a16:creationId xmlns:a16="http://schemas.microsoft.com/office/drawing/2014/main" id="{B8558E36-EF7C-6012-3BA1-C7D1B1B515A0}"/>
              </a:ext>
            </a:extLst>
          </p:cNvPr>
          <p:cNvSpPr>
            <a:spLocks noGrp="1" noChangeArrowheads="1"/>
          </p:cNvSpPr>
          <p:nvPr>
            <p:ph type="body" idx="1"/>
          </p:nvPr>
        </p:nvSpPr>
        <p:spPr/>
        <p:txBody>
          <a:bodyPr>
            <a:normAutofit/>
          </a:bodyPr>
          <a:lstStyle/>
          <a:p>
            <a:pPr>
              <a:lnSpc>
                <a:spcPct val="90000"/>
              </a:lnSpc>
            </a:pPr>
            <a:r>
              <a:rPr lang="en-US" altLang="en-US" dirty="0"/>
              <a:t>Cel Animation</a:t>
            </a:r>
          </a:p>
          <a:p>
            <a:pPr lvl="1">
              <a:lnSpc>
                <a:spcPct val="90000"/>
              </a:lnSpc>
            </a:pPr>
            <a:r>
              <a:rPr lang="en-US" altLang="en-US" sz="2800" dirty="0"/>
              <a:t>Begins with</a:t>
            </a:r>
            <a:r>
              <a:rPr lang="en-US" altLang="en-US" sz="2800" dirty="0">
                <a:solidFill>
                  <a:schemeClr val="tx2"/>
                </a:solidFill>
              </a:rPr>
              <a:t> keyframes</a:t>
            </a:r>
            <a:r>
              <a:rPr lang="en-US" altLang="en-US" sz="2800" dirty="0"/>
              <a:t> (first and last frames of an action)</a:t>
            </a:r>
          </a:p>
          <a:p>
            <a:pPr lvl="1">
              <a:lnSpc>
                <a:spcPct val="90000"/>
              </a:lnSpc>
            </a:pPr>
            <a:r>
              <a:rPr lang="en-US" altLang="en-US" sz="2800" dirty="0" err="1">
                <a:solidFill>
                  <a:schemeClr val="tx2"/>
                </a:solidFill>
              </a:rPr>
              <a:t>Tweening</a:t>
            </a:r>
            <a:r>
              <a:rPr lang="en-US" altLang="en-US" sz="2800" dirty="0"/>
              <a:t> – the series of frames drawn in between the first and last</a:t>
            </a:r>
          </a:p>
          <a:p>
            <a:pPr lvl="1">
              <a:lnSpc>
                <a:spcPct val="90000"/>
              </a:lnSpc>
            </a:pPr>
            <a:r>
              <a:rPr lang="en-US" altLang="en-US" sz="2800" dirty="0"/>
              <a:t>Originally hand drawn and “flipped” through to check the “motion”</a:t>
            </a:r>
          </a:p>
          <a:p>
            <a:pPr lvl="1">
              <a:lnSpc>
                <a:spcPct val="90000"/>
              </a:lnSpc>
            </a:pPr>
            <a:r>
              <a:rPr lang="en-US" altLang="en-US" sz="2800" dirty="0"/>
              <a:t>Now replaced by computer generated graphics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DC265F3-BDED-448F-15B7-80C412B67C7A}"/>
              </a:ext>
            </a:extLst>
          </p:cNvPr>
          <p:cNvSpPr>
            <a:spLocks noGrp="1" noChangeArrowheads="1"/>
          </p:cNvSpPr>
          <p:nvPr>
            <p:ph type="title"/>
          </p:nvPr>
        </p:nvSpPr>
        <p:spPr>
          <a:xfrm>
            <a:off x="2894014" y="247650"/>
            <a:ext cx="7316787" cy="1047750"/>
          </a:xfrm>
        </p:spPr>
        <p:txBody>
          <a:bodyPr/>
          <a:lstStyle/>
          <a:p>
            <a:r>
              <a:rPr lang="en-US" altLang="en-US"/>
              <a:t>Computer Animation</a:t>
            </a:r>
          </a:p>
        </p:txBody>
      </p:sp>
      <p:sp>
        <p:nvSpPr>
          <p:cNvPr id="13315" name="Rectangle 3">
            <a:extLst>
              <a:ext uri="{FF2B5EF4-FFF2-40B4-BE49-F238E27FC236}">
                <a16:creationId xmlns:a16="http://schemas.microsoft.com/office/drawing/2014/main" id="{C32AFDD4-628F-CE26-F161-437991D3D0E3}"/>
              </a:ext>
            </a:extLst>
          </p:cNvPr>
          <p:cNvSpPr>
            <a:spLocks noGrp="1" noChangeArrowheads="1"/>
          </p:cNvSpPr>
          <p:nvPr>
            <p:ph type="body" idx="1"/>
          </p:nvPr>
        </p:nvSpPr>
        <p:spPr>
          <a:xfrm>
            <a:off x="973394" y="1447800"/>
            <a:ext cx="9389806" cy="4800600"/>
          </a:xfrm>
        </p:spPr>
        <p:txBody>
          <a:bodyPr>
            <a:normAutofit/>
          </a:bodyPr>
          <a:lstStyle/>
          <a:p>
            <a:r>
              <a:rPr lang="en-US" altLang="en-US" sz="3200" dirty="0"/>
              <a:t>Based on the same model as cel animation</a:t>
            </a:r>
          </a:p>
          <a:p>
            <a:pPr lvl="1"/>
            <a:r>
              <a:rPr lang="en-US" altLang="en-US" sz="2800" dirty="0"/>
              <a:t>Uses </a:t>
            </a:r>
            <a:r>
              <a:rPr lang="en-US" altLang="en-US" sz="2800" dirty="0">
                <a:solidFill>
                  <a:schemeClr val="tx2"/>
                </a:solidFill>
              </a:rPr>
              <a:t>layers</a:t>
            </a:r>
            <a:r>
              <a:rPr lang="en-US" altLang="en-US" sz="2800" dirty="0"/>
              <a:t>, </a:t>
            </a:r>
            <a:r>
              <a:rPr lang="en-US" altLang="en-US" sz="2800" dirty="0">
                <a:solidFill>
                  <a:schemeClr val="tx2"/>
                </a:solidFill>
              </a:rPr>
              <a:t>keyframes</a:t>
            </a:r>
            <a:r>
              <a:rPr lang="en-US" altLang="en-US" sz="2800" dirty="0"/>
              <a:t>, and </a:t>
            </a:r>
            <a:r>
              <a:rPr lang="en-US" altLang="en-US" sz="2800" dirty="0" err="1">
                <a:solidFill>
                  <a:schemeClr val="tx2"/>
                </a:solidFill>
              </a:rPr>
              <a:t>tweening</a:t>
            </a:r>
            <a:r>
              <a:rPr lang="en-US" altLang="en-US" sz="2800" dirty="0">
                <a:solidFill>
                  <a:schemeClr val="tx2"/>
                </a:solidFill>
              </a:rPr>
              <a:t> </a:t>
            </a:r>
            <a:r>
              <a:rPr lang="en-US" altLang="en-US" sz="2800" dirty="0"/>
              <a:t>techniques</a:t>
            </a:r>
          </a:p>
          <a:p>
            <a:pPr lvl="1"/>
            <a:r>
              <a:rPr lang="en-US" altLang="en-US" sz="2800" dirty="0">
                <a:solidFill>
                  <a:schemeClr val="tx2"/>
                </a:solidFill>
              </a:rPr>
              <a:t>Inks </a:t>
            </a:r>
            <a:r>
              <a:rPr lang="en-US" altLang="en-US" sz="2800" dirty="0"/>
              <a:t>special methods for computing RGB pixel values, providing edge detection and layering so that images can blend or produce transparencies, inversions and effects</a:t>
            </a:r>
          </a:p>
          <a:p>
            <a:pPr lvl="1"/>
            <a:r>
              <a:rPr lang="en-US" altLang="en-US" sz="2800" dirty="0"/>
              <a:t>Speed of the animation depends on computer;</a:t>
            </a:r>
          </a:p>
          <a:p>
            <a:pPr lvl="1"/>
            <a:r>
              <a:rPr lang="en-US" altLang="en-US" sz="2800" dirty="0"/>
              <a:t>If it is displayed greater than 1/15 sec, then animation may seem slow and jerky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483FBA-8B9A-024D-AB62-43C7BB7DE149}"/>
              </a:ext>
            </a:extLst>
          </p:cNvPr>
          <p:cNvSpPr>
            <a:spLocks noGrp="1" noChangeArrowheads="1"/>
          </p:cNvSpPr>
          <p:nvPr>
            <p:ph type="title"/>
          </p:nvPr>
        </p:nvSpPr>
        <p:spPr>
          <a:xfrm>
            <a:off x="2894013" y="247650"/>
            <a:ext cx="7772400" cy="895350"/>
          </a:xfrm>
        </p:spPr>
        <p:txBody>
          <a:bodyPr/>
          <a:lstStyle/>
          <a:p>
            <a:r>
              <a:rPr lang="en-US" altLang="en-US"/>
              <a:t>Principles of Animation</a:t>
            </a:r>
          </a:p>
        </p:txBody>
      </p:sp>
      <p:sp>
        <p:nvSpPr>
          <p:cNvPr id="12291" name="Rectangle 3">
            <a:extLst>
              <a:ext uri="{FF2B5EF4-FFF2-40B4-BE49-F238E27FC236}">
                <a16:creationId xmlns:a16="http://schemas.microsoft.com/office/drawing/2014/main" id="{51925529-DF5E-8E52-5316-32CAE66DE6CE}"/>
              </a:ext>
            </a:extLst>
          </p:cNvPr>
          <p:cNvSpPr>
            <a:spLocks noGrp="1" noChangeArrowheads="1"/>
          </p:cNvSpPr>
          <p:nvPr>
            <p:ph type="body" idx="1"/>
          </p:nvPr>
        </p:nvSpPr>
        <p:spPr>
          <a:xfrm>
            <a:off x="1449387" y="1297858"/>
            <a:ext cx="9405426" cy="4572000"/>
          </a:xfrm>
        </p:spPr>
        <p:txBody>
          <a:bodyPr>
            <a:normAutofit/>
          </a:bodyPr>
          <a:lstStyle/>
          <a:p>
            <a:r>
              <a:rPr lang="en-US" altLang="en-US" sz="3200" dirty="0"/>
              <a:t>Computer Animation</a:t>
            </a:r>
          </a:p>
          <a:p>
            <a:pPr lvl="1">
              <a:spcBef>
                <a:spcPct val="50000"/>
              </a:spcBef>
              <a:buFont typeface="Wingdings" panose="05000000000000000000" pitchFamily="2" charset="2"/>
              <a:buChar char="§"/>
            </a:pPr>
            <a:r>
              <a:rPr lang="en-US" altLang="en-US" sz="2800" i="1" dirty="0">
                <a:solidFill>
                  <a:srgbClr val="FF0000"/>
                </a:solidFill>
              </a:rPr>
              <a:t>Kinematics</a:t>
            </a:r>
            <a:r>
              <a:rPr lang="en-US" altLang="en-US" sz="2800" i="1" dirty="0"/>
              <a:t> </a:t>
            </a:r>
            <a:r>
              <a:rPr lang="en-US" altLang="en-US" sz="2800" dirty="0"/>
              <a:t>is the study of motion of jointed structures</a:t>
            </a:r>
          </a:p>
          <a:p>
            <a:endParaRPr lang="en-US" altLang="en-US" sz="3200" dirty="0"/>
          </a:p>
        </p:txBody>
      </p:sp>
      <p:pic>
        <p:nvPicPr>
          <p:cNvPr id="39940" name="Picture 4">
            <a:extLst>
              <a:ext uri="{FF2B5EF4-FFF2-40B4-BE49-F238E27FC236}">
                <a16:creationId xmlns:a16="http://schemas.microsoft.com/office/drawing/2014/main" id="{50145DCB-91D5-F293-49A7-50DAF3D02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328" y="2502771"/>
            <a:ext cx="6427839" cy="4000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dissolve">
                                      <p:cBhvr>
                                        <p:cTn id="7"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21F3CC8-2ED2-5B5F-47C9-25B4F5728595}"/>
              </a:ext>
            </a:extLst>
          </p:cNvPr>
          <p:cNvSpPr>
            <a:spLocks noGrp="1" noChangeArrowheads="1"/>
          </p:cNvSpPr>
          <p:nvPr>
            <p:ph type="title"/>
          </p:nvPr>
        </p:nvSpPr>
        <p:spPr>
          <a:xfrm>
            <a:off x="2819400" y="228600"/>
            <a:ext cx="7392988" cy="895350"/>
          </a:xfrm>
        </p:spPr>
        <p:txBody>
          <a:bodyPr/>
          <a:lstStyle/>
          <a:p>
            <a:r>
              <a:rPr lang="en-US" altLang="en-US"/>
              <a:t>Kinematics</a:t>
            </a:r>
          </a:p>
        </p:txBody>
      </p:sp>
      <p:sp>
        <p:nvSpPr>
          <p:cNvPr id="14339" name="Rectangle 3">
            <a:extLst>
              <a:ext uri="{FF2B5EF4-FFF2-40B4-BE49-F238E27FC236}">
                <a16:creationId xmlns:a16="http://schemas.microsoft.com/office/drawing/2014/main" id="{41882FDF-28CB-F1DA-B0D5-EB553B4F22BC}"/>
              </a:ext>
            </a:extLst>
          </p:cNvPr>
          <p:cNvSpPr>
            <a:spLocks noGrp="1" noChangeArrowheads="1"/>
          </p:cNvSpPr>
          <p:nvPr>
            <p:ph type="body" idx="1"/>
          </p:nvPr>
        </p:nvSpPr>
        <p:spPr>
          <a:xfrm>
            <a:off x="875071" y="1219200"/>
            <a:ext cx="9792929" cy="5105400"/>
          </a:xfrm>
        </p:spPr>
        <p:txBody>
          <a:bodyPr>
            <a:normAutofit/>
          </a:bodyPr>
          <a:lstStyle/>
          <a:p>
            <a:pPr>
              <a:lnSpc>
                <a:spcPct val="90000"/>
              </a:lnSpc>
            </a:pPr>
            <a:r>
              <a:rPr lang="en-US" altLang="en-US" sz="3200" u="sng" dirty="0"/>
              <a:t>Study of movement and motion</a:t>
            </a:r>
            <a:r>
              <a:rPr lang="en-US" altLang="en-US" sz="3200" dirty="0"/>
              <a:t> of structures that have joints, (such as a person or a walking dog)</a:t>
            </a:r>
          </a:p>
          <a:p>
            <a:pPr>
              <a:lnSpc>
                <a:spcPct val="90000"/>
              </a:lnSpc>
            </a:pPr>
            <a:r>
              <a:rPr lang="en-US" altLang="en-US" sz="3200" dirty="0"/>
              <a:t>Complex- need to calculate position, velocity, rotation and acceleration of all joint and body parts involved</a:t>
            </a:r>
          </a:p>
          <a:p>
            <a:pPr>
              <a:lnSpc>
                <a:spcPct val="90000"/>
              </a:lnSpc>
            </a:pPr>
            <a:r>
              <a:rPr lang="en-US" altLang="en-US" sz="3200" u="sng" dirty="0"/>
              <a:t>Inverse kinematics</a:t>
            </a:r>
            <a:r>
              <a:rPr lang="en-US" altLang="en-US" sz="3200" dirty="0"/>
              <a:t> – process of linking objects together and define their relationships and limits and then drag the parts and let the computer calculate the result </a:t>
            </a:r>
          </a:p>
          <a:p>
            <a:pPr lvl="1"/>
            <a:r>
              <a:rPr lang="en-US" altLang="en-US" sz="2800" dirty="0"/>
              <a:t>( for example, connect hands and arms and bent the elbow in various directions)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8DDE6B8-16C3-A52E-3FB7-B3594842611F}"/>
              </a:ext>
            </a:extLst>
          </p:cNvPr>
          <p:cNvSpPr>
            <a:spLocks noGrp="1" noChangeArrowheads="1"/>
          </p:cNvSpPr>
          <p:nvPr>
            <p:ph type="title"/>
          </p:nvPr>
        </p:nvSpPr>
        <p:spPr>
          <a:xfrm>
            <a:off x="838200" y="188150"/>
            <a:ext cx="10515600" cy="657430"/>
          </a:xfrm>
        </p:spPr>
        <p:txBody>
          <a:bodyPr>
            <a:normAutofit fontScale="90000"/>
          </a:bodyPr>
          <a:lstStyle/>
          <a:p>
            <a:r>
              <a:rPr lang="en-US" altLang="en-US" i="1" dirty="0">
                <a:solidFill>
                  <a:srgbClr val="FF0000"/>
                </a:solidFill>
              </a:rPr>
              <a:t>Morphing</a:t>
            </a:r>
            <a:endParaRPr lang="en-US" altLang="en-US" dirty="0"/>
          </a:p>
        </p:txBody>
      </p:sp>
      <p:sp>
        <p:nvSpPr>
          <p:cNvPr id="15363" name="Rectangle 3">
            <a:extLst>
              <a:ext uri="{FF2B5EF4-FFF2-40B4-BE49-F238E27FC236}">
                <a16:creationId xmlns:a16="http://schemas.microsoft.com/office/drawing/2014/main" id="{1A3D97D4-CDE5-B1F9-8320-DFFE60BF23EB}"/>
              </a:ext>
            </a:extLst>
          </p:cNvPr>
          <p:cNvSpPr>
            <a:spLocks noGrp="1" noChangeArrowheads="1"/>
          </p:cNvSpPr>
          <p:nvPr>
            <p:ph type="body" idx="1"/>
          </p:nvPr>
        </p:nvSpPr>
        <p:spPr>
          <a:xfrm>
            <a:off x="838201" y="980516"/>
            <a:ext cx="10006780" cy="4722193"/>
          </a:xfrm>
        </p:spPr>
        <p:txBody>
          <a:bodyPr>
            <a:normAutofit/>
          </a:bodyPr>
          <a:lstStyle/>
          <a:p>
            <a:pPr>
              <a:spcBef>
                <a:spcPct val="50000"/>
              </a:spcBef>
              <a:buFont typeface="Wingdings" panose="05000000000000000000" pitchFamily="2" charset="2"/>
              <a:buChar char="§"/>
            </a:pPr>
            <a:r>
              <a:rPr lang="en-US" altLang="en-US" sz="3200" dirty="0"/>
              <a:t>is the process of transitioning from one image to another</a:t>
            </a:r>
          </a:p>
          <a:p>
            <a:pPr>
              <a:spcBef>
                <a:spcPct val="50000"/>
              </a:spcBef>
              <a:buFont typeface="Wingdings" panose="05000000000000000000" pitchFamily="2" charset="2"/>
              <a:buChar char="§"/>
            </a:pPr>
            <a:r>
              <a:rPr lang="en-US" altLang="en-US" sz="3200" dirty="0"/>
              <a:t>Process involves connecting a series of key points, which are mapped from the start image to the end image to make a smooth transition</a:t>
            </a:r>
          </a:p>
          <a:p>
            <a:pPr>
              <a:spcBef>
                <a:spcPct val="50000"/>
              </a:spcBef>
              <a:buFont typeface="Wingdings" panose="05000000000000000000" pitchFamily="2" charset="2"/>
              <a:buChar char="§"/>
            </a:pPr>
            <a:endParaRPr lang="en-US" altLang="en-US" sz="3200" dirty="0"/>
          </a:p>
          <a:p>
            <a:endParaRPr lang="en-US" altLang="en-US" sz="3200" dirty="0"/>
          </a:p>
        </p:txBody>
      </p:sp>
      <p:pic>
        <p:nvPicPr>
          <p:cNvPr id="40966" name="Picture 6">
            <a:extLst>
              <a:ext uri="{FF2B5EF4-FFF2-40B4-BE49-F238E27FC236}">
                <a16:creationId xmlns:a16="http://schemas.microsoft.com/office/drawing/2014/main" id="{FAD268B2-1633-1281-81A9-58C2B1626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255" y="3195099"/>
            <a:ext cx="6726923" cy="33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dissolve">
                                      <p:cBhvr>
                                        <p:cTn id="7"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EB7C-519E-93EB-516A-1D767DAFC26D}"/>
              </a:ext>
            </a:extLst>
          </p:cNvPr>
          <p:cNvSpPr>
            <a:spLocks noGrp="1"/>
          </p:cNvSpPr>
          <p:nvPr>
            <p:ph type="title"/>
          </p:nvPr>
        </p:nvSpPr>
        <p:spPr>
          <a:xfrm>
            <a:off x="838200" y="365125"/>
            <a:ext cx="10515600" cy="785249"/>
          </a:xfrm>
        </p:spPr>
        <p:txBody>
          <a:bodyPr/>
          <a:lstStyle/>
          <a:p>
            <a:r>
              <a:rPr lang="en-US" altLang="en-US" i="1" dirty="0">
                <a:solidFill>
                  <a:srgbClr val="FF0000"/>
                </a:solidFill>
              </a:rPr>
              <a:t>Morphing</a:t>
            </a:r>
            <a:endParaRPr lang="en-IN" dirty="0"/>
          </a:p>
        </p:txBody>
      </p:sp>
      <p:pic>
        <p:nvPicPr>
          <p:cNvPr id="40965" name="Picture 5">
            <a:extLst>
              <a:ext uri="{FF2B5EF4-FFF2-40B4-BE49-F238E27FC236}">
                <a16:creationId xmlns:a16="http://schemas.microsoft.com/office/drawing/2014/main" id="{87F745BB-C422-3CBA-07CE-F32F4848B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17" y="1533831"/>
            <a:ext cx="11016366" cy="435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85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dissolve">
                                      <p:cBhvr>
                                        <p:cTn id="7" dur="500"/>
                                        <p:tgtEl>
                                          <p:spTgt spid="40965"/>
                                        </p:tgtEl>
                                      </p:cBhvr>
                                    </p:animEffect>
                                  </p:childTnLst>
                                  <p:subTnLst>
                                    <p:set>
                                      <p:cBhvr override="childStyle">
                                        <p:cTn dur="1" fill="hold" display="0" masterRel="nextClick" afterEffect="1"/>
                                        <p:tgtEl>
                                          <p:spTgt spid="409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F6FD9676-20D3-90BA-3A7C-1018833B992E}"/>
              </a:ext>
            </a:extLst>
          </p:cNvPr>
          <p:cNvSpPr>
            <a:spLocks noGrp="1" noChangeArrowheads="1"/>
          </p:cNvSpPr>
          <p:nvPr>
            <p:ph type="title"/>
          </p:nvPr>
        </p:nvSpPr>
        <p:spPr/>
        <p:txBody>
          <a:bodyPr/>
          <a:lstStyle/>
          <a:p>
            <a:r>
              <a:rPr lang="en-US" altLang="en-US"/>
              <a:t>Principles of Animation</a:t>
            </a:r>
          </a:p>
        </p:txBody>
      </p:sp>
      <p:sp>
        <p:nvSpPr>
          <p:cNvPr id="17411" name="Rectangle 1027">
            <a:extLst>
              <a:ext uri="{FF2B5EF4-FFF2-40B4-BE49-F238E27FC236}">
                <a16:creationId xmlns:a16="http://schemas.microsoft.com/office/drawing/2014/main" id="{8D9213E1-D45B-E1DD-DA74-9538699BCAF7}"/>
              </a:ext>
            </a:extLst>
          </p:cNvPr>
          <p:cNvSpPr>
            <a:spLocks noGrp="1" noChangeArrowheads="1"/>
          </p:cNvSpPr>
          <p:nvPr>
            <p:ph type="body" idx="1"/>
          </p:nvPr>
        </p:nvSpPr>
        <p:spPr>
          <a:xfrm>
            <a:off x="2894013" y="1676400"/>
            <a:ext cx="6946900" cy="4114800"/>
          </a:xfrm>
        </p:spPr>
        <p:txBody>
          <a:bodyPr/>
          <a:lstStyle/>
          <a:p>
            <a:pPr>
              <a:spcBef>
                <a:spcPct val="25000"/>
              </a:spcBef>
            </a:pPr>
            <a:r>
              <a:rPr lang="en-US" altLang="en-US" sz="4000"/>
              <a:t>Animation file formats</a:t>
            </a:r>
          </a:p>
          <a:p>
            <a:endParaRPr lang="en-US" altLang="en-US"/>
          </a:p>
        </p:txBody>
      </p:sp>
      <p:sp>
        <p:nvSpPr>
          <p:cNvPr id="17412" name="Rectangle 1029">
            <a:extLst>
              <a:ext uri="{FF2B5EF4-FFF2-40B4-BE49-F238E27FC236}">
                <a16:creationId xmlns:a16="http://schemas.microsoft.com/office/drawing/2014/main" id="{E3D37647-000D-8FB9-F330-7A107ABDC23D}"/>
              </a:ext>
            </a:extLst>
          </p:cNvPr>
          <p:cNvSpPr>
            <a:spLocks noChangeArrowheads="1"/>
          </p:cNvSpPr>
          <p:nvPr/>
        </p:nvSpPr>
        <p:spPr bwMode="auto">
          <a:xfrm>
            <a:off x="3581401" y="2514600"/>
            <a:ext cx="5372305"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b="1">
                <a:solidFill>
                  <a:schemeClr val="tx1"/>
                </a:solidFill>
                <a:latin typeface="Arial" panose="020B0604020202020204" pitchFamily="34" charset="0"/>
              </a:defRPr>
            </a:lvl1pPr>
            <a:lvl2pPr marL="742950" indent="-285750">
              <a:spcBef>
                <a:spcPct val="20000"/>
              </a:spcBef>
              <a:buChar char="–"/>
              <a:defRPr kumimoji="1" sz="2800" b="1">
                <a:solidFill>
                  <a:schemeClr val="tx1"/>
                </a:solidFill>
                <a:latin typeface="Arial" panose="020B0604020202020204" pitchFamily="34" charset="0"/>
              </a:defRPr>
            </a:lvl2pPr>
            <a:lvl3pPr marL="1143000" indent="-228600">
              <a:spcBef>
                <a:spcPct val="20000"/>
              </a:spcBef>
              <a:buChar char="•"/>
              <a:defRPr kumimoji="1" sz="2400" b="1">
                <a:solidFill>
                  <a:schemeClr val="tx1"/>
                </a:solidFill>
                <a:latin typeface="Arial" panose="020B0604020202020204" pitchFamily="34" charset="0"/>
              </a:defRPr>
            </a:lvl3pPr>
            <a:lvl4pPr marL="1600200" indent="-228600">
              <a:spcBef>
                <a:spcPct val="20000"/>
              </a:spcBef>
              <a:buChar char="–"/>
              <a:defRPr kumimoji="1" sz="2000" b="1">
                <a:solidFill>
                  <a:schemeClr val="tx1"/>
                </a:solidFill>
                <a:latin typeface="Arial" panose="020B0604020202020204" pitchFamily="34" charset="0"/>
              </a:defRPr>
            </a:lvl4pPr>
            <a:lvl5pPr marL="2057400" indent="-228600">
              <a:spcBef>
                <a:spcPct val="20000"/>
              </a:spcBef>
              <a:buChar char="•"/>
              <a:defRPr kumimoji="1"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b="1">
                <a:solidFill>
                  <a:schemeClr val="tx1"/>
                </a:solidFill>
                <a:latin typeface="Arial" panose="020B0604020202020204" pitchFamily="34" charset="0"/>
              </a:defRPr>
            </a:lvl9pPr>
          </a:lstStyle>
          <a:p>
            <a:pPr>
              <a:spcBef>
                <a:spcPct val="50000"/>
              </a:spcBef>
              <a:buFont typeface="Wingdings" panose="05000000000000000000" pitchFamily="2" charset="2"/>
              <a:buChar char="§"/>
            </a:pPr>
            <a:r>
              <a:rPr lang="en-US" altLang="en-US" sz="2400" b="0">
                <a:latin typeface="Times New Roman" panose="02020603050405020304" pitchFamily="18" charset="0"/>
              </a:rPr>
              <a:t>Windows Media – .AVI, .ASF, or .WMV</a:t>
            </a:r>
          </a:p>
          <a:p>
            <a:pPr>
              <a:spcBef>
                <a:spcPct val="50000"/>
              </a:spcBef>
              <a:buFont typeface="Wingdings" panose="05000000000000000000" pitchFamily="2" charset="2"/>
              <a:buChar char="§"/>
            </a:pPr>
            <a:r>
              <a:rPr lang="en-US" altLang="en-US" sz="2400" b="0">
                <a:latin typeface="Times New Roman" panose="02020603050405020304" pitchFamily="18" charset="0"/>
              </a:rPr>
              <a:t>Apple QuickTime – .QT or .MOV</a:t>
            </a:r>
          </a:p>
          <a:p>
            <a:pPr>
              <a:spcBef>
                <a:spcPct val="50000"/>
              </a:spcBef>
              <a:buFont typeface="Wingdings" panose="05000000000000000000" pitchFamily="2" charset="2"/>
              <a:buChar char="§"/>
            </a:pPr>
            <a:r>
              <a:rPr lang="en-US" altLang="en-US" sz="2400" b="0">
                <a:latin typeface="Times New Roman" panose="02020603050405020304" pitchFamily="18" charset="0"/>
              </a:rPr>
              <a:t>Motion Video – .MPG or .MPEG</a:t>
            </a:r>
          </a:p>
          <a:p>
            <a:pPr>
              <a:spcBef>
                <a:spcPct val="50000"/>
              </a:spcBef>
              <a:buFont typeface="Wingdings" panose="05000000000000000000" pitchFamily="2" charset="2"/>
              <a:buChar char="§"/>
            </a:pPr>
            <a:r>
              <a:rPr lang="en-US" altLang="en-US" sz="2400" b="0">
                <a:latin typeface="Times New Roman" panose="02020603050405020304" pitchFamily="18" charset="0"/>
              </a:rPr>
              <a:t>Flash – .SWF</a:t>
            </a:r>
          </a:p>
          <a:p>
            <a:pPr>
              <a:spcBef>
                <a:spcPct val="50000"/>
              </a:spcBef>
              <a:buFont typeface="Wingdings" panose="05000000000000000000" pitchFamily="2" charset="2"/>
              <a:buChar char="§"/>
            </a:pPr>
            <a:r>
              <a:rPr lang="en-US" altLang="en-US" sz="2400" b="0">
                <a:latin typeface="Times New Roman" panose="02020603050405020304" pitchFamily="18" charset="0"/>
              </a:rPr>
              <a:t>Shockwave – .DCR</a:t>
            </a:r>
          </a:p>
          <a:p>
            <a:pPr>
              <a:spcBef>
                <a:spcPct val="50000"/>
              </a:spcBef>
              <a:buFont typeface="Wingdings" panose="05000000000000000000" pitchFamily="2" charset="2"/>
              <a:buChar char="§"/>
            </a:pPr>
            <a:r>
              <a:rPr lang="en-US" altLang="en-US" sz="2400" b="0">
                <a:latin typeface="Times New Roman" panose="02020603050405020304" pitchFamily="18" charset="0"/>
              </a:rPr>
              <a:t>Animated GIF – .GIF</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9BF6BB4-EF4D-5C4F-9BD2-A1840EE2D866}"/>
              </a:ext>
            </a:extLst>
          </p:cNvPr>
          <p:cNvSpPr>
            <a:spLocks noGrp="1" noChangeArrowheads="1"/>
          </p:cNvSpPr>
          <p:nvPr>
            <p:ph type="title"/>
          </p:nvPr>
        </p:nvSpPr>
        <p:spPr>
          <a:xfrm>
            <a:off x="2894013" y="247650"/>
            <a:ext cx="7772400" cy="895350"/>
          </a:xfrm>
        </p:spPr>
        <p:txBody>
          <a:bodyPr/>
          <a:lstStyle/>
          <a:p>
            <a:r>
              <a:rPr lang="en-US" altLang="en-US"/>
              <a:t>Animation File Formats</a:t>
            </a:r>
          </a:p>
        </p:txBody>
      </p:sp>
      <p:sp>
        <p:nvSpPr>
          <p:cNvPr id="18435" name="Rectangle 3">
            <a:extLst>
              <a:ext uri="{FF2B5EF4-FFF2-40B4-BE49-F238E27FC236}">
                <a16:creationId xmlns:a16="http://schemas.microsoft.com/office/drawing/2014/main" id="{6DAE767E-5C56-1D39-B5CD-648CF4F1589E}"/>
              </a:ext>
            </a:extLst>
          </p:cNvPr>
          <p:cNvSpPr>
            <a:spLocks noGrp="1" noChangeArrowheads="1"/>
          </p:cNvSpPr>
          <p:nvPr>
            <p:ph type="body" idx="1"/>
          </p:nvPr>
        </p:nvSpPr>
        <p:spPr>
          <a:xfrm>
            <a:off x="2895601" y="1371600"/>
            <a:ext cx="7770813" cy="4800600"/>
          </a:xfrm>
        </p:spPr>
        <p:txBody>
          <a:bodyPr/>
          <a:lstStyle/>
          <a:p>
            <a:pPr>
              <a:lnSpc>
                <a:spcPct val="90000"/>
              </a:lnSpc>
            </a:pPr>
            <a:r>
              <a:rPr lang="en-US" altLang="en-US"/>
              <a:t>Director (dir) compressed into a Shockwave animation file (dcr) for the web</a:t>
            </a:r>
          </a:p>
          <a:p>
            <a:pPr>
              <a:lnSpc>
                <a:spcPct val="90000"/>
              </a:lnSpc>
            </a:pPr>
            <a:r>
              <a:rPr lang="en-US" altLang="en-US"/>
              <a:t>Windows Audio Video Interleaved Format (avi)</a:t>
            </a:r>
          </a:p>
          <a:p>
            <a:pPr>
              <a:lnSpc>
                <a:spcPct val="90000"/>
              </a:lnSpc>
            </a:pPr>
            <a:r>
              <a:rPr lang="en-US" altLang="en-US"/>
              <a:t>Macintosh ( quicktime, mov)</a:t>
            </a:r>
          </a:p>
          <a:p>
            <a:pPr>
              <a:lnSpc>
                <a:spcPct val="90000"/>
              </a:lnSpc>
            </a:pPr>
            <a:r>
              <a:rPr lang="en-US" altLang="en-US"/>
              <a:t>Motion Video ( mpeg, mpg)</a:t>
            </a:r>
          </a:p>
          <a:p>
            <a:pPr>
              <a:lnSpc>
                <a:spcPct val="90000"/>
              </a:lnSpc>
            </a:pPr>
            <a:r>
              <a:rPr lang="en-US" altLang="en-US"/>
              <a:t>Compuserv ( gif)</a:t>
            </a:r>
          </a:p>
          <a:p>
            <a:pPr>
              <a:lnSpc>
                <a:spcPct val="90000"/>
              </a:lnSpc>
            </a:pPr>
            <a:r>
              <a:rPr lang="en-US" altLang="en-US"/>
              <a:t>Shockwave (dcr)</a:t>
            </a:r>
          </a:p>
          <a:p>
            <a:pPr>
              <a:lnSpc>
                <a:spcPct val="90000"/>
              </a:lnSpc>
            </a:pPr>
            <a:r>
              <a:rPr lang="en-US" altLang="en-US"/>
              <a:t>Compression for Director is 75%+ turning a 100k file into a 25k file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27D4E24-4C93-8FE8-81C2-1B52EE177B41}"/>
              </a:ext>
            </a:extLst>
          </p:cNvPr>
          <p:cNvSpPr>
            <a:spLocks noGrp="1" noChangeArrowheads="1"/>
          </p:cNvSpPr>
          <p:nvPr>
            <p:ph type="title"/>
          </p:nvPr>
        </p:nvSpPr>
        <p:spPr/>
        <p:txBody>
          <a:bodyPr/>
          <a:lstStyle/>
          <a:p>
            <a:r>
              <a:rPr lang="en-US" altLang="en-US"/>
              <a:t>Making Animations that Work</a:t>
            </a:r>
          </a:p>
        </p:txBody>
      </p:sp>
      <p:sp>
        <p:nvSpPr>
          <p:cNvPr id="19459" name="Rectangle 3">
            <a:extLst>
              <a:ext uri="{FF2B5EF4-FFF2-40B4-BE49-F238E27FC236}">
                <a16:creationId xmlns:a16="http://schemas.microsoft.com/office/drawing/2014/main" id="{36EC9780-6A9E-CBA6-B3D0-B36C40CF751E}"/>
              </a:ext>
            </a:extLst>
          </p:cNvPr>
          <p:cNvSpPr>
            <a:spLocks noGrp="1" noChangeArrowheads="1"/>
          </p:cNvSpPr>
          <p:nvPr>
            <p:ph type="body" idx="1"/>
          </p:nvPr>
        </p:nvSpPr>
        <p:spPr>
          <a:xfrm>
            <a:off x="2894013" y="1676400"/>
            <a:ext cx="7378700" cy="4114800"/>
          </a:xfrm>
        </p:spPr>
        <p:txBody>
          <a:bodyPr/>
          <a:lstStyle/>
          <a:p>
            <a:r>
              <a:rPr lang="en-US" altLang="en-US"/>
              <a:t>Use animations carefully so your screens don’t become too “busy”</a:t>
            </a:r>
          </a:p>
          <a:p>
            <a:r>
              <a:rPr lang="en-US" altLang="en-US"/>
              <a:t>Animation tools</a:t>
            </a:r>
          </a:p>
          <a:p>
            <a:pPr lvl="1"/>
            <a:r>
              <a:rPr lang="en-US" altLang="en-US"/>
              <a:t>Director</a:t>
            </a:r>
          </a:p>
          <a:p>
            <a:pPr lvl="1"/>
            <a:r>
              <a:rPr lang="en-US" altLang="en-US"/>
              <a:t>Adobe Animator</a:t>
            </a:r>
          </a:p>
          <a:p>
            <a:pPr lvl="1"/>
            <a:r>
              <a:rPr lang="en-US" altLang="en-US"/>
              <a:t>GIF animators</a:t>
            </a:r>
          </a:p>
        </p:txBody>
      </p:sp>
      <p:pic>
        <p:nvPicPr>
          <p:cNvPr id="19460" name="Picture 5" descr="animators on tumblr 2d animation gif | WiffleGif">
            <a:extLst>
              <a:ext uri="{FF2B5EF4-FFF2-40B4-BE49-F238E27FC236}">
                <a16:creationId xmlns:a16="http://schemas.microsoft.com/office/drawing/2014/main" id="{A84C3972-E908-8AB9-7AE3-C73BAD781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826" y="4289425"/>
            <a:ext cx="397351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a:extLst>
              <a:ext uri="{FF2B5EF4-FFF2-40B4-BE49-F238E27FC236}">
                <a16:creationId xmlns:a16="http://schemas.microsoft.com/office/drawing/2014/main" id="{972F4ABF-9066-F652-DCBA-B31754380037}"/>
              </a:ext>
            </a:extLst>
          </p:cNvPr>
          <p:cNvSpPr>
            <a:spLocks noGrp="1" noChangeArrowheads="1"/>
          </p:cNvSpPr>
          <p:nvPr>
            <p:ph type="title"/>
          </p:nvPr>
        </p:nvSpPr>
        <p:spPr>
          <a:xfrm>
            <a:off x="2894013" y="247650"/>
            <a:ext cx="7772400" cy="971550"/>
          </a:xfrm>
        </p:spPr>
        <p:txBody>
          <a:bodyPr/>
          <a:lstStyle/>
          <a:p>
            <a:r>
              <a:rPr lang="en-US" altLang="en-US" sz="6000"/>
              <a:t>Creating Animation </a:t>
            </a:r>
          </a:p>
        </p:txBody>
      </p:sp>
      <p:sp>
        <p:nvSpPr>
          <p:cNvPr id="20483" name="Rectangle 1027">
            <a:extLst>
              <a:ext uri="{FF2B5EF4-FFF2-40B4-BE49-F238E27FC236}">
                <a16:creationId xmlns:a16="http://schemas.microsoft.com/office/drawing/2014/main" id="{E485D40C-2AC7-8A9D-4E57-E2787AD8FD67}"/>
              </a:ext>
            </a:extLst>
          </p:cNvPr>
          <p:cNvSpPr>
            <a:spLocks noGrp="1" noChangeArrowheads="1"/>
          </p:cNvSpPr>
          <p:nvPr>
            <p:ph type="body" idx="1"/>
          </p:nvPr>
        </p:nvSpPr>
        <p:spPr>
          <a:xfrm>
            <a:off x="2514601" y="1295400"/>
            <a:ext cx="8151813" cy="4495800"/>
          </a:xfrm>
        </p:spPr>
        <p:txBody>
          <a:bodyPr/>
          <a:lstStyle/>
          <a:p>
            <a:pPr>
              <a:spcBef>
                <a:spcPct val="25000"/>
              </a:spcBef>
            </a:pPr>
            <a:r>
              <a:rPr lang="en-US" altLang="en-US" sz="4000"/>
              <a:t>Software helps create objects such as:</a:t>
            </a:r>
          </a:p>
          <a:p>
            <a:pPr lvl="1">
              <a:spcBef>
                <a:spcPct val="50000"/>
              </a:spcBef>
              <a:buFont typeface="Wingdings" panose="05000000000000000000" pitchFamily="2" charset="2"/>
              <a:buChar char="§"/>
            </a:pPr>
            <a:r>
              <a:rPr lang="en-US" altLang="en-US"/>
              <a:t>A rolling ball</a:t>
            </a:r>
          </a:p>
        </p:txBody>
      </p:sp>
      <p:pic>
        <p:nvPicPr>
          <p:cNvPr id="43012" name="Picture 1028">
            <a:extLst>
              <a:ext uri="{FF2B5EF4-FFF2-40B4-BE49-F238E27FC236}">
                <a16:creationId xmlns:a16="http://schemas.microsoft.com/office/drawing/2014/main" id="{4C87F1D2-A37E-82C0-6869-AA5CB9963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6" y="3962401"/>
            <a:ext cx="81629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dissolve">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AE82-D9B2-2123-FC30-11F98A125C44}"/>
              </a:ext>
            </a:extLst>
          </p:cNvPr>
          <p:cNvSpPr>
            <a:spLocks noGrp="1"/>
          </p:cNvSpPr>
          <p:nvPr>
            <p:ph type="title"/>
          </p:nvPr>
        </p:nvSpPr>
        <p:spPr/>
        <p:txBody>
          <a:bodyPr/>
          <a:lstStyle/>
          <a:p>
            <a:r>
              <a:rPr lang="en-US" sz="4400" b="0" i="0" u="none" strike="noStrike" baseline="0" dirty="0">
                <a:solidFill>
                  <a:srgbClr val="000000"/>
                </a:solidFill>
                <a:latin typeface="OHLMEG+TimesNewRoman"/>
              </a:rPr>
              <a:t>‘Animating’ a thing</a:t>
            </a:r>
            <a:endParaRPr lang="en-IN" dirty="0"/>
          </a:p>
        </p:txBody>
      </p:sp>
      <p:sp>
        <p:nvSpPr>
          <p:cNvPr id="3" name="Content Placeholder 2">
            <a:extLst>
              <a:ext uri="{FF2B5EF4-FFF2-40B4-BE49-F238E27FC236}">
                <a16:creationId xmlns:a16="http://schemas.microsoft.com/office/drawing/2014/main" id="{06200546-80C7-81C5-95F1-3BB18C34861B}"/>
              </a:ext>
            </a:extLst>
          </p:cNvPr>
          <p:cNvSpPr>
            <a:spLocks noGrp="1"/>
          </p:cNvSpPr>
          <p:nvPr>
            <p:ph idx="1"/>
          </p:nvPr>
        </p:nvSpPr>
        <p:spPr/>
        <p:txBody>
          <a:bodyPr>
            <a:normAutofit/>
          </a:bodyPr>
          <a:lstStyle/>
          <a:p>
            <a:r>
              <a:rPr lang="en-US" sz="2600" b="0" i="0" u="none" strike="noStrike" baseline="0" dirty="0">
                <a:solidFill>
                  <a:srgbClr val="000000"/>
                </a:solidFill>
                <a:latin typeface="OHLMEG+TimesNewRoman"/>
              </a:rPr>
              <a:t>means to impart movement to something which can’t move on its own. </a:t>
            </a:r>
          </a:p>
          <a:p>
            <a:r>
              <a:rPr lang="en-US" sz="2600" b="0" i="0" u="none" strike="noStrike" baseline="0" dirty="0">
                <a:solidFill>
                  <a:srgbClr val="000000"/>
                </a:solidFill>
                <a:latin typeface="OHLMEG+TimesNewRoman"/>
              </a:rPr>
              <a:t>to specify, either directly or indirectly, how the ‘thing’ is to move through time and space </a:t>
            </a:r>
          </a:p>
          <a:p>
            <a:r>
              <a:rPr lang="en-US" sz="2600" dirty="0">
                <a:solidFill>
                  <a:srgbClr val="000000"/>
                </a:solidFill>
                <a:latin typeface="OHLMEG+TimesNewRoman"/>
              </a:rPr>
              <a:t>Traditionally, </a:t>
            </a:r>
            <a:r>
              <a:rPr lang="en-US" b="0" i="0" u="none" strike="noStrike" baseline="0" dirty="0">
                <a:solidFill>
                  <a:srgbClr val="000000"/>
                </a:solidFill>
                <a:latin typeface="OHLMEG+TimesNewRoman"/>
              </a:rPr>
              <a:t>artist creates a succession of cartoon frames, which are then combined into a film. </a:t>
            </a:r>
            <a:endParaRPr lang="en-IN" sz="2600" dirty="0"/>
          </a:p>
        </p:txBody>
      </p:sp>
    </p:spTree>
    <p:extLst>
      <p:ext uri="{BB962C8B-B14F-4D97-AF65-F5344CB8AC3E}">
        <p14:creationId xmlns:p14="http://schemas.microsoft.com/office/powerpoint/2010/main" val="375749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40380533-AF56-888E-DCCC-F3D206ED63BF}"/>
              </a:ext>
            </a:extLst>
          </p:cNvPr>
          <p:cNvSpPr>
            <a:spLocks noGrp="1" noChangeArrowheads="1"/>
          </p:cNvSpPr>
          <p:nvPr>
            <p:ph type="title"/>
          </p:nvPr>
        </p:nvSpPr>
        <p:spPr>
          <a:xfrm>
            <a:off x="2894013" y="247650"/>
            <a:ext cx="7772400" cy="971550"/>
          </a:xfrm>
        </p:spPr>
        <p:txBody>
          <a:bodyPr/>
          <a:lstStyle/>
          <a:p>
            <a:r>
              <a:rPr lang="en-US" altLang="en-US" sz="6000"/>
              <a:t>Creating Animation </a:t>
            </a:r>
          </a:p>
        </p:txBody>
      </p:sp>
      <p:sp>
        <p:nvSpPr>
          <p:cNvPr id="21507" name="Rectangle 1027">
            <a:extLst>
              <a:ext uri="{FF2B5EF4-FFF2-40B4-BE49-F238E27FC236}">
                <a16:creationId xmlns:a16="http://schemas.microsoft.com/office/drawing/2014/main" id="{9A05A7A6-0E95-A775-E987-0150F61ED5B7}"/>
              </a:ext>
            </a:extLst>
          </p:cNvPr>
          <p:cNvSpPr>
            <a:spLocks noGrp="1" noChangeArrowheads="1"/>
          </p:cNvSpPr>
          <p:nvPr>
            <p:ph type="body" idx="1"/>
          </p:nvPr>
        </p:nvSpPr>
        <p:spPr>
          <a:xfrm>
            <a:off x="2514601" y="1295400"/>
            <a:ext cx="8151813" cy="4495800"/>
          </a:xfrm>
        </p:spPr>
        <p:txBody>
          <a:bodyPr/>
          <a:lstStyle/>
          <a:p>
            <a:pPr>
              <a:spcBef>
                <a:spcPct val="25000"/>
              </a:spcBef>
            </a:pPr>
            <a:r>
              <a:rPr lang="en-US" altLang="en-US" sz="4000"/>
              <a:t>Software helps create objects such as:</a:t>
            </a:r>
          </a:p>
          <a:p>
            <a:pPr lvl="1">
              <a:spcBef>
                <a:spcPct val="50000"/>
              </a:spcBef>
              <a:buFont typeface="Wingdings" panose="05000000000000000000" pitchFamily="2" charset="2"/>
              <a:buChar char="§"/>
            </a:pPr>
            <a:r>
              <a:rPr lang="en-US" altLang="en-US"/>
              <a:t>A rolling ball</a:t>
            </a:r>
          </a:p>
          <a:p>
            <a:pPr lvl="1">
              <a:spcBef>
                <a:spcPct val="50000"/>
              </a:spcBef>
              <a:buFont typeface="Wingdings" panose="05000000000000000000" pitchFamily="2" charset="2"/>
              <a:buChar char="§"/>
            </a:pPr>
            <a:r>
              <a:rPr lang="en-US" altLang="en-US"/>
              <a:t>A bouncing ball</a:t>
            </a:r>
          </a:p>
          <a:p>
            <a:pPr lvl="1">
              <a:spcBef>
                <a:spcPct val="50000"/>
              </a:spcBef>
              <a:buFont typeface="Wingdings" panose="05000000000000000000" pitchFamily="2" charset="2"/>
              <a:buChar char="§"/>
            </a:pPr>
            <a:endParaRPr lang="en-US" altLang="en-US"/>
          </a:p>
        </p:txBody>
      </p:sp>
      <p:sp>
        <p:nvSpPr>
          <p:cNvPr id="21508" name="Rectangle 1029">
            <a:extLst>
              <a:ext uri="{FF2B5EF4-FFF2-40B4-BE49-F238E27FC236}">
                <a16:creationId xmlns:a16="http://schemas.microsoft.com/office/drawing/2014/main" id="{03B3B240-2CED-55E5-72AC-20484281B219}"/>
              </a:ext>
            </a:extLst>
          </p:cNvPr>
          <p:cNvSpPr>
            <a:spLocks noChangeArrowheads="1"/>
          </p:cNvSpPr>
          <p:nvPr/>
        </p:nvSpPr>
        <p:spPr bwMode="auto">
          <a:xfrm>
            <a:off x="3505200" y="4191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b="1">
                <a:solidFill>
                  <a:schemeClr val="tx1"/>
                </a:solidFill>
                <a:latin typeface="Arial" panose="020B0604020202020204" pitchFamily="34" charset="0"/>
              </a:defRPr>
            </a:lvl1pPr>
            <a:lvl2pPr marL="742950" indent="-285750">
              <a:spcBef>
                <a:spcPct val="20000"/>
              </a:spcBef>
              <a:buChar char="–"/>
              <a:defRPr kumimoji="1" sz="2800" b="1">
                <a:solidFill>
                  <a:schemeClr val="tx1"/>
                </a:solidFill>
                <a:latin typeface="Arial" panose="020B0604020202020204" pitchFamily="34" charset="0"/>
              </a:defRPr>
            </a:lvl2pPr>
            <a:lvl3pPr marL="1143000" indent="-228600">
              <a:spcBef>
                <a:spcPct val="20000"/>
              </a:spcBef>
              <a:buChar char="•"/>
              <a:defRPr kumimoji="1" sz="2400" b="1">
                <a:solidFill>
                  <a:schemeClr val="tx1"/>
                </a:solidFill>
                <a:latin typeface="Arial" panose="020B0604020202020204" pitchFamily="34" charset="0"/>
              </a:defRPr>
            </a:lvl3pPr>
            <a:lvl4pPr marL="1600200" indent="-228600">
              <a:spcBef>
                <a:spcPct val="20000"/>
              </a:spcBef>
              <a:buChar char="–"/>
              <a:defRPr kumimoji="1" sz="2000" b="1">
                <a:solidFill>
                  <a:schemeClr val="tx1"/>
                </a:solidFill>
                <a:latin typeface="Arial" panose="020B0604020202020204" pitchFamily="34" charset="0"/>
              </a:defRPr>
            </a:lvl4pPr>
            <a:lvl5pPr marL="2057400" indent="-228600">
              <a:spcBef>
                <a:spcPct val="20000"/>
              </a:spcBef>
              <a:buChar char="•"/>
              <a:defRPr kumimoji="1"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b="1">
                <a:solidFill>
                  <a:schemeClr val="tx1"/>
                </a:solidFill>
                <a:latin typeface="Arial" panose="020B0604020202020204" pitchFamily="34" charset="0"/>
              </a:defRPr>
            </a:lvl9pPr>
          </a:lstStyle>
          <a:p>
            <a:pPr>
              <a:spcBef>
                <a:spcPct val="0"/>
              </a:spcBef>
              <a:buFontTx/>
              <a:buNone/>
            </a:pPr>
            <a:r>
              <a:rPr lang="en-US" altLang="en-US" sz="2400" b="0">
                <a:latin typeface="Courier New" panose="02070309020205020404" pitchFamily="49" charset="0"/>
              </a:rPr>
              <a:t>s=1/2gt</a:t>
            </a:r>
            <a:r>
              <a:rPr lang="en-US" altLang="en-US" sz="2400" b="0" baseline="30000">
                <a:latin typeface="Courier New" panose="02070309020205020404" pitchFamily="49" charset="0"/>
              </a:rPr>
              <a:t>2</a:t>
            </a:r>
          </a:p>
        </p:txBody>
      </p:sp>
      <p:pic>
        <p:nvPicPr>
          <p:cNvPr id="44038" name="Picture 1030">
            <a:extLst>
              <a:ext uri="{FF2B5EF4-FFF2-40B4-BE49-F238E27FC236}">
                <a16:creationId xmlns:a16="http://schemas.microsoft.com/office/drawing/2014/main" id="{4723D3FA-2CDE-6B3D-B488-5A0816CCC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60651"/>
            <a:ext cx="45720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dissolve">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FC29B01-9670-DE29-8E31-05575CF48C24}"/>
              </a:ext>
            </a:extLst>
          </p:cNvPr>
          <p:cNvSpPr>
            <a:spLocks noGrp="1" noChangeArrowheads="1"/>
          </p:cNvSpPr>
          <p:nvPr>
            <p:ph type="title"/>
          </p:nvPr>
        </p:nvSpPr>
        <p:spPr/>
        <p:txBody>
          <a:bodyPr/>
          <a:lstStyle/>
          <a:p>
            <a:r>
              <a:rPr lang="en-US" altLang="en-US"/>
              <a:t>Bouncing Ball	</a:t>
            </a:r>
          </a:p>
        </p:txBody>
      </p:sp>
      <p:sp>
        <p:nvSpPr>
          <p:cNvPr id="22531" name="Rectangle 3">
            <a:extLst>
              <a:ext uri="{FF2B5EF4-FFF2-40B4-BE49-F238E27FC236}">
                <a16:creationId xmlns:a16="http://schemas.microsoft.com/office/drawing/2014/main" id="{043A6C96-8E37-7959-610C-C06BC9815F79}"/>
              </a:ext>
            </a:extLst>
          </p:cNvPr>
          <p:cNvSpPr>
            <a:spLocks noGrp="1" noChangeArrowheads="1"/>
          </p:cNvSpPr>
          <p:nvPr>
            <p:ph type="body" idx="1"/>
          </p:nvPr>
        </p:nvSpPr>
        <p:spPr>
          <a:xfrm>
            <a:off x="2894013" y="1676400"/>
            <a:ext cx="7378700" cy="4114800"/>
          </a:xfrm>
        </p:spPr>
        <p:txBody>
          <a:bodyPr/>
          <a:lstStyle/>
          <a:p>
            <a:r>
              <a:rPr lang="en-US" altLang="en-US"/>
              <a:t>Requires a series of rotations</a:t>
            </a:r>
          </a:p>
          <a:p>
            <a:r>
              <a:rPr lang="en-US" altLang="en-US"/>
              <a:t>A knowledge of physics (s= 1/2gt</a:t>
            </a:r>
            <a:r>
              <a:rPr lang="en-US" altLang="en-US" baseline="30000"/>
              <a:t>2</a:t>
            </a:r>
            <a:r>
              <a:rPr lang="en-US" altLang="en-US"/>
              <a:t>)</a:t>
            </a:r>
          </a:p>
          <a:p>
            <a:r>
              <a:rPr lang="en-US" altLang="en-US"/>
              <a:t>Ball will uniformly accelerate and decelerate by squares 1,4,9,16,….</a:t>
            </a:r>
          </a:p>
          <a:p>
            <a:pPr>
              <a:buFontTx/>
              <a:buNone/>
            </a:pPr>
            <a:r>
              <a:rPr lang="en-US" altLang="en-US"/>
              <a:t>	(as Galileo discovered)</a:t>
            </a:r>
            <a:endParaRPr lang="en-US" altLang="en-US" baseline="30000"/>
          </a:p>
          <a:p>
            <a:endParaRPr lang="en-US" altLang="en-US" baseline="30000"/>
          </a:p>
          <a:p>
            <a:endParaRPr lang="en-US" altLang="en-US" baseline="30000"/>
          </a:p>
          <a:p>
            <a:endParaRPr lang="en-US" altLang="en-US" baseline="30000"/>
          </a:p>
          <a:p>
            <a:endParaRPr lang="en-US" altLang="en-US" baseline="30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0FACD88-2752-78B9-013C-A0542CB44AF4}"/>
              </a:ext>
            </a:extLst>
          </p:cNvPr>
          <p:cNvSpPr>
            <a:spLocks noGrp="1" noChangeArrowheads="1"/>
          </p:cNvSpPr>
          <p:nvPr>
            <p:ph type="title"/>
          </p:nvPr>
        </p:nvSpPr>
        <p:spPr/>
        <p:txBody>
          <a:bodyPr/>
          <a:lstStyle/>
          <a:p>
            <a:r>
              <a:rPr lang="en-US" altLang="en-US"/>
              <a:t>Creating an Animated Scene</a:t>
            </a:r>
          </a:p>
        </p:txBody>
      </p:sp>
      <p:sp>
        <p:nvSpPr>
          <p:cNvPr id="23555" name="Rectangle 3">
            <a:extLst>
              <a:ext uri="{FF2B5EF4-FFF2-40B4-BE49-F238E27FC236}">
                <a16:creationId xmlns:a16="http://schemas.microsoft.com/office/drawing/2014/main" id="{24C7CA7E-42CB-FCB8-9140-0E4C86778CC9}"/>
              </a:ext>
            </a:extLst>
          </p:cNvPr>
          <p:cNvSpPr>
            <a:spLocks noGrp="1" noChangeArrowheads="1"/>
          </p:cNvSpPr>
          <p:nvPr>
            <p:ph type="body" idx="1"/>
          </p:nvPr>
        </p:nvSpPr>
        <p:spPr>
          <a:xfrm>
            <a:off x="2667001" y="1371600"/>
            <a:ext cx="7999413" cy="4876800"/>
          </a:xfrm>
        </p:spPr>
        <p:txBody>
          <a:bodyPr/>
          <a:lstStyle/>
          <a:p>
            <a:r>
              <a:rPr lang="en-US" altLang="en-US"/>
              <a:t>A background is chosen</a:t>
            </a:r>
          </a:p>
          <a:p>
            <a:r>
              <a:rPr lang="en-US" altLang="en-US"/>
              <a:t>Then an “actor” is video taped running against a blue or green screen</a:t>
            </a:r>
          </a:p>
          <a:p>
            <a:r>
              <a:rPr lang="en-US" altLang="en-US"/>
              <a:t>A few frames of the running man are captured by a video capture board and the blue background is removed</a:t>
            </a:r>
          </a:p>
          <a:p>
            <a:r>
              <a:rPr lang="en-US" altLang="en-US"/>
              <a:t>Finally, the action is placed on the background…. And King Kong, or Jurassic Park is born</a:t>
            </a:r>
          </a:p>
          <a:p>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04E1266-E578-574E-CDB3-FE41D9B6C173}"/>
              </a:ext>
            </a:extLst>
          </p:cNvPr>
          <p:cNvSpPr>
            <a:spLocks noGrp="1" noChangeArrowheads="1"/>
          </p:cNvSpPr>
          <p:nvPr>
            <p:ph type="title"/>
          </p:nvPr>
        </p:nvSpPr>
        <p:spPr/>
        <p:txBody>
          <a:bodyPr/>
          <a:lstStyle/>
          <a:p>
            <a:r>
              <a:rPr lang="en-US" altLang="en-US"/>
              <a:t>Gif Animation Resources</a:t>
            </a:r>
          </a:p>
        </p:txBody>
      </p:sp>
      <p:sp>
        <p:nvSpPr>
          <p:cNvPr id="25603" name="Rectangle 3">
            <a:extLst>
              <a:ext uri="{FF2B5EF4-FFF2-40B4-BE49-F238E27FC236}">
                <a16:creationId xmlns:a16="http://schemas.microsoft.com/office/drawing/2014/main" id="{B0AB2AEC-630A-56C5-1649-C60358D79BDE}"/>
              </a:ext>
            </a:extLst>
          </p:cNvPr>
          <p:cNvSpPr>
            <a:spLocks noGrp="1" noChangeArrowheads="1"/>
          </p:cNvSpPr>
          <p:nvPr>
            <p:ph type="body" idx="1"/>
          </p:nvPr>
        </p:nvSpPr>
        <p:spPr>
          <a:xfrm>
            <a:off x="2874964" y="1524000"/>
            <a:ext cx="7108825" cy="4267200"/>
          </a:xfrm>
        </p:spPr>
        <p:txBody>
          <a:bodyPr/>
          <a:lstStyle/>
          <a:p>
            <a:pPr marL="0" indent="0">
              <a:buNone/>
              <a:defRPr/>
            </a:pPr>
            <a:r>
              <a:rPr lang="en-IN" sz="4000" dirty="0">
                <a:solidFill>
                  <a:srgbClr val="444444"/>
                </a:solidFill>
                <a:latin typeface="-apple-system"/>
              </a:rPr>
              <a:t>Animated GIF</a:t>
            </a:r>
          </a:p>
          <a:p>
            <a:pPr marL="0" indent="0">
              <a:buNone/>
              <a:defRPr/>
            </a:pPr>
            <a:endParaRPr lang="en-US" altLang="en-US" dirty="0">
              <a:hlinkClick r:id="" action="ppaction://noaction"/>
            </a:endParaRPr>
          </a:p>
          <a:p>
            <a:pPr>
              <a:defRPr/>
            </a:pPr>
            <a:r>
              <a:rPr lang="en-US" altLang="en-US" dirty="0">
                <a:hlinkClick r:id="" action="ppaction://noaction"/>
              </a:rPr>
              <a:t>https://www.easygifanimator.net/</a:t>
            </a:r>
            <a:endParaRPr lang="en-US" altLang="en-US" dirty="0"/>
          </a:p>
          <a:p>
            <a:pPr>
              <a:defRPr/>
            </a:pPr>
            <a:r>
              <a:rPr lang="en-US" altLang="en-US" dirty="0">
                <a:hlinkClick r:id="rId2"/>
              </a:rPr>
              <a:t>https://www.gif-animator.com/index.html</a:t>
            </a:r>
            <a:endParaRPr lang="en-US" altLang="en-US" dirty="0"/>
          </a:p>
          <a:p>
            <a:pPr>
              <a:defRPr/>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7B21-5D63-B6F2-C99F-217E6D5A7438}"/>
              </a:ext>
            </a:extLst>
          </p:cNvPr>
          <p:cNvSpPr>
            <a:spLocks noGrp="1"/>
          </p:cNvSpPr>
          <p:nvPr>
            <p:ph type="title"/>
          </p:nvPr>
        </p:nvSpPr>
        <p:spPr>
          <a:xfrm>
            <a:off x="838200" y="365126"/>
            <a:ext cx="10515600" cy="529610"/>
          </a:xfrm>
        </p:spPr>
        <p:txBody>
          <a:bodyPr>
            <a:normAutofit fontScale="90000"/>
          </a:bodyPr>
          <a:lstStyle/>
          <a:p>
            <a:r>
              <a:rPr lang="en-IN" dirty="0"/>
              <a:t>Q-A</a:t>
            </a:r>
          </a:p>
        </p:txBody>
      </p:sp>
      <p:sp>
        <p:nvSpPr>
          <p:cNvPr id="3" name="Content Placeholder 2">
            <a:extLst>
              <a:ext uri="{FF2B5EF4-FFF2-40B4-BE49-F238E27FC236}">
                <a16:creationId xmlns:a16="http://schemas.microsoft.com/office/drawing/2014/main" id="{ABE69018-FE6C-C610-D12B-B37E778CCD9F}"/>
              </a:ext>
            </a:extLst>
          </p:cNvPr>
          <p:cNvSpPr>
            <a:spLocks noGrp="1"/>
          </p:cNvSpPr>
          <p:nvPr>
            <p:ph idx="1"/>
          </p:nvPr>
        </p:nvSpPr>
        <p:spPr>
          <a:xfrm>
            <a:off x="838200" y="894736"/>
            <a:ext cx="10036277" cy="5282227"/>
          </a:xfrm>
        </p:spPr>
        <p:txBody>
          <a:bodyPr>
            <a:normAutofit/>
          </a:bodyPr>
          <a:lstStyle/>
          <a:p>
            <a:pPr marR="0" algn="l"/>
            <a:r>
              <a:rPr lang="en-US" sz="1800" b="1" i="0" u="none" strike="noStrike" baseline="0" dirty="0">
                <a:solidFill>
                  <a:srgbClr val="000000"/>
                </a:solidFill>
                <a:latin typeface="OHLMGH+TimesNewRoman,Bold"/>
              </a:rPr>
              <a:t>Example 1: </a:t>
            </a:r>
            <a:r>
              <a:rPr lang="en-US" sz="1800" b="0" i="0" u="none" strike="noStrike" baseline="0" dirty="0">
                <a:solidFill>
                  <a:srgbClr val="000000"/>
                </a:solidFill>
                <a:latin typeface="OHLMEG+TimesNewRoman"/>
              </a:rPr>
              <a:t>How many key frames does a one-minute animation film sequence with no duplications require ? </a:t>
            </a:r>
          </a:p>
          <a:p>
            <a:pPr marL="0" marR="0" indent="0" algn="l">
              <a:buNone/>
            </a:pPr>
            <a:r>
              <a:rPr lang="en-IN" sz="1800" b="1" i="0" u="none" strike="noStrike" baseline="0" dirty="0">
                <a:solidFill>
                  <a:srgbClr val="000000"/>
                </a:solidFill>
                <a:latin typeface="OHLMGH+TimesNewRoman,Bold"/>
              </a:rPr>
              <a:t>Solution: </a:t>
            </a:r>
            <a:r>
              <a:rPr lang="en-IN" sz="1800" b="0" i="0" u="none" strike="noStrike" baseline="0" dirty="0">
                <a:solidFill>
                  <a:srgbClr val="000000"/>
                </a:solidFill>
                <a:latin typeface="OHLMEG+TimesNewRoman"/>
              </a:rPr>
              <a:t>One minute = 60 seconds </a:t>
            </a:r>
          </a:p>
          <a:p>
            <a:pPr marL="0" marR="0" indent="0" algn="l">
              <a:buNone/>
            </a:pPr>
            <a:r>
              <a:rPr lang="en-US" sz="1800" b="0" i="0" u="none" strike="noStrike" baseline="0" dirty="0">
                <a:solidFill>
                  <a:srgbClr val="000000"/>
                </a:solidFill>
                <a:latin typeface="OHLMEG+TimesNewRoman"/>
              </a:rPr>
              <a:t>No. of frames required per second=24 </a:t>
            </a:r>
          </a:p>
          <a:p>
            <a:pPr marL="0" marR="0" indent="0" algn="l">
              <a:buNone/>
            </a:pPr>
            <a:r>
              <a:rPr lang="en-US" sz="1800" b="0" i="0" u="none" strike="noStrike" baseline="0" dirty="0">
                <a:solidFill>
                  <a:srgbClr val="000000"/>
                </a:solidFill>
                <a:latin typeface="OHLMEG+TimesNewRoman"/>
              </a:rPr>
              <a:t>No. of frames required in entire film=24*60=1440 </a:t>
            </a:r>
          </a:p>
          <a:p>
            <a:pPr marL="0" marR="0" indent="0" algn="l">
              <a:buNone/>
            </a:pPr>
            <a:r>
              <a:rPr lang="en-US" sz="1800" dirty="0">
                <a:solidFill>
                  <a:srgbClr val="000000"/>
                </a:solidFill>
                <a:latin typeface="OHLMEG+TimesNewRoman"/>
              </a:rPr>
              <a:t>So, </a:t>
            </a:r>
            <a:r>
              <a:rPr lang="en-US" sz="1800" b="0" i="0" u="none" strike="noStrike" baseline="0" dirty="0">
                <a:solidFill>
                  <a:srgbClr val="000000"/>
                </a:solidFill>
                <a:latin typeface="OHLMEG+TimesNewRoman"/>
              </a:rPr>
              <a:t>we would need 1440 frames for a one-minute animation film. </a:t>
            </a:r>
          </a:p>
          <a:p>
            <a:pPr marL="0" marR="0" indent="0" algn="l">
              <a:buNone/>
            </a:pPr>
            <a:endParaRPr lang="en-US" sz="1800" dirty="0">
              <a:solidFill>
                <a:srgbClr val="000000"/>
              </a:solidFill>
              <a:latin typeface="OHLMEG+TimesNewRoman"/>
            </a:endParaRPr>
          </a:p>
          <a:p>
            <a:pPr marR="0" algn="l"/>
            <a:r>
              <a:rPr lang="en-US" sz="1800" b="1" i="0" u="none" strike="noStrike" baseline="0" dirty="0">
                <a:solidFill>
                  <a:srgbClr val="000000"/>
                </a:solidFill>
                <a:latin typeface="OHLMGH+TimesNewRoman,Bold"/>
              </a:rPr>
              <a:t>Example 2: </a:t>
            </a:r>
            <a:r>
              <a:rPr lang="en-US" sz="1800" b="0" i="0" u="none" strike="noStrike" baseline="0" dirty="0">
                <a:solidFill>
                  <a:srgbClr val="000000"/>
                </a:solidFill>
                <a:latin typeface="OHLMEG+TimesNewRoman"/>
              </a:rPr>
              <a:t>How many key frames does a one-minute animation film sequence with no duplications require if there are five in </a:t>
            </a:r>
            <a:r>
              <a:rPr lang="en-US" sz="1800" b="0" i="0" u="none" strike="noStrike" baseline="0" dirty="0" err="1">
                <a:solidFill>
                  <a:srgbClr val="000000"/>
                </a:solidFill>
                <a:latin typeface="OHLMEG+TimesNewRoman"/>
              </a:rPr>
              <a:t>betweens</a:t>
            </a:r>
            <a:r>
              <a:rPr lang="en-US" sz="1800" b="0" i="0" u="none" strike="noStrike" baseline="0" dirty="0">
                <a:solidFill>
                  <a:srgbClr val="000000"/>
                </a:solidFill>
                <a:latin typeface="OHLMEG+TimesNewRoman"/>
              </a:rPr>
              <a:t> for each pair of key frames ? </a:t>
            </a:r>
          </a:p>
          <a:p>
            <a:pPr marL="0" marR="0" indent="0" algn="l">
              <a:buNone/>
            </a:pPr>
            <a:r>
              <a:rPr lang="en-IN" sz="1800" b="1" i="0" u="none" strike="noStrike" baseline="0" dirty="0">
                <a:solidFill>
                  <a:srgbClr val="000000"/>
                </a:solidFill>
                <a:latin typeface="OHLMGH+TimesNewRoman,Bold"/>
              </a:rPr>
              <a:t>Solution: </a:t>
            </a:r>
            <a:r>
              <a:rPr lang="en-IN" sz="1800" b="0" i="0" u="none" strike="noStrike" baseline="0" dirty="0">
                <a:solidFill>
                  <a:srgbClr val="000000"/>
                </a:solidFill>
                <a:latin typeface="OHLMEG+TimesNewRoman"/>
              </a:rPr>
              <a:t>One minute = 60 seconds </a:t>
            </a:r>
          </a:p>
          <a:p>
            <a:pPr marL="0" marR="0" indent="0" algn="l">
              <a:buNone/>
            </a:pPr>
            <a:r>
              <a:rPr lang="en-US" sz="1800" b="0" i="0" u="none" strike="noStrike" baseline="0" dirty="0">
                <a:solidFill>
                  <a:srgbClr val="000000"/>
                </a:solidFill>
                <a:latin typeface="OHLMEG+TimesNewRoman"/>
              </a:rPr>
              <a:t>No. of frames required per second = 24 </a:t>
            </a:r>
          </a:p>
          <a:p>
            <a:pPr marL="0" marR="0" indent="0" algn="l">
              <a:buNone/>
            </a:pPr>
            <a:r>
              <a:rPr lang="en-US" sz="1800" b="0" i="0" u="none" strike="noStrike" baseline="0" dirty="0">
                <a:solidFill>
                  <a:srgbClr val="000000"/>
                </a:solidFill>
                <a:latin typeface="OHLMEG+TimesNewRoman"/>
              </a:rPr>
              <a:t>No. of in-between frames = 5 </a:t>
            </a:r>
          </a:p>
          <a:p>
            <a:pPr marL="0" marR="0" indent="0" algn="l">
              <a:buNone/>
            </a:pPr>
            <a:r>
              <a:rPr lang="en-US" sz="1800" b="0" i="0" u="none" strike="noStrike" baseline="0" dirty="0">
                <a:solidFill>
                  <a:srgbClr val="000000"/>
                </a:solidFill>
                <a:latin typeface="OHLMEG+TimesNewRoman"/>
              </a:rPr>
              <a:t>No. of frames required in entire film=(24*60)/5=288 </a:t>
            </a:r>
          </a:p>
        </p:txBody>
      </p:sp>
    </p:spTree>
    <p:extLst>
      <p:ext uri="{BB962C8B-B14F-4D97-AF65-F5344CB8AC3E}">
        <p14:creationId xmlns:p14="http://schemas.microsoft.com/office/powerpoint/2010/main" val="3421764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3FD6-720A-D445-140B-9822F680C1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5823DC-9AF2-52AE-F7D8-7DC510A94C2A}"/>
              </a:ext>
            </a:extLst>
          </p:cNvPr>
          <p:cNvSpPr>
            <a:spLocks noGrp="1"/>
          </p:cNvSpPr>
          <p:nvPr>
            <p:ph idx="1"/>
          </p:nvPr>
        </p:nvSpPr>
        <p:spPr/>
        <p:txBody>
          <a:bodyPr/>
          <a:lstStyle/>
          <a:p>
            <a:r>
              <a:rPr lang="en-US" sz="2000" b="0" i="0" u="none" strike="noStrike" baseline="0" dirty="0">
                <a:solidFill>
                  <a:srgbClr val="000000"/>
                </a:solidFill>
                <a:latin typeface="OHLMEG+TimesNewRoman"/>
              </a:rPr>
              <a:t>Why does an animation film require 24 animation frames per second? Can this number be less than 24? If yes, then up to what extent this number can decrease and what will be the effect of animation on the reduction of this number? </a:t>
            </a:r>
            <a:endParaRPr lang="en-IN" sz="2000" dirty="0"/>
          </a:p>
          <a:p>
            <a:pPr marR="0" algn="l"/>
            <a:endParaRPr lang="en-US" sz="1800" b="0" i="0" u="none" strike="noStrike" baseline="0" dirty="0">
              <a:solidFill>
                <a:srgbClr val="000000"/>
              </a:solidFill>
              <a:latin typeface="OHLMEG+TimesNewRoman"/>
            </a:endParaRPr>
          </a:p>
          <a:p>
            <a:pPr lvl="1"/>
            <a:r>
              <a:rPr lang="en-US" sz="2000" b="0" i="0" u="none" strike="noStrike" baseline="0" dirty="0">
                <a:solidFill>
                  <a:srgbClr val="000000"/>
                </a:solidFill>
                <a:latin typeface="OHLMEG+TimesNewRoman"/>
              </a:rPr>
              <a:t>Animation is an application based on the principle of persistence of vision that is (1/16)</a:t>
            </a:r>
            <a:r>
              <a:rPr lang="en-US" sz="2000" b="0" i="0" u="none" strike="noStrike" baseline="30000" dirty="0" err="1">
                <a:solidFill>
                  <a:srgbClr val="000000"/>
                </a:solidFill>
                <a:latin typeface="OHLMEG+TimesNewRoman"/>
              </a:rPr>
              <a:t>th</a:t>
            </a:r>
            <a:r>
              <a:rPr lang="en-US" sz="2000" b="0" i="0" u="none" strike="noStrike" baseline="30000" dirty="0">
                <a:solidFill>
                  <a:srgbClr val="000000"/>
                </a:solidFill>
                <a:latin typeface="OHLMEG+TimesNewRoman"/>
              </a:rPr>
              <a:t> </a:t>
            </a:r>
            <a:r>
              <a:rPr lang="en-US" sz="2000" b="0" i="0" u="none" strike="noStrike" baseline="0" dirty="0">
                <a:solidFill>
                  <a:srgbClr val="000000"/>
                </a:solidFill>
                <a:latin typeface="OHLMEG+TimesNewRoman"/>
              </a:rPr>
              <a:t>of a second , so if we have approximately 24 frames change per second then our eye will not be able to identify the discontinuities in the animation scene .</a:t>
            </a:r>
          </a:p>
          <a:p>
            <a:pPr lvl="1"/>
            <a:r>
              <a:rPr lang="en-US" sz="2000" b="0" i="0" u="none" strike="noStrike" baseline="0" dirty="0">
                <a:solidFill>
                  <a:srgbClr val="000000"/>
                </a:solidFill>
                <a:latin typeface="OHLMEG+TimesNewRoman"/>
              </a:rPr>
              <a:t>If the number of frames decreases to less than 24 frames per second then possibility of detecting the discontinuities in the scene increases and our animation will not be effective </a:t>
            </a:r>
            <a:endParaRPr lang="en-IN" sz="3600" dirty="0"/>
          </a:p>
        </p:txBody>
      </p:sp>
    </p:spTree>
    <p:extLst>
      <p:ext uri="{BB962C8B-B14F-4D97-AF65-F5344CB8AC3E}">
        <p14:creationId xmlns:p14="http://schemas.microsoft.com/office/powerpoint/2010/main" val="59847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E73B8C0-E536-60E2-3A5B-187873DE43F8}"/>
              </a:ext>
            </a:extLst>
          </p:cNvPr>
          <p:cNvSpPr>
            <a:spLocks noGrp="1" noChangeArrowheads="1"/>
          </p:cNvSpPr>
          <p:nvPr>
            <p:ph type="title"/>
          </p:nvPr>
        </p:nvSpPr>
        <p:spPr/>
        <p:txBody>
          <a:bodyPr/>
          <a:lstStyle/>
          <a:p>
            <a:r>
              <a:rPr lang="en-US" altLang="en-US"/>
              <a:t>The Power of Animation</a:t>
            </a:r>
          </a:p>
        </p:txBody>
      </p:sp>
      <p:sp>
        <p:nvSpPr>
          <p:cNvPr id="36867" name="Rectangle 3">
            <a:extLst>
              <a:ext uri="{FF2B5EF4-FFF2-40B4-BE49-F238E27FC236}">
                <a16:creationId xmlns:a16="http://schemas.microsoft.com/office/drawing/2014/main" id="{B77171E3-99B9-AAF5-11FE-109E851766AF}"/>
              </a:ext>
            </a:extLst>
          </p:cNvPr>
          <p:cNvSpPr>
            <a:spLocks noGrp="1" noChangeArrowheads="1"/>
          </p:cNvSpPr>
          <p:nvPr>
            <p:ph type="body" idx="1"/>
          </p:nvPr>
        </p:nvSpPr>
        <p:spPr/>
        <p:txBody>
          <a:bodyPr/>
          <a:lstStyle/>
          <a:p>
            <a:pPr>
              <a:spcBef>
                <a:spcPct val="25000"/>
              </a:spcBef>
            </a:pPr>
            <a:r>
              <a:rPr lang="en-US" altLang="en-US" sz="4000" dirty="0"/>
              <a:t>Animation grabs attention</a:t>
            </a:r>
          </a:p>
          <a:p>
            <a:pPr>
              <a:spcBef>
                <a:spcPct val="25000"/>
              </a:spcBef>
            </a:pPr>
            <a:r>
              <a:rPr lang="en-US" altLang="en-US" sz="4000" dirty="0"/>
              <a:t>Transitions are simple forms of animation</a:t>
            </a:r>
          </a:p>
        </p:txBody>
      </p:sp>
      <p:sp>
        <p:nvSpPr>
          <p:cNvPr id="36868" name="Rectangle 4">
            <a:extLst>
              <a:ext uri="{FF2B5EF4-FFF2-40B4-BE49-F238E27FC236}">
                <a16:creationId xmlns:a16="http://schemas.microsoft.com/office/drawing/2014/main" id="{58D47666-D6B3-232F-8C8B-B4B4F0E7B8DC}"/>
              </a:ext>
            </a:extLst>
          </p:cNvPr>
          <p:cNvSpPr>
            <a:spLocks noChangeArrowheads="1"/>
          </p:cNvSpPr>
          <p:nvPr/>
        </p:nvSpPr>
        <p:spPr bwMode="auto">
          <a:xfrm>
            <a:off x="3657601" y="3886200"/>
            <a:ext cx="13780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b="1">
                <a:solidFill>
                  <a:schemeClr val="tx1"/>
                </a:solidFill>
                <a:latin typeface="Arial" panose="020B0604020202020204" pitchFamily="34" charset="0"/>
              </a:defRPr>
            </a:lvl1pPr>
            <a:lvl2pPr marL="742950" indent="-285750">
              <a:spcBef>
                <a:spcPct val="20000"/>
              </a:spcBef>
              <a:buChar char="–"/>
              <a:defRPr kumimoji="1" sz="2800" b="1">
                <a:solidFill>
                  <a:schemeClr val="tx1"/>
                </a:solidFill>
                <a:latin typeface="Arial" panose="020B0604020202020204" pitchFamily="34" charset="0"/>
              </a:defRPr>
            </a:lvl2pPr>
            <a:lvl3pPr marL="1143000" indent="-228600">
              <a:spcBef>
                <a:spcPct val="20000"/>
              </a:spcBef>
              <a:buChar char="•"/>
              <a:defRPr kumimoji="1" sz="2400" b="1">
                <a:solidFill>
                  <a:schemeClr val="tx1"/>
                </a:solidFill>
                <a:latin typeface="Arial" panose="020B0604020202020204" pitchFamily="34" charset="0"/>
              </a:defRPr>
            </a:lvl3pPr>
            <a:lvl4pPr marL="1600200" indent="-228600">
              <a:spcBef>
                <a:spcPct val="20000"/>
              </a:spcBef>
              <a:buChar char="–"/>
              <a:defRPr kumimoji="1" sz="2000" b="1">
                <a:solidFill>
                  <a:schemeClr val="tx1"/>
                </a:solidFill>
                <a:latin typeface="Arial" panose="020B0604020202020204" pitchFamily="34" charset="0"/>
              </a:defRPr>
            </a:lvl4pPr>
            <a:lvl5pPr marL="2057400" indent="-228600">
              <a:spcBef>
                <a:spcPct val="20000"/>
              </a:spcBef>
              <a:buChar char="•"/>
              <a:defRPr kumimoji="1"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b="1">
                <a:solidFill>
                  <a:schemeClr val="tx1"/>
                </a:solidFill>
                <a:latin typeface="Arial" panose="020B0604020202020204" pitchFamily="34" charset="0"/>
              </a:defRPr>
            </a:lvl9pPr>
          </a:lstStyle>
          <a:p>
            <a:pPr>
              <a:spcBef>
                <a:spcPct val="50000"/>
              </a:spcBef>
              <a:buFont typeface="Wingdings" panose="05000000000000000000" pitchFamily="2" charset="2"/>
              <a:buChar char="§"/>
            </a:pPr>
            <a:r>
              <a:rPr lang="en-US" altLang="en-US" sz="3600" b="0" dirty="0">
                <a:latin typeface="Times New Roman" panose="02020603050405020304" pitchFamily="18" charset="0"/>
              </a:rPr>
              <a:t>Wipe</a:t>
            </a:r>
          </a:p>
        </p:txBody>
      </p:sp>
      <p:sp>
        <p:nvSpPr>
          <p:cNvPr id="36869" name="Rectangle 5">
            <a:extLst>
              <a:ext uri="{FF2B5EF4-FFF2-40B4-BE49-F238E27FC236}">
                <a16:creationId xmlns:a16="http://schemas.microsoft.com/office/drawing/2014/main" id="{3107FDEE-8BEE-B365-B271-15D9D116ACDF}"/>
              </a:ext>
            </a:extLst>
          </p:cNvPr>
          <p:cNvSpPr>
            <a:spLocks noChangeArrowheads="1"/>
          </p:cNvSpPr>
          <p:nvPr/>
        </p:nvSpPr>
        <p:spPr bwMode="auto">
          <a:xfrm>
            <a:off x="3657601" y="4495800"/>
            <a:ext cx="14991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b="1">
                <a:solidFill>
                  <a:schemeClr val="tx1"/>
                </a:solidFill>
                <a:latin typeface="Arial" panose="020B0604020202020204" pitchFamily="34" charset="0"/>
              </a:defRPr>
            </a:lvl1pPr>
            <a:lvl2pPr marL="742950" indent="-285750">
              <a:spcBef>
                <a:spcPct val="20000"/>
              </a:spcBef>
              <a:buChar char="–"/>
              <a:defRPr kumimoji="1" sz="2800" b="1">
                <a:solidFill>
                  <a:schemeClr val="tx1"/>
                </a:solidFill>
                <a:latin typeface="Arial" panose="020B0604020202020204" pitchFamily="34" charset="0"/>
              </a:defRPr>
            </a:lvl2pPr>
            <a:lvl3pPr marL="1143000" indent="-228600">
              <a:spcBef>
                <a:spcPct val="20000"/>
              </a:spcBef>
              <a:buChar char="•"/>
              <a:defRPr kumimoji="1" sz="2400" b="1">
                <a:solidFill>
                  <a:schemeClr val="tx1"/>
                </a:solidFill>
                <a:latin typeface="Arial" panose="020B0604020202020204" pitchFamily="34" charset="0"/>
              </a:defRPr>
            </a:lvl3pPr>
            <a:lvl4pPr marL="1600200" indent="-228600">
              <a:spcBef>
                <a:spcPct val="20000"/>
              </a:spcBef>
              <a:buChar char="–"/>
              <a:defRPr kumimoji="1" sz="2000" b="1">
                <a:solidFill>
                  <a:schemeClr val="tx1"/>
                </a:solidFill>
                <a:latin typeface="Arial" panose="020B0604020202020204" pitchFamily="34" charset="0"/>
              </a:defRPr>
            </a:lvl4pPr>
            <a:lvl5pPr marL="2057400" indent="-228600">
              <a:spcBef>
                <a:spcPct val="20000"/>
              </a:spcBef>
              <a:buChar char="•"/>
              <a:defRPr kumimoji="1"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b="1">
                <a:solidFill>
                  <a:schemeClr val="tx1"/>
                </a:solidFill>
                <a:latin typeface="Arial" panose="020B0604020202020204" pitchFamily="34" charset="0"/>
              </a:defRPr>
            </a:lvl9pPr>
          </a:lstStyle>
          <a:p>
            <a:pPr>
              <a:spcBef>
                <a:spcPct val="50000"/>
              </a:spcBef>
              <a:buFont typeface="Wingdings" panose="05000000000000000000" pitchFamily="2" charset="2"/>
              <a:buChar char="§"/>
            </a:pPr>
            <a:r>
              <a:rPr lang="en-US" altLang="en-US" sz="3600" b="0" dirty="0">
                <a:latin typeface="Times New Roman" panose="02020603050405020304" pitchFamily="18" charset="0"/>
              </a:rPr>
              <a:t>Zoom</a:t>
            </a:r>
          </a:p>
        </p:txBody>
      </p:sp>
      <p:sp>
        <p:nvSpPr>
          <p:cNvPr id="36870" name="Rectangle 6">
            <a:extLst>
              <a:ext uri="{FF2B5EF4-FFF2-40B4-BE49-F238E27FC236}">
                <a16:creationId xmlns:a16="http://schemas.microsoft.com/office/drawing/2014/main" id="{F7150EA5-ED3A-A2F6-B254-82123B06A69B}"/>
              </a:ext>
            </a:extLst>
          </p:cNvPr>
          <p:cNvSpPr>
            <a:spLocks noChangeArrowheads="1"/>
          </p:cNvSpPr>
          <p:nvPr/>
        </p:nvSpPr>
        <p:spPr bwMode="auto">
          <a:xfrm>
            <a:off x="3657600" y="5105400"/>
            <a:ext cx="20120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b="1">
                <a:solidFill>
                  <a:schemeClr val="tx1"/>
                </a:solidFill>
                <a:latin typeface="Arial" panose="020B0604020202020204" pitchFamily="34" charset="0"/>
              </a:defRPr>
            </a:lvl1pPr>
            <a:lvl2pPr marL="742950" indent="-285750">
              <a:spcBef>
                <a:spcPct val="20000"/>
              </a:spcBef>
              <a:buChar char="–"/>
              <a:defRPr kumimoji="1" sz="2800" b="1">
                <a:solidFill>
                  <a:schemeClr val="tx1"/>
                </a:solidFill>
                <a:latin typeface="Arial" panose="020B0604020202020204" pitchFamily="34" charset="0"/>
              </a:defRPr>
            </a:lvl2pPr>
            <a:lvl3pPr marL="1143000" indent="-228600">
              <a:spcBef>
                <a:spcPct val="20000"/>
              </a:spcBef>
              <a:buChar char="•"/>
              <a:defRPr kumimoji="1" sz="2400" b="1">
                <a:solidFill>
                  <a:schemeClr val="tx1"/>
                </a:solidFill>
                <a:latin typeface="Arial" panose="020B0604020202020204" pitchFamily="34" charset="0"/>
              </a:defRPr>
            </a:lvl3pPr>
            <a:lvl4pPr marL="1600200" indent="-228600">
              <a:spcBef>
                <a:spcPct val="20000"/>
              </a:spcBef>
              <a:buChar char="–"/>
              <a:defRPr kumimoji="1" sz="2000" b="1">
                <a:solidFill>
                  <a:schemeClr val="tx1"/>
                </a:solidFill>
                <a:latin typeface="Arial" panose="020B0604020202020204" pitchFamily="34" charset="0"/>
              </a:defRPr>
            </a:lvl4pPr>
            <a:lvl5pPr marL="2057400" indent="-228600">
              <a:spcBef>
                <a:spcPct val="20000"/>
              </a:spcBef>
              <a:buChar char="•"/>
              <a:defRPr kumimoji="1"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b="1">
                <a:solidFill>
                  <a:schemeClr val="tx1"/>
                </a:solidFill>
                <a:latin typeface="Arial" panose="020B0604020202020204" pitchFamily="34" charset="0"/>
              </a:defRPr>
            </a:lvl9pPr>
          </a:lstStyle>
          <a:p>
            <a:pPr>
              <a:spcBef>
                <a:spcPct val="50000"/>
              </a:spcBef>
              <a:buFont typeface="Wingdings" panose="05000000000000000000" pitchFamily="2" charset="2"/>
              <a:buChar char="§"/>
            </a:pPr>
            <a:r>
              <a:rPr lang="en-US" altLang="en-US" sz="3600" b="0" dirty="0">
                <a:latin typeface="Times New Roman" panose="02020603050405020304" pitchFamily="18" charset="0"/>
              </a:rPr>
              <a:t>Dissolve</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wheel(1)">
                                      <p:cBhvr>
                                        <p:cTn id="7" dur="2000"/>
                                        <p:tgtEl>
                                          <p:spTgt spid="36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6868">
                                            <p:txEl>
                                              <p:pRg st="0" end="0"/>
                                            </p:txEl>
                                          </p:spTgt>
                                        </p:tgtEl>
                                        <p:attrNameLst>
                                          <p:attrName>style.visibility</p:attrName>
                                        </p:attrNameLst>
                                      </p:cBhvr>
                                      <p:to>
                                        <p:strVal val="visible"/>
                                      </p:to>
                                    </p:set>
                                    <p:animEffect transition="in" filter="wipe(down)">
                                      <p:cBhvr>
                                        <p:cTn id="12" dur="500"/>
                                        <p:tgtEl>
                                          <p:spTgt spid="368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nodeType="clickEffect">
                                  <p:stCondLst>
                                    <p:cond delay="0"/>
                                  </p:stCondLst>
                                  <p:childTnLst>
                                    <p:set>
                                      <p:cBhvr>
                                        <p:cTn id="16" dur="1" fill="hold">
                                          <p:stCondLst>
                                            <p:cond delay="0"/>
                                          </p:stCondLst>
                                        </p:cTn>
                                        <p:tgtEl>
                                          <p:spTgt spid="36869">
                                            <p:txEl>
                                              <p:pRg st="0" end="0"/>
                                            </p:txEl>
                                          </p:spTgt>
                                        </p:tgtEl>
                                        <p:attrNameLst>
                                          <p:attrName>style.visibility</p:attrName>
                                        </p:attrNameLst>
                                      </p:cBhvr>
                                      <p:to>
                                        <p:strVal val="visible"/>
                                      </p:to>
                                    </p:set>
                                    <p:anim calcmode="lin" valueType="num">
                                      <p:cBhvr>
                                        <p:cTn id="17" dur="500" fill="hold"/>
                                        <p:tgtEl>
                                          <p:spTgt spid="3686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686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686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36870">
                                            <p:txEl>
                                              <p:pRg st="0" end="0"/>
                                            </p:txEl>
                                          </p:spTgt>
                                        </p:tgtEl>
                                        <p:attrNameLst>
                                          <p:attrName>style.visibility</p:attrName>
                                        </p:attrNameLst>
                                      </p:cBhvr>
                                      <p:to>
                                        <p:strVal val="visible"/>
                                      </p:to>
                                    </p:set>
                                    <p:animEffect transition="in" filter="fade">
                                      <p:cBhvr>
                                        <p:cTn id="24" dur="1000"/>
                                        <p:tgtEl>
                                          <p:spTgt spid="36870">
                                            <p:txEl>
                                              <p:pRg st="0" end="0"/>
                                            </p:txEl>
                                          </p:spTgt>
                                        </p:tgtEl>
                                      </p:cBhvr>
                                    </p:animEffect>
                                    <p:anim calcmode="lin" valueType="num">
                                      <p:cBhvr>
                                        <p:cTn id="25" dur="1000" fill="hold"/>
                                        <p:tgtEl>
                                          <p:spTgt spid="36870">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687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a:extLst>
              <a:ext uri="{FF2B5EF4-FFF2-40B4-BE49-F238E27FC236}">
                <a16:creationId xmlns:a16="http://schemas.microsoft.com/office/drawing/2014/main" id="{9543459B-C2C9-548B-8686-E03AF20D0514}"/>
              </a:ext>
            </a:extLst>
          </p:cNvPr>
          <p:cNvSpPr>
            <a:spLocks noGrp="1" noChangeArrowheads="1"/>
          </p:cNvSpPr>
          <p:nvPr>
            <p:ph type="title"/>
          </p:nvPr>
        </p:nvSpPr>
        <p:spPr/>
        <p:txBody>
          <a:bodyPr/>
          <a:lstStyle/>
          <a:p>
            <a:r>
              <a:rPr lang="en-US" altLang="en-US"/>
              <a:t>Principles of animation</a:t>
            </a:r>
          </a:p>
        </p:txBody>
      </p:sp>
      <p:sp>
        <p:nvSpPr>
          <p:cNvPr id="6147" name="Rectangle 2051">
            <a:extLst>
              <a:ext uri="{FF2B5EF4-FFF2-40B4-BE49-F238E27FC236}">
                <a16:creationId xmlns:a16="http://schemas.microsoft.com/office/drawing/2014/main" id="{99BAF820-FCDD-9DCE-8CC1-3027A1B8B3B7}"/>
              </a:ext>
            </a:extLst>
          </p:cNvPr>
          <p:cNvSpPr>
            <a:spLocks noGrp="1" noChangeArrowheads="1"/>
          </p:cNvSpPr>
          <p:nvPr>
            <p:ph type="body" idx="1"/>
          </p:nvPr>
        </p:nvSpPr>
        <p:spPr/>
        <p:txBody>
          <a:bodyPr>
            <a:normAutofit/>
          </a:bodyPr>
          <a:lstStyle/>
          <a:p>
            <a:r>
              <a:rPr lang="en-US" altLang="en-US" sz="3200" dirty="0"/>
              <a:t>How Animation Works</a:t>
            </a:r>
          </a:p>
          <a:p>
            <a:pPr lvl="1">
              <a:spcBef>
                <a:spcPct val="50000"/>
              </a:spcBef>
              <a:buFont typeface="Wingdings" panose="05000000000000000000" pitchFamily="2" charset="2"/>
              <a:buChar char="§"/>
            </a:pPr>
            <a:r>
              <a:rPr lang="en-US" altLang="en-US" sz="2800" dirty="0"/>
              <a:t>Persistence of vision</a:t>
            </a:r>
          </a:p>
          <a:p>
            <a:pPr lvl="1">
              <a:spcBef>
                <a:spcPct val="50000"/>
              </a:spcBef>
              <a:buFont typeface="Wingdings" panose="05000000000000000000" pitchFamily="2" charset="2"/>
              <a:buChar char="§"/>
            </a:pPr>
            <a:r>
              <a:rPr lang="en-US" altLang="en-US" sz="2800" dirty="0"/>
              <a:t>Still images are flashed in sequence</a:t>
            </a:r>
          </a:p>
          <a:p>
            <a:pPr lvl="1">
              <a:spcBef>
                <a:spcPct val="50000"/>
              </a:spcBef>
              <a:buFont typeface="Wingdings" panose="05000000000000000000" pitchFamily="2" charset="2"/>
              <a:buChar char="§"/>
            </a:pPr>
            <a:r>
              <a:rPr lang="en-US" altLang="en-US" sz="2800" dirty="0"/>
              <a:t>Frame rate measures the speed of change</a:t>
            </a:r>
          </a:p>
          <a:p>
            <a:pPr lvl="1"/>
            <a:endParaRPr lang="en-US" altLang="en-US" sz="2800" dirty="0"/>
          </a:p>
        </p:txBody>
      </p:sp>
      <p:pic>
        <p:nvPicPr>
          <p:cNvPr id="37892" name="Picture 2052">
            <a:extLst>
              <a:ext uri="{FF2B5EF4-FFF2-40B4-BE49-F238E27FC236}">
                <a16:creationId xmlns:a16="http://schemas.microsoft.com/office/drawing/2014/main" id="{A21F21BA-1DAF-D402-5B0E-241768573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029201"/>
            <a:ext cx="79248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dissolve">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23BC8DE-7E24-BAFB-B9E3-5C9253802856}"/>
              </a:ext>
            </a:extLst>
          </p:cNvPr>
          <p:cNvSpPr>
            <a:spLocks noGrp="1" noChangeArrowheads="1"/>
          </p:cNvSpPr>
          <p:nvPr>
            <p:ph type="title"/>
          </p:nvPr>
        </p:nvSpPr>
        <p:spPr>
          <a:noFill/>
        </p:spPr>
        <p:txBody>
          <a:bodyPr/>
          <a:lstStyle/>
          <a:p>
            <a:r>
              <a:rPr lang="en-US" altLang="en-US"/>
              <a:t>Principles of Animation</a:t>
            </a:r>
          </a:p>
        </p:txBody>
      </p:sp>
      <p:sp>
        <p:nvSpPr>
          <p:cNvPr id="7171" name="Rectangle 3">
            <a:extLst>
              <a:ext uri="{FF2B5EF4-FFF2-40B4-BE49-F238E27FC236}">
                <a16:creationId xmlns:a16="http://schemas.microsoft.com/office/drawing/2014/main" id="{36EF1E5B-C429-B423-78B7-132C097E0047}"/>
              </a:ext>
            </a:extLst>
          </p:cNvPr>
          <p:cNvSpPr>
            <a:spLocks noGrp="1" noChangeArrowheads="1"/>
          </p:cNvSpPr>
          <p:nvPr>
            <p:ph type="body" idx="1"/>
          </p:nvPr>
        </p:nvSpPr>
        <p:spPr>
          <a:xfrm>
            <a:off x="953729" y="1358900"/>
            <a:ext cx="9679346" cy="4114800"/>
          </a:xfrm>
        </p:spPr>
        <p:txBody>
          <a:bodyPr>
            <a:normAutofit/>
          </a:bodyPr>
          <a:lstStyle/>
          <a:p>
            <a:pPr>
              <a:defRPr/>
            </a:pPr>
            <a:r>
              <a:rPr lang="en-US" altLang="en-US" sz="2400" dirty="0">
                <a:solidFill>
                  <a:schemeClr val="tx2"/>
                </a:solidFill>
              </a:rPr>
              <a:t>Persistence of Vision</a:t>
            </a:r>
            <a:r>
              <a:rPr lang="en-US" altLang="en-US" sz="2400" dirty="0"/>
              <a:t> -biological phenomenon - an object seen by the human eye remains mapped on the retina for a brief time after viewing.</a:t>
            </a:r>
          </a:p>
          <a:p>
            <a:pPr>
              <a:defRPr/>
            </a:pPr>
            <a:r>
              <a:rPr lang="en-US" altLang="en-US" sz="2400" dirty="0"/>
              <a:t>Causes the visual illusion of movement, when images change slightly and rapidly</a:t>
            </a:r>
          </a:p>
          <a:p>
            <a:pPr>
              <a:defRPr/>
            </a:pPr>
            <a:endParaRPr lang="en-US" altLang="en-US" sz="2400" dirty="0"/>
          </a:p>
          <a:p>
            <a:pPr>
              <a:buFont typeface="+mj-lt"/>
              <a:buAutoNum type="arabicPeriod"/>
              <a:defRPr/>
            </a:pPr>
            <a:r>
              <a:rPr lang="en-US" sz="2400" dirty="0">
                <a:solidFill>
                  <a:schemeClr val="accent6">
                    <a:lumMod val="50000"/>
                  </a:schemeClr>
                </a:solidFill>
                <a:latin typeface="GothamSSm"/>
              </a:rPr>
              <a:t>Even after the object is removed, the impression of an object seen by the eye remains on the retina for 1/16th of a second.</a:t>
            </a:r>
          </a:p>
          <a:p>
            <a:pPr>
              <a:buFont typeface="+mj-lt"/>
              <a:buAutoNum type="arabicPeriod"/>
              <a:defRPr/>
            </a:pPr>
            <a:r>
              <a:rPr lang="en-US" sz="2400" dirty="0">
                <a:solidFill>
                  <a:schemeClr val="accent6">
                    <a:lumMod val="50000"/>
                  </a:schemeClr>
                </a:solidFill>
                <a:latin typeface="GothamSSm"/>
              </a:rPr>
              <a:t>If we see another object before this time, the impressions of the two merge to give us a sense of continuity.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7715CF4-5B51-B8DA-9CEB-603E97F98367}"/>
              </a:ext>
            </a:extLst>
          </p:cNvPr>
          <p:cNvSpPr>
            <a:spLocks noGrp="1" noChangeArrowheads="1"/>
          </p:cNvSpPr>
          <p:nvPr>
            <p:ph type="title"/>
          </p:nvPr>
        </p:nvSpPr>
        <p:spPr/>
        <p:txBody>
          <a:bodyPr/>
          <a:lstStyle/>
          <a:p>
            <a:r>
              <a:rPr lang="en-US" altLang="en-US"/>
              <a:t>Principles of Animation</a:t>
            </a:r>
          </a:p>
        </p:txBody>
      </p:sp>
      <p:sp>
        <p:nvSpPr>
          <p:cNvPr id="8195" name="Rectangle 3">
            <a:extLst>
              <a:ext uri="{FF2B5EF4-FFF2-40B4-BE49-F238E27FC236}">
                <a16:creationId xmlns:a16="http://schemas.microsoft.com/office/drawing/2014/main" id="{580DA547-1F2F-554E-4ACA-FF3B0E284FAF}"/>
              </a:ext>
            </a:extLst>
          </p:cNvPr>
          <p:cNvSpPr>
            <a:spLocks noGrp="1" noChangeArrowheads="1"/>
          </p:cNvSpPr>
          <p:nvPr>
            <p:ph type="body" idx="1"/>
          </p:nvPr>
        </p:nvSpPr>
        <p:spPr>
          <a:xfrm>
            <a:off x="1268361" y="1447800"/>
            <a:ext cx="9398053" cy="4343400"/>
          </a:xfrm>
        </p:spPr>
        <p:txBody>
          <a:bodyPr>
            <a:normAutofit/>
          </a:bodyPr>
          <a:lstStyle/>
          <a:p>
            <a:r>
              <a:rPr lang="en-US" altLang="en-US" sz="3600" dirty="0"/>
              <a:t>Television video creates </a:t>
            </a:r>
            <a:r>
              <a:rPr lang="en-US" altLang="en-US" sz="3600" dirty="0">
                <a:solidFill>
                  <a:srgbClr val="FF0000"/>
                </a:solidFill>
              </a:rPr>
              <a:t>30 frames per second</a:t>
            </a:r>
          </a:p>
          <a:p>
            <a:r>
              <a:rPr lang="en-US" altLang="en-US" sz="3600" dirty="0"/>
              <a:t>Movies are shot at a rate of 24 frames per second and replayed at 48 frames per second </a:t>
            </a:r>
          </a:p>
          <a:p>
            <a:r>
              <a:rPr lang="en-US" altLang="en-US" sz="3600" dirty="0"/>
              <a:t>Both are used to create motion and animation</a:t>
            </a:r>
          </a:p>
          <a:p>
            <a:endParaRPr lang="en-US" alt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CB99318B-82C6-4F6E-AB2C-81AC7852EFC1}"/>
              </a:ext>
            </a:extLst>
          </p:cNvPr>
          <p:cNvSpPr>
            <a:spLocks noGrp="1" noChangeArrowheads="1"/>
          </p:cNvSpPr>
          <p:nvPr>
            <p:ph type="title"/>
          </p:nvPr>
        </p:nvSpPr>
        <p:spPr/>
        <p:txBody>
          <a:bodyPr/>
          <a:lstStyle/>
          <a:p>
            <a:r>
              <a:rPr lang="en-US" altLang="en-US"/>
              <a:t>Principles of Animation</a:t>
            </a:r>
          </a:p>
        </p:txBody>
      </p:sp>
      <p:sp>
        <p:nvSpPr>
          <p:cNvPr id="9219" name="Rectangle 1027">
            <a:extLst>
              <a:ext uri="{FF2B5EF4-FFF2-40B4-BE49-F238E27FC236}">
                <a16:creationId xmlns:a16="http://schemas.microsoft.com/office/drawing/2014/main" id="{B27AEDB1-12E8-C108-41AC-AFF2D43F6BE8}"/>
              </a:ext>
            </a:extLst>
          </p:cNvPr>
          <p:cNvSpPr>
            <a:spLocks noGrp="1" noChangeArrowheads="1"/>
          </p:cNvSpPr>
          <p:nvPr>
            <p:ph type="body" idx="1"/>
          </p:nvPr>
        </p:nvSpPr>
        <p:spPr>
          <a:xfrm>
            <a:off x="838200" y="1825625"/>
            <a:ext cx="5365955" cy="4351338"/>
          </a:xfrm>
        </p:spPr>
        <p:txBody>
          <a:bodyPr>
            <a:normAutofit/>
          </a:bodyPr>
          <a:lstStyle/>
          <a:p>
            <a:r>
              <a:rPr lang="en-US" altLang="en-US" sz="3600" dirty="0">
                <a:solidFill>
                  <a:srgbClr val="FF0000"/>
                </a:solidFill>
              </a:rPr>
              <a:t>Cel Animation</a:t>
            </a:r>
          </a:p>
          <a:p>
            <a:pPr lvl="1">
              <a:spcBef>
                <a:spcPct val="50000"/>
              </a:spcBef>
              <a:buFont typeface="Wingdings" panose="05000000000000000000" pitchFamily="2" charset="2"/>
              <a:buChar char="§"/>
            </a:pPr>
            <a:r>
              <a:rPr lang="en-US" altLang="en-US" sz="3200" i="1" dirty="0">
                <a:solidFill>
                  <a:srgbClr val="FF0000"/>
                </a:solidFill>
              </a:rPr>
              <a:t>Keyframes</a:t>
            </a:r>
            <a:r>
              <a:rPr lang="en-US" altLang="en-US" sz="3200" i="1" dirty="0"/>
              <a:t> </a:t>
            </a:r>
            <a:r>
              <a:rPr lang="en-US" altLang="en-US" sz="3200" dirty="0"/>
              <a:t>identify the start and end of action</a:t>
            </a:r>
          </a:p>
          <a:p>
            <a:pPr lvl="2">
              <a:spcBef>
                <a:spcPct val="50000"/>
              </a:spcBef>
              <a:buFont typeface="Wingdings" panose="05000000000000000000" pitchFamily="2" charset="2"/>
              <a:buChar char="§"/>
            </a:pPr>
            <a:r>
              <a:rPr lang="en-US" sz="3200" b="0" i="0" u="none" strike="noStrike" baseline="0" dirty="0">
                <a:solidFill>
                  <a:srgbClr val="000000"/>
                </a:solidFill>
                <a:latin typeface="OHLMEG+TimesNewRoman"/>
              </a:rPr>
              <a:t>major frames of the animation </a:t>
            </a:r>
            <a:endParaRPr lang="en-US" altLang="en-US" sz="3600" dirty="0"/>
          </a:p>
          <a:p>
            <a:pPr lvl="1">
              <a:spcBef>
                <a:spcPct val="50000"/>
              </a:spcBef>
              <a:buFont typeface="Wingdings" panose="05000000000000000000" pitchFamily="2" charset="2"/>
              <a:buChar char="§"/>
            </a:pPr>
            <a:r>
              <a:rPr lang="en-US" altLang="en-US" sz="3200" dirty="0"/>
              <a:t>The process of filling in the action is called </a:t>
            </a:r>
            <a:r>
              <a:rPr lang="en-US" altLang="en-US" sz="3200" i="1" dirty="0" err="1">
                <a:solidFill>
                  <a:srgbClr val="FF0000"/>
                </a:solidFill>
              </a:rPr>
              <a:t>tweening</a:t>
            </a:r>
            <a:endParaRPr lang="en-US" altLang="en-US" sz="3200" i="1" dirty="0">
              <a:solidFill>
                <a:srgbClr val="FF0000"/>
              </a:solidFill>
            </a:endParaRPr>
          </a:p>
          <a:p>
            <a:pPr lvl="1"/>
            <a:endParaRPr lang="en-US" altLang="en-US" sz="3200" dirty="0"/>
          </a:p>
        </p:txBody>
      </p:sp>
      <p:pic>
        <p:nvPicPr>
          <p:cNvPr id="3" name="Picture 2">
            <a:extLst>
              <a:ext uri="{FF2B5EF4-FFF2-40B4-BE49-F238E27FC236}">
                <a16:creationId xmlns:a16="http://schemas.microsoft.com/office/drawing/2014/main" id="{179DEB85-43DD-4565-340E-0B06C7E53CE6}"/>
              </a:ext>
            </a:extLst>
          </p:cNvPr>
          <p:cNvPicPr>
            <a:picLocks noChangeAspect="1"/>
          </p:cNvPicPr>
          <p:nvPr/>
        </p:nvPicPr>
        <p:blipFill>
          <a:blip r:embed="rId2"/>
          <a:stretch>
            <a:fillRect/>
          </a:stretch>
        </p:blipFill>
        <p:spPr>
          <a:xfrm>
            <a:off x="6284106" y="1514168"/>
            <a:ext cx="5781107" cy="45590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DF46741-B3BF-DC1F-A5C9-CD5A3FD229E8}"/>
              </a:ext>
            </a:extLst>
          </p:cNvPr>
          <p:cNvSpPr>
            <a:spLocks noGrp="1" noChangeArrowheads="1"/>
          </p:cNvSpPr>
          <p:nvPr>
            <p:ph type="title"/>
          </p:nvPr>
        </p:nvSpPr>
        <p:spPr/>
        <p:txBody>
          <a:bodyPr/>
          <a:lstStyle/>
          <a:p>
            <a:r>
              <a:rPr lang="en-US" altLang="en-US"/>
              <a:t>Animation Techniques</a:t>
            </a:r>
          </a:p>
        </p:txBody>
      </p:sp>
      <p:sp>
        <p:nvSpPr>
          <p:cNvPr id="10243" name="Rectangle 3">
            <a:extLst>
              <a:ext uri="{FF2B5EF4-FFF2-40B4-BE49-F238E27FC236}">
                <a16:creationId xmlns:a16="http://schemas.microsoft.com/office/drawing/2014/main" id="{C5C0F170-EC32-3841-111C-A5EF819E0BAA}"/>
              </a:ext>
            </a:extLst>
          </p:cNvPr>
          <p:cNvSpPr>
            <a:spLocks noGrp="1" noChangeArrowheads="1"/>
          </p:cNvSpPr>
          <p:nvPr>
            <p:ph type="body" idx="1"/>
          </p:nvPr>
        </p:nvSpPr>
        <p:spPr>
          <a:xfrm>
            <a:off x="838200" y="1543665"/>
            <a:ext cx="10144432" cy="4633298"/>
          </a:xfrm>
        </p:spPr>
        <p:txBody>
          <a:bodyPr>
            <a:normAutofit/>
          </a:bodyPr>
          <a:lstStyle/>
          <a:p>
            <a:pPr>
              <a:lnSpc>
                <a:spcPct val="90000"/>
              </a:lnSpc>
            </a:pPr>
            <a:r>
              <a:rPr lang="en-US" altLang="en-US" sz="3600" dirty="0">
                <a:solidFill>
                  <a:srgbClr val="EE0000"/>
                </a:solidFill>
              </a:rPr>
              <a:t>Cel Animation </a:t>
            </a:r>
          </a:p>
          <a:p>
            <a:pPr lvl="1">
              <a:lnSpc>
                <a:spcPct val="90000"/>
              </a:lnSpc>
            </a:pPr>
            <a:r>
              <a:rPr lang="en-US" altLang="en-US" sz="2800" dirty="0"/>
              <a:t>The technique made famous by Disney</a:t>
            </a:r>
          </a:p>
          <a:p>
            <a:pPr lvl="1">
              <a:lnSpc>
                <a:spcPct val="90000"/>
              </a:lnSpc>
            </a:pPr>
            <a:r>
              <a:rPr lang="en-US" altLang="en-US" sz="2800" dirty="0"/>
              <a:t>Progressively different graphics on each frame of movie film</a:t>
            </a:r>
          </a:p>
          <a:p>
            <a:pPr lvl="1">
              <a:lnSpc>
                <a:spcPct val="90000"/>
              </a:lnSpc>
            </a:pPr>
            <a:r>
              <a:rPr lang="en-US" altLang="en-US" sz="2800" dirty="0"/>
              <a:t>Clear </a:t>
            </a:r>
            <a:r>
              <a:rPr lang="en-US" altLang="en-US" sz="2800" u="sng" dirty="0">
                <a:solidFill>
                  <a:schemeClr val="tx2"/>
                </a:solidFill>
              </a:rPr>
              <a:t>cel</a:t>
            </a:r>
            <a:r>
              <a:rPr lang="en-US" altLang="en-US" sz="2800" dirty="0"/>
              <a:t>luloid sheets were used to draw each frame</a:t>
            </a:r>
          </a:p>
          <a:p>
            <a:pPr lvl="1">
              <a:lnSpc>
                <a:spcPct val="90000"/>
              </a:lnSpc>
            </a:pPr>
            <a:r>
              <a:rPr lang="en-US" altLang="en-US" sz="2800" dirty="0"/>
              <a:t>( 24 frames/sec. * 60 sec/min) = 1440 separate frames needed to produce one minute of a movie</a:t>
            </a:r>
          </a:p>
          <a:p>
            <a:pPr lvl="1">
              <a:lnSpc>
                <a:spcPct val="90000"/>
              </a:lnSpc>
            </a:pPr>
            <a:endParaRPr lang="en-US" altLang="en-US" sz="2800" dirty="0"/>
          </a:p>
          <a:p>
            <a:pPr marL="457200" lvl="1" indent="0">
              <a:lnSpc>
                <a:spcPct val="90000"/>
              </a:lnSpc>
              <a:buNone/>
            </a:pPr>
            <a:r>
              <a:rPr lang="en-US" altLang="en-US" sz="2800" dirty="0">
                <a:hlinkClick r:id="rId2"/>
              </a:rPr>
              <a:t>https://www.youtube.com/watch?v=ElXRkfVBIp0</a:t>
            </a:r>
            <a:endParaRPr lang="en-US" altLang="en-US" sz="2800" dirty="0"/>
          </a:p>
          <a:p>
            <a:pPr marL="457200" lvl="1" indent="0">
              <a:lnSpc>
                <a:spcPct val="90000"/>
              </a:lnSpc>
              <a:buNone/>
            </a:pPr>
            <a:r>
              <a:rPr lang="en-US" altLang="en-US" sz="2800" dirty="0">
                <a:hlinkClick r:id="rId3"/>
              </a:rPr>
              <a:t>https://www.youtube.com/watch?v=Ab9GV1elg1A</a:t>
            </a:r>
            <a:endParaRPr lang="en-US" altLang="en-US" sz="2800" dirty="0"/>
          </a:p>
          <a:p>
            <a:pPr marL="457200" lvl="1" indent="0">
              <a:lnSpc>
                <a:spcPct val="90000"/>
              </a:lnSpc>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AEA0-396C-E04C-5ECC-39C88C9FA9E5}"/>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24275C20-F2A7-61F0-70FE-4541B0CFBE40}"/>
              </a:ext>
            </a:extLst>
          </p:cNvPr>
          <p:cNvPicPr>
            <a:picLocks noChangeAspect="1"/>
          </p:cNvPicPr>
          <p:nvPr/>
        </p:nvPicPr>
        <p:blipFill>
          <a:blip r:embed="rId2"/>
          <a:stretch>
            <a:fillRect/>
          </a:stretch>
        </p:blipFill>
        <p:spPr>
          <a:xfrm>
            <a:off x="346587" y="998052"/>
            <a:ext cx="11353800" cy="5494823"/>
          </a:xfrm>
          <a:prstGeom prst="rect">
            <a:avLst/>
          </a:prstGeom>
        </p:spPr>
      </p:pic>
    </p:spTree>
    <p:extLst>
      <p:ext uri="{BB962C8B-B14F-4D97-AF65-F5344CB8AC3E}">
        <p14:creationId xmlns:p14="http://schemas.microsoft.com/office/powerpoint/2010/main" val="1485906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1109</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-apple-system</vt:lpstr>
      <vt:lpstr>Arial</vt:lpstr>
      <vt:lpstr>Calibri</vt:lpstr>
      <vt:lpstr>Calibri Light</vt:lpstr>
      <vt:lpstr>Courier New</vt:lpstr>
      <vt:lpstr>GothamSSm</vt:lpstr>
      <vt:lpstr>OHLMEG+TimesNewRoman</vt:lpstr>
      <vt:lpstr>OHLMGH+TimesNewRoman,Bold</vt:lpstr>
      <vt:lpstr>Times New Roman</vt:lpstr>
      <vt:lpstr>Wingdings</vt:lpstr>
      <vt:lpstr>Office Theme</vt:lpstr>
      <vt:lpstr>COMPUTER GRAPHICS</vt:lpstr>
      <vt:lpstr>‘Animating’ a thing</vt:lpstr>
      <vt:lpstr>The Power of Animation</vt:lpstr>
      <vt:lpstr>Principles of animation</vt:lpstr>
      <vt:lpstr>Principles of Animation</vt:lpstr>
      <vt:lpstr>Principles of Animation</vt:lpstr>
      <vt:lpstr>Principles of Animation</vt:lpstr>
      <vt:lpstr>Animation Techniques</vt:lpstr>
      <vt:lpstr>PowerPoint Presentation</vt:lpstr>
      <vt:lpstr>Animation Techniques</vt:lpstr>
      <vt:lpstr>Computer Animation</vt:lpstr>
      <vt:lpstr>Principles of Animation</vt:lpstr>
      <vt:lpstr>Kinematics</vt:lpstr>
      <vt:lpstr>Morphing</vt:lpstr>
      <vt:lpstr>Morphing</vt:lpstr>
      <vt:lpstr>Principles of Animation</vt:lpstr>
      <vt:lpstr>Animation File Formats</vt:lpstr>
      <vt:lpstr>Making Animations that Work</vt:lpstr>
      <vt:lpstr>Creating Animation </vt:lpstr>
      <vt:lpstr>Creating Animation </vt:lpstr>
      <vt:lpstr>Bouncing Ball </vt:lpstr>
      <vt:lpstr>Creating an Animated Scene</vt:lpstr>
      <vt:lpstr>Gif Animation Resources</vt:lpstr>
      <vt:lpstr>Q-A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MRM</dc:creator>
  <cp:lastModifiedBy>MRM</cp:lastModifiedBy>
  <cp:revision>8</cp:revision>
  <dcterms:created xsi:type="dcterms:W3CDTF">2025-03-18T03:58:08Z</dcterms:created>
  <dcterms:modified xsi:type="dcterms:W3CDTF">2025-03-24T04:01:44Z</dcterms:modified>
</cp:coreProperties>
</file>