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CF4-1D71-4421-8B50-5366BE11AB2F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FA5E-8277-4B06-9B43-676346D03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3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CF4-1D71-4421-8B50-5366BE11AB2F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FA5E-8277-4B06-9B43-676346D03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09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CF4-1D71-4421-8B50-5366BE11AB2F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FA5E-8277-4B06-9B43-676346D03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23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CF4-1D71-4421-8B50-5366BE11AB2F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FA5E-8277-4B06-9B43-676346D03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48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CF4-1D71-4421-8B50-5366BE11AB2F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FA5E-8277-4B06-9B43-676346D03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90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CF4-1D71-4421-8B50-5366BE11AB2F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FA5E-8277-4B06-9B43-676346D03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44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CF4-1D71-4421-8B50-5366BE11AB2F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FA5E-8277-4B06-9B43-676346D03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7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CF4-1D71-4421-8B50-5366BE11AB2F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FA5E-8277-4B06-9B43-676346D03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42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CF4-1D71-4421-8B50-5366BE11AB2F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FA5E-8277-4B06-9B43-676346D03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74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CF4-1D71-4421-8B50-5366BE11AB2F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FA5E-8277-4B06-9B43-676346D03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3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3CF4-1D71-4421-8B50-5366BE11AB2F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FA5E-8277-4B06-9B43-676346D03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9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C3CF4-1D71-4421-8B50-5366BE11AB2F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3FA5E-8277-4B06-9B43-676346D03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0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Lect</a:t>
            </a:r>
            <a:r>
              <a:rPr lang="en-US" dirty="0" smtClean="0"/>
              <a:t>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6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73891"/>
            <a:ext cx="11270673" cy="6280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Lemmatization?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7" y="628073"/>
            <a:ext cx="11169073" cy="5548890"/>
          </a:xfrm>
        </p:spPr>
        <p:txBody>
          <a:bodyPr/>
          <a:lstStyle/>
          <a:p>
            <a:r>
              <a:rPr lang="en-US" dirty="0" smtClean="0"/>
              <a:t>In contrast to stemming, lemmatization is a lot more powerful. </a:t>
            </a:r>
          </a:p>
          <a:p>
            <a:r>
              <a:rPr lang="en-US" dirty="0" smtClean="0"/>
              <a:t>It looks beyond word reduction and considers a language’s full vocabulary to apply a morphological analysis to words, aiming to remove inflectional endings only and to return the base or dictionary form of a word, which is known as the lemma.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03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73" y="291235"/>
            <a:ext cx="10515600" cy="7247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NLP?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74" y="735734"/>
            <a:ext cx="11852562" cy="6122266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dirty="0" smtClean="0"/>
              <a:t>NLP </a:t>
            </a:r>
            <a:r>
              <a:rPr lang="en-US" dirty="0"/>
              <a:t>stands for Natural Language Processing. It is the branch of Artificial Intelligence that gives the ability to machine understand and process human languages.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Heuristics-Based NLP:  </a:t>
            </a:r>
            <a:r>
              <a:rPr lang="en-US" dirty="0" smtClean="0"/>
              <a:t>This is the initial approach of NLP. It is based on defined rules. Which comes from domain knowledge and expertise. Example: regex</a:t>
            </a: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Statistical Machine learning-based NLP: </a:t>
            </a:r>
            <a:r>
              <a:rPr lang="en-US" dirty="0" smtClean="0"/>
              <a:t>It is based on statistical rules and machine learning algorithms. In this approach, algorithms are applied to the data and learned from the data, and applied to various tasks. Examples: Naive Bayes, support vector machine (SVM), hidden Markov model (HMM), etc.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Neural Network-based NLP: </a:t>
            </a:r>
            <a:r>
              <a:rPr lang="en-US" dirty="0" smtClean="0"/>
              <a:t>This is the latest approach that comes with the evaluation of neural network-based learning, known as Deep learning. It provides good accuracy, but it is a very data-hungry and time-consuming approach. It requires high computational power to train the model. Furthermore, it is based on neural network architecture. Examples: Recurrent neural networks (RNNs), Long short-term memory networks (LSTMs), Convolutional neural networks (CNNs), Transformers,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9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78798"/>
            <a:ext cx="11425383" cy="466147"/>
          </a:xfrm>
        </p:spPr>
        <p:txBody>
          <a:bodyPr>
            <a:noAutofit/>
          </a:bodyPr>
          <a:lstStyle/>
          <a:p>
            <a:r>
              <a:rPr lang="en-IN" sz="4000" b="1" dirty="0"/>
              <a:t>Components of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" y="544945"/>
            <a:ext cx="11979564" cy="5632018"/>
          </a:xfrm>
        </p:spPr>
        <p:txBody>
          <a:bodyPr/>
          <a:lstStyle/>
          <a:p>
            <a:r>
              <a:rPr lang="en-US" dirty="0" smtClean="0"/>
              <a:t>There are two components of Natural Language Processing:</a:t>
            </a:r>
          </a:p>
          <a:p>
            <a:pPr lvl="1"/>
            <a:r>
              <a:rPr lang="en-US" dirty="0" smtClean="0"/>
              <a:t>Natural Language Understanding</a:t>
            </a:r>
          </a:p>
          <a:p>
            <a:pPr lvl="1"/>
            <a:r>
              <a:rPr lang="en-US" dirty="0" smtClean="0"/>
              <a:t>Natural Language </a:t>
            </a:r>
            <a:r>
              <a:rPr lang="en-US" dirty="0" smtClean="0"/>
              <a:t>Generation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Natural language understanding (NLU) is a branch of artificial intelligence (AI) that uses computer software to understand input in the form of sentences using text or speech. NLU enables human-computer interaction by analyzing language versus just words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 Natural Language A natural language, sometimes called a fifth-generation language (5GL) which involves using artificial intelligence (AI) programming to generate written or spoken messages from data sets.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17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242964" cy="600364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 of NLP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7" y="449407"/>
            <a:ext cx="11991109" cy="32728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The applications of Natural Language Processing are as follows: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Text and speech processing like-Voice assistants – Alexa, Siri, etc.</a:t>
            </a:r>
          </a:p>
          <a:p>
            <a:pPr lvl="1"/>
            <a:r>
              <a:rPr lang="en-US" dirty="0" smtClean="0"/>
              <a:t>Text classification like </a:t>
            </a:r>
            <a:r>
              <a:rPr lang="en-US" dirty="0" err="1" smtClean="0"/>
              <a:t>Grammarly</a:t>
            </a:r>
            <a:r>
              <a:rPr lang="en-US" dirty="0" smtClean="0"/>
              <a:t>, Microsoft Word, and Google Docs</a:t>
            </a:r>
          </a:p>
          <a:p>
            <a:pPr lvl="1"/>
            <a:r>
              <a:rPr lang="en-US" dirty="0" smtClean="0"/>
              <a:t>Information extraction like-Search engines like Google</a:t>
            </a:r>
          </a:p>
          <a:p>
            <a:pPr lvl="1"/>
            <a:r>
              <a:rPr lang="en-US" dirty="0" err="1" smtClean="0"/>
              <a:t>Chatbot</a:t>
            </a:r>
            <a:r>
              <a:rPr lang="en-US" dirty="0" smtClean="0"/>
              <a:t> and Question Answering like:- website bots</a:t>
            </a:r>
          </a:p>
          <a:p>
            <a:pPr lvl="1"/>
            <a:r>
              <a:rPr lang="en-US" dirty="0" smtClean="0"/>
              <a:t>Language Translation like:- Google Translate</a:t>
            </a:r>
          </a:p>
          <a:p>
            <a:pPr lvl="1"/>
            <a:r>
              <a:rPr lang="en-US" dirty="0" smtClean="0"/>
              <a:t>Text summarization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8618" y="3833091"/>
            <a:ext cx="1181330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Regular Expression (</a:t>
            </a:r>
            <a:r>
              <a:rPr lang="en-US" sz="2000" b="1" dirty="0" err="1" smtClean="0"/>
              <a:t>RegEx</a:t>
            </a:r>
            <a:r>
              <a:rPr lang="en-US" sz="2000" b="1" dirty="0" smtClean="0"/>
              <a:t>) in Python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A </a:t>
            </a:r>
            <a:r>
              <a:rPr lang="en-US" sz="2000" b="1" dirty="0"/>
              <a:t>Regular Expression or </a:t>
            </a:r>
            <a:r>
              <a:rPr lang="en-US" sz="2000" b="1" dirty="0" err="1"/>
              <a:t>RegEx</a:t>
            </a:r>
            <a:r>
              <a:rPr lang="en-US" sz="2000" b="1" dirty="0"/>
              <a:t> </a:t>
            </a:r>
            <a:r>
              <a:rPr lang="en-US" sz="2000" dirty="0"/>
              <a:t>is a special sequence of characters that uses a search pattern to find a string or set of strings.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It can detect the presence or absence of a text by matching it with a particular pattern and also can split a pattern into one or more sub-patterns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1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27" y="295564"/>
            <a:ext cx="11924145" cy="6003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tokenizing text, sentence, words works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927" y="572655"/>
            <a:ext cx="11854873" cy="5604308"/>
          </a:xfrm>
        </p:spPr>
        <p:txBody>
          <a:bodyPr/>
          <a:lstStyle/>
          <a:p>
            <a:pPr algn="just"/>
            <a:r>
              <a:rPr lang="en-US" dirty="0" smtClean="0"/>
              <a:t>Tokenization in natural language processing (NLP) is a technique that involves dividing a sentence or phrase into smaller units known as tokens. These tokens can encompass words, dates, punctuation marks, or even fragments of words. </a:t>
            </a:r>
          </a:p>
          <a:p>
            <a:pPr algn="just"/>
            <a:r>
              <a:rPr lang="en-US" dirty="0" smtClean="0"/>
              <a:t>Word Tokenization:</a:t>
            </a:r>
          </a:p>
          <a:p>
            <a:pPr algn="just"/>
            <a:r>
              <a:rPr lang="en-US" dirty="0" smtClean="0"/>
              <a:t>Sentence Tokenization:</a:t>
            </a:r>
          </a:p>
          <a:p>
            <a:pPr algn="just"/>
            <a:r>
              <a:rPr lang="en-US" dirty="0" err="1" smtClean="0"/>
              <a:t>Subword</a:t>
            </a:r>
            <a:r>
              <a:rPr lang="en-US" dirty="0" smtClean="0"/>
              <a:t> Tokenization:</a:t>
            </a:r>
          </a:p>
          <a:p>
            <a:pPr algn="just"/>
            <a:r>
              <a:rPr lang="en-US" dirty="0" smtClean="0"/>
              <a:t>Character Tokenization: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6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2" y="78798"/>
            <a:ext cx="12120418" cy="752475"/>
          </a:xfrm>
        </p:spPr>
        <p:txBody>
          <a:bodyPr/>
          <a:lstStyle/>
          <a:p>
            <a:r>
              <a:rPr lang="en-IN" dirty="0" smtClean="0"/>
              <a:t>Need of Tokenization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82" y="701964"/>
            <a:ext cx="11896436" cy="5474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Tokenization is a crucial step in text processing and natural language processing (NLP) for several reasons.</a:t>
            </a:r>
          </a:p>
          <a:p>
            <a:r>
              <a:rPr lang="en-US" dirty="0" smtClean="0"/>
              <a:t>Effective </a:t>
            </a:r>
            <a:r>
              <a:rPr lang="en-US" dirty="0" smtClean="0"/>
              <a:t>Text Processing: Tokenization reduces the size of raw text so that it can be handled more easily for processing and analysis.</a:t>
            </a:r>
          </a:p>
          <a:p>
            <a:r>
              <a:rPr lang="en-US" dirty="0" smtClean="0"/>
              <a:t>Feature extraction: Text data can be represented numerically for algorithmic comprehension by using tokens as features in machine learning models.</a:t>
            </a:r>
          </a:p>
          <a:p>
            <a:r>
              <a:rPr lang="en-US" dirty="0" smtClean="0"/>
              <a:t>Language Modelling: Tokenization in NLP facilitates the creation of organized representations of language, which is useful for tasks like text generation and language modelling.</a:t>
            </a:r>
          </a:p>
          <a:p>
            <a:r>
              <a:rPr lang="en-US" dirty="0" smtClean="0"/>
              <a:t>Information Retrieval: Tokenization is essential for indexing and searching in systems that store and retrieve information efficiently based on words or phrases.</a:t>
            </a:r>
          </a:p>
          <a:p>
            <a:r>
              <a:rPr lang="en-US" dirty="0" smtClean="0"/>
              <a:t>Text Analysis: Tokenization is used in many NLP tasks, including sentiment analysis and named entity recognition, to determine the function and context of individual words in a sentence.</a:t>
            </a:r>
          </a:p>
          <a:p>
            <a:r>
              <a:rPr lang="en-US" dirty="0" smtClean="0"/>
              <a:t>Vocabulary Management: By generating a list of distinct tokens that stand in for words in the dataset, tokenization helps manage a corpus’s vocabulary.</a:t>
            </a:r>
          </a:p>
          <a:p>
            <a:r>
              <a:rPr lang="en-US" dirty="0" smtClean="0"/>
              <a:t>Task-Specific Adaptation: Tokenization can be customized to meet the needs of particular NLP tasks, meaning that it will work best in applications such as summarization and machine translation.</a:t>
            </a:r>
          </a:p>
          <a:p>
            <a:r>
              <a:rPr lang="en-US" dirty="0" smtClean="0"/>
              <a:t>Preprocessing Step: This essential preprocessing step transforms unprocessed text into a format appropriate for additional statistical and computational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1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7" y="98425"/>
            <a:ext cx="12028055" cy="261706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With the help of </a:t>
            </a:r>
            <a:r>
              <a:rPr lang="en-US" dirty="0" err="1" smtClean="0"/>
              <a:t>nltk.tokenize.WhitespaceTokenizer</a:t>
            </a:r>
            <a:r>
              <a:rPr lang="en-US" dirty="0" smtClean="0"/>
              <a:t>() method, we are able to extract the tokens from string of words or sentences without whitespaces, new line and tabs by using </a:t>
            </a:r>
            <a:r>
              <a:rPr lang="en-US" dirty="0" err="1" smtClean="0"/>
              <a:t>tokenize.WhitespaceTokenizer</a:t>
            </a:r>
            <a:r>
              <a:rPr lang="en-US" dirty="0" smtClean="0"/>
              <a:t>()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76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097"/>
            <a:ext cx="11353800" cy="1048039"/>
          </a:xfrm>
        </p:spPr>
        <p:txBody>
          <a:bodyPr/>
          <a:lstStyle/>
          <a:p>
            <a:r>
              <a:rPr lang="en-IN" dirty="0" smtClean="0"/>
              <a:t>Stemming words with NLTK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81" y="886691"/>
            <a:ext cx="11961091" cy="52902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Stemming is the process of producing morphological variants of a root/base word. Stemming programs are commonly referred to as stemming algorithms or stemmers. </a:t>
            </a:r>
          </a:p>
          <a:p>
            <a:r>
              <a:rPr lang="en-US" dirty="0" smtClean="0"/>
              <a:t>A stemming algorithm reduces the words “chocolates”, “chocolatey”, and “</a:t>
            </a:r>
            <a:r>
              <a:rPr lang="en-US" dirty="0" err="1" smtClean="0"/>
              <a:t>choco</a:t>
            </a:r>
            <a:r>
              <a:rPr lang="en-US" dirty="0" smtClean="0"/>
              <a:t>” to the root word, “chocolate” and “retrieval”, “retrieved”, “retrieves” reduce to the stem “retrieve”.</a:t>
            </a:r>
          </a:p>
          <a:p>
            <a:r>
              <a:rPr lang="en-US" dirty="0" smtClean="0"/>
              <a:t>Some more example of stemming for root word "like" include:</a:t>
            </a:r>
          </a:p>
          <a:p>
            <a:pPr lvl="1"/>
            <a:r>
              <a:rPr lang="en-US" dirty="0" smtClean="0"/>
              <a:t>-&gt; "likes"</a:t>
            </a:r>
          </a:p>
          <a:p>
            <a:pPr lvl="1"/>
            <a:r>
              <a:rPr lang="en-US" dirty="0" smtClean="0"/>
              <a:t>-&gt; "liked"</a:t>
            </a:r>
          </a:p>
          <a:p>
            <a:pPr lvl="1"/>
            <a:r>
              <a:rPr lang="en-US" dirty="0" smtClean="0"/>
              <a:t>-&gt; "likely"</a:t>
            </a:r>
          </a:p>
          <a:p>
            <a:pPr lvl="1"/>
            <a:r>
              <a:rPr lang="en-US" dirty="0" smtClean="0"/>
              <a:t>-&gt; "liking”</a:t>
            </a:r>
            <a:endParaRPr lang="en-IN" dirty="0" smtClean="0"/>
          </a:p>
          <a:p>
            <a:pPr marL="457200" lvl="1" indent="0">
              <a:buNone/>
            </a:pPr>
            <a:r>
              <a:rPr lang="en-US" dirty="0" smtClean="0"/>
              <a:t>Errors in Stemming: There are mainly two errors in stemming – </a:t>
            </a:r>
            <a:r>
              <a:rPr lang="en-US" dirty="0" err="1" smtClean="0"/>
              <a:t>Overstemming</a:t>
            </a:r>
            <a:r>
              <a:rPr lang="en-US" dirty="0" smtClean="0"/>
              <a:t> and </a:t>
            </a:r>
            <a:r>
              <a:rPr lang="en-US" dirty="0" err="1" smtClean="0"/>
              <a:t>Understemming</a:t>
            </a:r>
            <a:r>
              <a:rPr lang="en-US" dirty="0" smtClean="0"/>
              <a:t>. </a:t>
            </a:r>
            <a:r>
              <a:rPr lang="en-US" dirty="0" err="1" smtClean="0"/>
              <a:t>Overstemming</a:t>
            </a:r>
            <a:r>
              <a:rPr lang="en-US" dirty="0" smtClean="0"/>
              <a:t> occurs when two words are stemmed from the same root that are of different stems. Under-stemming occurs when two words are stemmed from the same root that is not of different stems.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62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26134"/>
            <a:ext cx="12062691" cy="4351338"/>
          </a:xfrm>
        </p:spPr>
        <p:txBody>
          <a:bodyPr/>
          <a:lstStyle/>
          <a:p>
            <a:pPr fontAlgn="base"/>
            <a:r>
              <a:rPr lang="en-US" dirty="0"/>
              <a:t>Stemming is used in information retrieval systems like search engines.</a:t>
            </a:r>
          </a:p>
          <a:p>
            <a:pPr fontAlgn="base"/>
            <a:r>
              <a:rPr lang="en-US" dirty="0"/>
              <a:t>It is used to determine domain vocabularies in domain analysis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Stemming is desirable as it may reduce redundancy as most of the time the word stem and their inflected/derived words mean the same.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04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914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Natural Language Processing</vt:lpstr>
      <vt:lpstr>What is NLP? </vt:lpstr>
      <vt:lpstr>Components of NLP</vt:lpstr>
      <vt:lpstr>Applications of NLP </vt:lpstr>
      <vt:lpstr>How tokenizing text, sentence, words works </vt:lpstr>
      <vt:lpstr>Need of Tokenization</vt:lpstr>
      <vt:lpstr>PowerPoint Presentation</vt:lpstr>
      <vt:lpstr>Stemming words with NLTK</vt:lpstr>
      <vt:lpstr>PowerPoint Presentation</vt:lpstr>
      <vt:lpstr>What is Lemmatization?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KIIT</dc:creator>
  <cp:lastModifiedBy>KIIT</cp:lastModifiedBy>
  <cp:revision>11</cp:revision>
  <dcterms:created xsi:type="dcterms:W3CDTF">2024-03-15T06:07:34Z</dcterms:created>
  <dcterms:modified xsi:type="dcterms:W3CDTF">2024-03-15T18:18:02Z</dcterms:modified>
</cp:coreProperties>
</file>