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529" autoAdjust="0"/>
  </p:normalViewPr>
  <p:slideViewPr>
    <p:cSldViewPr snapToGrid="0">
      <p:cViewPr varScale="1">
        <p:scale>
          <a:sx n="64" d="100"/>
          <a:sy n="64"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1F5EF-6308-434D-93DA-DFC8F1C8D691}" type="datetimeFigureOut">
              <a:rPr lang="en-IN" smtClean="0"/>
              <a:t>29-04-2020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57518-64E8-4BEB-AC03-C3CD7B768F66}" type="slidenum">
              <a:rPr lang="en-IN" smtClean="0"/>
              <a:t>‹#›</a:t>
            </a:fld>
            <a:endParaRPr lang="en-IN"/>
          </a:p>
        </p:txBody>
      </p:sp>
    </p:spTree>
    <p:extLst>
      <p:ext uri="{BB962C8B-B14F-4D97-AF65-F5344CB8AC3E}">
        <p14:creationId xmlns:p14="http://schemas.microsoft.com/office/powerpoint/2010/main" val="60710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B49D5B-7278-4784-9F76-2C9B84531232}" type="datetime1">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96746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ABC84-F487-4352-B2C4-889C55FCC4F9}" type="datetime1">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32260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E6DB8-1E9D-4B22-B486-B971093735A0}" type="datetime1">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20FCA7-7CD6-4DC1-80B8-ACA47B4EEDB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40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002255-4783-4504-8235-EA033D8E6059}" type="datetime1">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936325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D058753-21D5-47E6-926E-01A1F0FBAE78}" type="datetime1">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9713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C62556-CC47-4958-99EB-F140AE0FB805}" type="datetime1">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3287104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B5444-B409-4F8B-9D16-67F1EBECDDDF}" type="datetime1">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61451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D2410A-7A0C-4836-B0CB-C8E928F64D92}" type="datetime1">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75085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5D363-B5F5-4040-B0E3-274AC9131B5A}" type="datetime1">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05077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CD776-C245-4928-A93A-84A13409E393}" type="datetime1">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5741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65FF9D-8AE9-4E45-9135-B271267E1607}" type="datetime1">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6998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FA2CD0-3FF8-467D-870D-438F4F00E7ED}" type="datetime1">
              <a:rPr lang="en-IN" smtClean="0"/>
              <a:t>29-04-2020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379706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234E2-99ED-49AD-A913-3F230C79A801}" type="datetime1">
              <a:rPr lang="en-IN" smtClean="0"/>
              <a:t>29-04-2020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89776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61372-4796-4D3E-AC75-12F37320DFE0}" type="datetime1">
              <a:rPr lang="en-IN" smtClean="0"/>
              <a:t>29-04-2020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270081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356899-A5CB-47BA-B21D-E00B65C9790E}" type="datetime1">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275803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75C51D-B0EF-409B-A053-24C9ECADCA4F}" type="datetime1">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309484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4F0049-3B68-45FC-B1C8-43811923E69D}" type="datetime1">
              <a:rPr lang="en-IN" smtClean="0"/>
              <a:t>29-04-2020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20FCA7-7CD6-4DC1-80B8-ACA47B4EEDB0}" type="slidenum">
              <a:rPr lang="en-IN" smtClean="0"/>
              <a:t>‹#›</a:t>
            </a:fld>
            <a:endParaRPr lang="en-IN"/>
          </a:p>
        </p:txBody>
      </p:sp>
    </p:spTree>
    <p:extLst>
      <p:ext uri="{BB962C8B-B14F-4D97-AF65-F5344CB8AC3E}">
        <p14:creationId xmlns:p14="http://schemas.microsoft.com/office/powerpoint/2010/main" val="2033737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35F3D32C-8ADB-4D90-A66F-30B23F6D8C11}"/>
              </a:ext>
            </a:extLst>
          </p:cNvPr>
          <p:cNvSpPr>
            <a:spLocks noGrp="1"/>
          </p:cNvSpPr>
          <p:nvPr>
            <p:ph type="ctrTitle"/>
          </p:nvPr>
        </p:nvSpPr>
        <p:spPr>
          <a:xfrm>
            <a:off x="5807765" y="2448478"/>
            <a:ext cx="6384235" cy="980522"/>
          </a:xfrm>
        </p:spPr>
        <p:txBody>
          <a:bodyPr>
            <a:noAutofit/>
          </a:bodyPr>
          <a:lstStyle/>
          <a:p>
            <a:pPr algn="ctr" eaLnBrk="1" hangingPunct="1"/>
            <a:r>
              <a:rPr lang="en-US" altLang="en-US" sz="3500" b="1" dirty="0"/>
              <a:t>Introduction to Information Security</a:t>
            </a:r>
            <a:endParaRPr lang="en-US" altLang="en-US" sz="3500" dirty="0"/>
          </a:p>
        </p:txBody>
      </p:sp>
      <p:sp>
        <p:nvSpPr>
          <p:cNvPr id="11" name="Rectangle 10">
            <a:extLst>
              <a:ext uri="{FF2B5EF4-FFF2-40B4-BE49-F238E27FC236}">
                <a16:creationId xmlns:a16="http://schemas.microsoft.com/office/drawing/2014/main" xmlns="" id="{054C7E9D-BEDB-4959-AA29-4E04D8AFCDC2}"/>
              </a:ext>
            </a:extLst>
          </p:cNvPr>
          <p:cNvSpPr/>
          <p:nvPr/>
        </p:nvSpPr>
        <p:spPr>
          <a:xfrm>
            <a:off x="2177149" y="4376765"/>
            <a:ext cx="1901785" cy="553998"/>
          </a:xfrm>
          <a:prstGeom prst="rect">
            <a:avLst/>
          </a:prstGeom>
        </p:spPr>
        <p:txBody>
          <a:bodyPr wrap="square">
            <a:spAutoFit/>
          </a:bodyPr>
          <a:lstStyle/>
          <a:p>
            <a:r>
              <a:rPr lang="en-US" altLang="en-US" sz="3000" b="1" dirty="0">
                <a:solidFill>
                  <a:schemeClr val="accent2">
                    <a:lumMod val="50000"/>
                  </a:schemeClr>
                </a:solidFill>
                <a:latin typeface="Times New Roman" panose="02020603050405020304" pitchFamily="18" charset="0"/>
                <a:cs typeface="Times New Roman" panose="02020603050405020304" pitchFamily="18" charset="0"/>
              </a:rPr>
              <a:t>Module</a:t>
            </a:r>
            <a:r>
              <a:rPr lang="en-US" altLang="en-US" sz="3000" b="1" dirty="0">
                <a:solidFill>
                  <a:schemeClr val="accent2">
                    <a:lumMod val="50000"/>
                  </a:schemeClr>
                </a:solidFill>
                <a:latin typeface="Calibri" panose="020F0502020204030204" pitchFamily="34" charset="0"/>
              </a:rPr>
              <a:t> 1 </a:t>
            </a:r>
            <a:endParaRPr lang="en-IN" altLang="en-US" sz="3000" dirty="0">
              <a:solidFill>
                <a:schemeClr val="accent2">
                  <a:lumMod val="50000"/>
                </a:schemeClr>
              </a:solidFill>
              <a:latin typeface="Calibri" panose="020F0502020204030204" pitchFamily="34" charset="0"/>
            </a:endParaRPr>
          </a:p>
        </p:txBody>
      </p:sp>
      <p:pic>
        <p:nvPicPr>
          <p:cNvPr id="12" name="Picture 5" descr="security-mindmap-.png.rendition.cq5dam.webintel.920.460.jpg">
            <a:extLst>
              <a:ext uri="{FF2B5EF4-FFF2-40B4-BE49-F238E27FC236}">
                <a16:creationId xmlns:a16="http://schemas.microsoft.com/office/drawing/2014/main" xmlns="" id="{68414103-3C8A-48AA-8E2E-BEB70191B7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4499" y="3725393"/>
            <a:ext cx="4640262"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8">
            <a:extLst>
              <a:ext uri="{FF2B5EF4-FFF2-40B4-BE49-F238E27FC236}">
                <a16:creationId xmlns:a16="http://schemas.microsoft.com/office/drawing/2014/main" xmlns="" id="{EE75838C-6E90-4D49-89A7-5B28FD28C1C6}"/>
              </a:ext>
            </a:extLst>
          </p:cNvPr>
          <p:cNvSpPr txBox="1">
            <a:spLocks/>
          </p:cNvSpPr>
          <p:nvPr/>
        </p:nvSpPr>
        <p:spPr>
          <a:xfrm>
            <a:off x="7073152" y="1148870"/>
            <a:ext cx="4830855" cy="79541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a:latin typeface="Times New Roman" panose="02020603050405020304" pitchFamily="18" charset="0"/>
                <a:cs typeface="Times New Roman" panose="02020603050405020304" pitchFamily="18" charset="0"/>
              </a:rPr>
              <a:t> School of Computer Science and IT </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JAIN (DEEMED-TO-BE UNIVERSITY)</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Department of Bachelor of Computer Applications</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F4DC4F7E-41E7-40B1-A60E-7F770A2E1B61}"/>
              </a:ext>
            </a:extLst>
          </p:cNvPr>
          <p:cNvPicPr/>
          <p:nvPr/>
        </p:nvPicPr>
        <p:blipFill>
          <a:blip r:embed="rId3" cstate="print"/>
          <a:srcRect/>
          <a:stretch>
            <a:fillRect/>
          </a:stretch>
        </p:blipFill>
        <p:spPr>
          <a:xfrm>
            <a:off x="7503458" y="278640"/>
            <a:ext cx="3779814" cy="887506"/>
          </a:xfrm>
          <a:prstGeom prst="rect">
            <a:avLst/>
          </a:prstGeom>
          <a:noFill/>
          <a:ln w="9525">
            <a:noFill/>
            <a:miter lim="800000"/>
            <a:headEnd/>
            <a:tailEnd/>
          </a:ln>
          <a:effectLst>
            <a:softEdge rad="0"/>
          </a:effectLst>
        </p:spPr>
      </p:pic>
      <p:cxnSp>
        <p:nvCxnSpPr>
          <p:cNvPr id="10" name="Straight Connector 9">
            <a:extLst>
              <a:ext uri="{FF2B5EF4-FFF2-40B4-BE49-F238E27FC236}">
                <a16:creationId xmlns:a16="http://schemas.microsoft.com/office/drawing/2014/main" xmlns="" id="{FE52413B-837A-49C9-BFC9-E146ED900A2E}"/>
              </a:ext>
            </a:extLst>
          </p:cNvPr>
          <p:cNvCxnSpPr>
            <a:cxnSpLocks/>
          </p:cNvCxnSpPr>
          <p:nvPr/>
        </p:nvCxnSpPr>
        <p:spPr>
          <a:xfrm>
            <a:off x="5807765" y="2045881"/>
            <a:ext cx="6384235" cy="0"/>
          </a:xfrm>
          <a:prstGeom prst="line">
            <a:avLst/>
          </a:prstGeom>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xmlns="" id="{794FFB36-B41F-4524-9330-F5EF01968EA3}"/>
              </a:ext>
            </a:extLst>
          </p:cNvPr>
          <p:cNvCxnSpPr>
            <a:cxnSpLocks/>
          </p:cNvCxnSpPr>
          <p:nvPr/>
        </p:nvCxnSpPr>
        <p:spPr>
          <a:xfrm>
            <a:off x="5791199" y="0"/>
            <a:ext cx="0" cy="6858000"/>
          </a:xfrm>
          <a:prstGeom prst="line">
            <a:avLst/>
          </a:prstGeom>
          <a:ln/>
        </p:spPr>
        <p:style>
          <a:lnRef idx="1">
            <a:schemeClr val="dk1"/>
          </a:lnRef>
          <a:fillRef idx="0">
            <a:schemeClr val="dk1"/>
          </a:fillRef>
          <a:effectRef idx="0">
            <a:schemeClr val="dk1"/>
          </a:effectRef>
          <a:fontRef idx="minor">
            <a:schemeClr val="tx1"/>
          </a:fontRef>
        </p:style>
      </p:cxnSp>
      <p:sp>
        <p:nvSpPr>
          <p:cNvPr id="18" name="Slide Number Placeholder 17">
            <a:extLst>
              <a:ext uri="{FF2B5EF4-FFF2-40B4-BE49-F238E27FC236}">
                <a16:creationId xmlns:a16="http://schemas.microsoft.com/office/drawing/2014/main" xmlns="" id="{185AE630-DDEB-4DD0-9A4B-39739F464E42}"/>
              </a:ext>
            </a:extLst>
          </p:cNvPr>
          <p:cNvSpPr>
            <a:spLocks noGrp="1"/>
          </p:cNvSpPr>
          <p:nvPr>
            <p:ph type="sldNum" sz="quarter" idx="12"/>
          </p:nvPr>
        </p:nvSpPr>
        <p:spPr/>
        <p:txBody>
          <a:bodyPr/>
          <a:lstStyle/>
          <a:p>
            <a:fld id="{7F20FCA7-7CD6-4DC1-80B8-ACA47B4EEDB0}" type="slidenum">
              <a:rPr lang="en-IN" smtClean="0"/>
              <a:t>1</a:t>
            </a:fld>
            <a:endParaRPr lang="en-IN"/>
          </a:p>
        </p:txBody>
      </p:sp>
    </p:spTree>
    <p:extLst>
      <p:ext uri="{BB962C8B-B14F-4D97-AF65-F5344CB8AC3E}">
        <p14:creationId xmlns:p14="http://schemas.microsoft.com/office/powerpoint/2010/main" val="418346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F624D-5B07-47F6-8202-A9FFF736362B}"/>
              </a:ext>
            </a:extLst>
          </p:cNvPr>
          <p:cNvSpPr>
            <a:spLocks noGrp="1"/>
          </p:cNvSpPr>
          <p:nvPr>
            <p:ph type="title"/>
          </p:nvPr>
        </p:nvSpPr>
        <p:spPr>
          <a:xfrm>
            <a:off x="2592925" y="756632"/>
            <a:ext cx="8911687" cy="1280890"/>
          </a:xfrm>
        </p:spPr>
        <p:txBody>
          <a:bodyPr>
            <a:normAutofit/>
          </a:bodyPr>
          <a:lstStyle/>
          <a:p>
            <a:r>
              <a:rPr lang="en-US" altLang="en-US" sz="2400" b="1" dirty="0">
                <a:solidFill>
                  <a:schemeClr val="tx1">
                    <a:lumMod val="95000"/>
                    <a:lumOff val="5000"/>
                  </a:schemeClr>
                </a:solidFill>
              </a:rPr>
              <a:t>The Present</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4D900EFB-C798-43AF-B7D7-4AFAEEA42490}"/>
              </a:ext>
            </a:extLst>
          </p:cNvPr>
          <p:cNvSpPr>
            <a:spLocks noGrp="1"/>
          </p:cNvSpPr>
          <p:nvPr>
            <p:ph idx="1"/>
          </p:nvPr>
        </p:nvSpPr>
        <p:spPr>
          <a:xfrm>
            <a:off x="2483195" y="1540189"/>
            <a:ext cx="8915400" cy="3777622"/>
          </a:xfrm>
        </p:spPr>
        <p:txBody>
          <a:bodyPr>
            <a:normAutofit/>
          </a:bodyPr>
          <a:lstStyle/>
          <a:p>
            <a:pPr algn="just">
              <a:lnSpc>
                <a:spcPct val="20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The Internet brings millions of computer networks into communication with each other—many of them unsecured</a:t>
            </a:r>
          </a:p>
          <a:p>
            <a:pPr algn="just">
              <a:lnSpc>
                <a:spcPct val="20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Ability to secure a computer’s data influenced by the security of every computer to which it is connected</a:t>
            </a:r>
          </a:p>
          <a:p>
            <a:endParaRPr lang="en-IN" dirty="0">
              <a:solidFill>
                <a:schemeClr val="tx1">
                  <a:lumMod val="95000"/>
                  <a:lumOff val="5000"/>
                </a:schemeClr>
              </a:solidFill>
            </a:endParaRPr>
          </a:p>
        </p:txBody>
      </p:sp>
      <p:sp>
        <p:nvSpPr>
          <p:cNvPr id="4" name="Slide Number Placeholder 3">
            <a:extLst>
              <a:ext uri="{FF2B5EF4-FFF2-40B4-BE49-F238E27FC236}">
                <a16:creationId xmlns:a16="http://schemas.microsoft.com/office/drawing/2014/main" xmlns="" id="{92329EF4-5849-440C-953C-DB959EBBFE00}"/>
              </a:ext>
            </a:extLst>
          </p:cNvPr>
          <p:cNvSpPr>
            <a:spLocks noGrp="1"/>
          </p:cNvSpPr>
          <p:nvPr>
            <p:ph type="sldNum" sz="quarter" idx="12"/>
          </p:nvPr>
        </p:nvSpPr>
        <p:spPr/>
        <p:txBody>
          <a:bodyPr/>
          <a:lstStyle/>
          <a:p>
            <a:fld id="{7F20FCA7-7CD6-4DC1-80B8-ACA47B4EEDB0}" type="slidenum">
              <a:rPr lang="en-IN" smtClean="0"/>
              <a:t>10</a:t>
            </a:fld>
            <a:endParaRPr lang="en-IN"/>
          </a:p>
        </p:txBody>
      </p:sp>
    </p:spTree>
    <p:extLst>
      <p:ext uri="{BB962C8B-B14F-4D97-AF65-F5344CB8AC3E}">
        <p14:creationId xmlns:p14="http://schemas.microsoft.com/office/powerpoint/2010/main" val="352315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sosceles Triangle 27">
            <a:extLst>
              <a:ext uri="{FF2B5EF4-FFF2-40B4-BE49-F238E27FC236}">
                <a16:creationId xmlns:a16="http://schemas.microsoft.com/office/drawing/2014/main" xmlns="" id="{EFED08A5-9550-485C-8DAB-D98D0480CD98}"/>
              </a:ext>
            </a:extLst>
          </p:cNvPr>
          <p:cNvSpPr/>
          <p:nvPr/>
        </p:nvSpPr>
        <p:spPr>
          <a:xfrm>
            <a:off x="3707904" y="1266667"/>
            <a:ext cx="5517979" cy="4278176"/>
          </a:xfrm>
          <a:prstGeom prst="triangle">
            <a:avLst/>
          </a:prstGeom>
          <a:effectLst>
            <a:outerShdw blurRad="152400" dist="317500" dir="5400000" sx="90000" sy="-19000" rotWithShape="0">
              <a:prstClr val="black">
                <a:alpha val="15000"/>
              </a:prst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sz="3600" b="1" dirty="0"/>
          </a:p>
        </p:txBody>
      </p:sp>
      <p:sp>
        <p:nvSpPr>
          <p:cNvPr id="2" name="Title 1">
            <a:extLst>
              <a:ext uri="{FF2B5EF4-FFF2-40B4-BE49-F238E27FC236}">
                <a16:creationId xmlns:a16="http://schemas.microsoft.com/office/drawing/2014/main" xmlns="" id="{E2D08088-9137-4D0D-84A3-6B3A01F9E98F}"/>
              </a:ext>
            </a:extLst>
          </p:cNvPr>
          <p:cNvSpPr>
            <a:spLocks noGrp="1"/>
          </p:cNvSpPr>
          <p:nvPr>
            <p:ph type="title"/>
          </p:nvPr>
        </p:nvSpPr>
        <p:spPr>
          <a:xfrm>
            <a:off x="1640156" y="716875"/>
            <a:ext cx="8911687" cy="1280890"/>
          </a:xfrm>
        </p:spPr>
        <p:txBody>
          <a:bodyPr>
            <a:normAutofit/>
          </a:bodyPr>
          <a:lstStyle/>
          <a:p>
            <a:r>
              <a:rPr lang="en-US" altLang="en-US" sz="2400" b="1" dirty="0">
                <a:cs typeface="Times New Roman" panose="02020603050405020304" pitchFamily="18" charset="0"/>
              </a:rPr>
              <a:t>3. Basic Principles of Information Security</a:t>
            </a:r>
            <a:endParaRPr lang="en-IN" sz="2400" b="1" dirty="0"/>
          </a:p>
        </p:txBody>
      </p:sp>
      <p:pic>
        <p:nvPicPr>
          <p:cNvPr id="20" name="Picture 5" descr="C:\Users\Public\Pictures\Arm_Triad_prop_by_Alexander_Slavros.png">
            <a:extLst>
              <a:ext uri="{FF2B5EF4-FFF2-40B4-BE49-F238E27FC236}">
                <a16:creationId xmlns:a16="http://schemas.microsoft.com/office/drawing/2014/main" xmlns="" id="{2B5A7F75-442F-4CB5-BBB3-A50B99D3A0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081482">
            <a:off x="4447192" y="1826265"/>
            <a:ext cx="3586162"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descr="C:\Users\Suresh K Kumar\Pictures\locked-folder.png">
            <a:extLst>
              <a:ext uri="{FF2B5EF4-FFF2-40B4-BE49-F238E27FC236}">
                <a16:creationId xmlns:a16="http://schemas.microsoft.com/office/drawing/2014/main" xmlns="" id="{BE23E381-0EA3-4233-8ADC-846192448B6E}"/>
              </a:ext>
            </a:extLst>
          </p:cNvPr>
          <p:cNvPicPr>
            <a:picLocks noChangeAspect="1" noChangeArrowheads="1"/>
          </p:cNvPicPr>
          <p:nvPr/>
        </p:nvPicPr>
        <p:blipFill>
          <a:blip r:embed="rId3"/>
          <a:srcRect/>
          <a:stretch>
            <a:fillRect/>
          </a:stretch>
        </p:blipFill>
        <p:spPr bwMode="auto">
          <a:xfrm>
            <a:off x="2734252" y="2208158"/>
            <a:ext cx="2381267" cy="17859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2" name="Picture 3" descr="C:\Users\Public\Pictures\pipe-leak.jpg">
            <a:extLst>
              <a:ext uri="{FF2B5EF4-FFF2-40B4-BE49-F238E27FC236}">
                <a16:creationId xmlns:a16="http://schemas.microsoft.com/office/drawing/2014/main" xmlns="" id="{7B0EB7E7-50E6-4134-91D9-BB38D46CEAFB}"/>
              </a:ext>
            </a:extLst>
          </p:cNvPr>
          <p:cNvPicPr>
            <a:picLocks noChangeAspect="1" noChangeArrowheads="1"/>
          </p:cNvPicPr>
          <p:nvPr/>
        </p:nvPicPr>
        <p:blipFill>
          <a:blip r:embed="rId4"/>
          <a:srcRect/>
          <a:stretch>
            <a:fillRect/>
          </a:stretch>
        </p:blipFill>
        <p:spPr bwMode="auto">
          <a:xfrm>
            <a:off x="7734911" y="2279596"/>
            <a:ext cx="2676527" cy="171451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23" name="Picture 4" descr="C:\Users\Public\Pictures\24-7-365.png">
            <a:extLst>
              <a:ext uri="{FF2B5EF4-FFF2-40B4-BE49-F238E27FC236}">
                <a16:creationId xmlns:a16="http://schemas.microsoft.com/office/drawing/2014/main" xmlns="" id="{B89CE2EB-056D-42FA-8C33-8FED225BE4C2}"/>
              </a:ext>
            </a:extLst>
          </p:cNvPr>
          <p:cNvPicPr>
            <a:picLocks noChangeAspect="1" noChangeArrowheads="1"/>
          </p:cNvPicPr>
          <p:nvPr/>
        </p:nvPicPr>
        <p:blipFill>
          <a:blip r:embed="rId5"/>
          <a:srcRect/>
          <a:stretch>
            <a:fillRect/>
          </a:stretch>
        </p:blipFill>
        <p:spPr bwMode="auto">
          <a:xfrm>
            <a:off x="5734648" y="5422868"/>
            <a:ext cx="1391198" cy="126205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4" name="Rectangle 23">
            <a:extLst>
              <a:ext uri="{FF2B5EF4-FFF2-40B4-BE49-F238E27FC236}">
                <a16:creationId xmlns:a16="http://schemas.microsoft.com/office/drawing/2014/main" xmlns="" id="{6733D313-61FD-463B-899E-E74D1BD9941C}"/>
              </a:ext>
            </a:extLst>
          </p:cNvPr>
          <p:cNvSpPr/>
          <p:nvPr/>
        </p:nvSpPr>
        <p:spPr>
          <a:xfrm>
            <a:off x="4520202" y="4779926"/>
            <a:ext cx="3814506" cy="584775"/>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n-US" sz="3200" b="1" spc="50" dirty="0">
                <a:ln w="11430"/>
                <a:gradFill>
                  <a:gsLst>
                    <a:gs pos="25000">
                      <a:schemeClr val="accent2">
                        <a:satMod val="155000"/>
                      </a:schemeClr>
                    </a:gs>
                    <a:gs pos="100000">
                      <a:schemeClr val="accent2">
                        <a:shade val="45000"/>
                        <a:satMod val="165000"/>
                      </a:schemeClr>
                    </a:gs>
                  </a:gsLst>
                  <a:lin ang="5400000"/>
                </a:gradFill>
                <a:effectLst>
                  <a:glow rad="228600">
                    <a:schemeClr val="accent1">
                      <a:satMod val="175000"/>
                      <a:alpha val="40000"/>
                    </a:schemeClr>
                  </a:glow>
                  <a:outerShdw blurRad="76200" dist="50800" dir="5400000" algn="tl" rotWithShape="0">
                    <a:srgbClr val="000000">
                      <a:alpha val="65000"/>
                    </a:srgbClr>
                  </a:outerShdw>
                  <a:reflection blurRad="6350" stA="60000" endA="900" endPos="58000" dir="5400000" sy="-100000" algn="bl" rotWithShape="0"/>
                </a:effectLst>
                <a:latin typeface="+mn-lt"/>
                <a:cs typeface="+mn-cs"/>
              </a:rPr>
              <a:t>Information Security</a:t>
            </a:r>
            <a:endParaRPr lang="en-IN" sz="3200" b="1" spc="50" dirty="0">
              <a:ln w="11430"/>
              <a:gradFill>
                <a:gsLst>
                  <a:gs pos="25000">
                    <a:schemeClr val="accent2">
                      <a:satMod val="155000"/>
                    </a:schemeClr>
                  </a:gs>
                  <a:gs pos="100000">
                    <a:schemeClr val="accent2">
                      <a:shade val="45000"/>
                      <a:satMod val="165000"/>
                    </a:schemeClr>
                  </a:gs>
                </a:gsLst>
                <a:lin ang="5400000"/>
              </a:gradFill>
              <a:effectLst>
                <a:glow rad="228600">
                  <a:schemeClr val="accent1">
                    <a:satMod val="175000"/>
                    <a:alpha val="40000"/>
                  </a:schemeClr>
                </a:glow>
                <a:outerShdw blurRad="76200" dist="50800" dir="5400000" algn="tl" rotWithShape="0">
                  <a:srgbClr val="000000">
                    <a:alpha val="65000"/>
                  </a:srgbClr>
                </a:outerShdw>
                <a:reflection blurRad="6350" stA="60000" endA="900" endPos="58000" dir="5400000" sy="-100000" algn="bl" rotWithShape="0"/>
              </a:effectLst>
              <a:latin typeface="+mn-lt"/>
              <a:cs typeface="+mn-cs"/>
            </a:endParaRPr>
          </a:p>
        </p:txBody>
      </p:sp>
      <p:sp>
        <p:nvSpPr>
          <p:cNvPr id="25" name="Rectangle 24">
            <a:extLst>
              <a:ext uri="{FF2B5EF4-FFF2-40B4-BE49-F238E27FC236}">
                <a16:creationId xmlns:a16="http://schemas.microsoft.com/office/drawing/2014/main" xmlns="" id="{02E69C91-4DD7-43FB-990C-71987E8FCAF4}"/>
              </a:ext>
            </a:extLst>
          </p:cNvPr>
          <p:cNvSpPr/>
          <p:nvPr/>
        </p:nvSpPr>
        <p:spPr>
          <a:xfrm>
            <a:off x="3061252" y="1645139"/>
            <a:ext cx="1802296"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auto">
              <a:spcBef>
                <a:spcPts val="0"/>
              </a:spcBef>
              <a:spcAft>
                <a:spcPts val="0"/>
              </a:spcAft>
              <a:defRPr/>
            </a:pPr>
            <a:r>
              <a:rPr lang="en-IN" b="1" dirty="0"/>
              <a:t>Confidentiality</a:t>
            </a:r>
            <a:endParaRPr lang="en-IN" dirty="0"/>
          </a:p>
        </p:txBody>
      </p:sp>
      <p:sp>
        <p:nvSpPr>
          <p:cNvPr id="26" name="Rectangle 25">
            <a:extLst>
              <a:ext uri="{FF2B5EF4-FFF2-40B4-BE49-F238E27FC236}">
                <a16:creationId xmlns:a16="http://schemas.microsoft.com/office/drawing/2014/main" xmlns="" id="{D6363B58-BD4C-43F2-92BC-42A86AA8E39C}"/>
              </a:ext>
            </a:extLst>
          </p:cNvPr>
          <p:cNvSpPr/>
          <p:nvPr/>
        </p:nvSpPr>
        <p:spPr>
          <a:xfrm>
            <a:off x="8228081" y="1624003"/>
            <a:ext cx="1143000" cy="3698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en-IN" b="1" dirty="0"/>
              <a:t>Integrity</a:t>
            </a:r>
            <a:endParaRPr lang="en-IN" dirty="0"/>
          </a:p>
        </p:txBody>
      </p:sp>
      <p:sp>
        <p:nvSpPr>
          <p:cNvPr id="27" name="Rectangle 26">
            <a:extLst>
              <a:ext uri="{FF2B5EF4-FFF2-40B4-BE49-F238E27FC236}">
                <a16:creationId xmlns:a16="http://schemas.microsoft.com/office/drawing/2014/main" xmlns="" id="{4755CF19-81E3-481C-9B22-5F5ED7D57377}"/>
              </a:ext>
            </a:extLst>
          </p:cNvPr>
          <p:cNvSpPr/>
          <p:nvPr/>
        </p:nvSpPr>
        <p:spPr>
          <a:xfrm>
            <a:off x="7382844" y="6005345"/>
            <a:ext cx="1509365"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auto">
              <a:spcBef>
                <a:spcPts val="0"/>
              </a:spcBef>
              <a:spcAft>
                <a:spcPts val="0"/>
              </a:spcAft>
              <a:defRPr/>
            </a:pPr>
            <a:r>
              <a:rPr lang="en-IN" b="1" dirty="0"/>
              <a:t>Availability</a:t>
            </a:r>
            <a:endParaRPr lang="en-IN" dirty="0"/>
          </a:p>
        </p:txBody>
      </p:sp>
      <p:sp>
        <p:nvSpPr>
          <p:cNvPr id="3" name="Slide Number Placeholder 2">
            <a:extLst>
              <a:ext uri="{FF2B5EF4-FFF2-40B4-BE49-F238E27FC236}">
                <a16:creationId xmlns:a16="http://schemas.microsoft.com/office/drawing/2014/main" xmlns="" id="{2F02C945-0BC7-453F-B563-BD22E2828626}"/>
              </a:ext>
            </a:extLst>
          </p:cNvPr>
          <p:cNvSpPr>
            <a:spLocks noGrp="1"/>
          </p:cNvSpPr>
          <p:nvPr>
            <p:ph type="sldNum" sz="quarter" idx="12"/>
          </p:nvPr>
        </p:nvSpPr>
        <p:spPr/>
        <p:txBody>
          <a:bodyPr/>
          <a:lstStyle/>
          <a:p>
            <a:fld id="{7F20FCA7-7CD6-4DC1-80B8-ACA47B4EEDB0}" type="slidenum">
              <a:rPr lang="en-IN" smtClean="0"/>
              <a:t>11</a:t>
            </a:fld>
            <a:endParaRPr lang="en-IN"/>
          </a:p>
        </p:txBody>
      </p:sp>
    </p:spTree>
    <p:extLst>
      <p:ext uri="{BB962C8B-B14F-4D97-AF65-F5344CB8AC3E}">
        <p14:creationId xmlns:p14="http://schemas.microsoft.com/office/powerpoint/2010/main" val="408886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38277-986B-4250-8FF1-C58C8D7770C8}"/>
              </a:ext>
            </a:extLst>
          </p:cNvPr>
          <p:cNvSpPr>
            <a:spLocks noGrp="1"/>
          </p:cNvSpPr>
          <p:nvPr>
            <p:ph type="title"/>
          </p:nvPr>
        </p:nvSpPr>
        <p:spPr>
          <a:xfrm>
            <a:off x="1640156" y="822892"/>
            <a:ext cx="8911687" cy="436064"/>
          </a:xfrm>
        </p:spPr>
        <p:txBody>
          <a:bodyPr>
            <a:normAutofit fontScale="90000"/>
          </a:bodyPr>
          <a:lstStyle/>
          <a:p>
            <a:r>
              <a:rPr lang="en-IN" sz="2400" b="1" dirty="0">
                <a:solidFill>
                  <a:schemeClr val="tx1">
                    <a:lumMod val="95000"/>
                    <a:lumOff val="5000"/>
                  </a:schemeClr>
                </a:solidFill>
              </a:rPr>
              <a:t>Brief Description</a:t>
            </a:r>
          </a:p>
        </p:txBody>
      </p:sp>
      <p:sp>
        <p:nvSpPr>
          <p:cNvPr id="3" name="Content Placeholder 2">
            <a:extLst>
              <a:ext uri="{FF2B5EF4-FFF2-40B4-BE49-F238E27FC236}">
                <a16:creationId xmlns:a16="http://schemas.microsoft.com/office/drawing/2014/main" xmlns="" id="{3D0398AC-3F76-4B05-A99C-2DE3635A60BE}"/>
              </a:ext>
            </a:extLst>
          </p:cNvPr>
          <p:cNvSpPr>
            <a:spLocks noGrp="1"/>
          </p:cNvSpPr>
          <p:nvPr>
            <p:ph idx="1"/>
          </p:nvPr>
        </p:nvSpPr>
        <p:spPr>
          <a:xfrm>
            <a:off x="1640156" y="1431234"/>
            <a:ext cx="8915400" cy="4603873"/>
          </a:xfrm>
        </p:spPr>
        <p:txBody>
          <a:bodyPr>
            <a:noAutofit/>
          </a:bodyPr>
          <a:lstStyle/>
          <a:p>
            <a:pPr algn="just">
              <a:lnSpc>
                <a:spcPct val="150000"/>
              </a:lnSpc>
            </a:pPr>
            <a:r>
              <a:rPr lang="en-US" altLang="en-US" dirty="0">
                <a:latin typeface="Times New Roman" panose="02020603050405020304" pitchFamily="18" charset="0"/>
                <a:cs typeface="Times New Roman" panose="02020603050405020304" pitchFamily="18" charset="0"/>
              </a:rPr>
              <a:t>Information security principles used in broadest context which includes principles, standards, conventions and mechanisms</a:t>
            </a:r>
          </a:p>
          <a:p>
            <a:pPr algn="just">
              <a:lnSpc>
                <a:spcPct val="150000"/>
              </a:lnSpc>
            </a:pPr>
            <a:r>
              <a:rPr lang="en-US" altLang="en-US" dirty="0">
                <a:latin typeface="Times New Roman" panose="02020603050405020304" pitchFamily="18" charset="0"/>
                <a:cs typeface="Times New Roman" panose="02020603050405020304" pitchFamily="18" charset="0"/>
              </a:rPr>
              <a:t>These basic principles of Information Security are also called “key concepts of Information Security”</a:t>
            </a:r>
          </a:p>
          <a:p>
            <a:pPr algn="just">
              <a:lnSpc>
                <a:spcPct val="150000"/>
              </a:lnSpc>
            </a:pPr>
            <a:r>
              <a:rPr lang="en-US" altLang="en-US" dirty="0">
                <a:latin typeface="Times New Roman" panose="02020603050405020304" pitchFamily="18" charset="0"/>
                <a:cs typeface="Times New Roman" panose="02020603050405020304" pitchFamily="18" charset="0"/>
              </a:rPr>
              <a:t>The CIA triad of confidentiality, integrity, and availability is at the heart of information security</a:t>
            </a:r>
            <a:endParaRPr lang="en-GB" altLang="en-US" dirty="0">
              <a:latin typeface="Times New Roman" panose="02020603050405020304" pitchFamily="18" charset="0"/>
              <a:cs typeface="Times New Roman" panose="02020603050405020304" pitchFamily="18" charset="0"/>
            </a:endParaRPr>
          </a:p>
          <a:p>
            <a:pPr algn="just">
              <a:lnSpc>
                <a:spcPct val="150000"/>
              </a:lnSpc>
            </a:pPr>
            <a:r>
              <a:rPr lang="en-GB" altLang="en-US" dirty="0">
                <a:latin typeface="Times New Roman" panose="02020603050405020304" pitchFamily="18" charset="0"/>
                <a:cs typeface="Times New Roman" panose="02020603050405020304" pitchFamily="18" charset="0"/>
              </a:rPr>
              <a:t>CIA is called as Security Triad</a:t>
            </a:r>
          </a:p>
          <a:p>
            <a:pPr algn="just">
              <a:lnSpc>
                <a:spcPct val="150000"/>
              </a:lnSpc>
            </a:pPr>
            <a:r>
              <a:rPr lang="en-US" altLang="en-US" dirty="0">
                <a:latin typeface="Times New Roman" panose="02020603050405020304" pitchFamily="18" charset="0"/>
                <a:cs typeface="Times New Roman" panose="02020603050405020304" pitchFamily="18" charset="0"/>
              </a:rPr>
              <a:t>AAA refers to authentication, authorization, and accounting</a:t>
            </a:r>
          </a:p>
          <a:p>
            <a:pPr algn="just">
              <a:lnSpc>
                <a:spcPct val="150000"/>
              </a:lnSpc>
            </a:pPr>
            <a:r>
              <a:rPr lang="en-US" altLang="en-US" dirty="0">
                <a:latin typeface="Times New Roman" panose="02020603050405020304" pitchFamily="18" charset="0"/>
                <a:cs typeface="Times New Roman" panose="02020603050405020304" pitchFamily="18" charset="0"/>
              </a:rPr>
              <a:t>AAA is used in the process of access control to secured resources</a:t>
            </a:r>
          </a:p>
        </p:txBody>
      </p:sp>
      <p:sp>
        <p:nvSpPr>
          <p:cNvPr id="4" name="Slide Number Placeholder 3">
            <a:extLst>
              <a:ext uri="{FF2B5EF4-FFF2-40B4-BE49-F238E27FC236}">
                <a16:creationId xmlns:a16="http://schemas.microsoft.com/office/drawing/2014/main" xmlns="" id="{CFE72BAB-C6E2-49DF-BC4C-9046511652F3}"/>
              </a:ext>
            </a:extLst>
          </p:cNvPr>
          <p:cNvSpPr>
            <a:spLocks noGrp="1"/>
          </p:cNvSpPr>
          <p:nvPr>
            <p:ph type="sldNum" sz="quarter" idx="12"/>
          </p:nvPr>
        </p:nvSpPr>
        <p:spPr/>
        <p:txBody>
          <a:bodyPr/>
          <a:lstStyle/>
          <a:p>
            <a:fld id="{7F20FCA7-7CD6-4DC1-80B8-ACA47B4EEDB0}" type="slidenum">
              <a:rPr lang="en-IN" smtClean="0"/>
              <a:t>12</a:t>
            </a:fld>
            <a:endParaRPr lang="en-IN"/>
          </a:p>
        </p:txBody>
      </p:sp>
    </p:spTree>
    <p:extLst>
      <p:ext uri="{BB962C8B-B14F-4D97-AF65-F5344CB8AC3E}">
        <p14:creationId xmlns:p14="http://schemas.microsoft.com/office/powerpoint/2010/main" val="130924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38277-986B-4250-8FF1-C58C8D7770C8}"/>
              </a:ext>
            </a:extLst>
          </p:cNvPr>
          <p:cNvSpPr>
            <a:spLocks noGrp="1"/>
          </p:cNvSpPr>
          <p:nvPr>
            <p:ph type="title"/>
          </p:nvPr>
        </p:nvSpPr>
        <p:spPr>
          <a:xfrm>
            <a:off x="1640156" y="721292"/>
            <a:ext cx="8911687" cy="436064"/>
          </a:xfrm>
        </p:spPr>
        <p:txBody>
          <a:bodyPr>
            <a:noAutofit/>
          </a:bodyPr>
          <a:lstStyle/>
          <a:p>
            <a:r>
              <a:rPr lang="en-US" altLang="en-US" sz="2400" b="1" dirty="0"/>
              <a:t>Basic principles address the following properties of information</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D0398AC-3F76-4B05-A99C-2DE3635A60BE}"/>
              </a:ext>
            </a:extLst>
          </p:cNvPr>
          <p:cNvSpPr>
            <a:spLocks noGrp="1"/>
          </p:cNvSpPr>
          <p:nvPr>
            <p:ph idx="1"/>
          </p:nvPr>
        </p:nvSpPr>
        <p:spPr>
          <a:xfrm>
            <a:off x="1636443" y="1891269"/>
            <a:ext cx="8915400" cy="4603873"/>
          </a:xfrm>
        </p:spPr>
        <p:txBody>
          <a:bodyPr>
            <a:noAutofit/>
          </a:bodyPr>
          <a:lstStyle/>
          <a:p>
            <a:pPr algn="just">
              <a:lnSpc>
                <a:spcPct val="200000"/>
              </a:lnSpc>
            </a:pPr>
            <a:r>
              <a:rPr lang="en-GB" altLang="en-US" b="1" dirty="0">
                <a:solidFill>
                  <a:schemeClr val="tx1">
                    <a:lumMod val="95000"/>
                    <a:lumOff val="5000"/>
                  </a:schemeClr>
                </a:solidFill>
                <a:latin typeface="Times New Roman" panose="02020603050405020304" pitchFamily="18" charset="0"/>
                <a:cs typeface="Times New Roman" panose="02020603050405020304" pitchFamily="18" charset="0"/>
              </a:rPr>
              <a:t>Confidentiality</a:t>
            </a:r>
            <a:r>
              <a:rPr lang="en-GB" altLang="en-US" dirty="0">
                <a:solidFill>
                  <a:schemeClr val="tx1">
                    <a:lumMod val="95000"/>
                    <a:lumOff val="5000"/>
                  </a:schemeClr>
                </a:solidFill>
                <a:latin typeface="Times New Roman" panose="02020603050405020304" pitchFamily="18" charset="0"/>
                <a:cs typeface="Times New Roman" panose="02020603050405020304" pitchFamily="18" charset="0"/>
              </a:rPr>
              <a:t>: This means that information is only being seen or used by people who are authorized to access it</a:t>
            </a: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200000"/>
              </a:lnSpc>
            </a:pPr>
            <a:r>
              <a:rPr lang="en-GB" altLang="en-US" b="1" dirty="0">
                <a:solidFill>
                  <a:schemeClr val="tx1">
                    <a:lumMod val="95000"/>
                    <a:lumOff val="5000"/>
                  </a:schemeClr>
                </a:solidFill>
                <a:latin typeface="Times New Roman" panose="02020603050405020304" pitchFamily="18" charset="0"/>
                <a:cs typeface="Times New Roman" panose="02020603050405020304" pitchFamily="18" charset="0"/>
              </a:rPr>
              <a:t>Integrity:</a:t>
            </a:r>
            <a:r>
              <a:rPr lang="en-GB" altLang="en-US" dirty="0">
                <a:solidFill>
                  <a:schemeClr val="tx1">
                    <a:lumMod val="95000"/>
                    <a:lumOff val="5000"/>
                  </a:schemeClr>
                </a:solidFill>
                <a:latin typeface="Times New Roman" panose="02020603050405020304" pitchFamily="18" charset="0"/>
                <a:cs typeface="Times New Roman" panose="02020603050405020304" pitchFamily="18" charset="0"/>
              </a:rPr>
              <a:t> This means that any changes to the information by an unauthorized user are impossible (or at least detected), and changes by authorized users are tracked</a:t>
            </a: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200000"/>
              </a:lnSpc>
            </a:pPr>
            <a:r>
              <a:rPr lang="en-GB" altLang="en-US" b="1" dirty="0">
                <a:solidFill>
                  <a:schemeClr val="tx1">
                    <a:lumMod val="95000"/>
                    <a:lumOff val="5000"/>
                  </a:schemeClr>
                </a:solidFill>
                <a:latin typeface="Times New Roman" panose="02020603050405020304" pitchFamily="18" charset="0"/>
                <a:cs typeface="Times New Roman" panose="02020603050405020304" pitchFamily="18" charset="0"/>
              </a:rPr>
              <a:t>Availability:</a:t>
            </a:r>
            <a:r>
              <a:rPr lang="en-GB" altLang="en-US" dirty="0">
                <a:solidFill>
                  <a:schemeClr val="tx1">
                    <a:lumMod val="95000"/>
                    <a:lumOff val="5000"/>
                  </a:schemeClr>
                </a:solidFill>
                <a:latin typeface="Times New Roman" panose="02020603050405020304" pitchFamily="18" charset="0"/>
                <a:cs typeface="Times New Roman" panose="02020603050405020304" pitchFamily="18" charset="0"/>
              </a:rPr>
              <a:t> This means that the information is accessible when authorized users need it</a:t>
            </a: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FD564B07-3127-4AC2-8507-74083DD51659}"/>
              </a:ext>
            </a:extLst>
          </p:cNvPr>
          <p:cNvSpPr>
            <a:spLocks noGrp="1"/>
          </p:cNvSpPr>
          <p:nvPr>
            <p:ph type="sldNum" sz="quarter" idx="12"/>
          </p:nvPr>
        </p:nvSpPr>
        <p:spPr/>
        <p:txBody>
          <a:bodyPr/>
          <a:lstStyle/>
          <a:p>
            <a:fld id="{7F20FCA7-7CD6-4DC1-80B8-ACA47B4EEDB0}" type="slidenum">
              <a:rPr lang="en-IN" smtClean="0"/>
              <a:t>13</a:t>
            </a:fld>
            <a:endParaRPr lang="en-IN"/>
          </a:p>
        </p:txBody>
      </p:sp>
    </p:spTree>
    <p:extLst>
      <p:ext uri="{BB962C8B-B14F-4D97-AF65-F5344CB8AC3E}">
        <p14:creationId xmlns:p14="http://schemas.microsoft.com/office/powerpoint/2010/main" val="1852400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38277-986B-4250-8FF1-C58C8D7770C8}"/>
              </a:ext>
            </a:extLst>
          </p:cNvPr>
          <p:cNvSpPr>
            <a:spLocks noGrp="1"/>
          </p:cNvSpPr>
          <p:nvPr>
            <p:ph type="title"/>
          </p:nvPr>
        </p:nvSpPr>
        <p:spPr>
          <a:xfrm>
            <a:off x="1643869" y="743379"/>
            <a:ext cx="8911687" cy="436064"/>
          </a:xfrm>
        </p:spPr>
        <p:txBody>
          <a:bodyPr>
            <a:noAutofit/>
          </a:bodyPr>
          <a:lstStyle/>
          <a:p>
            <a:r>
              <a:rPr lang="en-US" altLang="en-US" sz="2400" b="1" dirty="0">
                <a:solidFill>
                  <a:schemeClr val="tx1">
                    <a:lumMod val="95000"/>
                    <a:lumOff val="5000"/>
                  </a:schemeClr>
                </a:solidFill>
              </a:rPr>
              <a:t>Attributes of Information Security</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D0398AC-3F76-4B05-A99C-2DE3635A60BE}"/>
              </a:ext>
            </a:extLst>
          </p:cNvPr>
          <p:cNvSpPr>
            <a:spLocks noGrp="1"/>
          </p:cNvSpPr>
          <p:nvPr>
            <p:ph idx="1"/>
          </p:nvPr>
        </p:nvSpPr>
        <p:spPr>
          <a:xfrm>
            <a:off x="1643869" y="1272209"/>
            <a:ext cx="8915400" cy="5168348"/>
          </a:xfrm>
        </p:spPr>
        <p:txBody>
          <a:bodyPr>
            <a:noAutofit/>
          </a:bodyPr>
          <a:lstStyle/>
          <a:p>
            <a:pPr algn="just">
              <a:lnSpc>
                <a:spcPct val="150000"/>
              </a:lnSpc>
              <a:buNone/>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Confidentiality</a:t>
            </a: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Make sure that the necessary level of secrecy is forced at all the junction of data processing and secures unauthorized disclosure</a:t>
            </a: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This makes sure that unauthorized users do not interrupt copy or duplicate information</a:t>
            </a:r>
          </a:p>
          <a:p>
            <a:pPr algn="just">
              <a:lnSpc>
                <a:spcPct val="150000"/>
              </a:lnSpc>
              <a:buNone/>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Threat sources</a:t>
            </a: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Network monitoring</a:t>
            </a: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Stealing password files</a:t>
            </a:r>
          </a:p>
          <a:p>
            <a:pPr algn="just">
              <a:lnSpc>
                <a:spcPct val="150000"/>
              </a:lnSpc>
              <a:buNone/>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Countermeasures</a:t>
            </a: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Encrypting data as it is stored and transferred</a:t>
            </a: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Implementing strict access control methods and data classification</a:t>
            </a:r>
          </a:p>
          <a:p>
            <a:pPr algn="just">
              <a:lnSpc>
                <a:spcPct val="150000"/>
              </a:lnSpc>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51B94D82-E496-4E54-81D4-88AE075F9399}"/>
              </a:ext>
            </a:extLst>
          </p:cNvPr>
          <p:cNvSpPr>
            <a:spLocks noGrp="1"/>
          </p:cNvSpPr>
          <p:nvPr>
            <p:ph type="sldNum" sz="quarter" idx="12"/>
          </p:nvPr>
        </p:nvSpPr>
        <p:spPr/>
        <p:txBody>
          <a:bodyPr/>
          <a:lstStyle/>
          <a:p>
            <a:fld id="{7F20FCA7-7CD6-4DC1-80B8-ACA47B4EEDB0}" type="slidenum">
              <a:rPr lang="en-IN" smtClean="0"/>
              <a:t>14</a:t>
            </a:fld>
            <a:endParaRPr lang="en-IN"/>
          </a:p>
        </p:txBody>
      </p:sp>
    </p:spTree>
    <p:extLst>
      <p:ext uri="{BB962C8B-B14F-4D97-AF65-F5344CB8AC3E}">
        <p14:creationId xmlns:p14="http://schemas.microsoft.com/office/powerpoint/2010/main" val="4144492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38277-986B-4250-8FF1-C58C8D7770C8}"/>
              </a:ext>
            </a:extLst>
          </p:cNvPr>
          <p:cNvSpPr>
            <a:spLocks noGrp="1"/>
          </p:cNvSpPr>
          <p:nvPr>
            <p:ph type="title"/>
          </p:nvPr>
        </p:nvSpPr>
        <p:spPr>
          <a:xfrm>
            <a:off x="1643869" y="743378"/>
            <a:ext cx="8911687" cy="436064"/>
          </a:xfrm>
        </p:spPr>
        <p:txBody>
          <a:bodyPr>
            <a:noAutofit/>
          </a:bodyPr>
          <a:lstStyle/>
          <a:p>
            <a:r>
              <a:rPr lang="en-US" altLang="en-US" sz="2400" b="1" dirty="0" err="1"/>
              <a:t>Cont</a:t>
            </a:r>
            <a:r>
              <a:rPr lang="en-US" altLang="en-US" sz="2400" b="1" dirty="0"/>
              <a:t>…</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D0398AC-3F76-4B05-A99C-2DE3635A60BE}"/>
              </a:ext>
            </a:extLst>
          </p:cNvPr>
          <p:cNvSpPr>
            <a:spLocks noGrp="1"/>
          </p:cNvSpPr>
          <p:nvPr>
            <p:ph idx="1"/>
          </p:nvPr>
        </p:nvSpPr>
        <p:spPr>
          <a:xfrm>
            <a:off x="1643869" y="1179442"/>
            <a:ext cx="8915400" cy="5678557"/>
          </a:xfrm>
        </p:spPr>
        <p:txBody>
          <a:bodyPr>
            <a:noAutofit/>
          </a:bodyPr>
          <a:lstStyle/>
          <a:p>
            <a:pPr algn="just">
              <a:lnSpc>
                <a:spcPct val="150000"/>
              </a:lnSpc>
              <a:buNone/>
            </a:pPr>
            <a:r>
              <a:rPr lang="en-GB" altLang="en-US" b="1" dirty="0">
                <a:solidFill>
                  <a:schemeClr val="tx1">
                    <a:lumMod val="95000"/>
                    <a:lumOff val="5000"/>
                  </a:schemeClr>
                </a:solidFill>
                <a:latin typeface="Times New Roman" panose="02020603050405020304" pitchFamily="18" charset="0"/>
                <a:cs typeface="Times New Roman" panose="02020603050405020304" pitchFamily="18" charset="0"/>
              </a:rPr>
              <a:t>Integrity</a:t>
            </a: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The protection and assurance of the reliability, consistency and accuracy of classified data throughout its life</a:t>
            </a: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This means securing concealed and unauthorized changes of data either in storage or whereas it transit</a:t>
            </a:r>
          </a:p>
          <a:p>
            <a:pPr algn="just">
              <a:lnSpc>
                <a:spcPct val="150000"/>
              </a:lnSpc>
              <a:buNone/>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Threat sources</a:t>
            </a: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Viruses</a:t>
            </a: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Logic bomb</a:t>
            </a:r>
          </a:p>
          <a:p>
            <a:pPr algn="just">
              <a:lnSpc>
                <a:spcPct val="150000"/>
              </a:lnSpc>
              <a:buNone/>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Countermeasures</a:t>
            </a: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Strict access control</a:t>
            </a: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Intrusion detection</a:t>
            </a:r>
          </a:p>
          <a:p>
            <a:pPr algn="just">
              <a:lnSpc>
                <a:spcPct val="150000"/>
              </a:lnSpc>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C178593E-2D65-4056-BCC3-CB317CACDEC3}"/>
              </a:ext>
            </a:extLst>
          </p:cNvPr>
          <p:cNvSpPr>
            <a:spLocks noGrp="1"/>
          </p:cNvSpPr>
          <p:nvPr>
            <p:ph type="sldNum" sz="quarter" idx="12"/>
          </p:nvPr>
        </p:nvSpPr>
        <p:spPr/>
        <p:txBody>
          <a:bodyPr/>
          <a:lstStyle/>
          <a:p>
            <a:fld id="{7F20FCA7-7CD6-4DC1-80B8-ACA47B4EEDB0}" type="slidenum">
              <a:rPr lang="en-IN" smtClean="0"/>
              <a:t>15</a:t>
            </a:fld>
            <a:endParaRPr lang="en-IN"/>
          </a:p>
        </p:txBody>
      </p:sp>
    </p:spTree>
    <p:extLst>
      <p:ext uri="{BB962C8B-B14F-4D97-AF65-F5344CB8AC3E}">
        <p14:creationId xmlns:p14="http://schemas.microsoft.com/office/powerpoint/2010/main" val="2342309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38277-986B-4250-8FF1-C58C8D7770C8}"/>
              </a:ext>
            </a:extLst>
          </p:cNvPr>
          <p:cNvSpPr>
            <a:spLocks noGrp="1"/>
          </p:cNvSpPr>
          <p:nvPr>
            <p:ph type="title"/>
          </p:nvPr>
        </p:nvSpPr>
        <p:spPr>
          <a:xfrm>
            <a:off x="1643869" y="743378"/>
            <a:ext cx="8911687" cy="436064"/>
          </a:xfrm>
        </p:spPr>
        <p:txBody>
          <a:bodyPr>
            <a:noAutofit/>
          </a:bodyPr>
          <a:lstStyle/>
          <a:p>
            <a:r>
              <a:rPr lang="en-US" altLang="en-US" sz="2400" b="1" dirty="0" err="1"/>
              <a:t>Cont</a:t>
            </a:r>
            <a:r>
              <a:rPr lang="en-US" altLang="en-US" sz="2400" b="1" dirty="0"/>
              <a:t>…</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D0398AC-3F76-4B05-A99C-2DE3635A60BE}"/>
              </a:ext>
            </a:extLst>
          </p:cNvPr>
          <p:cNvSpPr>
            <a:spLocks noGrp="1"/>
          </p:cNvSpPr>
          <p:nvPr>
            <p:ph idx="1"/>
          </p:nvPr>
        </p:nvSpPr>
        <p:spPr>
          <a:xfrm>
            <a:off x="1643869" y="1431234"/>
            <a:ext cx="8915400" cy="4683388"/>
          </a:xfrm>
        </p:spPr>
        <p:txBody>
          <a:bodyPr>
            <a:noAutofit/>
          </a:bodyPr>
          <a:lstStyle/>
          <a:p>
            <a:pPr algn="just">
              <a:lnSpc>
                <a:spcPct val="150000"/>
              </a:lnSpc>
              <a:buNone/>
            </a:pPr>
            <a:r>
              <a:rPr lang="en-GB" altLang="en-US" b="1" dirty="0">
                <a:solidFill>
                  <a:schemeClr val="tx1">
                    <a:lumMod val="95000"/>
                    <a:lumOff val="5000"/>
                  </a:schemeClr>
                </a:solidFill>
                <a:latin typeface="Times New Roman" panose="02020603050405020304" pitchFamily="18" charset="0"/>
                <a:cs typeface="Times New Roman" panose="02020603050405020304" pitchFamily="18" charset="0"/>
              </a:rPr>
              <a:t>Availability</a:t>
            </a:r>
            <a:endPar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Information should be accessible for use if needed by authorized services and users</a:t>
            </a:r>
          </a:p>
          <a:p>
            <a:pPr algn="just">
              <a:lnSpc>
                <a:spcPct val="150000"/>
              </a:lnSpc>
              <a:buNone/>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Threat sources</a:t>
            </a: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Device or software failure </a:t>
            </a: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Denial-of-service (DoS) attacks</a:t>
            </a:r>
          </a:p>
          <a:p>
            <a:pPr algn="just">
              <a:lnSpc>
                <a:spcPct val="150000"/>
              </a:lnSpc>
              <a:buNone/>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Countermeasures</a:t>
            </a: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Preserving backups to restore the failed system</a:t>
            </a:r>
          </a:p>
          <a:p>
            <a:pPr algn="just">
              <a:lnSpc>
                <a:spcPct val="150000"/>
              </a:lnSpc>
              <a:buFont typeface="Courier New" panose="02070309020205020404" pitchFamily="49" charset="0"/>
              <a:buChar char="o"/>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IDS to check the network traffic and host system activities</a:t>
            </a:r>
          </a:p>
          <a:p>
            <a:pPr algn="just">
              <a:lnSpc>
                <a:spcPct val="150000"/>
              </a:lnSpc>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D95FD0FE-A860-4095-B61F-ACE7FBE25E9E}"/>
              </a:ext>
            </a:extLst>
          </p:cNvPr>
          <p:cNvSpPr>
            <a:spLocks noGrp="1"/>
          </p:cNvSpPr>
          <p:nvPr>
            <p:ph type="sldNum" sz="quarter" idx="12"/>
          </p:nvPr>
        </p:nvSpPr>
        <p:spPr/>
        <p:txBody>
          <a:bodyPr/>
          <a:lstStyle/>
          <a:p>
            <a:fld id="{7F20FCA7-7CD6-4DC1-80B8-ACA47B4EEDB0}" type="slidenum">
              <a:rPr lang="en-IN" smtClean="0"/>
              <a:t>16</a:t>
            </a:fld>
            <a:endParaRPr lang="en-IN"/>
          </a:p>
        </p:txBody>
      </p:sp>
    </p:spTree>
    <p:extLst>
      <p:ext uri="{BB962C8B-B14F-4D97-AF65-F5344CB8AC3E}">
        <p14:creationId xmlns:p14="http://schemas.microsoft.com/office/powerpoint/2010/main" val="3061595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38277-986B-4250-8FF1-C58C8D7770C8}"/>
              </a:ext>
            </a:extLst>
          </p:cNvPr>
          <p:cNvSpPr>
            <a:spLocks noGrp="1"/>
          </p:cNvSpPr>
          <p:nvPr>
            <p:ph type="title"/>
          </p:nvPr>
        </p:nvSpPr>
        <p:spPr>
          <a:xfrm>
            <a:off x="1643869" y="743378"/>
            <a:ext cx="8911687" cy="436064"/>
          </a:xfrm>
        </p:spPr>
        <p:txBody>
          <a:bodyPr>
            <a:noAutofit/>
          </a:bodyPr>
          <a:lstStyle/>
          <a:p>
            <a:r>
              <a:rPr lang="en-US" altLang="en-US" sz="2400" b="1" dirty="0">
                <a:solidFill>
                  <a:schemeClr val="tx1">
                    <a:lumMod val="95000"/>
                    <a:lumOff val="5000"/>
                  </a:schemeClr>
                </a:solidFill>
              </a:rPr>
              <a:t>4. Critical concepts of Information Security</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D0398AC-3F76-4B05-A99C-2DE3635A60BE}"/>
              </a:ext>
            </a:extLst>
          </p:cNvPr>
          <p:cNvSpPr>
            <a:spLocks noGrp="1"/>
          </p:cNvSpPr>
          <p:nvPr>
            <p:ph idx="1"/>
          </p:nvPr>
        </p:nvSpPr>
        <p:spPr>
          <a:xfrm>
            <a:off x="1643869" y="1648949"/>
            <a:ext cx="8915400" cy="4683388"/>
          </a:xfrm>
        </p:spPr>
        <p:txBody>
          <a:bodyPr>
            <a:noAutofit/>
          </a:bodyPr>
          <a:lstStyle/>
          <a:p>
            <a:pPr algn="just">
              <a:lnSpc>
                <a:spcPct val="150000"/>
              </a:lnSpc>
            </a:pPr>
            <a:r>
              <a:rPr lang="en-US" altLang="en-US" dirty="0">
                <a:latin typeface="Times New Roman" panose="02020603050405020304" pitchFamily="18" charset="0"/>
                <a:cs typeface="Times New Roman" panose="02020603050405020304" pitchFamily="18" charset="0"/>
              </a:rPr>
              <a:t>The value of information comes from the concepts it possesses</a:t>
            </a:r>
          </a:p>
          <a:p>
            <a:pPr algn="just">
              <a:lnSpc>
                <a:spcPct val="150000"/>
              </a:lnSpc>
            </a:pPr>
            <a:r>
              <a:rPr lang="en-US" altLang="en-US" dirty="0">
                <a:latin typeface="Times New Roman" panose="02020603050405020304" pitchFamily="18" charset="0"/>
                <a:cs typeface="Times New Roman" panose="02020603050405020304" pitchFamily="18" charset="0"/>
              </a:rPr>
              <a:t>When a concept of information changes, the value of that information either increases or more commonly decreases</a:t>
            </a:r>
          </a:p>
          <a:p>
            <a:pPr algn="just">
              <a:lnSpc>
                <a:spcPct val="150000"/>
              </a:lnSpc>
            </a:pPr>
            <a:r>
              <a:rPr lang="en-US" altLang="en-US" dirty="0">
                <a:latin typeface="Times New Roman" panose="02020603050405020304" pitchFamily="18" charset="0"/>
                <a:cs typeface="Times New Roman" panose="02020603050405020304" pitchFamily="18" charset="0"/>
              </a:rPr>
              <a:t>Some concepts affect information’s value to users more than others do, this can depend on circumstances</a:t>
            </a:r>
          </a:p>
          <a:p>
            <a:pPr algn="just">
              <a:lnSpc>
                <a:spcPct val="150000"/>
              </a:lnSpc>
            </a:pPr>
            <a:r>
              <a:rPr lang="en-US" altLang="en-US" dirty="0">
                <a:latin typeface="Times New Roman" panose="02020603050405020304" pitchFamily="18" charset="0"/>
                <a:cs typeface="Times New Roman" panose="02020603050405020304" pitchFamily="18" charset="0"/>
              </a:rPr>
              <a:t>Example, timeliness of information can be a critical factor, because information loses much or all of its value when it is delivered too late</a:t>
            </a:r>
          </a:p>
          <a:p>
            <a:pPr marL="0" indent="0" algn="just">
              <a:lnSpc>
                <a:spcPct val="150000"/>
              </a:lnSpc>
              <a:buNone/>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A15EF6A7-9EA0-403F-A560-14ABEB485301}"/>
              </a:ext>
            </a:extLst>
          </p:cNvPr>
          <p:cNvSpPr>
            <a:spLocks noGrp="1"/>
          </p:cNvSpPr>
          <p:nvPr>
            <p:ph type="sldNum" sz="quarter" idx="12"/>
          </p:nvPr>
        </p:nvSpPr>
        <p:spPr/>
        <p:txBody>
          <a:bodyPr/>
          <a:lstStyle/>
          <a:p>
            <a:fld id="{7F20FCA7-7CD6-4DC1-80B8-ACA47B4EEDB0}" type="slidenum">
              <a:rPr lang="en-IN" smtClean="0"/>
              <a:t>17</a:t>
            </a:fld>
            <a:endParaRPr lang="en-IN"/>
          </a:p>
        </p:txBody>
      </p:sp>
    </p:spTree>
    <p:extLst>
      <p:ext uri="{BB962C8B-B14F-4D97-AF65-F5344CB8AC3E}">
        <p14:creationId xmlns:p14="http://schemas.microsoft.com/office/powerpoint/2010/main" val="2817157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hape 22">
            <a:extLst>
              <a:ext uri="{FF2B5EF4-FFF2-40B4-BE49-F238E27FC236}">
                <a16:creationId xmlns:a16="http://schemas.microsoft.com/office/drawing/2014/main" xmlns="" id="{6A74518B-A6FD-48A9-B79F-60B11B3E0CD7}"/>
              </a:ext>
            </a:extLst>
          </p:cNvPr>
          <p:cNvCxnSpPr>
            <a:cxnSpLocks/>
          </p:cNvCxnSpPr>
          <p:nvPr/>
        </p:nvCxnSpPr>
        <p:spPr>
          <a:xfrm flipH="1">
            <a:off x="2357890" y="2470383"/>
            <a:ext cx="7489825" cy="1588"/>
          </a:xfrm>
          <a:prstGeom prst="bentConnector5">
            <a:avLst>
              <a:gd name="adj1" fmla="val -5572"/>
              <a:gd name="adj2" fmla="val -33319458"/>
              <a:gd name="adj3" fmla="val 106346"/>
            </a:avLst>
          </a:prstGeom>
          <a:ln>
            <a:tailEnd type="arrow"/>
          </a:ln>
        </p:spPr>
        <p:style>
          <a:lnRef idx="3">
            <a:schemeClr val="accent2"/>
          </a:lnRef>
          <a:fillRef idx="0">
            <a:schemeClr val="accent2"/>
          </a:fillRef>
          <a:effectRef idx="2">
            <a:schemeClr val="accent2"/>
          </a:effectRef>
          <a:fontRef idx="minor">
            <a:schemeClr val="tx1"/>
          </a:fontRef>
        </p:style>
      </p:cxnSp>
      <p:sp>
        <p:nvSpPr>
          <p:cNvPr id="2" name="Title 1">
            <a:extLst>
              <a:ext uri="{FF2B5EF4-FFF2-40B4-BE49-F238E27FC236}">
                <a16:creationId xmlns:a16="http://schemas.microsoft.com/office/drawing/2014/main" xmlns="" id="{6FC38277-986B-4250-8FF1-C58C8D7770C8}"/>
              </a:ext>
            </a:extLst>
          </p:cNvPr>
          <p:cNvSpPr>
            <a:spLocks noGrp="1"/>
          </p:cNvSpPr>
          <p:nvPr>
            <p:ph type="title"/>
          </p:nvPr>
        </p:nvSpPr>
        <p:spPr>
          <a:xfrm>
            <a:off x="1643869" y="743378"/>
            <a:ext cx="8911687" cy="436064"/>
          </a:xfrm>
        </p:spPr>
        <p:txBody>
          <a:bodyPr>
            <a:noAutofit/>
          </a:bodyPr>
          <a:lstStyle/>
          <a:p>
            <a:r>
              <a:rPr lang="en-IN" sz="2400" b="1" dirty="0">
                <a:solidFill>
                  <a:schemeClr val="tx1">
                    <a:lumMod val="95000"/>
                    <a:lumOff val="5000"/>
                  </a:schemeClr>
                </a:solidFill>
              </a:rPr>
              <a:t>Diagrammatic Representation</a:t>
            </a:r>
          </a:p>
        </p:txBody>
      </p:sp>
      <p:sp>
        <p:nvSpPr>
          <p:cNvPr id="6" name="Rectangle 5">
            <a:extLst>
              <a:ext uri="{FF2B5EF4-FFF2-40B4-BE49-F238E27FC236}">
                <a16:creationId xmlns:a16="http://schemas.microsoft.com/office/drawing/2014/main" xmlns="" id="{93B7CA4B-7A5C-412A-9F45-3EBFE3F51664}"/>
              </a:ext>
            </a:extLst>
          </p:cNvPr>
          <p:cNvSpPr/>
          <p:nvPr/>
        </p:nvSpPr>
        <p:spPr>
          <a:xfrm>
            <a:off x="2357890" y="2297338"/>
            <a:ext cx="1806574" cy="36988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auto">
              <a:spcBef>
                <a:spcPts val="0"/>
              </a:spcBef>
              <a:spcAft>
                <a:spcPts val="0"/>
              </a:spcAft>
              <a:defRPr/>
            </a:pPr>
            <a:r>
              <a:rPr lang="en-US" dirty="0"/>
              <a:t>Confidentiality</a:t>
            </a:r>
            <a:endParaRPr lang="en-IN" dirty="0"/>
          </a:p>
        </p:txBody>
      </p:sp>
      <p:sp>
        <p:nvSpPr>
          <p:cNvPr id="7" name="Rectangle 6">
            <a:extLst>
              <a:ext uri="{FF2B5EF4-FFF2-40B4-BE49-F238E27FC236}">
                <a16:creationId xmlns:a16="http://schemas.microsoft.com/office/drawing/2014/main" xmlns="" id="{DB2341E0-40F9-4863-83ED-8D453A6DF94F}"/>
              </a:ext>
            </a:extLst>
          </p:cNvPr>
          <p:cNvSpPr/>
          <p:nvPr/>
        </p:nvSpPr>
        <p:spPr>
          <a:xfrm>
            <a:off x="5572577" y="2297338"/>
            <a:ext cx="974725" cy="369888"/>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fontAlgn="auto">
              <a:spcBef>
                <a:spcPts val="0"/>
              </a:spcBef>
              <a:spcAft>
                <a:spcPts val="0"/>
              </a:spcAft>
              <a:defRPr/>
            </a:pPr>
            <a:r>
              <a:rPr lang="en-US" dirty="0"/>
              <a:t>Integrity</a:t>
            </a:r>
            <a:endParaRPr lang="en-IN" dirty="0"/>
          </a:p>
        </p:txBody>
      </p:sp>
      <p:sp>
        <p:nvSpPr>
          <p:cNvPr id="8" name="Rectangle 7">
            <a:extLst>
              <a:ext uri="{FF2B5EF4-FFF2-40B4-BE49-F238E27FC236}">
                <a16:creationId xmlns:a16="http://schemas.microsoft.com/office/drawing/2014/main" xmlns="" id="{6E0FAF15-493F-4AFA-8423-55FC15F846FB}"/>
              </a:ext>
            </a:extLst>
          </p:cNvPr>
          <p:cNvSpPr/>
          <p:nvPr/>
        </p:nvSpPr>
        <p:spPr>
          <a:xfrm>
            <a:off x="8644390" y="2297338"/>
            <a:ext cx="1393824" cy="36988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auto">
              <a:spcBef>
                <a:spcPts val="0"/>
              </a:spcBef>
              <a:spcAft>
                <a:spcPts val="0"/>
              </a:spcAft>
              <a:defRPr/>
            </a:pPr>
            <a:r>
              <a:rPr lang="en-US" dirty="0"/>
              <a:t>Availability</a:t>
            </a:r>
            <a:endParaRPr lang="en-IN" dirty="0"/>
          </a:p>
        </p:txBody>
      </p:sp>
      <p:sp>
        <p:nvSpPr>
          <p:cNvPr id="9" name="Rectangle 8">
            <a:extLst>
              <a:ext uri="{FF2B5EF4-FFF2-40B4-BE49-F238E27FC236}">
                <a16:creationId xmlns:a16="http://schemas.microsoft.com/office/drawing/2014/main" xmlns="" id="{C618DB3B-74B7-4DF9-A1F3-A8BA7E0D74A5}"/>
              </a:ext>
            </a:extLst>
          </p:cNvPr>
          <p:cNvSpPr/>
          <p:nvPr/>
        </p:nvSpPr>
        <p:spPr>
          <a:xfrm>
            <a:off x="1867352" y="3011713"/>
            <a:ext cx="987425"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auto">
              <a:spcBef>
                <a:spcPts val="0"/>
              </a:spcBef>
              <a:spcAft>
                <a:spcPts val="0"/>
              </a:spcAft>
              <a:defRPr/>
            </a:pPr>
            <a:r>
              <a:rPr lang="en-US" i="1" dirty="0"/>
              <a:t>Privacy</a:t>
            </a:r>
            <a:endParaRPr lang="en-IN" dirty="0"/>
          </a:p>
        </p:txBody>
      </p:sp>
      <p:sp>
        <p:nvSpPr>
          <p:cNvPr id="10" name="Rectangle 9">
            <a:extLst>
              <a:ext uri="{FF2B5EF4-FFF2-40B4-BE49-F238E27FC236}">
                <a16:creationId xmlns:a16="http://schemas.microsoft.com/office/drawing/2014/main" xmlns="" id="{FFA12C83-D3F2-450A-95D9-03F44F75303D}"/>
              </a:ext>
            </a:extLst>
          </p:cNvPr>
          <p:cNvSpPr/>
          <p:nvPr/>
        </p:nvSpPr>
        <p:spPr>
          <a:xfrm>
            <a:off x="3429452" y="3726088"/>
            <a:ext cx="180657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auto">
              <a:spcBef>
                <a:spcPts val="0"/>
              </a:spcBef>
              <a:spcAft>
                <a:spcPts val="0"/>
              </a:spcAft>
              <a:defRPr/>
            </a:pPr>
            <a:r>
              <a:rPr lang="en-US" i="1" dirty="0"/>
              <a:t>Authorization</a:t>
            </a:r>
            <a:endParaRPr lang="en-IN" dirty="0"/>
          </a:p>
        </p:txBody>
      </p:sp>
      <p:sp>
        <p:nvSpPr>
          <p:cNvPr id="11" name="Rectangle 10">
            <a:extLst>
              <a:ext uri="{FF2B5EF4-FFF2-40B4-BE49-F238E27FC236}">
                <a16:creationId xmlns:a16="http://schemas.microsoft.com/office/drawing/2014/main" xmlns="" id="{F423FE57-ECD7-4A51-B69F-376CF08CEA26}"/>
              </a:ext>
            </a:extLst>
          </p:cNvPr>
          <p:cNvSpPr/>
          <p:nvPr/>
        </p:nvSpPr>
        <p:spPr>
          <a:xfrm>
            <a:off x="2143577" y="4297588"/>
            <a:ext cx="747713"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i="1" dirty="0"/>
              <a:t>Utility</a:t>
            </a:r>
            <a:endParaRPr lang="en-IN" dirty="0"/>
          </a:p>
        </p:txBody>
      </p:sp>
      <p:sp>
        <p:nvSpPr>
          <p:cNvPr id="12" name="Rectangle 11">
            <a:extLst>
              <a:ext uri="{FF2B5EF4-FFF2-40B4-BE49-F238E27FC236}">
                <a16:creationId xmlns:a16="http://schemas.microsoft.com/office/drawing/2014/main" xmlns="" id="{8015CB4D-DEFC-4FED-9DB8-DB08C93F1E46}"/>
              </a:ext>
            </a:extLst>
          </p:cNvPr>
          <p:cNvSpPr/>
          <p:nvPr/>
        </p:nvSpPr>
        <p:spPr>
          <a:xfrm>
            <a:off x="4072389" y="2940276"/>
            <a:ext cx="1708151"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fontAlgn="auto">
              <a:spcBef>
                <a:spcPts val="0"/>
              </a:spcBef>
              <a:spcAft>
                <a:spcPts val="0"/>
              </a:spcAft>
              <a:defRPr/>
            </a:pPr>
            <a:r>
              <a:rPr lang="en-US" i="1" dirty="0"/>
              <a:t>Identification</a:t>
            </a:r>
            <a:endParaRPr lang="en-IN" dirty="0"/>
          </a:p>
        </p:txBody>
      </p:sp>
      <p:sp>
        <p:nvSpPr>
          <p:cNvPr id="13" name="Rectangle 12">
            <a:extLst>
              <a:ext uri="{FF2B5EF4-FFF2-40B4-BE49-F238E27FC236}">
                <a16:creationId xmlns:a16="http://schemas.microsoft.com/office/drawing/2014/main" xmlns="" id="{5428CE77-2043-4310-9E50-F61123A71AEE}"/>
              </a:ext>
            </a:extLst>
          </p:cNvPr>
          <p:cNvSpPr/>
          <p:nvPr/>
        </p:nvSpPr>
        <p:spPr>
          <a:xfrm>
            <a:off x="6501265" y="3654651"/>
            <a:ext cx="1806574" cy="36988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fontAlgn="auto">
              <a:spcBef>
                <a:spcPts val="0"/>
              </a:spcBef>
              <a:spcAft>
                <a:spcPts val="0"/>
              </a:spcAft>
              <a:defRPr/>
            </a:pPr>
            <a:r>
              <a:rPr lang="en-US" i="1" dirty="0"/>
              <a:t>Accountability</a:t>
            </a:r>
            <a:endParaRPr lang="en-IN" dirty="0"/>
          </a:p>
        </p:txBody>
      </p:sp>
      <p:sp>
        <p:nvSpPr>
          <p:cNvPr id="14" name="Rectangle 13">
            <a:extLst>
              <a:ext uri="{FF2B5EF4-FFF2-40B4-BE49-F238E27FC236}">
                <a16:creationId xmlns:a16="http://schemas.microsoft.com/office/drawing/2014/main" xmlns="" id="{2D81CA14-09FC-4A4A-912E-179284D587C5}"/>
              </a:ext>
            </a:extLst>
          </p:cNvPr>
          <p:cNvSpPr/>
          <p:nvPr/>
        </p:nvSpPr>
        <p:spPr>
          <a:xfrm>
            <a:off x="4325257" y="4726213"/>
            <a:ext cx="1352095"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fontAlgn="auto">
              <a:spcBef>
                <a:spcPts val="0"/>
              </a:spcBef>
              <a:spcAft>
                <a:spcPts val="0"/>
              </a:spcAft>
              <a:defRPr/>
            </a:pPr>
            <a:r>
              <a:rPr lang="en-US" i="1" dirty="0"/>
              <a:t>Possession</a:t>
            </a:r>
            <a:endParaRPr lang="en-IN" dirty="0"/>
          </a:p>
        </p:txBody>
      </p:sp>
      <p:sp>
        <p:nvSpPr>
          <p:cNvPr id="15" name="Rectangle 2">
            <a:extLst>
              <a:ext uri="{FF2B5EF4-FFF2-40B4-BE49-F238E27FC236}">
                <a16:creationId xmlns:a16="http://schemas.microsoft.com/office/drawing/2014/main" xmlns="" id="{C51C7BAF-62B8-4B90-BF8E-66298E85ED1C}"/>
              </a:ext>
            </a:extLst>
          </p:cNvPr>
          <p:cNvSpPr>
            <a:spLocks noChangeArrowheads="1"/>
          </p:cNvSpPr>
          <p:nvPr/>
        </p:nvSpPr>
        <p:spPr bwMode="auto">
          <a:xfrm>
            <a:off x="7144202" y="2940276"/>
            <a:ext cx="1857375" cy="338137"/>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nchor="ctr">
            <a:spAutoFit/>
          </a:bodyPr>
          <a:lstStyle/>
          <a:p>
            <a:pPr>
              <a:defRPr/>
            </a:pPr>
            <a:r>
              <a:rPr lang="en-US" sz="1600" i="1" dirty="0">
                <a:solidFill>
                  <a:schemeClr val="tx1"/>
                </a:solidFill>
                <a:latin typeface="Verdana" pitchFamily="34" charset="0"/>
                <a:ea typeface="Times New Roman" pitchFamily="18" charset="0"/>
                <a:cs typeface="Arial" pitchFamily="34" charset="0"/>
              </a:rPr>
              <a:t>Authentication</a:t>
            </a:r>
            <a:endParaRPr lang="en-US" sz="1600" i="1" dirty="0">
              <a:solidFill>
                <a:schemeClr val="tx1"/>
              </a:solidFill>
              <a:latin typeface="Arial" pitchFamily="34" charset="0"/>
              <a:cs typeface="Arial" pitchFamily="34" charset="0"/>
            </a:endParaRPr>
          </a:p>
        </p:txBody>
      </p:sp>
      <p:sp>
        <p:nvSpPr>
          <p:cNvPr id="16" name="Rectangle 15">
            <a:extLst>
              <a:ext uri="{FF2B5EF4-FFF2-40B4-BE49-F238E27FC236}">
                <a16:creationId xmlns:a16="http://schemas.microsoft.com/office/drawing/2014/main" xmlns="" id="{6D0A09B0-7DC5-405B-AF13-39876F8AF34F}"/>
              </a:ext>
            </a:extLst>
          </p:cNvPr>
          <p:cNvSpPr/>
          <p:nvPr/>
        </p:nvSpPr>
        <p:spPr>
          <a:xfrm>
            <a:off x="9573077" y="3868963"/>
            <a:ext cx="1393824"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en-US" i="1" dirty="0"/>
              <a:t>Accuracy</a:t>
            </a:r>
            <a:endParaRPr lang="en-IN" dirty="0"/>
          </a:p>
        </p:txBody>
      </p:sp>
      <p:cxnSp>
        <p:nvCxnSpPr>
          <p:cNvPr id="17" name="Straight Arrow Connector 16">
            <a:extLst>
              <a:ext uri="{FF2B5EF4-FFF2-40B4-BE49-F238E27FC236}">
                <a16:creationId xmlns:a16="http://schemas.microsoft.com/office/drawing/2014/main" xmlns="" id="{13749E96-5D8C-4FBE-9D72-97FAFA40FA73}"/>
              </a:ext>
            </a:extLst>
          </p:cNvPr>
          <p:cNvCxnSpPr>
            <a:cxnSpLocks/>
            <a:stCxn id="6" idx="3"/>
            <a:endCxn id="7" idx="1"/>
          </p:cNvCxnSpPr>
          <p:nvPr/>
        </p:nvCxnSpPr>
        <p:spPr>
          <a:xfrm>
            <a:off x="4164464" y="2482282"/>
            <a:ext cx="1408113"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xmlns="" id="{83BA68A0-AAA4-42FD-A396-9EAEE9E2BCB8}"/>
              </a:ext>
            </a:extLst>
          </p:cNvPr>
          <p:cNvCxnSpPr>
            <a:cxnSpLocks/>
            <a:stCxn id="7" idx="3"/>
            <a:endCxn id="8" idx="1"/>
          </p:cNvCxnSpPr>
          <p:nvPr/>
        </p:nvCxnSpPr>
        <p:spPr>
          <a:xfrm>
            <a:off x="6547302" y="2482282"/>
            <a:ext cx="209708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0" name="Shape 25">
            <a:extLst>
              <a:ext uri="{FF2B5EF4-FFF2-40B4-BE49-F238E27FC236}">
                <a16:creationId xmlns:a16="http://schemas.microsoft.com/office/drawing/2014/main" xmlns="" id="{83ADB874-2B30-4C58-8B0E-478E8F49BCFA}"/>
              </a:ext>
            </a:extLst>
          </p:cNvPr>
          <p:cNvCxnSpPr>
            <a:cxnSpLocks/>
            <a:stCxn id="6" idx="2"/>
            <a:endCxn id="9" idx="3"/>
          </p:cNvCxnSpPr>
          <p:nvPr/>
        </p:nvCxnSpPr>
        <p:spPr>
          <a:xfrm rot="5400000">
            <a:off x="2793401" y="2728602"/>
            <a:ext cx="529153" cy="406400"/>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Shape 27">
            <a:extLst>
              <a:ext uri="{FF2B5EF4-FFF2-40B4-BE49-F238E27FC236}">
                <a16:creationId xmlns:a16="http://schemas.microsoft.com/office/drawing/2014/main" xmlns="" id="{42FEDBD6-E1BB-4678-8C97-78A4E0A30854}"/>
              </a:ext>
            </a:extLst>
          </p:cNvPr>
          <p:cNvCxnSpPr>
            <a:cxnSpLocks/>
            <a:stCxn id="6" idx="2"/>
            <a:endCxn id="10" idx="1"/>
          </p:cNvCxnSpPr>
          <p:nvPr/>
        </p:nvCxnSpPr>
        <p:spPr>
          <a:xfrm rot="16200000" flipH="1">
            <a:off x="2723550" y="3204852"/>
            <a:ext cx="1243528" cy="168275"/>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Shape 29">
            <a:extLst>
              <a:ext uri="{FF2B5EF4-FFF2-40B4-BE49-F238E27FC236}">
                <a16:creationId xmlns:a16="http://schemas.microsoft.com/office/drawing/2014/main" xmlns="" id="{F1CD4AA5-F89A-4DBD-9DA1-397C0466F9DF}"/>
              </a:ext>
            </a:extLst>
          </p:cNvPr>
          <p:cNvCxnSpPr>
            <a:cxnSpLocks/>
            <a:stCxn id="6" idx="2"/>
            <a:endCxn id="11" idx="3"/>
          </p:cNvCxnSpPr>
          <p:nvPr/>
        </p:nvCxnSpPr>
        <p:spPr>
          <a:xfrm rot="5400000">
            <a:off x="2168581" y="3389936"/>
            <a:ext cx="1815306" cy="369887"/>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3" name="Shape 31">
            <a:extLst>
              <a:ext uri="{FF2B5EF4-FFF2-40B4-BE49-F238E27FC236}">
                <a16:creationId xmlns:a16="http://schemas.microsoft.com/office/drawing/2014/main" xmlns="" id="{61E6C55C-9110-4592-A7E4-0B9F3C92A237}"/>
              </a:ext>
            </a:extLst>
          </p:cNvPr>
          <p:cNvCxnSpPr>
            <a:cxnSpLocks/>
            <a:stCxn id="7" idx="2"/>
            <a:endCxn id="14" idx="3"/>
          </p:cNvCxnSpPr>
          <p:nvPr/>
        </p:nvCxnSpPr>
        <p:spPr>
          <a:xfrm rot="5400000">
            <a:off x="4746820" y="3597758"/>
            <a:ext cx="2243653" cy="382588"/>
          </a:xfrm>
          <a:prstGeom prst="bentConnector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4" name="Shape 33">
            <a:extLst>
              <a:ext uri="{FF2B5EF4-FFF2-40B4-BE49-F238E27FC236}">
                <a16:creationId xmlns:a16="http://schemas.microsoft.com/office/drawing/2014/main" xmlns="" id="{343272D0-98FB-491E-86F3-198B081CA00F}"/>
              </a:ext>
            </a:extLst>
          </p:cNvPr>
          <p:cNvCxnSpPr>
            <a:cxnSpLocks/>
            <a:stCxn id="7" idx="2"/>
            <a:endCxn id="13" idx="1"/>
          </p:cNvCxnSpPr>
          <p:nvPr/>
        </p:nvCxnSpPr>
        <p:spPr>
          <a:xfrm rot="16200000" flipH="1">
            <a:off x="5694418" y="3032747"/>
            <a:ext cx="1172369" cy="441325"/>
          </a:xfrm>
          <a:prstGeom prst="bentConnector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5" name="Shape 35">
            <a:extLst>
              <a:ext uri="{FF2B5EF4-FFF2-40B4-BE49-F238E27FC236}">
                <a16:creationId xmlns:a16="http://schemas.microsoft.com/office/drawing/2014/main" xmlns="" id="{C8BE3248-82AB-4DAE-B52E-81D4D4FA97CF}"/>
              </a:ext>
            </a:extLst>
          </p:cNvPr>
          <p:cNvCxnSpPr>
            <a:cxnSpLocks/>
            <a:stCxn id="7" idx="2"/>
            <a:endCxn id="12" idx="3"/>
          </p:cNvCxnSpPr>
          <p:nvPr/>
        </p:nvCxnSpPr>
        <p:spPr>
          <a:xfrm rot="5400000">
            <a:off x="5691382" y="2756384"/>
            <a:ext cx="457716" cy="279400"/>
          </a:xfrm>
          <a:prstGeom prst="bentConnector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6" name="Shape 37">
            <a:extLst>
              <a:ext uri="{FF2B5EF4-FFF2-40B4-BE49-F238E27FC236}">
                <a16:creationId xmlns:a16="http://schemas.microsoft.com/office/drawing/2014/main" xmlns="" id="{C9CED67D-C5DB-4248-8A1C-42B212BA170C}"/>
              </a:ext>
            </a:extLst>
          </p:cNvPr>
          <p:cNvCxnSpPr>
            <a:cxnSpLocks/>
            <a:stCxn id="8" idx="2"/>
            <a:endCxn id="15" idx="3"/>
          </p:cNvCxnSpPr>
          <p:nvPr/>
        </p:nvCxnSpPr>
        <p:spPr>
          <a:xfrm rot="5400000">
            <a:off x="8950381" y="2718423"/>
            <a:ext cx="442119" cy="339725"/>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7" name="Shape 39">
            <a:extLst>
              <a:ext uri="{FF2B5EF4-FFF2-40B4-BE49-F238E27FC236}">
                <a16:creationId xmlns:a16="http://schemas.microsoft.com/office/drawing/2014/main" xmlns="" id="{F19DCFD4-3849-4798-82F1-8ADEF8EEF1E6}"/>
              </a:ext>
            </a:extLst>
          </p:cNvPr>
          <p:cNvCxnSpPr>
            <a:cxnSpLocks/>
            <a:stCxn id="8" idx="2"/>
            <a:endCxn id="16" idx="1"/>
          </p:cNvCxnSpPr>
          <p:nvPr/>
        </p:nvCxnSpPr>
        <p:spPr>
          <a:xfrm rot="16200000" flipH="1">
            <a:off x="8763988" y="3244539"/>
            <a:ext cx="1386403" cy="231775"/>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sp>
        <p:nvSpPr>
          <p:cNvPr id="3" name="Slide Number Placeholder 2">
            <a:extLst>
              <a:ext uri="{FF2B5EF4-FFF2-40B4-BE49-F238E27FC236}">
                <a16:creationId xmlns:a16="http://schemas.microsoft.com/office/drawing/2014/main" xmlns="" id="{7D0E09F0-233E-434E-BF9E-42FCDA070EF4}"/>
              </a:ext>
            </a:extLst>
          </p:cNvPr>
          <p:cNvSpPr>
            <a:spLocks noGrp="1"/>
          </p:cNvSpPr>
          <p:nvPr>
            <p:ph type="sldNum" sz="quarter" idx="12"/>
          </p:nvPr>
        </p:nvSpPr>
        <p:spPr/>
        <p:txBody>
          <a:bodyPr/>
          <a:lstStyle/>
          <a:p>
            <a:fld id="{7F20FCA7-7CD6-4DC1-80B8-ACA47B4EEDB0}" type="slidenum">
              <a:rPr lang="en-IN" smtClean="0"/>
              <a:t>18</a:t>
            </a:fld>
            <a:endParaRPr lang="en-IN"/>
          </a:p>
        </p:txBody>
      </p:sp>
    </p:spTree>
    <p:extLst>
      <p:ext uri="{BB962C8B-B14F-4D97-AF65-F5344CB8AC3E}">
        <p14:creationId xmlns:p14="http://schemas.microsoft.com/office/powerpoint/2010/main" val="4061391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38277-986B-4250-8FF1-C58C8D7770C8}"/>
              </a:ext>
            </a:extLst>
          </p:cNvPr>
          <p:cNvSpPr>
            <a:spLocks noGrp="1"/>
          </p:cNvSpPr>
          <p:nvPr>
            <p:ph type="title"/>
          </p:nvPr>
        </p:nvSpPr>
        <p:spPr>
          <a:xfrm>
            <a:off x="1643869" y="743378"/>
            <a:ext cx="8911687" cy="436064"/>
          </a:xfrm>
        </p:spPr>
        <p:txBody>
          <a:bodyPr>
            <a:noAutofit/>
          </a:bodyPr>
          <a:lstStyle/>
          <a:p>
            <a:r>
              <a:rPr lang="en-US" altLang="zh-TW" sz="2400" b="1" dirty="0"/>
              <a:t>Critical Characteristics Of Information</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D0398AC-3F76-4B05-A99C-2DE3635A60BE}"/>
              </a:ext>
            </a:extLst>
          </p:cNvPr>
          <p:cNvSpPr>
            <a:spLocks noGrp="1"/>
          </p:cNvSpPr>
          <p:nvPr>
            <p:ph idx="1"/>
          </p:nvPr>
        </p:nvSpPr>
        <p:spPr>
          <a:xfrm>
            <a:off x="1643869" y="1431234"/>
            <a:ext cx="8915400" cy="5274366"/>
          </a:xfrm>
        </p:spPr>
        <p:txBody>
          <a:bodyPr>
            <a:noAutofit/>
          </a:bodyPr>
          <a:lstStyle/>
          <a:p>
            <a:pPr>
              <a:lnSpc>
                <a:spcPct val="150000"/>
              </a:lnSpc>
              <a:buNone/>
            </a:pPr>
            <a:r>
              <a:rPr lang="en-US" altLang="zh-TW" sz="2000" dirty="0">
                <a:latin typeface="Times New Roman" panose="02020603050405020304" pitchFamily="18" charset="0"/>
                <a:cs typeface="Times New Roman" panose="02020603050405020304" pitchFamily="18" charset="0"/>
              </a:rPr>
              <a:t>The value of information comes from the characteristics it possesses. </a:t>
            </a:r>
          </a:p>
          <a:p>
            <a:pPr lvl="1">
              <a:lnSpc>
                <a:spcPct val="150000"/>
              </a:lnSpc>
            </a:pPr>
            <a:r>
              <a:rPr lang="en-US" altLang="zh-TW" sz="2000" dirty="0">
                <a:latin typeface="Times New Roman" panose="02020603050405020304" pitchFamily="18" charset="0"/>
                <a:cs typeface="Times New Roman" panose="02020603050405020304" pitchFamily="18" charset="0"/>
              </a:rPr>
              <a:t>Privacy</a:t>
            </a:r>
          </a:p>
          <a:p>
            <a:pPr lvl="1">
              <a:lnSpc>
                <a:spcPct val="150000"/>
              </a:lnSpc>
            </a:pPr>
            <a:r>
              <a:rPr lang="en-US" altLang="zh-TW" sz="2000" dirty="0">
                <a:latin typeface="Times New Roman" panose="02020603050405020304" pitchFamily="18" charset="0"/>
                <a:cs typeface="Times New Roman" panose="02020603050405020304" pitchFamily="18" charset="0"/>
              </a:rPr>
              <a:t>Identification</a:t>
            </a:r>
          </a:p>
          <a:p>
            <a:pPr lvl="1">
              <a:lnSpc>
                <a:spcPct val="150000"/>
              </a:lnSpc>
            </a:pPr>
            <a:r>
              <a:rPr lang="en-US" altLang="zh-TW" sz="2000" dirty="0">
                <a:latin typeface="Times New Roman" panose="02020603050405020304" pitchFamily="18" charset="0"/>
                <a:cs typeface="Times New Roman" panose="02020603050405020304" pitchFamily="18" charset="0"/>
              </a:rPr>
              <a:t>Authentication</a:t>
            </a:r>
          </a:p>
          <a:p>
            <a:pPr lvl="1">
              <a:lnSpc>
                <a:spcPct val="150000"/>
              </a:lnSpc>
            </a:pPr>
            <a:r>
              <a:rPr lang="en-US" altLang="zh-TW" sz="2000" dirty="0">
                <a:latin typeface="Times New Roman" panose="02020603050405020304" pitchFamily="18" charset="0"/>
                <a:cs typeface="Times New Roman" panose="02020603050405020304" pitchFamily="18" charset="0"/>
              </a:rPr>
              <a:t>Authorization</a:t>
            </a:r>
          </a:p>
          <a:p>
            <a:pPr lvl="1">
              <a:lnSpc>
                <a:spcPct val="150000"/>
              </a:lnSpc>
            </a:pPr>
            <a:r>
              <a:rPr lang="en-US" altLang="zh-TW" sz="2000" dirty="0">
                <a:latin typeface="Times New Roman" panose="02020603050405020304" pitchFamily="18" charset="0"/>
                <a:cs typeface="Times New Roman" panose="02020603050405020304" pitchFamily="18" charset="0"/>
              </a:rPr>
              <a:t>Accountability</a:t>
            </a:r>
          </a:p>
          <a:p>
            <a:pPr lvl="1">
              <a:lnSpc>
                <a:spcPct val="150000"/>
              </a:lnSpc>
            </a:pPr>
            <a:r>
              <a:rPr lang="en-US" altLang="zh-TW" sz="2000" dirty="0">
                <a:latin typeface="Times New Roman" panose="02020603050405020304" pitchFamily="18" charset="0"/>
                <a:cs typeface="Times New Roman" panose="02020603050405020304" pitchFamily="18" charset="0"/>
              </a:rPr>
              <a:t>Accuracy</a:t>
            </a:r>
          </a:p>
          <a:p>
            <a:pPr lvl="1">
              <a:lnSpc>
                <a:spcPct val="150000"/>
              </a:lnSpc>
            </a:pPr>
            <a:r>
              <a:rPr lang="en-US" altLang="zh-TW" sz="2000" dirty="0">
                <a:latin typeface="Times New Roman" panose="02020603050405020304" pitchFamily="18" charset="0"/>
                <a:cs typeface="Times New Roman" panose="02020603050405020304" pitchFamily="18" charset="0"/>
              </a:rPr>
              <a:t>Utility</a:t>
            </a:r>
          </a:p>
          <a:p>
            <a:pPr lvl="1">
              <a:lnSpc>
                <a:spcPct val="150000"/>
              </a:lnSpc>
            </a:pPr>
            <a:r>
              <a:rPr lang="en-US" altLang="zh-TW" sz="2000" dirty="0">
                <a:latin typeface="Times New Roman" panose="02020603050405020304" pitchFamily="18" charset="0"/>
                <a:cs typeface="Times New Roman" panose="02020603050405020304" pitchFamily="18" charset="0"/>
              </a:rPr>
              <a:t>Possession</a:t>
            </a:r>
          </a:p>
          <a:p>
            <a:pPr marL="0" indent="0" algn="just">
              <a:lnSpc>
                <a:spcPct val="150000"/>
              </a:lnSpc>
              <a:buNone/>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EE248A2A-F416-476C-87AC-FC9D9DC3E184}"/>
              </a:ext>
            </a:extLst>
          </p:cNvPr>
          <p:cNvSpPr>
            <a:spLocks noGrp="1"/>
          </p:cNvSpPr>
          <p:nvPr>
            <p:ph type="sldNum" sz="quarter" idx="12"/>
          </p:nvPr>
        </p:nvSpPr>
        <p:spPr/>
        <p:txBody>
          <a:bodyPr/>
          <a:lstStyle/>
          <a:p>
            <a:fld id="{7F20FCA7-7CD6-4DC1-80B8-ACA47B4EEDB0}" type="slidenum">
              <a:rPr lang="en-IN" smtClean="0"/>
              <a:t>19</a:t>
            </a:fld>
            <a:endParaRPr lang="en-IN"/>
          </a:p>
        </p:txBody>
      </p:sp>
    </p:spTree>
    <p:extLst>
      <p:ext uri="{BB962C8B-B14F-4D97-AF65-F5344CB8AC3E}">
        <p14:creationId xmlns:p14="http://schemas.microsoft.com/office/powerpoint/2010/main" val="252900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89F91-4694-487D-86D3-DFAEB861DD7A}"/>
              </a:ext>
            </a:extLst>
          </p:cNvPr>
          <p:cNvSpPr>
            <a:spLocks noGrp="1"/>
          </p:cNvSpPr>
          <p:nvPr>
            <p:ph type="title"/>
          </p:nvPr>
        </p:nvSpPr>
        <p:spPr>
          <a:xfrm>
            <a:off x="2592925" y="624110"/>
            <a:ext cx="8911687" cy="502325"/>
          </a:xfrm>
        </p:spPr>
        <p:txBody>
          <a:bodyPr>
            <a:normAutofit/>
          </a:bodyPr>
          <a:lstStyle/>
          <a:p>
            <a:r>
              <a:rPr lang="en-IN" sz="2400" b="1" dirty="0"/>
              <a:t>Topics to be covered :</a:t>
            </a:r>
          </a:p>
        </p:txBody>
      </p:sp>
      <p:sp>
        <p:nvSpPr>
          <p:cNvPr id="5" name="Content Placeholder 4">
            <a:extLst>
              <a:ext uri="{FF2B5EF4-FFF2-40B4-BE49-F238E27FC236}">
                <a16:creationId xmlns:a16="http://schemas.microsoft.com/office/drawing/2014/main" xmlns="" id="{0A267AFA-AD2E-4EBC-9129-1E502B796F69}"/>
              </a:ext>
            </a:extLst>
          </p:cNvPr>
          <p:cNvSpPr>
            <a:spLocks noGrp="1"/>
          </p:cNvSpPr>
          <p:nvPr>
            <p:ph idx="1"/>
          </p:nvPr>
        </p:nvSpPr>
        <p:spPr>
          <a:xfrm>
            <a:off x="2589212" y="1404729"/>
            <a:ext cx="8915400" cy="5261114"/>
          </a:xfrm>
        </p:spPr>
        <p:txBody>
          <a:bodyPr>
            <a:normAutofit/>
          </a:bodyPr>
          <a:lstStyle/>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Definition of Information Security</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History of Information Security</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Basic principles of Information Security</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Critical concept of Information Security</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Components of Information Security</a:t>
            </a:r>
          </a:p>
          <a:p>
            <a:pPr>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Balancing Information security and access</a:t>
            </a:r>
          </a:p>
          <a:p>
            <a:pPr>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Implementing IT security</a:t>
            </a:r>
          </a:p>
          <a:p>
            <a:pPr>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The System Development Life cycle</a:t>
            </a:r>
          </a:p>
          <a:p>
            <a:pPr>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Security professional in the organization</a:t>
            </a:r>
          </a:p>
          <a:p>
            <a:endParaRPr lang="en-IN" dirty="0"/>
          </a:p>
        </p:txBody>
      </p:sp>
      <p:pic>
        <p:nvPicPr>
          <p:cNvPr id="4" name="Picture 2" descr="http://www.slideteam.net/media/catalog/product/cache/1/image/9df78eab33525d08d6e5fb8d27136e95/3/d/3d_man_with_checklist_for_production_goals_stock_photo_Slide01.jpg">
            <a:extLst>
              <a:ext uri="{FF2B5EF4-FFF2-40B4-BE49-F238E27FC236}">
                <a16:creationId xmlns:a16="http://schemas.microsoft.com/office/drawing/2014/main" xmlns="" id="{339E7C21-DC9B-4950-B9D1-F9240D5A8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2203" y="1795671"/>
            <a:ext cx="3657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xmlns="" id="{0F75A876-323D-4D92-B610-8BAC5B481848}"/>
              </a:ext>
            </a:extLst>
          </p:cNvPr>
          <p:cNvSpPr>
            <a:spLocks noGrp="1"/>
          </p:cNvSpPr>
          <p:nvPr>
            <p:ph type="sldNum" sz="quarter" idx="12"/>
          </p:nvPr>
        </p:nvSpPr>
        <p:spPr/>
        <p:txBody>
          <a:bodyPr/>
          <a:lstStyle/>
          <a:p>
            <a:fld id="{7F20FCA7-7CD6-4DC1-80B8-ACA47B4EEDB0}" type="slidenum">
              <a:rPr lang="en-IN" smtClean="0"/>
              <a:t>2</a:t>
            </a:fld>
            <a:endParaRPr lang="en-IN"/>
          </a:p>
        </p:txBody>
      </p:sp>
    </p:spTree>
    <p:extLst>
      <p:ext uri="{BB962C8B-B14F-4D97-AF65-F5344CB8AC3E}">
        <p14:creationId xmlns:p14="http://schemas.microsoft.com/office/powerpoint/2010/main" val="871837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38277-986B-4250-8FF1-C58C8D7770C8}"/>
              </a:ext>
            </a:extLst>
          </p:cNvPr>
          <p:cNvSpPr>
            <a:spLocks noGrp="1"/>
          </p:cNvSpPr>
          <p:nvPr>
            <p:ph type="title"/>
          </p:nvPr>
        </p:nvSpPr>
        <p:spPr>
          <a:xfrm>
            <a:off x="1643869" y="743378"/>
            <a:ext cx="8911687" cy="436064"/>
          </a:xfrm>
        </p:spPr>
        <p:txBody>
          <a:bodyPr>
            <a:noAutofit/>
          </a:bodyPr>
          <a:lstStyle/>
          <a:p>
            <a:r>
              <a:rPr lang="en-US" altLang="en-US" sz="2400" b="1" dirty="0" err="1"/>
              <a:t>Cont</a:t>
            </a:r>
            <a:r>
              <a:rPr lang="en-US" altLang="en-US" sz="2400" b="1" dirty="0"/>
              <a:t>…</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D0398AC-3F76-4B05-A99C-2DE3635A60BE}"/>
              </a:ext>
            </a:extLst>
          </p:cNvPr>
          <p:cNvSpPr>
            <a:spLocks noGrp="1"/>
          </p:cNvSpPr>
          <p:nvPr>
            <p:ph idx="1"/>
          </p:nvPr>
        </p:nvSpPr>
        <p:spPr>
          <a:xfrm>
            <a:off x="1643869" y="1310070"/>
            <a:ext cx="8915400" cy="5366501"/>
          </a:xfrm>
        </p:spPr>
        <p:txBody>
          <a:bodyPr>
            <a:noAutofit/>
          </a:bodyPr>
          <a:lstStyle/>
          <a:p>
            <a:pPr algn="just">
              <a:lnSpc>
                <a:spcPct val="150000"/>
              </a:lnSpc>
            </a:pPr>
            <a:r>
              <a:rPr lang="en-US" altLang="en-US" sz="1900" b="1" dirty="0">
                <a:solidFill>
                  <a:schemeClr val="tx1">
                    <a:lumMod val="95000"/>
                    <a:lumOff val="5000"/>
                  </a:schemeClr>
                </a:solidFill>
                <a:latin typeface="Times New Roman" panose="02020603050405020304" pitchFamily="18" charset="0"/>
                <a:cs typeface="Times New Roman" panose="02020603050405020304" pitchFamily="18" charset="0"/>
              </a:rPr>
              <a:t>Privacy – Legal Use - </a:t>
            </a:r>
            <a:r>
              <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rPr>
              <a:t>It related to individual person E.g. Keeping credit card information by bank is ‘Privacy’</a:t>
            </a:r>
          </a:p>
          <a:p>
            <a:pPr algn="just">
              <a:lnSpc>
                <a:spcPct val="150000"/>
              </a:lnSpc>
            </a:pPr>
            <a:r>
              <a:rPr lang="en-US" altLang="en-US" sz="1900" b="1" dirty="0">
                <a:solidFill>
                  <a:schemeClr val="tx1">
                    <a:lumMod val="95000"/>
                    <a:lumOff val="5000"/>
                  </a:schemeClr>
                </a:solidFill>
                <a:latin typeface="Times New Roman" panose="02020603050405020304" pitchFamily="18" charset="0"/>
                <a:cs typeface="Times New Roman" panose="02020603050405020304" pitchFamily="18" charset="0"/>
              </a:rPr>
              <a:t>Identification – It is ability to identify uniquely a user of a system or an application.</a:t>
            </a:r>
            <a:r>
              <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rPr>
              <a:t> Ex. Who you claim to be? Username , Bio metrics</a:t>
            </a:r>
          </a:p>
          <a:p>
            <a:pPr algn="just">
              <a:lnSpc>
                <a:spcPct val="150000"/>
              </a:lnSpc>
            </a:pPr>
            <a:r>
              <a:rPr lang="en-US" altLang="en-US" sz="1900" b="1" dirty="0">
                <a:solidFill>
                  <a:schemeClr val="tx1">
                    <a:lumMod val="95000"/>
                    <a:lumOff val="5000"/>
                  </a:schemeClr>
                </a:solidFill>
                <a:latin typeface="Times New Roman" panose="02020603050405020304" pitchFamily="18" charset="0"/>
                <a:cs typeface="Times New Roman" panose="02020603050405020304" pitchFamily="18" charset="0"/>
              </a:rPr>
              <a:t>Authentication</a:t>
            </a:r>
            <a:r>
              <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rPr>
              <a:t>- which we use to describe situations when we need to identify who we are and we prove that we are who we say we are</a:t>
            </a:r>
          </a:p>
          <a:p>
            <a:pPr lvl="1" algn="just">
              <a:lnSpc>
                <a:spcPct val="150000"/>
              </a:lnSpc>
              <a:buFont typeface="Courier New" panose="02070309020205020404" pitchFamily="49" charset="0"/>
              <a:buChar char="o"/>
            </a:pPr>
            <a:r>
              <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rPr>
              <a:t>For example, username and password is one mode of authentication</a:t>
            </a:r>
          </a:p>
          <a:p>
            <a:pPr algn="just">
              <a:lnSpc>
                <a:spcPct val="150000"/>
              </a:lnSpc>
            </a:pPr>
            <a:r>
              <a:rPr lang="en-US" altLang="en-US" sz="1900" b="1" dirty="0">
                <a:solidFill>
                  <a:schemeClr val="tx1">
                    <a:lumMod val="95000"/>
                    <a:lumOff val="5000"/>
                  </a:schemeClr>
                </a:solidFill>
                <a:latin typeface="Times New Roman" panose="02020603050405020304" pitchFamily="18" charset="0"/>
                <a:cs typeface="Times New Roman" panose="02020603050405020304" pitchFamily="18" charset="0"/>
              </a:rPr>
              <a:t>Authorization</a:t>
            </a:r>
            <a:r>
              <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rPr>
              <a:t>- which we use to describe what access authenticated user has</a:t>
            </a:r>
          </a:p>
          <a:p>
            <a:pPr lvl="1" algn="just">
              <a:lnSpc>
                <a:spcPct val="150000"/>
              </a:lnSpc>
              <a:buFont typeface="Courier New" panose="02070309020205020404" pitchFamily="49" charset="0"/>
              <a:buChar char="o"/>
            </a:pPr>
            <a:r>
              <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rPr>
              <a:t>Basically, we describe what the user is authorized to work with</a:t>
            </a:r>
          </a:p>
          <a:p>
            <a:pPr algn="just">
              <a:lnSpc>
                <a:spcPct val="150000"/>
              </a:lnSpc>
            </a:pPr>
            <a:r>
              <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rPr>
              <a:t>to as the AAA of remote access</a:t>
            </a:r>
          </a:p>
          <a:p>
            <a:pPr algn="just">
              <a:lnSpc>
                <a:spcPct val="150000"/>
              </a:lnSpc>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25791EF3-7F29-4F7C-BA60-3D5DD1DE5D39}"/>
              </a:ext>
            </a:extLst>
          </p:cNvPr>
          <p:cNvSpPr>
            <a:spLocks noGrp="1"/>
          </p:cNvSpPr>
          <p:nvPr>
            <p:ph type="sldNum" sz="quarter" idx="12"/>
          </p:nvPr>
        </p:nvSpPr>
        <p:spPr/>
        <p:txBody>
          <a:bodyPr/>
          <a:lstStyle/>
          <a:p>
            <a:fld id="{7F20FCA7-7CD6-4DC1-80B8-ACA47B4EEDB0}" type="slidenum">
              <a:rPr lang="en-IN" smtClean="0"/>
              <a:t>20</a:t>
            </a:fld>
            <a:endParaRPr lang="en-IN"/>
          </a:p>
        </p:txBody>
      </p:sp>
    </p:spTree>
    <p:extLst>
      <p:ext uri="{BB962C8B-B14F-4D97-AF65-F5344CB8AC3E}">
        <p14:creationId xmlns:p14="http://schemas.microsoft.com/office/powerpoint/2010/main" val="3198000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38277-986B-4250-8FF1-C58C8D7770C8}"/>
              </a:ext>
            </a:extLst>
          </p:cNvPr>
          <p:cNvSpPr>
            <a:spLocks noGrp="1"/>
          </p:cNvSpPr>
          <p:nvPr>
            <p:ph type="title"/>
          </p:nvPr>
        </p:nvSpPr>
        <p:spPr>
          <a:xfrm>
            <a:off x="1643869" y="743378"/>
            <a:ext cx="8911687" cy="436064"/>
          </a:xfrm>
        </p:spPr>
        <p:txBody>
          <a:bodyPr>
            <a:noAutofit/>
          </a:bodyPr>
          <a:lstStyle/>
          <a:p>
            <a:r>
              <a:rPr lang="en-US" altLang="en-US" sz="2400" b="1" dirty="0" err="1"/>
              <a:t>Cont</a:t>
            </a:r>
            <a:r>
              <a:rPr lang="en-US" altLang="en-US" sz="2400" b="1" dirty="0"/>
              <a:t>…</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3D0398AC-3F76-4B05-A99C-2DE3635A60BE}"/>
              </a:ext>
            </a:extLst>
          </p:cNvPr>
          <p:cNvSpPr>
            <a:spLocks noGrp="1"/>
          </p:cNvSpPr>
          <p:nvPr>
            <p:ph idx="1"/>
          </p:nvPr>
        </p:nvSpPr>
        <p:spPr>
          <a:xfrm>
            <a:off x="1643869" y="1310070"/>
            <a:ext cx="8915400" cy="5366501"/>
          </a:xfrm>
        </p:spPr>
        <p:txBody>
          <a:bodyPr>
            <a:noAutofit/>
          </a:bodyPr>
          <a:lstStyle/>
          <a:p>
            <a:pPr algn="just">
              <a:lnSpc>
                <a:spcPct val="150000"/>
              </a:lnSpc>
            </a:pPr>
            <a:r>
              <a:rPr lang="en-US" altLang="en-US" sz="1900" b="1" dirty="0">
                <a:solidFill>
                  <a:schemeClr val="tx1">
                    <a:lumMod val="95000"/>
                    <a:lumOff val="5000"/>
                  </a:schemeClr>
                </a:solidFill>
                <a:latin typeface="Times New Roman" panose="02020603050405020304" pitchFamily="18" charset="0"/>
                <a:cs typeface="Times New Roman" panose="02020603050405020304" pitchFamily="18" charset="0"/>
              </a:rPr>
              <a:t>Accounting</a:t>
            </a:r>
            <a:r>
              <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rPr>
              <a:t>- which is used to describe logging</a:t>
            </a:r>
          </a:p>
          <a:p>
            <a:pPr lvl="1" algn="just">
              <a:lnSpc>
                <a:spcPct val="150000"/>
              </a:lnSpc>
              <a:buFont typeface="Courier New" panose="02070309020205020404" pitchFamily="49" charset="0"/>
              <a:buChar char="o"/>
            </a:pPr>
            <a:r>
              <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rPr>
              <a:t>Logging means keeping track of what someone did on the system</a:t>
            </a:r>
          </a:p>
          <a:p>
            <a:pPr algn="just">
              <a:lnSpc>
                <a:spcPct val="150000"/>
              </a:lnSpc>
            </a:pPr>
            <a:r>
              <a:rPr lang="en-US" altLang="en-US" sz="1900" b="1" dirty="0">
                <a:solidFill>
                  <a:schemeClr val="tx1">
                    <a:lumMod val="95000"/>
                    <a:lumOff val="5000"/>
                  </a:schemeClr>
                </a:solidFill>
                <a:latin typeface="Times New Roman" panose="02020603050405020304" pitchFamily="18" charset="0"/>
                <a:cs typeface="Times New Roman" panose="02020603050405020304" pitchFamily="18" charset="0"/>
              </a:rPr>
              <a:t>Accuracy – </a:t>
            </a:r>
            <a:r>
              <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rPr>
              <a:t>Free from Mistakes or Error</a:t>
            </a:r>
          </a:p>
          <a:p>
            <a:pPr algn="just">
              <a:lnSpc>
                <a:spcPct val="150000"/>
              </a:lnSpc>
            </a:pPr>
            <a:r>
              <a:rPr lang="en-US" altLang="en-US" sz="1900" b="1" dirty="0">
                <a:solidFill>
                  <a:schemeClr val="tx1">
                    <a:lumMod val="95000"/>
                    <a:lumOff val="5000"/>
                  </a:schemeClr>
                </a:solidFill>
                <a:latin typeface="Times New Roman" panose="02020603050405020304" pitchFamily="18" charset="0"/>
                <a:cs typeface="Times New Roman" panose="02020603050405020304" pitchFamily="18" charset="0"/>
              </a:rPr>
              <a:t>Utility - </a:t>
            </a:r>
            <a:r>
              <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rPr>
              <a:t>Utility of information is the quality or state of having value for some purpose or end</a:t>
            </a:r>
          </a:p>
          <a:p>
            <a:pPr algn="just">
              <a:lnSpc>
                <a:spcPct val="150000"/>
              </a:lnSpc>
            </a:pPr>
            <a:r>
              <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rPr>
              <a:t>Information has value when it can serve a purpose</a:t>
            </a:r>
          </a:p>
          <a:p>
            <a:pPr algn="just">
              <a:lnSpc>
                <a:spcPct val="150000"/>
              </a:lnSpc>
            </a:pPr>
            <a:r>
              <a:rPr lang="en-US" altLang="en-US" sz="1900" b="1" dirty="0">
                <a:solidFill>
                  <a:schemeClr val="tx1">
                    <a:lumMod val="95000"/>
                    <a:lumOff val="5000"/>
                  </a:schemeClr>
                </a:solidFill>
                <a:latin typeface="Times New Roman" panose="02020603050405020304" pitchFamily="18" charset="0"/>
                <a:cs typeface="Times New Roman" panose="02020603050405020304" pitchFamily="18" charset="0"/>
              </a:rPr>
              <a:t>Possession - P</a:t>
            </a:r>
            <a:r>
              <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rPr>
              <a:t>ossession of information is the quality or state of ownership or control</a:t>
            </a:r>
          </a:p>
          <a:p>
            <a:pPr algn="just">
              <a:lnSpc>
                <a:spcPct val="150000"/>
              </a:lnSpc>
            </a:pPr>
            <a:r>
              <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rPr>
              <a:t>Information is said to be in one’s possession if one obtains it, independent of format or other characteristics.</a:t>
            </a:r>
          </a:p>
          <a:p>
            <a:pPr algn="just">
              <a:lnSpc>
                <a:spcPct val="150000"/>
              </a:lnSpc>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7BB74E5A-ED69-4BC2-AD5F-C34F44E3BAAF}"/>
              </a:ext>
            </a:extLst>
          </p:cNvPr>
          <p:cNvSpPr>
            <a:spLocks noGrp="1"/>
          </p:cNvSpPr>
          <p:nvPr>
            <p:ph type="sldNum" sz="quarter" idx="12"/>
          </p:nvPr>
        </p:nvSpPr>
        <p:spPr/>
        <p:txBody>
          <a:bodyPr/>
          <a:lstStyle/>
          <a:p>
            <a:fld id="{7F20FCA7-7CD6-4DC1-80B8-ACA47B4EEDB0}" type="slidenum">
              <a:rPr lang="en-IN" smtClean="0"/>
              <a:t>21</a:t>
            </a:fld>
            <a:endParaRPr lang="en-IN"/>
          </a:p>
        </p:txBody>
      </p:sp>
    </p:spTree>
    <p:extLst>
      <p:ext uri="{BB962C8B-B14F-4D97-AF65-F5344CB8AC3E}">
        <p14:creationId xmlns:p14="http://schemas.microsoft.com/office/powerpoint/2010/main" val="299549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38277-986B-4250-8FF1-C58C8D7770C8}"/>
              </a:ext>
            </a:extLst>
          </p:cNvPr>
          <p:cNvSpPr>
            <a:spLocks noGrp="1"/>
          </p:cNvSpPr>
          <p:nvPr>
            <p:ph type="title"/>
          </p:nvPr>
        </p:nvSpPr>
        <p:spPr>
          <a:xfrm>
            <a:off x="1640156" y="772407"/>
            <a:ext cx="8911687" cy="436064"/>
          </a:xfrm>
        </p:spPr>
        <p:txBody>
          <a:bodyPr>
            <a:noAutofit/>
          </a:bodyPr>
          <a:lstStyle/>
          <a:p>
            <a:r>
              <a:rPr lang="en-US"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5. Components of information System &amp; Security </a:t>
            </a:r>
            <a:endParaRPr lang="en-IN" sz="2400" b="1" dirty="0">
              <a:solidFill>
                <a:schemeClr val="tx1">
                  <a:lumMod val="95000"/>
                  <a:lumOff val="5000"/>
                </a:schemeClr>
              </a:solidFill>
            </a:endParaRPr>
          </a:p>
        </p:txBody>
      </p:sp>
      <p:pic>
        <p:nvPicPr>
          <p:cNvPr id="6" name="Content Placeholder 4">
            <a:extLst>
              <a:ext uri="{FF2B5EF4-FFF2-40B4-BE49-F238E27FC236}">
                <a16:creationId xmlns:a16="http://schemas.microsoft.com/office/drawing/2014/main" xmlns="" id="{7288DADA-6A91-40F1-8A7F-1EDE765E6C1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640156" y="1634218"/>
            <a:ext cx="771525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xmlns="" id="{64F9A96C-36D3-4288-9488-FFE51F954C3C}"/>
              </a:ext>
            </a:extLst>
          </p:cNvPr>
          <p:cNvSpPr>
            <a:spLocks noGrp="1"/>
          </p:cNvSpPr>
          <p:nvPr>
            <p:ph type="sldNum" sz="quarter" idx="12"/>
          </p:nvPr>
        </p:nvSpPr>
        <p:spPr/>
        <p:txBody>
          <a:bodyPr/>
          <a:lstStyle/>
          <a:p>
            <a:fld id="{7F20FCA7-7CD6-4DC1-80B8-ACA47B4EEDB0}" type="slidenum">
              <a:rPr lang="en-IN" smtClean="0"/>
              <a:t>22</a:t>
            </a:fld>
            <a:endParaRPr lang="en-IN"/>
          </a:p>
        </p:txBody>
      </p:sp>
    </p:spTree>
    <p:extLst>
      <p:ext uri="{BB962C8B-B14F-4D97-AF65-F5344CB8AC3E}">
        <p14:creationId xmlns:p14="http://schemas.microsoft.com/office/powerpoint/2010/main" val="1065173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38277-986B-4250-8FF1-C58C8D7770C8}"/>
              </a:ext>
            </a:extLst>
          </p:cNvPr>
          <p:cNvSpPr>
            <a:spLocks noGrp="1"/>
          </p:cNvSpPr>
          <p:nvPr>
            <p:ph type="title"/>
          </p:nvPr>
        </p:nvSpPr>
        <p:spPr>
          <a:xfrm>
            <a:off x="1640156" y="725710"/>
            <a:ext cx="8911687" cy="1280890"/>
          </a:xfrm>
        </p:spPr>
        <p:txBody>
          <a:bodyPr>
            <a:noAutofit/>
          </a:bodyPr>
          <a:lstStyle/>
          <a:p>
            <a:r>
              <a:rPr lang="en-US"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5. Components of information System</a:t>
            </a:r>
            <a:endParaRPr lang="en-IN" sz="2400" b="1" dirty="0">
              <a:solidFill>
                <a:schemeClr val="tx1">
                  <a:lumMod val="95000"/>
                  <a:lumOff val="5000"/>
                </a:schemeClr>
              </a:solidFill>
            </a:endParaRPr>
          </a:p>
        </p:txBody>
      </p:sp>
      <p:sp>
        <p:nvSpPr>
          <p:cNvPr id="4" name="Content Placeholder 3">
            <a:extLst>
              <a:ext uri="{FF2B5EF4-FFF2-40B4-BE49-F238E27FC236}">
                <a16:creationId xmlns:a16="http://schemas.microsoft.com/office/drawing/2014/main" xmlns="" id="{4E324535-6D00-4225-A647-2482B41E7016}"/>
              </a:ext>
            </a:extLst>
          </p:cNvPr>
          <p:cNvSpPr>
            <a:spLocks noGrp="1"/>
          </p:cNvSpPr>
          <p:nvPr>
            <p:ph idx="1"/>
          </p:nvPr>
        </p:nvSpPr>
        <p:spPr>
          <a:xfrm>
            <a:off x="1636443" y="1816098"/>
            <a:ext cx="8915400" cy="3777622"/>
          </a:xfrm>
        </p:spPr>
        <p:txBody>
          <a:bodyPr/>
          <a:lstStyle/>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Information system (IS) is much more than computer hardware</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It is the whole set of software, hardware, data, people, procedures and networks which make probable the use of information resources in the organization</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These six critical components enable information to be input, processed, output and stored</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Each of these IS components has its own strengths and weaknesses and also as its own characteristics and uses</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Each component of the information system also has its own security needs</a:t>
            </a:r>
          </a:p>
          <a:p>
            <a:endParaRPr lang="en-IN" dirty="0"/>
          </a:p>
        </p:txBody>
      </p:sp>
      <p:sp>
        <p:nvSpPr>
          <p:cNvPr id="3" name="Slide Number Placeholder 2">
            <a:extLst>
              <a:ext uri="{FF2B5EF4-FFF2-40B4-BE49-F238E27FC236}">
                <a16:creationId xmlns:a16="http://schemas.microsoft.com/office/drawing/2014/main" xmlns="" id="{407D13B1-68DD-479D-8A16-1A212463DC3B}"/>
              </a:ext>
            </a:extLst>
          </p:cNvPr>
          <p:cNvSpPr>
            <a:spLocks noGrp="1"/>
          </p:cNvSpPr>
          <p:nvPr>
            <p:ph type="sldNum" sz="quarter" idx="12"/>
          </p:nvPr>
        </p:nvSpPr>
        <p:spPr/>
        <p:txBody>
          <a:bodyPr/>
          <a:lstStyle/>
          <a:p>
            <a:fld id="{7F20FCA7-7CD6-4DC1-80B8-ACA47B4EEDB0}" type="slidenum">
              <a:rPr lang="en-IN" smtClean="0"/>
              <a:t>23</a:t>
            </a:fld>
            <a:endParaRPr lang="en-IN"/>
          </a:p>
        </p:txBody>
      </p:sp>
    </p:spTree>
    <p:extLst>
      <p:ext uri="{BB962C8B-B14F-4D97-AF65-F5344CB8AC3E}">
        <p14:creationId xmlns:p14="http://schemas.microsoft.com/office/powerpoint/2010/main" val="3185811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38277-986B-4250-8FF1-C58C8D7770C8}"/>
              </a:ext>
            </a:extLst>
          </p:cNvPr>
          <p:cNvSpPr>
            <a:spLocks noGrp="1"/>
          </p:cNvSpPr>
          <p:nvPr>
            <p:ph type="title"/>
          </p:nvPr>
        </p:nvSpPr>
        <p:spPr>
          <a:xfrm>
            <a:off x="1643869" y="743378"/>
            <a:ext cx="8911687" cy="436064"/>
          </a:xfrm>
        </p:spPr>
        <p:txBody>
          <a:bodyPr>
            <a:noAutofit/>
          </a:bodyPr>
          <a:lstStyle/>
          <a:p>
            <a:r>
              <a:rPr lang="en-US" altLang="en-US" sz="2400" b="1" dirty="0" err="1"/>
              <a:t>Cont</a:t>
            </a:r>
            <a:r>
              <a:rPr lang="en-US" altLang="en-US" sz="2400" b="1" dirty="0"/>
              <a:t>…</a:t>
            </a:r>
            <a:endParaRPr lang="en-IN" sz="2400" b="1" dirty="0">
              <a:solidFill>
                <a:schemeClr val="tx1">
                  <a:lumMod val="95000"/>
                  <a:lumOff val="5000"/>
                </a:schemeClr>
              </a:solidFill>
            </a:endParaRPr>
          </a:p>
        </p:txBody>
      </p:sp>
      <p:pic>
        <p:nvPicPr>
          <p:cNvPr id="6" name="Content Placeholder 4">
            <a:extLst>
              <a:ext uri="{FF2B5EF4-FFF2-40B4-BE49-F238E27FC236}">
                <a16:creationId xmlns:a16="http://schemas.microsoft.com/office/drawing/2014/main" xmlns="" id="{A8BEADB5-AA38-4B97-B560-02F431A542E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643869" y="1625600"/>
            <a:ext cx="6477000" cy="4267200"/>
          </a:xfrm>
        </p:spPr>
      </p:pic>
      <p:sp>
        <p:nvSpPr>
          <p:cNvPr id="3" name="Slide Number Placeholder 2">
            <a:extLst>
              <a:ext uri="{FF2B5EF4-FFF2-40B4-BE49-F238E27FC236}">
                <a16:creationId xmlns:a16="http://schemas.microsoft.com/office/drawing/2014/main" xmlns="" id="{7090F919-F203-4AEC-B0C5-8258163CA68C}"/>
              </a:ext>
            </a:extLst>
          </p:cNvPr>
          <p:cNvSpPr>
            <a:spLocks noGrp="1"/>
          </p:cNvSpPr>
          <p:nvPr>
            <p:ph type="sldNum" sz="quarter" idx="12"/>
          </p:nvPr>
        </p:nvSpPr>
        <p:spPr/>
        <p:txBody>
          <a:bodyPr/>
          <a:lstStyle/>
          <a:p>
            <a:fld id="{7F20FCA7-7CD6-4DC1-80B8-ACA47B4EEDB0}" type="slidenum">
              <a:rPr lang="en-IN" smtClean="0"/>
              <a:t>24</a:t>
            </a:fld>
            <a:endParaRPr lang="en-IN"/>
          </a:p>
        </p:txBody>
      </p:sp>
    </p:spTree>
    <p:extLst>
      <p:ext uri="{BB962C8B-B14F-4D97-AF65-F5344CB8AC3E}">
        <p14:creationId xmlns:p14="http://schemas.microsoft.com/office/powerpoint/2010/main" val="3700549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90D33-4A27-4BE1-B074-EA42E0921DD9}"/>
              </a:ext>
            </a:extLst>
          </p:cNvPr>
          <p:cNvSpPr>
            <a:spLocks noGrp="1"/>
          </p:cNvSpPr>
          <p:nvPr>
            <p:ph type="title"/>
          </p:nvPr>
        </p:nvSpPr>
        <p:spPr>
          <a:xfrm>
            <a:off x="1640156" y="740225"/>
            <a:ext cx="8911687" cy="478976"/>
          </a:xfrm>
        </p:spPr>
        <p:txBody>
          <a:bodyPr>
            <a:normAutofit/>
          </a:bodyPr>
          <a:lstStyle/>
          <a:p>
            <a:r>
              <a:rPr lang="en-US" altLang="en-US" sz="2400" b="1" dirty="0">
                <a:solidFill>
                  <a:schemeClr val="tx1">
                    <a:lumMod val="95000"/>
                    <a:lumOff val="5000"/>
                  </a:schemeClr>
                </a:solidFill>
              </a:rPr>
              <a:t>Components of an Information System: Definitions</a:t>
            </a:r>
            <a:endParaRPr lang="en-IN" sz="2400" b="1" dirty="0">
              <a:solidFill>
                <a:schemeClr val="tx1">
                  <a:lumMod val="95000"/>
                  <a:lumOff val="5000"/>
                </a:schemeClr>
              </a:solidFill>
            </a:endParaRPr>
          </a:p>
        </p:txBody>
      </p:sp>
      <p:sp>
        <p:nvSpPr>
          <p:cNvPr id="11" name="Content Placeholder 10">
            <a:extLst>
              <a:ext uri="{FF2B5EF4-FFF2-40B4-BE49-F238E27FC236}">
                <a16:creationId xmlns:a16="http://schemas.microsoft.com/office/drawing/2014/main" xmlns="" id="{431699D7-B2B7-4FA8-A9FB-68E62FC169AD}"/>
              </a:ext>
            </a:extLst>
          </p:cNvPr>
          <p:cNvSpPr>
            <a:spLocks noGrp="1"/>
          </p:cNvSpPr>
          <p:nvPr>
            <p:ph idx="1"/>
          </p:nvPr>
        </p:nvSpPr>
        <p:spPr>
          <a:xfrm>
            <a:off x="1436955" y="1553027"/>
            <a:ext cx="10290587" cy="5450115"/>
          </a:xfrm>
        </p:spPr>
        <p:txBody>
          <a:bodyPr>
            <a:normAutofit/>
          </a:bodyPr>
          <a:lstStyle/>
          <a:p>
            <a:pPr algn="just">
              <a:buFont typeface="Wingdings" panose="05000000000000000000" pitchFamily="2" charset="2"/>
              <a:buChar char="q"/>
            </a:pPr>
            <a:r>
              <a:rPr lang="en-US" b="1" dirty="0">
                <a:solidFill>
                  <a:schemeClr val="tx1">
                    <a:lumMod val="95000"/>
                    <a:lumOff val="5000"/>
                  </a:schemeClr>
                </a:solidFill>
                <a:latin typeface="Times New Roman" pitchFamily="18" charset="0"/>
                <a:ea typeface="Tahoma" pitchFamily="34" charset="0"/>
                <a:cs typeface="Times New Roman" pitchFamily="18" charset="0"/>
              </a:rPr>
              <a:t>Software: </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The software components of IS comprises applications, operating systems, and</a:t>
            </a:r>
          </a:p>
          <a:p>
            <a:pPr marL="0" indent="0" algn="just">
              <a:buNone/>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assorted command utilities. Software programs are the vessels that carry the lifeblood</a:t>
            </a:r>
          </a:p>
          <a:p>
            <a:pPr marL="0" indent="0" algn="just">
              <a:buNone/>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of information through an organization. </a:t>
            </a:r>
          </a:p>
          <a:p>
            <a:pPr algn="just">
              <a:lnSpc>
                <a:spcPct val="150000"/>
              </a:lnSpc>
              <a:buFont typeface="Wingdings" panose="05000000000000000000" pitchFamily="2" charset="2"/>
              <a:buChar char="q"/>
            </a:pPr>
            <a:r>
              <a:rPr lang="en-US" altLang="en-US" b="1" dirty="0">
                <a:latin typeface="Times New Roman" panose="02020603050405020304" pitchFamily="18" charset="0"/>
                <a:cs typeface="Times New Roman" panose="02020603050405020304" pitchFamily="18" charset="0"/>
              </a:rPr>
              <a:t>Hardware:</a:t>
            </a:r>
            <a:r>
              <a:rPr lang="en-US" altLang="en-US" dirty="0">
                <a:latin typeface="Times New Roman" panose="02020603050405020304" pitchFamily="18" charset="0"/>
                <a:cs typeface="Times New Roman" panose="02020603050405020304" pitchFamily="18" charset="0"/>
              </a:rPr>
              <a:t> It’s the physical technology that houses and executes the software, stores and carries the data, and provides interfaces for the entry and removal of information from the system.</a:t>
            </a:r>
          </a:p>
          <a:p>
            <a:pPr algn="just">
              <a:lnSpc>
                <a:spcPct val="150000"/>
              </a:lnSpc>
              <a:buFont typeface="Wingdings" panose="05000000000000000000" pitchFamily="2" charset="2"/>
              <a:buChar char="q"/>
            </a:pPr>
            <a:r>
              <a:rPr lang="en-US" altLang="en-US" b="1" dirty="0">
                <a:latin typeface="Times New Roman" panose="02020603050405020304" pitchFamily="18" charset="0"/>
                <a:cs typeface="Times New Roman" panose="02020603050405020304" pitchFamily="18" charset="0"/>
              </a:rPr>
              <a:t>Data: </a:t>
            </a:r>
            <a:r>
              <a:rPr lang="en-US" altLang="en-US" dirty="0">
                <a:latin typeface="Times New Roman" panose="02020603050405020304" pitchFamily="18" charset="0"/>
                <a:cs typeface="Times New Roman" panose="02020603050405020304" pitchFamily="18" charset="0"/>
              </a:rPr>
              <a:t>Data stored, processed, and transmitted through a computer system must be protected.</a:t>
            </a:r>
          </a:p>
          <a:p>
            <a:pPr algn="just">
              <a:buFont typeface="Wingdings" panose="05000000000000000000" pitchFamily="2" charset="2"/>
              <a:buChar char="q"/>
            </a:pPr>
            <a:r>
              <a:rPr lang="en-US" altLang="en-US" b="1" dirty="0">
                <a:latin typeface="Times New Roman" panose="02020603050405020304" pitchFamily="18" charset="0"/>
                <a:cs typeface="Times New Roman" panose="02020603050405020304" pitchFamily="18" charset="0"/>
              </a:rPr>
              <a:t>People:</a:t>
            </a:r>
            <a:r>
              <a:rPr lang="en-US" altLang="en-US" dirty="0">
                <a:latin typeface="Times New Roman" panose="02020603050405020304" pitchFamily="18" charset="0"/>
                <a:cs typeface="Times New Roman" panose="02020603050405020304" pitchFamily="18" charset="0"/>
              </a:rPr>
              <a:t> There are many roles for people in information systems. Common ones include</a:t>
            </a:r>
          </a:p>
          <a:p>
            <a:pPr algn="just">
              <a:buFontTx/>
              <a:buChar char="•"/>
            </a:pPr>
            <a:r>
              <a:rPr lang="en-US" altLang="en-US" dirty="0">
                <a:latin typeface="Times New Roman" panose="02020603050405020304" pitchFamily="18" charset="0"/>
                <a:cs typeface="Times New Roman" panose="02020603050405020304" pitchFamily="18" charset="0"/>
              </a:rPr>
              <a:t> Systems Analyst</a:t>
            </a:r>
          </a:p>
          <a:p>
            <a:pPr algn="just">
              <a:buFontTx/>
              <a:buChar char="•"/>
            </a:pPr>
            <a:r>
              <a:rPr lang="en-US" altLang="en-US" dirty="0">
                <a:latin typeface="Times New Roman" panose="02020603050405020304" pitchFamily="18" charset="0"/>
                <a:cs typeface="Times New Roman" panose="02020603050405020304" pitchFamily="18" charset="0"/>
              </a:rPr>
              <a:t> Programmer</a:t>
            </a:r>
          </a:p>
          <a:p>
            <a:pPr algn="just">
              <a:buFontTx/>
              <a:buChar char="•"/>
            </a:pPr>
            <a:r>
              <a:rPr lang="en-US" altLang="en-US" dirty="0">
                <a:latin typeface="Times New Roman" panose="02020603050405020304" pitchFamily="18" charset="0"/>
                <a:cs typeface="Times New Roman" panose="02020603050405020304" pitchFamily="18" charset="0"/>
              </a:rPr>
              <a:t> Technician.</a:t>
            </a:r>
          </a:p>
          <a:p>
            <a:pPr marL="0" indent="0" algn="just">
              <a:buNone/>
            </a:pPr>
            <a:endParaRPr lang="en-IN" altLang="en-US"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3" name="Slide Number Placeholder 2">
            <a:extLst>
              <a:ext uri="{FF2B5EF4-FFF2-40B4-BE49-F238E27FC236}">
                <a16:creationId xmlns:a16="http://schemas.microsoft.com/office/drawing/2014/main" xmlns="" id="{E9A78FF5-5340-4D9C-AB35-8150905FF347}"/>
              </a:ext>
            </a:extLst>
          </p:cNvPr>
          <p:cNvSpPr>
            <a:spLocks noGrp="1"/>
          </p:cNvSpPr>
          <p:nvPr>
            <p:ph type="sldNum" sz="quarter" idx="12"/>
          </p:nvPr>
        </p:nvSpPr>
        <p:spPr/>
        <p:txBody>
          <a:bodyPr/>
          <a:lstStyle/>
          <a:p>
            <a:fld id="{7F20FCA7-7CD6-4DC1-80B8-ACA47B4EEDB0}" type="slidenum">
              <a:rPr lang="en-IN" smtClean="0"/>
              <a:t>25</a:t>
            </a:fld>
            <a:endParaRPr lang="en-IN"/>
          </a:p>
        </p:txBody>
      </p:sp>
    </p:spTree>
    <p:extLst>
      <p:ext uri="{BB962C8B-B14F-4D97-AF65-F5344CB8AC3E}">
        <p14:creationId xmlns:p14="http://schemas.microsoft.com/office/powerpoint/2010/main" val="270607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90D33-4A27-4BE1-B074-EA42E0921DD9}"/>
              </a:ext>
            </a:extLst>
          </p:cNvPr>
          <p:cNvSpPr>
            <a:spLocks noGrp="1"/>
          </p:cNvSpPr>
          <p:nvPr>
            <p:ph type="title"/>
          </p:nvPr>
        </p:nvSpPr>
        <p:spPr>
          <a:xfrm>
            <a:off x="1640156" y="740225"/>
            <a:ext cx="8911687" cy="478976"/>
          </a:xfrm>
        </p:spPr>
        <p:txBody>
          <a:bodyPr>
            <a:normAutofit/>
          </a:bodyPr>
          <a:lstStyle/>
          <a:p>
            <a:r>
              <a:rPr lang="en-US" altLang="en-US" sz="2400" b="1" dirty="0" err="1">
                <a:solidFill>
                  <a:schemeClr val="tx1">
                    <a:lumMod val="95000"/>
                    <a:lumOff val="5000"/>
                  </a:schemeClr>
                </a:solidFill>
              </a:rPr>
              <a:t>Cont</a:t>
            </a:r>
            <a:r>
              <a:rPr lang="en-US" altLang="en-US" sz="2400" b="1" dirty="0">
                <a:solidFill>
                  <a:schemeClr val="tx1">
                    <a:lumMod val="95000"/>
                    <a:lumOff val="5000"/>
                  </a:schemeClr>
                </a:solidFill>
              </a:rPr>
              <a:t>: Definitions</a:t>
            </a:r>
            <a:endParaRPr lang="en-IN" sz="2400" b="1" dirty="0">
              <a:solidFill>
                <a:schemeClr val="tx1">
                  <a:lumMod val="95000"/>
                  <a:lumOff val="5000"/>
                </a:schemeClr>
              </a:solidFill>
            </a:endParaRPr>
          </a:p>
        </p:txBody>
      </p:sp>
      <p:sp>
        <p:nvSpPr>
          <p:cNvPr id="5" name="Content Placeholder 4">
            <a:extLst>
              <a:ext uri="{FF2B5EF4-FFF2-40B4-BE49-F238E27FC236}">
                <a16:creationId xmlns:a16="http://schemas.microsoft.com/office/drawing/2014/main" xmlns="" id="{36E85603-DB2F-4BC6-B651-B8DDDBF644B8}"/>
              </a:ext>
            </a:extLst>
          </p:cNvPr>
          <p:cNvSpPr>
            <a:spLocks noGrp="1"/>
          </p:cNvSpPr>
          <p:nvPr>
            <p:ph idx="1"/>
          </p:nvPr>
        </p:nvSpPr>
        <p:spPr>
          <a:xfrm>
            <a:off x="1636443" y="1540189"/>
            <a:ext cx="8915400" cy="3777622"/>
          </a:xfrm>
        </p:spPr>
        <p:txBody>
          <a:bodyPr/>
          <a:lstStyle/>
          <a:p>
            <a:pPr algn="just">
              <a:lnSpc>
                <a:spcPct val="150000"/>
              </a:lnSpc>
              <a:spcBef>
                <a:spcPts val="0"/>
              </a:spcBef>
              <a:buFont typeface="Wingdings" panose="05000000000000000000" pitchFamily="2" charset="2"/>
              <a:buChar char="q"/>
              <a:defRPr/>
            </a:pPr>
            <a:r>
              <a:rPr lang="en-IN" altLang="en-US" b="1" dirty="0">
                <a:latin typeface="Times New Roman" panose="02020603050405020304" pitchFamily="18" charset="0"/>
                <a:cs typeface="Times New Roman" panose="02020603050405020304" pitchFamily="18" charset="0"/>
              </a:rPr>
              <a:t>Procedure:</a:t>
            </a:r>
            <a:r>
              <a:rPr lang="en-IN" altLang="en-US" dirty="0">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itchFamily="18" charset="0"/>
                <a:cs typeface="Times New Roman" pitchFamily="18" charset="0"/>
              </a:rPr>
              <a:t>A procedure is a series of documented actions taken to achieve something.</a:t>
            </a:r>
          </a:p>
          <a:p>
            <a:pPr algn="just">
              <a:lnSpc>
                <a:spcPct val="150000"/>
              </a:lnSpc>
              <a:spcBef>
                <a:spcPts val="0"/>
              </a:spcBef>
              <a:buFont typeface="Arial" panose="020B0604020202020204" pitchFamily="34" charset="0"/>
              <a:buChar char="•"/>
              <a:defRPr/>
            </a:pPr>
            <a:r>
              <a:rPr lang="en-US" dirty="0">
                <a:solidFill>
                  <a:schemeClr val="tx1">
                    <a:lumMod val="95000"/>
                    <a:lumOff val="5000"/>
                  </a:schemeClr>
                </a:solidFill>
                <a:latin typeface="Times New Roman" pitchFamily="18" charset="0"/>
                <a:cs typeface="Times New Roman" pitchFamily="18" charset="0"/>
              </a:rPr>
              <a:t>A procedure is more than a single simple task. </a:t>
            </a:r>
          </a:p>
          <a:p>
            <a:pPr algn="just">
              <a:lnSpc>
                <a:spcPct val="150000"/>
              </a:lnSpc>
              <a:spcBef>
                <a:spcPts val="0"/>
              </a:spcBef>
              <a:buFont typeface="Arial" panose="020B0604020202020204" pitchFamily="34" charset="0"/>
              <a:buChar char="•"/>
              <a:defRPr/>
            </a:pPr>
            <a:r>
              <a:rPr lang="en-US" dirty="0">
                <a:solidFill>
                  <a:schemeClr val="tx1">
                    <a:lumMod val="95000"/>
                    <a:lumOff val="5000"/>
                  </a:schemeClr>
                </a:solidFill>
                <a:latin typeface="Times New Roman" pitchFamily="18" charset="0"/>
                <a:cs typeface="Times New Roman" pitchFamily="18" charset="0"/>
              </a:rPr>
              <a:t>A procedure can be quite complex and involved, such as performing a backup, shutting down a system, patching software.</a:t>
            </a:r>
            <a:endParaRPr lang="en-IN"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IN" altLang="en-US" b="1" dirty="0">
                <a:solidFill>
                  <a:schemeClr val="tx1">
                    <a:lumMod val="95000"/>
                    <a:lumOff val="5000"/>
                  </a:schemeClr>
                </a:solidFill>
                <a:latin typeface="Times New Roman" pitchFamily="18" charset="0"/>
                <a:ea typeface="Tahoma" pitchFamily="34" charset="0"/>
                <a:cs typeface="Times New Roman" pitchFamily="18" charset="0"/>
              </a:rPr>
              <a:t>Networks: </a:t>
            </a:r>
            <a:r>
              <a:rPr lang="en-US" altLang="en-US" dirty="0">
                <a:latin typeface="Times New Roman" panose="02020603050405020304" pitchFamily="18" charset="0"/>
                <a:cs typeface="Times New Roman" panose="02020603050405020304" pitchFamily="18" charset="0"/>
              </a:rPr>
              <a:t>When information systems are connected to each other to form Local Area Network     (LANs), and these LANs are connected to other networks such as the Internet, new security challenges rapidly emerge.</a:t>
            </a:r>
          </a:p>
          <a:p>
            <a:pPr marL="0" indent="0">
              <a:buNone/>
            </a:pPr>
            <a:endParaRPr lang="en-IN" dirty="0"/>
          </a:p>
        </p:txBody>
      </p:sp>
      <p:sp>
        <p:nvSpPr>
          <p:cNvPr id="3" name="Slide Number Placeholder 2">
            <a:extLst>
              <a:ext uri="{FF2B5EF4-FFF2-40B4-BE49-F238E27FC236}">
                <a16:creationId xmlns:a16="http://schemas.microsoft.com/office/drawing/2014/main" xmlns="" id="{6842BFCA-8E6E-443A-A0B3-9716EBAC4D9B}"/>
              </a:ext>
            </a:extLst>
          </p:cNvPr>
          <p:cNvSpPr>
            <a:spLocks noGrp="1"/>
          </p:cNvSpPr>
          <p:nvPr>
            <p:ph type="sldNum" sz="quarter" idx="12"/>
          </p:nvPr>
        </p:nvSpPr>
        <p:spPr/>
        <p:txBody>
          <a:bodyPr/>
          <a:lstStyle/>
          <a:p>
            <a:fld id="{7F20FCA7-7CD6-4DC1-80B8-ACA47B4EEDB0}" type="slidenum">
              <a:rPr lang="en-IN" smtClean="0"/>
              <a:t>26</a:t>
            </a:fld>
            <a:endParaRPr lang="en-IN"/>
          </a:p>
        </p:txBody>
      </p:sp>
    </p:spTree>
    <p:extLst>
      <p:ext uri="{BB962C8B-B14F-4D97-AF65-F5344CB8AC3E}">
        <p14:creationId xmlns:p14="http://schemas.microsoft.com/office/powerpoint/2010/main" val="1607420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90D33-4A27-4BE1-B074-EA42E0921DD9}"/>
              </a:ext>
            </a:extLst>
          </p:cNvPr>
          <p:cNvSpPr>
            <a:spLocks noGrp="1"/>
          </p:cNvSpPr>
          <p:nvPr>
            <p:ph type="title"/>
          </p:nvPr>
        </p:nvSpPr>
        <p:spPr>
          <a:xfrm>
            <a:off x="1640156" y="740225"/>
            <a:ext cx="8911687" cy="478976"/>
          </a:xfrm>
        </p:spPr>
        <p:txBody>
          <a:bodyPr>
            <a:normAutofit/>
          </a:bodyPr>
          <a:lstStyle/>
          <a:p>
            <a:r>
              <a:rPr lang="en-US" altLang="en-US" sz="2400" b="1" dirty="0"/>
              <a:t>Securing Components</a:t>
            </a:r>
            <a:endParaRPr lang="en-IN" sz="2400" b="1" dirty="0">
              <a:solidFill>
                <a:schemeClr val="tx1">
                  <a:lumMod val="95000"/>
                  <a:lumOff val="5000"/>
                </a:schemeClr>
              </a:solidFill>
            </a:endParaRPr>
          </a:p>
        </p:txBody>
      </p:sp>
      <p:sp>
        <p:nvSpPr>
          <p:cNvPr id="5" name="Content Placeholder 4">
            <a:extLst>
              <a:ext uri="{FF2B5EF4-FFF2-40B4-BE49-F238E27FC236}">
                <a16:creationId xmlns:a16="http://schemas.microsoft.com/office/drawing/2014/main" xmlns="" id="{36E85603-DB2F-4BC6-B651-B8DDDBF644B8}"/>
              </a:ext>
            </a:extLst>
          </p:cNvPr>
          <p:cNvSpPr>
            <a:spLocks noGrp="1"/>
          </p:cNvSpPr>
          <p:nvPr>
            <p:ph idx="1"/>
          </p:nvPr>
        </p:nvSpPr>
        <p:spPr>
          <a:xfrm>
            <a:off x="1640156" y="1772418"/>
            <a:ext cx="8915400" cy="3777622"/>
          </a:xfrm>
        </p:spPr>
        <p:txBody>
          <a:bodyPr/>
          <a:lstStyle/>
          <a:p>
            <a:pPr>
              <a:buFont typeface="Wingdings" panose="05000000000000000000" pitchFamily="2" charset="2"/>
              <a:buChar char="q"/>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The computer can be either or both the subject of an attack and/or the object of an attack.</a:t>
            </a:r>
            <a:endParaRPr lang="en-US" altLang="en-US" b="1" dirty="0">
              <a:solidFill>
                <a:schemeClr val="tx1">
                  <a:lumMod val="95000"/>
                  <a:lumOff val="5000"/>
                </a:schemeClr>
              </a:solidFill>
              <a:latin typeface="Times New Roman" panose="02020603050405020304" pitchFamily="18" charset="0"/>
              <a:ea typeface="新細明體" pitchFamily="18" charset="-120"/>
              <a:cs typeface="Times New Roman" panose="02020603050405020304" pitchFamily="18" charset="0"/>
            </a:endParaRPr>
          </a:p>
          <a:p>
            <a:pPr>
              <a:buFont typeface="Wingdings" panose="05000000000000000000" pitchFamily="2" charset="2"/>
              <a:buChar char="§"/>
            </a:pPr>
            <a:r>
              <a:rPr lang="en-US" altLang="en-US" b="1" dirty="0">
                <a:solidFill>
                  <a:schemeClr val="tx1">
                    <a:lumMod val="95000"/>
                    <a:lumOff val="5000"/>
                  </a:schemeClr>
                </a:solidFill>
                <a:latin typeface="Times New Roman" panose="02020603050405020304" pitchFamily="18" charset="0"/>
                <a:ea typeface="新細明體" pitchFamily="18" charset="-120"/>
                <a:cs typeface="Times New Roman" panose="02020603050405020304" pitchFamily="18" charset="0"/>
              </a:rPr>
              <a:t>Subject of an attack – </a:t>
            </a:r>
            <a:r>
              <a:rPr lang="en-US" altLang="en-US" dirty="0">
                <a:solidFill>
                  <a:schemeClr val="tx1">
                    <a:lumMod val="95000"/>
                    <a:lumOff val="5000"/>
                  </a:schemeClr>
                </a:solidFill>
                <a:latin typeface="Times New Roman" panose="02020603050405020304" pitchFamily="18" charset="0"/>
                <a:ea typeface="新細明體" pitchFamily="18" charset="-120"/>
                <a:cs typeface="Times New Roman" panose="02020603050405020304" pitchFamily="18" charset="0"/>
              </a:rPr>
              <a:t>Computer is used as an active tool to conduct the attack.</a:t>
            </a:r>
            <a:endParaRPr lang="en-IN" altLang="en-US" i="1" dirty="0">
              <a:solidFill>
                <a:schemeClr val="tx1">
                  <a:lumMod val="95000"/>
                  <a:lumOff val="5000"/>
                </a:schemeClr>
              </a:solidFill>
              <a:latin typeface="Times New Roman" panose="02020603050405020304" pitchFamily="18" charset="0"/>
              <a:ea typeface="新細明體" pitchFamily="18" charset="-120"/>
              <a:cs typeface="Times New Roman" panose="02020603050405020304" pitchFamily="18" charset="0"/>
            </a:endParaRPr>
          </a:p>
          <a:p>
            <a:pPr>
              <a:buFont typeface="Wingdings" panose="05000000000000000000" pitchFamily="2" charset="2"/>
              <a:buChar char="§"/>
            </a:pPr>
            <a:r>
              <a:rPr lang="en-US" altLang="en-US" b="1" dirty="0">
                <a:solidFill>
                  <a:schemeClr val="tx1">
                    <a:lumMod val="95000"/>
                    <a:lumOff val="5000"/>
                  </a:schemeClr>
                </a:solidFill>
                <a:latin typeface="Times New Roman" panose="02020603050405020304" pitchFamily="18" charset="0"/>
                <a:ea typeface="新細明體" pitchFamily="18" charset="-120"/>
                <a:cs typeface="Times New Roman" panose="02020603050405020304" pitchFamily="18" charset="0"/>
              </a:rPr>
              <a:t>Object of an attack – </a:t>
            </a:r>
            <a:r>
              <a:rPr lang="en-US" altLang="en-US" dirty="0">
                <a:solidFill>
                  <a:schemeClr val="tx1">
                    <a:lumMod val="95000"/>
                    <a:lumOff val="5000"/>
                  </a:schemeClr>
                </a:solidFill>
                <a:latin typeface="Times New Roman" panose="02020603050405020304" pitchFamily="18" charset="0"/>
                <a:ea typeface="新細明體" pitchFamily="18" charset="-120"/>
                <a:cs typeface="Times New Roman" panose="02020603050405020304" pitchFamily="18" charset="0"/>
              </a:rPr>
              <a:t>Computer itself is the entity being attacked.</a:t>
            </a:r>
          </a:p>
          <a:p>
            <a:pPr marL="0" indent="0">
              <a:buNone/>
            </a:pPr>
            <a:endParaRPr lang="en-IN" altLang="en-US" i="1" dirty="0">
              <a:solidFill>
                <a:schemeClr val="tx1">
                  <a:lumMod val="95000"/>
                  <a:lumOff val="5000"/>
                </a:schemeClr>
              </a:solidFill>
              <a:latin typeface="Times New Roman" panose="02020603050405020304" pitchFamily="18" charset="0"/>
              <a:ea typeface="新細明體" pitchFamily="18" charset="-120"/>
              <a:cs typeface="Times New Roman" panose="02020603050405020304" pitchFamily="18" charset="0"/>
            </a:endParaRPr>
          </a:p>
          <a:p>
            <a:pPr>
              <a:buFont typeface="Wingdings" panose="05000000000000000000" pitchFamily="2" charset="2"/>
              <a:buChar char="q"/>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Two Types of Attack:</a:t>
            </a:r>
          </a:p>
          <a:p>
            <a:pPr>
              <a:buFont typeface="Wingdings" panose="05000000000000000000" pitchFamily="2" charset="2"/>
              <a:buChar char="§"/>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Direct Attack: </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When a Hacker uses his personal computer to break into a system.</a:t>
            </a:r>
          </a:p>
          <a:p>
            <a:pPr>
              <a:buFont typeface="Wingdings" panose="05000000000000000000" pitchFamily="2" charset="2"/>
              <a:buChar char="§"/>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Indirect Attack: </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A system is compromised and used to attack other system.</a:t>
            </a:r>
            <a:endParaRPr lang="en-IN"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3" name="Slide Number Placeholder 2">
            <a:extLst>
              <a:ext uri="{FF2B5EF4-FFF2-40B4-BE49-F238E27FC236}">
                <a16:creationId xmlns:a16="http://schemas.microsoft.com/office/drawing/2014/main" xmlns="" id="{7AB3DE82-2245-4ABB-8AAC-95585BC72288}"/>
              </a:ext>
            </a:extLst>
          </p:cNvPr>
          <p:cNvSpPr>
            <a:spLocks noGrp="1"/>
          </p:cNvSpPr>
          <p:nvPr>
            <p:ph type="sldNum" sz="quarter" idx="12"/>
          </p:nvPr>
        </p:nvSpPr>
        <p:spPr/>
        <p:txBody>
          <a:bodyPr/>
          <a:lstStyle/>
          <a:p>
            <a:fld id="{7F20FCA7-7CD6-4DC1-80B8-ACA47B4EEDB0}" type="slidenum">
              <a:rPr lang="en-IN" smtClean="0"/>
              <a:t>27</a:t>
            </a:fld>
            <a:endParaRPr lang="en-IN"/>
          </a:p>
        </p:txBody>
      </p:sp>
    </p:spTree>
    <p:extLst>
      <p:ext uri="{BB962C8B-B14F-4D97-AF65-F5344CB8AC3E}">
        <p14:creationId xmlns:p14="http://schemas.microsoft.com/office/powerpoint/2010/main" val="1607347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90D33-4A27-4BE1-B074-EA42E0921DD9}"/>
              </a:ext>
            </a:extLst>
          </p:cNvPr>
          <p:cNvSpPr>
            <a:spLocks noGrp="1"/>
          </p:cNvSpPr>
          <p:nvPr>
            <p:ph type="title"/>
          </p:nvPr>
        </p:nvSpPr>
        <p:spPr>
          <a:xfrm>
            <a:off x="1640156" y="740225"/>
            <a:ext cx="8911687" cy="478976"/>
          </a:xfrm>
        </p:spPr>
        <p:txBody>
          <a:bodyPr>
            <a:normAutofit/>
          </a:bodyPr>
          <a:lstStyle/>
          <a:p>
            <a:r>
              <a:rPr lang="en-US" altLang="en-US" sz="2400" b="1" dirty="0"/>
              <a:t>Securing Components representation</a:t>
            </a:r>
            <a:endParaRPr lang="en-IN" sz="2400" b="1" dirty="0">
              <a:solidFill>
                <a:schemeClr val="tx1">
                  <a:lumMod val="95000"/>
                  <a:lumOff val="5000"/>
                </a:schemeClr>
              </a:solidFill>
            </a:endParaRPr>
          </a:p>
        </p:txBody>
      </p:sp>
      <p:pic>
        <p:nvPicPr>
          <p:cNvPr id="6" name="Picture 2" descr="C:\Users\ALL IS WELL\Desktop\Capture.JPG">
            <a:extLst>
              <a:ext uri="{FF2B5EF4-FFF2-40B4-BE49-F238E27FC236}">
                <a16:creationId xmlns:a16="http://schemas.microsoft.com/office/drawing/2014/main" xmlns="" id="{2F2A0081-DA3E-4878-9A61-1906C1CE0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530" y="2105252"/>
            <a:ext cx="8215313"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xmlns="" id="{C9384D9C-9826-4B15-A7D8-B343C41F6269}"/>
              </a:ext>
            </a:extLst>
          </p:cNvPr>
          <p:cNvSpPr>
            <a:spLocks noGrp="1"/>
          </p:cNvSpPr>
          <p:nvPr>
            <p:ph type="sldNum" sz="quarter" idx="12"/>
          </p:nvPr>
        </p:nvSpPr>
        <p:spPr/>
        <p:txBody>
          <a:bodyPr/>
          <a:lstStyle/>
          <a:p>
            <a:fld id="{7F20FCA7-7CD6-4DC1-80B8-ACA47B4EEDB0}" type="slidenum">
              <a:rPr lang="en-IN" smtClean="0"/>
              <a:t>28</a:t>
            </a:fld>
            <a:endParaRPr lang="en-IN"/>
          </a:p>
        </p:txBody>
      </p:sp>
    </p:spTree>
    <p:extLst>
      <p:ext uri="{BB962C8B-B14F-4D97-AF65-F5344CB8AC3E}">
        <p14:creationId xmlns:p14="http://schemas.microsoft.com/office/powerpoint/2010/main" val="2883945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90D33-4A27-4BE1-B074-EA42E0921DD9}"/>
              </a:ext>
            </a:extLst>
          </p:cNvPr>
          <p:cNvSpPr>
            <a:spLocks noGrp="1"/>
          </p:cNvSpPr>
          <p:nvPr>
            <p:ph type="title"/>
          </p:nvPr>
        </p:nvSpPr>
        <p:spPr>
          <a:xfrm>
            <a:off x="1640156" y="740225"/>
            <a:ext cx="8911687" cy="478976"/>
          </a:xfrm>
        </p:spPr>
        <p:txBody>
          <a:bodyPr>
            <a:normAutofit/>
          </a:bodyPr>
          <a:lstStyle/>
          <a:p>
            <a:r>
              <a:rPr lang="en-US" altLang="en-US" sz="2400" b="1" dirty="0"/>
              <a:t>6. Balancing Information Security &amp; Access </a:t>
            </a:r>
            <a:endParaRPr lang="en-IN" sz="2400" b="1" dirty="0">
              <a:solidFill>
                <a:schemeClr val="tx1">
                  <a:lumMod val="95000"/>
                  <a:lumOff val="5000"/>
                </a:schemeClr>
              </a:solidFill>
            </a:endParaRPr>
          </a:p>
        </p:txBody>
      </p:sp>
      <p:sp>
        <p:nvSpPr>
          <p:cNvPr id="11" name="Content Placeholder 10">
            <a:extLst>
              <a:ext uri="{FF2B5EF4-FFF2-40B4-BE49-F238E27FC236}">
                <a16:creationId xmlns:a16="http://schemas.microsoft.com/office/drawing/2014/main" xmlns="" id="{431699D7-B2B7-4FA8-A9FB-68E62FC169AD}"/>
              </a:ext>
            </a:extLst>
          </p:cNvPr>
          <p:cNvSpPr>
            <a:spLocks noGrp="1"/>
          </p:cNvSpPr>
          <p:nvPr>
            <p:ph idx="1"/>
          </p:nvPr>
        </p:nvSpPr>
        <p:spPr>
          <a:xfrm>
            <a:off x="1349869" y="1901371"/>
            <a:ext cx="10290587" cy="4064002"/>
          </a:xfrm>
        </p:spPr>
        <p:txBody>
          <a:bodyPr>
            <a:normAutofit/>
          </a:bodyPr>
          <a:lstStyle/>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Information security should balance protection and availability</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It is possible to make a system available to anyone, anywhere, anytime, through any means</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However, such unrestricted access poses a danger to the integrity of the information </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On the other hand, a completely secure information system would not allow anyone access</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To achieve balance—that is, to operate an information system that satisfies the user and the security professional</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Level of security must allow reasonable access, yet protect against threats</a:t>
            </a:r>
          </a:p>
          <a:p>
            <a:pPr marL="0" indent="0" algn="just">
              <a:buNone/>
            </a:pPr>
            <a:endParaRPr lang="en-IN"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3" name="Slide Number Placeholder 2">
            <a:extLst>
              <a:ext uri="{FF2B5EF4-FFF2-40B4-BE49-F238E27FC236}">
                <a16:creationId xmlns:a16="http://schemas.microsoft.com/office/drawing/2014/main" xmlns="" id="{B111C519-4D9B-4708-89D5-4C6A289E4289}"/>
              </a:ext>
            </a:extLst>
          </p:cNvPr>
          <p:cNvSpPr>
            <a:spLocks noGrp="1"/>
          </p:cNvSpPr>
          <p:nvPr>
            <p:ph type="sldNum" sz="quarter" idx="12"/>
          </p:nvPr>
        </p:nvSpPr>
        <p:spPr/>
        <p:txBody>
          <a:bodyPr/>
          <a:lstStyle/>
          <a:p>
            <a:fld id="{7F20FCA7-7CD6-4DC1-80B8-ACA47B4EEDB0}" type="slidenum">
              <a:rPr lang="en-IN" smtClean="0"/>
              <a:t>29</a:t>
            </a:fld>
            <a:endParaRPr lang="en-IN"/>
          </a:p>
        </p:txBody>
      </p:sp>
    </p:spTree>
    <p:extLst>
      <p:ext uri="{BB962C8B-B14F-4D97-AF65-F5344CB8AC3E}">
        <p14:creationId xmlns:p14="http://schemas.microsoft.com/office/powerpoint/2010/main" val="20743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5BC80-A4E9-43AE-8DFD-B46B006EEFB7}"/>
              </a:ext>
            </a:extLst>
          </p:cNvPr>
          <p:cNvSpPr>
            <a:spLocks noGrp="1"/>
          </p:cNvSpPr>
          <p:nvPr>
            <p:ph type="title"/>
          </p:nvPr>
        </p:nvSpPr>
        <p:spPr>
          <a:xfrm>
            <a:off x="2098882" y="743379"/>
            <a:ext cx="8911687" cy="1280890"/>
          </a:xfrm>
        </p:spPr>
        <p:txBody>
          <a:bodyPr>
            <a:normAutofit/>
          </a:bodyPr>
          <a:lstStyle/>
          <a:p>
            <a:r>
              <a:rPr lang="en-US" altLang="en-US" sz="2400" b="1" dirty="0">
                <a:solidFill>
                  <a:schemeClr val="tx1">
                    <a:lumMod val="95000"/>
                    <a:lumOff val="5000"/>
                  </a:schemeClr>
                </a:solidFill>
              </a:rPr>
              <a:t>1.</a:t>
            </a:r>
            <a:r>
              <a:rPr lang="en-US" altLang="en-US" sz="2400" dirty="0">
                <a:solidFill>
                  <a:schemeClr val="tx1">
                    <a:lumMod val="95000"/>
                    <a:lumOff val="5000"/>
                  </a:schemeClr>
                </a:solidFill>
              </a:rPr>
              <a:t> </a:t>
            </a:r>
            <a:r>
              <a:rPr lang="en-US" altLang="en-US" sz="2400" b="1" dirty="0">
                <a:solidFill>
                  <a:schemeClr val="tx1">
                    <a:lumMod val="95000"/>
                    <a:lumOff val="5000"/>
                  </a:schemeClr>
                </a:solidFill>
              </a:rPr>
              <a:t>Definition of Information Security</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FA800716-2F64-44B3-A6EC-4A6BC8EDAE3A}"/>
              </a:ext>
            </a:extLst>
          </p:cNvPr>
          <p:cNvSpPr>
            <a:spLocks noGrp="1"/>
          </p:cNvSpPr>
          <p:nvPr>
            <p:ph idx="1"/>
          </p:nvPr>
        </p:nvSpPr>
        <p:spPr>
          <a:xfrm>
            <a:off x="2098882" y="1264555"/>
            <a:ext cx="8915400" cy="3777622"/>
          </a:xfrm>
        </p:spPr>
        <p:txBody>
          <a:bodyPr/>
          <a:lstStyle/>
          <a:p>
            <a:pPr marL="0" indent="0" algn="just">
              <a:buNone/>
            </a:pPr>
            <a:r>
              <a:rPr lang="en-IN" dirty="0">
                <a:solidFill>
                  <a:schemeClr val="tx1">
                    <a:lumMod val="95000"/>
                    <a:lumOff val="5000"/>
                  </a:schemeClr>
                </a:solidFill>
                <a:latin typeface="Times New Roman" pitchFamily="18" charset="0"/>
                <a:cs typeface="Times New Roman" pitchFamily="18" charset="0"/>
              </a:rPr>
              <a:t>Practice of defending information from unauthorized access, use, disclosure, disruption, modification, perusal, inspection, recording or destruction. It is a general term that can be used regardless of the form the data may take (e.g. electronic, physical)</a:t>
            </a:r>
          </a:p>
          <a:p>
            <a:pPr marL="0" indent="0" algn="just">
              <a:buNone/>
            </a:pPr>
            <a:endParaRPr lang="en-IN" dirty="0">
              <a:solidFill>
                <a:schemeClr val="tx1">
                  <a:lumMod val="95000"/>
                  <a:lumOff val="5000"/>
                </a:schemeClr>
              </a:solidFill>
              <a:latin typeface="Times New Roman" pitchFamily="18" charset="0"/>
              <a:cs typeface="Times New Roman" pitchFamily="18" charset="0"/>
            </a:endParaRPr>
          </a:p>
          <a:p>
            <a:pPr marL="0" indent="0" algn="just">
              <a:buNone/>
            </a:pPr>
            <a:endParaRPr lang="en-IN" dirty="0">
              <a:solidFill>
                <a:schemeClr val="tx1">
                  <a:lumMod val="95000"/>
                  <a:lumOff val="5000"/>
                </a:schemeClr>
              </a:solidFill>
              <a:latin typeface="Times New Roman" pitchFamily="18" charset="0"/>
              <a:cs typeface="Times New Roman" pitchFamily="18" charset="0"/>
            </a:endParaRPr>
          </a:p>
          <a:p>
            <a:pPr algn="just"/>
            <a:endParaRPr lang="en-IN" dirty="0"/>
          </a:p>
        </p:txBody>
      </p:sp>
      <p:pic>
        <p:nvPicPr>
          <p:cNvPr id="4" name="Picture 2" descr="Image result for cia triad">
            <a:extLst>
              <a:ext uri="{FF2B5EF4-FFF2-40B4-BE49-F238E27FC236}">
                <a16:creationId xmlns:a16="http://schemas.microsoft.com/office/drawing/2014/main" xmlns="" id="{05C89D37-CAF9-41FB-8441-0F9E3A0B8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7319" y="2419551"/>
            <a:ext cx="31432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xmlns="" id="{F20BC0F0-2A5E-4DE8-81FE-9CD10923329D}"/>
              </a:ext>
            </a:extLst>
          </p:cNvPr>
          <p:cNvSpPr/>
          <p:nvPr/>
        </p:nvSpPr>
        <p:spPr>
          <a:xfrm>
            <a:off x="2098882" y="2419551"/>
            <a:ext cx="2925801" cy="369332"/>
          </a:xfrm>
          <a:prstGeom prst="rect">
            <a:avLst/>
          </a:prstGeom>
        </p:spPr>
        <p:txBody>
          <a:bodyPr wrap="none">
            <a:spAutoFit/>
          </a:bodyPr>
          <a:lstStyle/>
          <a:p>
            <a:r>
              <a:rPr lang="en-US" altLang="en-US" b="1" u="sng" dirty="0">
                <a:latin typeface="+mj-lt"/>
                <a:cs typeface="Times New Roman" panose="02020603050405020304" pitchFamily="18" charset="0"/>
              </a:rPr>
              <a:t>Where it has been used?</a:t>
            </a:r>
            <a:endParaRPr lang="en-IN" altLang="en-US" u="sng" dirty="0">
              <a:latin typeface="+mj-lt"/>
              <a:cs typeface="Times New Roman" panose="02020603050405020304" pitchFamily="18" charset="0"/>
            </a:endParaRPr>
          </a:p>
        </p:txBody>
      </p:sp>
      <p:sp>
        <p:nvSpPr>
          <p:cNvPr id="6" name="Rectangle 5">
            <a:extLst>
              <a:ext uri="{FF2B5EF4-FFF2-40B4-BE49-F238E27FC236}">
                <a16:creationId xmlns:a16="http://schemas.microsoft.com/office/drawing/2014/main" xmlns="" id="{1507097D-8286-49FC-ABB3-D1595582F0C7}"/>
              </a:ext>
            </a:extLst>
          </p:cNvPr>
          <p:cNvSpPr/>
          <p:nvPr/>
        </p:nvSpPr>
        <p:spPr>
          <a:xfrm>
            <a:off x="1952299" y="2868938"/>
            <a:ext cx="6096000" cy="3652282"/>
          </a:xfrm>
          <a:prstGeom prst="rect">
            <a:avLst/>
          </a:prstGeom>
        </p:spPr>
        <p:txBody>
          <a:bodyPr>
            <a:spAutoFit/>
          </a:bodyPr>
          <a:lstStyle/>
          <a:p>
            <a:pPr marL="285750" indent="-285750" algn="just">
              <a:spcBef>
                <a:spcPts val="1000"/>
              </a:spcBef>
              <a:buClr>
                <a:schemeClr val="accent1"/>
              </a:buClr>
              <a:buFont typeface="Arial" panose="020B0604020202020204" pitchFamily="34" charset="0"/>
              <a:buChar char="•"/>
              <a:tabLst>
                <a:tab pos="685800" algn="l"/>
              </a:tabLst>
              <a:defRPr/>
            </a:pPr>
            <a:r>
              <a:rPr lang="en-US" dirty="0">
                <a:solidFill>
                  <a:schemeClr val="tx1">
                    <a:lumMod val="95000"/>
                    <a:lumOff val="5000"/>
                  </a:schemeClr>
                </a:solidFill>
                <a:latin typeface="Times New Roman" pitchFamily="18" charset="0"/>
                <a:cs typeface="Times New Roman" pitchFamily="18" charset="0"/>
              </a:rPr>
              <a:t>Governments, military, financial institutions, hospitals, and private businesses.</a:t>
            </a:r>
          </a:p>
          <a:p>
            <a:pPr marL="285750" indent="-285750" algn="just">
              <a:spcBef>
                <a:spcPts val="1000"/>
              </a:spcBef>
              <a:buClr>
                <a:schemeClr val="accent1"/>
              </a:buClr>
              <a:buFont typeface="Arial" panose="020B0604020202020204" pitchFamily="34" charset="0"/>
              <a:buChar char="•"/>
              <a:tabLst>
                <a:tab pos="685800" algn="l"/>
              </a:tabLst>
              <a:defRPr/>
            </a:pPr>
            <a:r>
              <a:rPr lang="en-US" dirty="0">
                <a:solidFill>
                  <a:schemeClr val="tx1">
                    <a:lumMod val="95000"/>
                    <a:lumOff val="5000"/>
                  </a:schemeClr>
                </a:solidFill>
                <a:latin typeface="Times New Roman" pitchFamily="18" charset="0"/>
                <a:cs typeface="Times New Roman" pitchFamily="18" charset="0"/>
              </a:rPr>
              <a:t>Protecting confidential information is a business requirement.</a:t>
            </a:r>
          </a:p>
          <a:p>
            <a:pPr marL="285750" indent="-285750" algn="just">
              <a:spcBef>
                <a:spcPts val="1000"/>
              </a:spcBef>
              <a:buClr>
                <a:schemeClr val="accent1"/>
              </a:buClr>
              <a:buFont typeface="Arial" panose="020B0604020202020204" pitchFamily="34" charset="0"/>
              <a:buChar char="•"/>
              <a:tabLst>
                <a:tab pos="685800" algn="l"/>
              </a:tabLst>
              <a:defRPr/>
            </a:pPr>
            <a:r>
              <a:rPr lang="en-US" altLang="en-US" dirty="0">
                <a:solidFill>
                  <a:schemeClr val="tx1">
                    <a:lumMod val="95000"/>
                    <a:lumOff val="5000"/>
                  </a:schemeClr>
                </a:solidFill>
                <a:latin typeface="Times New Roman" pitchFamily="18" charset="0"/>
                <a:cs typeface="Times New Roman" pitchFamily="18" charset="0"/>
              </a:rPr>
              <a:t>Information security (IS) is designed to protect the confidentiality, integrity and availability of computer system data from  malicious intentions</a:t>
            </a:r>
          </a:p>
          <a:p>
            <a:pPr marL="285750" indent="-285750" algn="just">
              <a:spcBef>
                <a:spcPts val="1000"/>
              </a:spcBef>
              <a:buClr>
                <a:schemeClr val="accent1"/>
              </a:buClr>
              <a:buFont typeface="Arial" panose="020B0604020202020204" pitchFamily="34" charset="0"/>
              <a:buChar char="•"/>
              <a:tabLst>
                <a:tab pos="685800" algn="l"/>
              </a:tabLst>
              <a:defRPr/>
            </a:pPr>
            <a:r>
              <a:rPr lang="en-US" altLang="en-US" dirty="0">
                <a:solidFill>
                  <a:schemeClr val="tx1">
                    <a:lumMod val="95000"/>
                    <a:lumOff val="5000"/>
                  </a:schemeClr>
                </a:solidFill>
                <a:latin typeface="Times New Roman" pitchFamily="18" charset="0"/>
                <a:cs typeface="Times New Roman" pitchFamily="18" charset="0"/>
              </a:rPr>
              <a:t>Many large enterprises employ a dedicated security group to implement and maintain the organization's information security program</a:t>
            </a:r>
          </a:p>
          <a:p>
            <a:pPr marL="285750" indent="-285750" algn="just">
              <a:spcBef>
                <a:spcPts val="1000"/>
              </a:spcBef>
              <a:buClr>
                <a:schemeClr val="accent1"/>
              </a:buClr>
              <a:buFont typeface="Arial" panose="020B0604020202020204" pitchFamily="34" charset="0"/>
              <a:buChar char="•"/>
              <a:tabLst>
                <a:tab pos="685800" algn="l"/>
              </a:tabLst>
              <a:defRPr/>
            </a:pPr>
            <a:endParaRPr lang="en-IN" dirty="0">
              <a:solidFill>
                <a:schemeClr val="tx1">
                  <a:lumMod val="95000"/>
                  <a:lumOff val="5000"/>
                </a:schemeClr>
              </a:solidFill>
              <a:latin typeface="Times New Roman" pitchFamily="18" charset="0"/>
              <a:cs typeface="Times New Roman" pitchFamily="18" charset="0"/>
            </a:endParaRPr>
          </a:p>
        </p:txBody>
      </p:sp>
      <p:sp>
        <p:nvSpPr>
          <p:cNvPr id="7" name="Slide Number Placeholder 6">
            <a:extLst>
              <a:ext uri="{FF2B5EF4-FFF2-40B4-BE49-F238E27FC236}">
                <a16:creationId xmlns:a16="http://schemas.microsoft.com/office/drawing/2014/main" xmlns="" id="{FA77E81F-220A-4355-BC04-BD94F618E2A4}"/>
              </a:ext>
            </a:extLst>
          </p:cNvPr>
          <p:cNvSpPr>
            <a:spLocks noGrp="1"/>
          </p:cNvSpPr>
          <p:nvPr>
            <p:ph type="sldNum" sz="quarter" idx="12"/>
          </p:nvPr>
        </p:nvSpPr>
        <p:spPr/>
        <p:txBody>
          <a:bodyPr/>
          <a:lstStyle/>
          <a:p>
            <a:fld id="{7F20FCA7-7CD6-4DC1-80B8-ACA47B4EEDB0}" type="slidenum">
              <a:rPr lang="en-IN" smtClean="0"/>
              <a:t>3</a:t>
            </a:fld>
            <a:endParaRPr lang="en-IN"/>
          </a:p>
        </p:txBody>
      </p:sp>
    </p:spTree>
    <p:extLst>
      <p:ext uri="{BB962C8B-B14F-4D97-AF65-F5344CB8AC3E}">
        <p14:creationId xmlns:p14="http://schemas.microsoft.com/office/powerpoint/2010/main" val="4147352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90D33-4A27-4BE1-B074-EA42E0921DD9}"/>
              </a:ext>
            </a:extLst>
          </p:cNvPr>
          <p:cNvSpPr>
            <a:spLocks noGrp="1"/>
          </p:cNvSpPr>
          <p:nvPr>
            <p:ph type="title"/>
          </p:nvPr>
        </p:nvSpPr>
        <p:spPr>
          <a:xfrm>
            <a:off x="1640156" y="740225"/>
            <a:ext cx="8911687" cy="870861"/>
          </a:xfrm>
        </p:spPr>
        <p:txBody>
          <a:bodyPr>
            <a:normAutofit/>
          </a:bodyPr>
          <a:lstStyle/>
          <a:p>
            <a:r>
              <a:rPr lang="en-US" sz="2400" b="1" dirty="0">
                <a:solidFill>
                  <a:schemeClr val="tx1">
                    <a:lumMod val="95000"/>
                    <a:lumOff val="5000"/>
                  </a:schemeClr>
                </a:solidFill>
              </a:rPr>
              <a:t>Competing voices that must be reconciled in the information security versus access balancing act</a:t>
            </a:r>
            <a:endParaRPr lang="en-IN" sz="2400" b="1" dirty="0">
              <a:solidFill>
                <a:schemeClr val="tx1">
                  <a:lumMod val="95000"/>
                  <a:lumOff val="5000"/>
                </a:schemeClr>
              </a:solidFill>
            </a:endParaRPr>
          </a:p>
        </p:txBody>
      </p:sp>
      <p:pic>
        <p:nvPicPr>
          <p:cNvPr id="6" name="Picture 20" descr="Fig01-06">
            <a:extLst>
              <a:ext uri="{FF2B5EF4-FFF2-40B4-BE49-F238E27FC236}">
                <a16:creationId xmlns:a16="http://schemas.microsoft.com/office/drawing/2014/main" xmlns="" id="{442DC298-3A61-4602-B678-2B8F81E7FB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30" t="5568" r="2041" b="13260"/>
          <a:stretch/>
        </p:blipFill>
        <p:spPr bwMode="auto">
          <a:xfrm>
            <a:off x="2322286" y="1988457"/>
            <a:ext cx="8229557" cy="402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xmlns="" id="{63E5548C-0CCB-4961-8EA2-5F0A6E0C0E3F}"/>
              </a:ext>
            </a:extLst>
          </p:cNvPr>
          <p:cNvSpPr>
            <a:spLocks noGrp="1"/>
          </p:cNvSpPr>
          <p:nvPr>
            <p:ph type="sldNum" sz="quarter" idx="12"/>
          </p:nvPr>
        </p:nvSpPr>
        <p:spPr/>
        <p:txBody>
          <a:bodyPr/>
          <a:lstStyle/>
          <a:p>
            <a:fld id="{7F20FCA7-7CD6-4DC1-80B8-ACA47B4EEDB0}" type="slidenum">
              <a:rPr lang="en-IN" smtClean="0"/>
              <a:t>30</a:t>
            </a:fld>
            <a:endParaRPr lang="en-IN"/>
          </a:p>
        </p:txBody>
      </p:sp>
    </p:spTree>
    <p:extLst>
      <p:ext uri="{BB962C8B-B14F-4D97-AF65-F5344CB8AC3E}">
        <p14:creationId xmlns:p14="http://schemas.microsoft.com/office/powerpoint/2010/main" val="1575536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90D33-4A27-4BE1-B074-EA42E0921DD9}"/>
              </a:ext>
            </a:extLst>
          </p:cNvPr>
          <p:cNvSpPr>
            <a:spLocks noGrp="1"/>
          </p:cNvSpPr>
          <p:nvPr>
            <p:ph type="title"/>
          </p:nvPr>
        </p:nvSpPr>
        <p:spPr>
          <a:xfrm>
            <a:off x="1640156" y="740225"/>
            <a:ext cx="8911687" cy="478976"/>
          </a:xfrm>
        </p:spPr>
        <p:txBody>
          <a:bodyPr>
            <a:normAutofit/>
          </a:bodyPr>
          <a:lstStyle/>
          <a:p>
            <a:r>
              <a:rPr lang="en-US" altLang="en-US" sz="2400" b="1" dirty="0"/>
              <a:t>Cont..</a:t>
            </a:r>
            <a:endParaRPr lang="en-IN" sz="2400" b="1" dirty="0">
              <a:solidFill>
                <a:schemeClr val="tx1">
                  <a:lumMod val="95000"/>
                  <a:lumOff val="5000"/>
                </a:schemeClr>
              </a:solidFill>
            </a:endParaRPr>
          </a:p>
        </p:txBody>
      </p:sp>
      <p:sp>
        <p:nvSpPr>
          <p:cNvPr id="11" name="Content Placeholder 10">
            <a:extLst>
              <a:ext uri="{FF2B5EF4-FFF2-40B4-BE49-F238E27FC236}">
                <a16:creationId xmlns:a16="http://schemas.microsoft.com/office/drawing/2014/main" xmlns="" id="{431699D7-B2B7-4FA8-A9FB-68E62FC169AD}"/>
              </a:ext>
            </a:extLst>
          </p:cNvPr>
          <p:cNvSpPr>
            <a:spLocks noGrp="1"/>
          </p:cNvSpPr>
          <p:nvPr>
            <p:ph idx="1"/>
          </p:nvPr>
        </p:nvSpPr>
        <p:spPr>
          <a:xfrm>
            <a:off x="1349869" y="1509486"/>
            <a:ext cx="10290587" cy="4064002"/>
          </a:xfrm>
        </p:spPr>
        <p:txBody>
          <a:bodyPr>
            <a:normAutofit/>
          </a:bodyPr>
          <a:lstStyle/>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An imbalance can occur when the needs of the end user are undermined by heavy a focus on protecting and administering the information systems</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Both information security technologists and end users- recognize that both groups share the same overall goals of the organization</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To ensure the data is available when, where, and how it is needed, with minimal delays or obstacles</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In an ideal world, this level of availability can be met even after concerns about loss, damage, interception, or destruction have been addressed</a:t>
            </a:r>
          </a:p>
          <a:p>
            <a:pPr marL="0" indent="0" algn="just">
              <a:buNone/>
            </a:pPr>
            <a:endParaRPr lang="en-IN"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3" name="Slide Number Placeholder 2">
            <a:extLst>
              <a:ext uri="{FF2B5EF4-FFF2-40B4-BE49-F238E27FC236}">
                <a16:creationId xmlns:a16="http://schemas.microsoft.com/office/drawing/2014/main" xmlns="" id="{789D8F98-8075-4BF5-9715-1F07CFB914BB}"/>
              </a:ext>
            </a:extLst>
          </p:cNvPr>
          <p:cNvSpPr>
            <a:spLocks noGrp="1"/>
          </p:cNvSpPr>
          <p:nvPr>
            <p:ph type="sldNum" sz="quarter" idx="12"/>
          </p:nvPr>
        </p:nvSpPr>
        <p:spPr/>
        <p:txBody>
          <a:bodyPr/>
          <a:lstStyle/>
          <a:p>
            <a:fld id="{7F20FCA7-7CD6-4DC1-80B8-ACA47B4EEDB0}" type="slidenum">
              <a:rPr lang="en-IN" smtClean="0"/>
              <a:t>31</a:t>
            </a:fld>
            <a:endParaRPr lang="en-IN"/>
          </a:p>
        </p:txBody>
      </p:sp>
    </p:spTree>
    <p:extLst>
      <p:ext uri="{BB962C8B-B14F-4D97-AF65-F5344CB8AC3E}">
        <p14:creationId xmlns:p14="http://schemas.microsoft.com/office/powerpoint/2010/main" val="642985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90D33-4A27-4BE1-B074-EA42E0921DD9}"/>
              </a:ext>
            </a:extLst>
          </p:cNvPr>
          <p:cNvSpPr>
            <a:spLocks noGrp="1"/>
          </p:cNvSpPr>
          <p:nvPr>
            <p:ph type="title"/>
          </p:nvPr>
        </p:nvSpPr>
        <p:spPr>
          <a:xfrm>
            <a:off x="1640156" y="740225"/>
            <a:ext cx="8911687" cy="478976"/>
          </a:xfrm>
        </p:spPr>
        <p:txBody>
          <a:bodyPr>
            <a:normAutofit/>
          </a:bodyPr>
          <a:lstStyle/>
          <a:p>
            <a:r>
              <a:rPr lang="en-US" altLang="en-US" sz="2400" b="1" dirty="0"/>
              <a:t>Principles of Least privilege</a:t>
            </a:r>
            <a:endParaRPr lang="en-IN" sz="2400" b="1" dirty="0">
              <a:solidFill>
                <a:schemeClr val="tx1">
                  <a:lumMod val="95000"/>
                  <a:lumOff val="5000"/>
                </a:schemeClr>
              </a:solidFill>
            </a:endParaRPr>
          </a:p>
        </p:txBody>
      </p:sp>
      <p:sp>
        <p:nvSpPr>
          <p:cNvPr id="11" name="Content Placeholder 10">
            <a:extLst>
              <a:ext uri="{FF2B5EF4-FFF2-40B4-BE49-F238E27FC236}">
                <a16:creationId xmlns:a16="http://schemas.microsoft.com/office/drawing/2014/main" xmlns="" id="{431699D7-B2B7-4FA8-A9FB-68E62FC169AD}"/>
              </a:ext>
            </a:extLst>
          </p:cNvPr>
          <p:cNvSpPr>
            <a:spLocks noGrp="1"/>
          </p:cNvSpPr>
          <p:nvPr>
            <p:ph idx="1"/>
          </p:nvPr>
        </p:nvSpPr>
        <p:spPr>
          <a:xfrm>
            <a:off x="1349869" y="1509486"/>
            <a:ext cx="10290587" cy="4064002"/>
          </a:xfrm>
        </p:spPr>
        <p:txBody>
          <a:bodyPr>
            <a:normAutofit/>
          </a:bodyPr>
          <a:lstStyle/>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The principle of least privilege is the practice of limiting access to the minimal level that will allow normal functioning</a:t>
            </a:r>
          </a:p>
          <a:p>
            <a:pPr algn="just">
              <a:lnSpc>
                <a:spcPct val="15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Applied to employees, the principle of least privilege translates to giving people the lowest level of user rights that they can have and still do their jobs</a:t>
            </a:r>
          </a:p>
          <a:p>
            <a:pPr algn="just">
              <a:lnSpc>
                <a:spcPct val="150000"/>
              </a:lnSpc>
              <a:buNone/>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Example</a:t>
            </a:r>
          </a:p>
          <a:p>
            <a:pPr lvl="1" algn="just">
              <a:lnSpc>
                <a:spcPct val="150000"/>
              </a:lnSpc>
              <a:buFont typeface="Courier New" panose="02070309020205020404" pitchFamily="49" charset="0"/>
              <a:buChar char="o"/>
            </a:pPr>
            <a:r>
              <a:rPr lang="en-US" altLang="en-US" sz="1800" dirty="0">
                <a:solidFill>
                  <a:schemeClr val="tx1">
                    <a:lumMod val="95000"/>
                    <a:lumOff val="5000"/>
                  </a:schemeClr>
                </a:solidFill>
                <a:latin typeface="Times New Roman" panose="02020603050405020304" pitchFamily="18" charset="0"/>
                <a:cs typeface="Times New Roman" panose="02020603050405020304" pitchFamily="18" charset="0"/>
              </a:rPr>
              <a:t>A backup user does not need to install software</a:t>
            </a:r>
          </a:p>
          <a:p>
            <a:pPr lvl="1" algn="just">
              <a:lnSpc>
                <a:spcPct val="150000"/>
              </a:lnSpc>
              <a:buFont typeface="Courier New" panose="02070309020205020404" pitchFamily="49" charset="0"/>
              <a:buChar char="o"/>
            </a:pPr>
            <a:r>
              <a:rPr lang="en-US" altLang="en-US" sz="1800" dirty="0">
                <a:solidFill>
                  <a:schemeClr val="tx1">
                    <a:lumMod val="95000"/>
                    <a:lumOff val="5000"/>
                  </a:schemeClr>
                </a:solidFill>
                <a:latin typeface="Times New Roman" panose="02020603050405020304" pitchFamily="18" charset="0"/>
                <a:cs typeface="Times New Roman" panose="02020603050405020304" pitchFamily="18" charset="0"/>
              </a:rPr>
              <a:t>Hence, the backup user has rights only to run backup and backup-related applications</a:t>
            </a:r>
          </a:p>
          <a:p>
            <a:pPr lvl="1" algn="just">
              <a:lnSpc>
                <a:spcPct val="150000"/>
              </a:lnSpc>
              <a:buFont typeface="Courier New" panose="02070309020205020404" pitchFamily="49" charset="0"/>
              <a:buChar char="o"/>
            </a:pPr>
            <a:r>
              <a:rPr lang="en-US" altLang="en-US" sz="1800" dirty="0">
                <a:solidFill>
                  <a:schemeClr val="tx1">
                    <a:lumMod val="95000"/>
                    <a:lumOff val="5000"/>
                  </a:schemeClr>
                </a:solidFill>
                <a:latin typeface="Times New Roman" panose="02020603050405020304" pitchFamily="18" charset="0"/>
                <a:cs typeface="Times New Roman" panose="02020603050405020304" pitchFamily="18" charset="0"/>
              </a:rPr>
              <a:t>Any other privileges, such as installing new software, are blocked</a:t>
            </a:r>
          </a:p>
          <a:p>
            <a:pPr lvl="1" algn="just">
              <a:lnSpc>
                <a:spcPct val="150000"/>
              </a:lnSpc>
              <a:buNone/>
            </a:pPr>
            <a:endPar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IN"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3" name="Slide Number Placeholder 2">
            <a:extLst>
              <a:ext uri="{FF2B5EF4-FFF2-40B4-BE49-F238E27FC236}">
                <a16:creationId xmlns:a16="http://schemas.microsoft.com/office/drawing/2014/main" xmlns="" id="{4E868761-B97C-420C-BF52-71476F686BAA}"/>
              </a:ext>
            </a:extLst>
          </p:cNvPr>
          <p:cNvSpPr>
            <a:spLocks noGrp="1"/>
          </p:cNvSpPr>
          <p:nvPr>
            <p:ph type="sldNum" sz="quarter" idx="12"/>
          </p:nvPr>
        </p:nvSpPr>
        <p:spPr/>
        <p:txBody>
          <a:bodyPr/>
          <a:lstStyle/>
          <a:p>
            <a:fld id="{7F20FCA7-7CD6-4DC1-80B8-ACA47B4EEDB0}" type="slidenum">
              <a:rPr lang="en-IN" smtClean="0"/>
              <a:t>32</a:t>
            </a:fld>
            <a:endParaRPr lang="en-IN"/>
          </a:p>
        </p:txBody>
      </p:sp>
    </p:spTree>
    <p:extLst>
      <p:ext uri="{BB962C8B-B14F-4D97-AF65-F5344CB8AC3E}">
        <p14:creationId xmlns:p14="http://schemas.microsoft.com/office/powerpoint/2010/main" val="1452249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90D33-4A27-4BE1-B074-EA42E0921DD9}"/>
              </a:ext>
            </a:extLst>
          </p:cNvPr>
          <p:cNvSpPr>
            <a:spLocks noGrp="1"/>
          </p:cNvSpPr>
          <p:nvPr>
            <p:ph type="title"/>
          </p:nvPr>
        </p:nvSpPr>
        <p:spPr>
          <a:xfrm>
            <a:off x="1640156" y="740225"/>
            <a:ext cx="8911687" cy="478976"/>
          </a:xfrm>
        </p:spPr>
        <p:txBody>
          <a:bodyPr>
            <a:normAutofit/>
          </a:bodyPr>
          <a:lstStyle/>
          <a:p>
            <a:r>
              <a:rPr lang="en-US" altLang="en-US" sz="2400" b="1" dirty="0"/>
              <a:t>Cont..</a:t>
            </a:r>
            <a:endParaRPr lang="en-IN" sz="2400" b="1" dirty="0">
              <a:solidFill>
                <a:schemeClr val="tx1">
                  <a:lumMod val="95000"/>
                  <a:lumOff val="5000"/>
                </a:schemeClr>
              </a:solidFill>
            </a:endParaRPr>
          </a:p>
        </p:txBody>
      </p:sp>
      <p:sp>
        <p:nvSpPr>
          <p:cNvPr id="11" name="Content Placeholder 10">
            <a:extLst>
              <a:ext uri="{FF2B5EF4-FFF2-40B4-BE49-F238E27FC236}">
                <a16:creationId xmlns:a16="http://schemas.microsoft.com/office/drawing/2014/main" xmlns="" id="{431699D7-B2B7-4FA8-A9FB-68E62FC169AD}"/>
              </a:ext>
            </a:extLst>
          </p:cNvPr>
          <p:cNvSpPr>
            <a:spLocks noGrp="1"/>
          </p:cNvSpPr>
          <p:nvPr>
            <p:ph idx="1"/>
          </p:nvPr>
        </p:nvSpPr>
        <p:spPr>
          <a:xfrm>
            <a:off x="1349869" y="1509486"/>
            <a:ext cx="10290587" cy="4064002"/>
          </a:xfrm>
        </p:spPr>
        <p:txBody>
          <a:bodyPr>
            <a:normAutofit/>
          </a:bodyPr>
          <a:lstStyle/>
          <a:p>
            <a:pPr algn="just">
              <a:lnSpc>
                <a:spcPct val="150000"/>
              </a:lnSpc>
              <a:buNone/>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Benefits of the principle include</a:t>
            </a:r>
          </a:p>
          <a:p>
            <a:pPr lvl="1" algn="just">
              <a:lnSpc>
                <a:spcPct val="150000"/>
              </a:lnSpc>
              <a:buFont typeface="Courier New" panose="02070309020205020404" pitchFamily="49" charset="0"/>
              <a:buChar char="o"/>
            </a:pPr>
            <a:r>
              <a:rPr lang="en-US" altLang="en-US" sz="1800" dirty="0">
                <a:solidFill>
                  <a:schemeClr val="tx1">
                    <a:lumMod val="95000"/>
                    <a:lumOff val="5000"/>
                  </a:schemeClr>
                </a:solidFill>
                <a:latin typeface="Times New Roman" panose="02020603050405020304" pitchFamily="18" charset="0"/>
                <a:cs typeface="Times New Roman" panose="02020603050405020304" pitchFamily="18" charset="0"/>
              </a:rPr>
              <a:t>Better system stability</a:t>
            </a:r>
          </a:p>
          <a:p>
            <a:pPr lvl="1" algn="just">
              <a:lnSpc>
                <a:spcPct val="150000"/>
              </a:lnSpc>
              <a:buFont typeface="Courier New" panose="02070309020205020404" pitchFamily="49" charset="0"/>
              <a:buChar char="o"/>
            </a:pPr>
            <a:r>
              <a:rPr lang="en-US" altLang="en-US" sz="1800" dirty="0">
                <a:solidFill>
                  <a:schemeClr val="tx1">
                    <a:lumMod val="95000"/>
                    <a:lumOff val="5000"/>
                  </a:schemeClr>
                </a:solidFill>
                <a:latin typeface="Times New Roman" panose="02020603050405020304" pitchFamily="18" charset="0"/>
                <a:cs typeface="Times New Roman" panose="02020603050405020304" pitchFamily="18" charset="0"/>
              </a:rPr>
              <a:t>Better system security</a:t>
            </a:r>
          </a:p>
          <a:p>
            <a:pPr lvl="1" algn="just">
              <a:lnSpc>
                <a:spcPct val="150000"/>
              </a:lnSpc>
              <a:buFont typeface="Courier New" panose="02070309020205020404" pitchFamily="49" charset="0"/>
              <a:buChar char="o"/>
            </a:pPr>
            <a:r>
              <a:rPr lang="en-US" altLang="en-US" sz="1800" dirty="0">
                <a:solidFill>
                  <a:schemeClr val="tx1">
                    <a:lumMod val="95000"/>
                    <a:lumOff val="5000"/>
                  </a:schemeClr>
                </a:solidFill>
                <a:latin typeface="Times New Roman" panose="02020603050405020304" pitchFamily="18" charset="0"/>
                <a:cs typeface="Times New Roman" panose="02020603050405020304" pitchFamily="18" charset="0"/>
              </a:rPr>
              <a:t>Ease of deployment</a:t>
            </a:r>
          </a:p>
          <a:p>
            <a:pPr lvl="1" algn="just">
              <a:lnSpc>
                <a:spcPct val="150000"/>
              </a:lnSpc>
              <a:buNone/>
            </a:pPr>
            <a:endParaRPr lang="en-US" altLang="en-US" sz="19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IN"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3" name="Slide Number Placeholder 2">
            <a:extLst>
              <a:ext uri="{FF2B5EF4-FFF2-40B4-BE49-F238E27FC236}">
                <a16:creationId xmlns:a16="http://schemas.microsoft.com/office/drawing/2014/main" xmlns="" id="{53635C6A-61FB-434F-853F-595D66D37F63}"/>
              </a:ext>
            </a:extLst>
          </p:cNvPr>
          <p:cNvSpPr>
            <a:spLocks noGrp="1"/>
          </p:cNvSpPr>
          <p:nvPr>
            <p:ph type="sldNum" sz="quarter" idx="12"/>
          </p:nvPr>
        </p:nvSpPr>
        <p:spPr/>
        <p:txBody>
          <a:bodyPr/>
          <a:lstStyle/>
          <a:p>
            <a:fld id="{7F20FCA7-7CD6-4DC1-80B8-ACA47B4EEDB0}" type="slidenum">
              <a:rPr lang="en-IN" smtClean="0"/>
              <a:t>33</a:t>
            </a:fld>
            <a:endParaRPr lang="en-IN"/>
          </a:p>
        </p:txBody>
      </p:sp>
    </p:spTree>
    <p:extLst>
      <p:ext uri="{BB962C8B-B14F-4D97-AF65-F5344CB8AC3E}">
        <p14:creationId xmlns:p14="http://schemas.microsoft.com/office/powerpoint/2010/main" val="3687745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90D33-4A27-4BE1-B074-EA42E0921DD9}"/>
              </a:ext>
            </a:extLst>
          </p:cNvPr>
          <p:cNvSpPr>
            <a:spLocks noGrp="1"/>
          </p:cNvSpPr>
          <p:nvPr>
            <p:ph type="title"/>
          </p:nvPr>
        </p:nvSpPr>
        <p:spPr>
          <a:xfrm>
            <a:off x="1640156" y="740225"/>
            <a:ext cx="8911687" cy="478976"/>
          </a:xfrm>
        </p:spPr>
        <p:txBody>
          <a:bodyPr>
            <a:normAutofit/>
          </a:bodyPr>
          <a:lstStyle/>
          <a:p>
            <a:r>
              <a:rPr lang="en-US" altLang="en-US" sz="2400" b="1" dirty="0"/>
              <a:t>Need to know </a:t>
            </a:r>
            <a:endParaRPr lang="en-IN" sz="2400" b="1" dirty="0">
              <a:solidFill>
                <a:schemeClr val="tx1">
                  <a:lumMod val="95000"/>
                  <a:lumOff val="5000"/>
                </a:schemeClr>
              </a:solidFill>
            </a:endParaRPr>
          </a:p>
        </p:txBody>
      </p:sp>
      <p:sp>
        <p:nvSpPr>
          <p:cNvPr id="4" name="Content Placeholder 3">
            <a:extLst>
              <a:ext uri="{FF2B5EF4-FFF2-40B4-BE49-F238E27FC236}">
                <a16:creationId xmlns:a16="http://schemas.microsoft.com/office/drawing/2014/main" xmlns="" id="{69290423-D3D2-4BB6-98EE-683F9CAB3547}"/>
              </a:ext>
            </a:extLst>
          </p:cNvPr>
          <p:cNvSpPr>
            <a:spLocks noGrp="1"/>
          </p:cNvSpPr>
          <p:nvPr>
            <p:ph idx="1"/>
          </p:nvPr>
        </p:nvSpPr>
        <p:spPr>
          <a:xfrm>
            <a:off x="1640156" y="2002971"/>
            <a:ext cx="8915400" cy="3777622"/>
          </a:xfrm>
        </p:spPr>
        <p:txBody>
          <a:bodyPr>
            <a:normAutofit fontScale="92500" lnSpcReduction="20000"/>
          </a:bodyPr>
          <a:lstStyle/>
          <a:p>
            <a:pPr algn="just">
              <a:lnSpc>
                <a:spcPct val="150000"/>
              </a:lnSpc>
            </a:pPr>
            <a:r>
              <a:rPr lang="en-US" altLang="en-US" sz="1900" dirty="0">
                <a:latin typeface="Times New Roman" panose="02020603050405020304" pitchFamily="18" charset="0"/>
                <a:cs typeface="Times New Roman" panose="02020603050405020304" pitchFamily="18" charset="0"/>
              </a:rPr>
              <a:t>The aim is to make it difficult for unauthorized access to occur, without inconveniencing legitimate access</a:t>
            </a:r>
          </a:p>
          <a:p>
            <a:pPr algn="just">
              <a:lnSpc>
                <a:spcPct val="150000"/>
              </a:lnSpc>
            </a:pPr>
            <a:r>
              <a:rPr lang="en-US" altLang="en-US" sz="1900" dirty="0">
                <a:latin typeface="Times New Roman" panose="02020603050405020304" pitchFamily="18" charset="0"/>
                <a:cs typeface="Times New Roman" panose="02020603050405020304" pitchFamily="18" charset="0"/>
              </a:rPr>
              <a:t>Need-to-know also aims to discourage "browsing" of sensitive material by limiting access to the smallest possible number of people</a:t>
            </a:r>
          </a:p>
          <a:p>
            <a:pPr algn="just">
              <a:lnSpc>
                <a:spcPct val="150000"/>
              </a:lnSpc>
              <a:buNone/>
            </a:pPr>
            <a:r>
              <a:rPr lang="en-US" altLang="en-US" sz="1900" b="1" dirty="0">
                <a:latin typeface="Times New Roman" panose="02020603050405020304" pitchFamily="18" charset="0"/>
                <a:cs typeface="Times New Roman" panose="02020603050405020304" pitchFamily="18" charset="0"/>
              </a:rPr>
              <a:t>Problems</a:t>
            </a:r>
          </a:p>
          <a:p>
            <a:pPr algn="just">
              <a:lnSpc>
                <a:spcPct val="150000"/>
              </a:lnSpc>
            </a:pPr>
            <a:r>
              <a:rPr lang="en-US" altLang="en-US" sz="1900" dirty="0">
                <a:latin typeface="Times New Roman" panose="02020603050405020304" pitchFamily="18" charset="0"/>
                <a:cs typeface="Times New Roman" panose="02020603050405020304" pitchFamily="18" charset="0"/>
              </a:rPr>
              <a:t>Need-to-know (like other security measures) can be misused by persons who wish to refuse others access to information they hold in an attempt to increase their personal power, prevent unwelcome review of their work, prevent embarrassment resulting from actions or thoughts</a:t>
            </a:r>
          </a:p>
          <a:p>
            <a:endParaRPr lang="en-IN" dirty="0"/>
          </a:p>
        </p:txBody>
      </p:sp>
      <p:sp>
        <p:nvSpPr>
          <p:cNvPr id="3" name="Slide Number Placeholder 2">
            <a:extLst>
              <a:ext uri="{FF2B5EF4-FFF2-40B4-BE49-F238E27FC236}">
                <a16:creationId xmlns:a16="http://schemas.microsoft.com/office/drawing/2014/main" xmlns="" id="{D38D0447-461A-44F4-AF40-CB7B7A65FD2C}"/>
              </a:ext>
            </a:extLst>
          </p:cNvPr>
          <p:cNvSpPr>
            <a:spLocks noGrp="1"/>
          </p:cNvSpPr>
          <p:nvPr>
            <p:ph type="sldNum" sz="quarter" idx="12"/>
          </p:nvPr>
        </p:nvSpPr>
        <p:spPr/>
        <p:txBody>
          <a:bodyPr/>
          <a:lstStyle/>
          <a:p>
            <a:fld id="{7F20FCA7-7CD6-4DC1-80B8-ACA47B4EEDB0}" type="slidenum">
              <a:rPr lang="en-IN" smtClean="0"/>
              <a:t>34</a:t>
            </a:fld>
            <a:endParaRPr lang="en-IN"/>
          </a:p>
        </p:txBody>
      </p:sp>
    </p:spTree>
    <p:extLst>
      <p:ext uri="{BB962C8B-B14F-4D97-AF65-F5344CB8AC3E}">
        <p14:creationId xmlns:p14="http://schemas.microsoft.com/office/powerpoint/2010/main" val="1217943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90D33-4A27-4BE1-B074-EA42E0921DD9}"/>
              </a:ext>
            </a:extLst>
          </p:cNvPr>
          <p:cNvSpPr>
            <a:spLocks noGrp="1"/>
          </p:cNvSpPr>
          <p:nvPr>
            <p:ph type="title"/>
          </p:nvPr>
        </p:nvSpPr>
        <p:spPr>
          <a:xfrm>
            <a:off x="1640156" y="740225"/>
            <a:ext cx="8911687" cy="478976"/>
          </a:xfrm>
        </p:spPr>
        <p:txBody>
          <a:bodyPr>
            <a:normAutofit/>
          </a:bodyPr>
          <a:lstStyle/>
          <a:p>
            <a:r>
              <a:rPr lang="en-US" altLang="en-US" sz="2400" b="1" dirty="0"/>
              <a:t>7. Implementing IT security</a:t>
            </a:r>
            <a:endParaRPr lang="en-IN" sz="2400" b="1" dirty="0">
              <a:solidFill>
                <a:schemeClr val="tx1">
                  <a:lumMod val="95000"/>
                  <a:lumOff val="5000"/>
                </a:schemeClr>
              </a:solidFill>
            </a:endParaRPr>
          </a:p>
        </p:txBody>
      </p:sp>
      <p:sp>
        <p:nvSpPr>
          <p:cNvPr id="4" name="Content Placeholder 3">
            <a:extLst>
              <a:ext uri="{FF2B5EF4-FFF2-40B4-BE49-F238E27FC236}">
                <a16:creationId xmlns:a16="http://schemas.microsoft.com/office/drawing/2014/main" xmlns="" id="{69290423-D3D2-4BB6-98EE-683F9CAB3547}"/>
              </a:ext>
            </a:extLst>
          </p:cNvPr>
          <p:cNvSpPr>
            <a:spLocks noGrp="1"/>
          </p:cNvSpPr>
          <p:nvPr>
            <p:ph idx="1"/>
          </p:nvPr>
        </p:nvSpPr>
        <p:spPr>
          <a:xfrm>
            <a:off x="1640156" y="1727199"/>
            <a:ext cx="8915400" cy="3777622"/>
          </a:xfrm>
        </p:spPr>
        <p:txBody>
          <a:bodyPr>
            <a:normAutofit fontScale="92500" lnSpcReduction="20000"/>
          </a:bodyPr>
          <a:lstStyle/>
          <a:p>
            <a:pPr algn="just">
              <a:lnSpc>
                <a:spcPct val="150000"/>
              </a:lnSpc>
            </a:pPr>
            <a:r>
              <a:rPr lang="en-US" altLang="en-US" sz="1900" dirty="0">
                <a:latin typeface="Times New Roman" panose="02020603050405020304" pitchFamily="18" charset="0"/>
                <a:cs typeface="Times New Roman" panose="02020603050405020304" pitchFamily="18" charset="0"/>
              </a:rPr>
              <a:t>Implementing information security involves identifying specific threats and creating specific controls to counter those threats</a:t>
            </a:r>
          </a:p>
          <a:p>
            <a:pPr algn="just">
              <a:lnSpc>
                <a:spcPct val="150000"/>
              </a:lnSpc>
            </a:pPr>
            <a:r>
              <a:rPr lang="en-US" altLang="en-US" sz="1900" dirty="0">
                <a:latin typeface="Times New Roman" panose="02020603050405020304" pitchFamily="18" charset="0"/>
                <a:cs typeface="Times New Roman" panose="02020603050405020304" pitchFamily="18" charset="0"/>
              </a:rPr>
              <a:t>The essential elements of an effective IT security program</a:t>
            </a:r>
          </a:p>
          <a:p>
            <a:pPr lvl="1" algn="just">
              <a:lnSpc>
                <a:spcPct val="150000"/>
              </a:lnSpc>
              <a:buFont typeface="Courier New" panose="02070309020205020404" pitchFamily="49" charset="0"/>
              <a:buChar char="o"/>
            </a:pPr>
            <a:r>
              <a:rPr lang="en-US" altLang="en-US" sz="1900" dirty="0">
                <a:latin typeface="Times New Roman" panose="02020603050405020304" pitchFamily="18" charset="0"/>
                <a:cs typeface="Times New Roman" panose="02020603050405020304" pitchFamily="18" charset="0"/>
              </a:rPr>
              <a:t>Periodically assess risk</a:t>
            </a:r>
          </a:p>
          <a:p>
            <a:pPr lvl="1" algn="just">
              <a:lnSpc>
                <a:spcPct val="150000"/>
              </a:lnSpc>
              <a:buFont typeface="Courier New" panose="02070309020205020404" pitchFamily="49" charset="0"/>
              <a:buChar char="o"/>
            </a:pPr>
            <a:r>
              <a:rPr lang="en-US" altLang="en-US" sz="1900" dirty="0">
                <a:latin typeface="Times New Roman" panose="02020603050405020304" pitchFamily="18" charset="0"/>
                <a:cs typeface="Times New Roman" panose="02020603050405020304" pitchFamily="18" charset="0"/>
              </a:rPr>
              <a:t>Document an entity-wide security program plan </a:t>
            </a:r>
          </a:p>
          <a:p>
            <a:pPr lvl="1" algn="just">
              <a:lnSpc>
                <a:spcPct val="150000"/>
              </a:lnSpc>
              <a:buFont typeface="Courier New" panose="02070309020205020404" pitchFamily="49" charset="0"/>
              <a:buChar char="o"/>
            </a:pPr>
            <a:r>
              <a:rPr lang="en-US" altLang="en-US" sz="1900" dirty="0">
                <a:latin typeface="Times New Roman" panose="02020603050405020304" pitchFamily="18" charset="0"/>
                <a:cs typeface="Times New Roman" panose="02020603050405020304" pitchFamily="18" charset="0"/>
              </a:rPr>
              <a:t>Establish a security management structure and clearly assign security responsibilities </a:t>
            </a:r>
          </a:p>
          <a:p>
            <a:pPr lvl="1" algn="just">
              <a:lnSpc>
                <a:spcPct val="150000"/>
              </a:lnSpc>
              <a:buFont typeface="Courier New" panose="02070309020205020404" pitchFamily="49" charset="0"/>
              <a:buChar char="o"/>
            </a:pPr>
            <a:r>
              <a:rPr lang="en-US" altLang="en-US" sz="1900" dirty="0">
                <a:latin typeface="Times New Roman" panose="02020603050405020304" pitchFamily="18" charset="0"/>
                <a:cs typeface="Times New Roman" panose="02020603050405020304" pitchFamily="18" charset="0"/>
              </a:rPr>
              <a:t>Implement effective security-related personnel policies</a:t>
            </a:r>
          </a:p>
          <a:p>
            <a:pPr lvl="1" algn="just">
              <a:lnSpc>
                <a:spcPct val="150000"/>
              </a:lnSpc>
              <a:buFont typeface="Courier New" panose="02070309020205020404" pitchFamily="49" charset="0"/>
              <a:buChar char="o"/>
            </a:pPr>
            <a:r>
              <a:rPr lang="en-US" altLang="en-US" sz="1900" dirty="0">
                <a:latin typeface="Times New Roman" panose="02020603050405020304" pitchFamily="18" charset="0"/>
                <a:cs typeface="Times New Roman" panose="02020603050405020304" pitchFamily="18" charset="0"/>
              </a:rPr>
              <a:t>Monitor the security program’s effectiveness and make changes as necessary</a:t>
            </a:r>
          </a:p>
          <a:p>
            <a:endParaRPr lang="en-IN" dirty="0"/>
          </a:p>
        </p:txBody>
      </p:sp>
      <p:sp>
        <p:nvSpPr>
          <p:cNvPr id="3" name="Slide Number Placeholder 2">
            <a:extLst>
              <a:ext uri="{FF2B5EF4-FFF2-40B4-BE49-F238E27FC236}">
                <a16:creationId xmlns:a16="http://schemas.microsoft.com/office/drawing/2014/main" xmlns="" id="{0E3BF2F6-75F6-46AA-A450-47880687B285}"/>
              </a:ext>
            </a:extLst>
          </p:cNvPr>
          <p:cNvSpPr>
            <a:spLocks noGrp="1"/>
          </p:cNvSpPr>
          <p:nvPr>
            <p:ph type="sldNum" sz="quarter" idx="12"/>
          </p:nvPr>
        </p:nvSpPr>
        <p:spPr/>
        <p:txBody>
          <a:bodyPr/>
          <a:lstStyle/>
          <a:p>
            <a:fld id="{7F20FCA7-7CD6-4DC1-80B8-ACA47B4EEDB0}" type="slidenum">
              <a:rPr lang="en-IN" smtClean="0"/>
              <a:t>35</a:t>
            </a:fld>
            <a:endParaRPr lang="en-IN"/>
          </a:p>
        </p:txBody>
      </p:sp>
    </p:spTree>
    <p:extLst>
      <p:ext uri="{BB962C8B-B14F-4D97-AF65-F5344CB8AC3E}">
        <p14:creationId xmlns:p14="http://schemas.microsoft.com/office/powerpoint/2010/main" val="2633771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1280890"/>
          </a:xfrm>
        </p:spPr>
        <p:txBody>
          <a:bodyPr>
            <a:normAutofit/>
          </a:bodyPr>
          <a:lstStyle/>
          <a:p>
            <a:r>
              <a:rPr lang="en-US" altLang="zh-TW" sz="2400" b="1" dirty="0">
                <a:solidFill>
                  <a:schemeClr val="tx1">
                    <a:lumMod val="95000"/>
                    <a:lumOff val="5000"/>
                  </a:schemeClr>
                </a:solidFill>
              </a:rPr>
              <a:t>Approaches to Information Security Implementation</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40156" y="2149789"/>
            <a:ext cx="8915400" cy="3777622"/>
          </a:xfrm>
        </p:spPr>
        <p:txBody>
          <a:bodyPr>
            <a:normAutofit/>
          </a:bodyPr>
          <a:lstStyle/>
          <a:p>
            <a:r>
              <a:rPr lang="en-IN" altLang="zh-TW" dirty="0">
                <a:latin typeface="Times New Roman" panose="02020603050405020304" pitchFamily="18" charset="0"/>
                <a:cs typeface="Times New Roman" panose="02020603050405020304" pitchFamily="18" charset="0"/>
              </a:rPr>
              <a:t>Its an incremental process requires coordination, time and patience.</a:t>
            </a:r>
          </a:p>
          <a:p>
            <a:r>
              <a:rPr lang="en-IN" altLang="zh-TW" dirty="0">
                <a:latin typeface="Times New Roman" panose="02020603050405020304" pitchFamily="18" charset="0"/>
                <a:cs typeface="Times New Roman" panose="02020603050405020304" pitchFamily="18" charset="0"/>
              </a:rPr>
              <a:t>Two type of approaches</a:t>
            </a:r>
          </a:p>
          <a:p>
            <a:pPr lvl="1">
              <a:buFont typeface="Wingdings" panose="05000000000000000000" pitchFamily="2" charset="2"/>
              <a:buChar char="§"/>
            </a:pPr>
            <a:r>
              <a:rPr lang="en-IN" altLang="zh-TW" sz="1800" dirty="0">
                <a:latin typeface="Times New Roman" panose="02020603050405020304" pitchFamily="18" charset="0"/>
                <a:cs typeface="Times New Roman" panose="02020603050405020304" pitchFamily="18" charset="0"/>
              </a:rPr>
              <a:t>Bottom Up Approach</a:t>
            </a:r>
          </a:p>
          <a:p>
            <a:pPr lvl="1">
              <a:buFont typeface="Wingdings" panose="05000000000000000000" pitchFamily="2" charset="2"/>
              <a:buChar char="§"/>
            </a:pPr>
            <a:r>
              <a:rPr lang="en-IN" altLang="zh-TW" sz="1800" dirty="0">
                <a:latin typeface="Times New Roman" panose="02020603050405020304" pitchFamily="18" charset="0"/>
                <a:cs typeface="Times New Roman" panose="02020603050405020304" pitchFamily="18" charset="0"/>
              </a:rPr>
              <a:t>Top Down Approach</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9122D450-E59B-40BB-9B48-1945000E3F98}"/>
              </a:ext>
            </a:extLst>
          </p:cNvPr>
          <p:cNvSpPr>
            <a:spLocks noGrp="1"/>
          </p:cNvSpPr>
          <p:nvPr>
            <p:ph type="sldNum" sz="quarter" idx="12"/>
          </p:nvPr>
        </p:nvSpPr>
        <p:spPr/>
        <p:txBody>
          <a:bodyPr/>
          <a:lstStyle/>
          <a:p>
            <a:fld id="{7F20FCA7-7CD6-4DC1-80B8-ACA47B4EEDB0}" type="slidenum">
              <a:rPr lang="en-IN" smtClean="0"/>
              <a:t>36</a:t>
            </a:fld>
            <a:endParaRPr lang="en-IN"/>
          </a:p>
        </p:txBody>
      </p:sp>
    </p:spTree>
    <p:extLst>
      <p:ext uri="{BB962C8B-B14F-4D97-AF65-F5344CB8AC3E}">
        <p14:creationId xmlns:p14="http://schemas.microsoft.com/office/powerpoint/2010/main" val="3226123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solidFill>
                  <a:schemeClr val="tx1">
                    <a:lumMod val="95000"/>
                    <a:lumOff val="5000"/>
                  </a:schemeClr>
                </a:solidFill>
              </a:rPr>
              <a:t>Bottom Up Approach</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40156" y="1540189"/>
            <a:ext cx="8915400" cy="3777622"/>
          </a:xfrm>
        </p:spPr>
        <p:txBody>
          <a:bodyPr>
            <a:normAutofit/>
          </a:bodyPr>
          <a:lstStyle/>
          <a:p>
            <a:pPr algn="just"/>
            <a:r>
              <a:rPr lang="en-US" altLang="zh-TW" dirty="0">
                <a:latin typeface="Times New Roman" panose="02020603050405020304" pitchFamily="18" charset="0"/>
                <a:cs typeface="Times New Roman" panose="02020603050405020304" pitchFamily="18" charset="0"/>
              </a:rPr>
              <a:t>Security from a grass-roots effort - systems administrators attempt to improve the security of their systems</a:t>
            </a:r>
          </a:p>
          <a:p>
            <a:pPr algn="just"/>
            <a:r>
              <a:rPr lang="en-US" altLang="zh-TW" dirty="0">
                <a:latin typeface="Times New Roman" panose="02020603050405020304" pitchFamily="18" charset="0"/>
                <a:cs typeface="Times New Roman" panose="02020603050405020304" pitchFamily="18" charset="0"/>
              </a:rPr>
              <a:t>Key advantage - technical expertise of the individual administrators</a:t>
            </a:r>
          </a:p>
          <a:p>
            <a:pPr algn="just"/>
            <a:r>
              <a:rPr lang="en-US" altLang="zh-TW" dirty="0">
                <a:latin typeface="Times New Roman" panose="02020603050405020304" pitchFamily="18" charset="0"/>
                <a:cs typeface="Times New Roman" panose="02020603050405020304" pitchFamily="18" charset="0"/>
              </a:rPr>
              <a:t>Seldom works, as it lacks a number of critical features:</a:t>
            </a:r>
          </a:p>
          <a:p>
            <a:pPr lvl="1" algn="just">
              <a:buFont typeface="Wingdings" panose="05000000000000000000" pitchFamily="2" charset="2"/>
              <a:buChar char="§"/>
            </a:pPr>
            <a:r>
              <a:rPr lang="en-US" altLang="zh-TW" sz="1800" dirty="0">
                <a:latin typeface="Times New Roman" panose="02020603050405020304" pitchFamily="18" charset="0"/>
                <a:cs typeface="Times New Roman" panose="02020603050405020304" pitchFamily="18" charset="0"/>
              </a:rPr>
              <a:t>participant support </a:t>
            </a:r>
          </a:p>
          <a:p>
            <a:pPr lvl="1" algn="just">
              <a:buFont typeface="Wingdings" panose="05000000000000000000" pitchFamily="2" charset="2"/>
              <a:buChar char="§"/>
            </a:pPr>
            <a:r>
              <a:rPr lang="en-US" altLang="zh-TW" sz="1800" dirty="0">
                <a:latin typeface="Times New Roman" panose="02020603050405020304" pitchFamily="18" charset="0"/>
                <a:cs typeface="Times New Roman" panose="02020603050405020304" pitchFamily="18" charset="0"/>
              </a:rPr>
              <a:t>organizational staying power</a:t>
            </a:r>
          </a:p>
        </p:txBody>
      </p:sp>
      <p:sp>
        <p:nvSpPr>
          <p:cNvPr id="4" name="Slide Number Placeholder 3">
            <a:extLst>
              <a:ext uri="{FF2B5EF4-FFF2-40B4-BE49-F238E27FC236}">
                <a16:creationId xmlns:a16="http://schemas.microsoft.com/office/drawing/2014/main" xmlns="" id="{4DEC69C9-DCA7-4060-977D-E69B0626A198}"/>
              </a:ext>
            </a:extLst>
          </p:cNvPr>
          <p:cNvSpPr>
            <a:spLocks noGrp="1"/>
          </p:cNvSpPr>
          <p:nvPr>
            <p:ph type="sldNum" sz="quarter" idx="12"/>
          </p:nvPr>
        </p:nvSpPr>
        <p:spPr/>
        <p:txBody>
          <a:bodyPr/>
          <a:lstStyle/>
          <a:p>
            <a:fld id="{7F20FCA7-7CD6-4DC1-80B8-ACA47B4EEDB0}" type="slidenum">
              <a:rPr lang="en-IN" smtClean="0"/>
              <a:t>37</a:t>
            </a:fld>
            <a:endParaRPr lang="en-IN"/>
          </a:p>
        </p:txBody>
      </p:sp>
    </p:spTree>
    <p:extLst>
      <p:ext uri="{BB962C8B-B14F-4D97-AF65-F5344CB8AC3E}">
        <p14:creationId xmlns:p14="http://schemas.microsoft.com/office/powerpoint/2010/main" val="4193565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cs typeface="Times New Roman" panose="02020603050405020304" pitchFamily="18" charset="0"/>
              </a:rPr>
              <a:t>Figure 1-7 – Approaches to Security Implementation</a:t>
            </a:r>
            <a:endParaRPr lang="en-IN" sz="2400" b="1" dirty="0">
              <a:solidFill>
                <a:schemeClr val="tx1">
                  <a:lumMod val="95000"/>
                  <a:lumOff val="5000"/>
                </a:schemeClr>
              </a:solidFill>
              <a:cs typeface="Times New Roman" panose="02020603050405020304" pitchFamily="18" charset="0"/>
            </a:endParaRPr>
          </a:p>
        </p:txBody>
      </p:sp>
      <p:pic>
        <p:nvPicPr>
          <p:cNvPr id="6" name="Picture 44" descr="Fig01-07">
            <a:extLst>
              <a:ext uri="{FF2B5EF4-FFF2-40B4-BE49-F238E27FC236}">
                <a16:creationId xmlns:a16="http://schemas.microsoft.com/office/drawing/2014/main" xmlns="" id="{CC74B377-B6F8-48B1-B549-D94AD36748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0" t="12194" r="851" b="17677"/>
          <a:stretch/>
        </p:blipFill>
        <p:spPr bwMode="auto">
          <a:xfrm>
            <a:off x="2322286" y="2075543"/>
            <a:ext cx="8374743" cy="352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xmlns="" id="{D443F161-1300-4D4D-BECF-B050F0AF5EF2}"/>
              </a:ext>
            </a:extLst>
          </p:cNvPr>
          <p:cNvSpPr>
            <a:spLocks noGrp="1"/>
          </p:cNvSpPr>
          <p:nvPr>
            <p:ph type="sldNum" sz="quarter" idx="12"/>
          </p:nvPr>
        </p:nvSpPr>
        <p:spPr/>
        <p:txBody>
          <a:bodyPr/>
          <a:lstStyle/>
          <a:p>
            <a:fld id="{7F20FCA7-7CD6-4DC1-80B8-ACA47B4EEDB0}" type="slidenum">
              <a:rPr lang="en-IN" smtClean="0"/>
              <a:t>38</a:t>
            </a:fld>
            <a:endParaRPr lang="en-IN"/>
          </a:p>
        </p:txBody>
      </p:sp>
    </p:spTree>
    <p:extLst>
      <p:ext uri="{BB962C8B-B14F-4D97-AF65-F5344CB8AC3E}">
        <p14:creationId xmlns:p14="http://schemas.microsoft.com/office/powerpoint/2010/main" val="1139495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t>Top-down</a:t>
            </a:r>
            <a:r>
              <a:rPr lang="en-US" altLang="zh-TW" sz="2400" dirty="0"/>
              <a:t> </a:t>
            </a:r>
            <a:r>
              <a:rPr lang="en-US" altLang="zh-TW" sz="2400" b="1" dirty="0">
                <a:solidFill>
                  <a:schemeClr val="tx1">
                    <a:lumMod val="95000"/>
                    <a:lumOff val="5000"/>
                  </a:schemeClr>
                </a:solidFill>
              </a:rPr>
              <a:t>Approach</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40156" y="1540189"/>
            <a:ext cx="8915400" cy="3777622"/>
          </a:xfrm>
        </p:spPr>
        <p:txBody>
          <a:bodyPr>
            <a:noAutofit/>
          </a:bodyPr>
          <a:lstStyle/>
          <a:p>
            <a:pPr algn="just">
              <a:lnSpc>
                <a:spcPct val="150000"/>
              </a:lnSpc>
              <a:spcBef>
                <a:spcPts val="0"/>
              </a:spcBef>
              <a:defRPr/>
            </a:pPr>
            <a:r>
              <a:rPr lang="en-US" altLang="zh-TW" dirty="0">
                <a:latin typeface="Times New Roman" panose="02020603050405020304" pitchFamily="18" charset="0"/>
                <a:cs typeface="Times New Roman" panose="02020603050405020304" pitchFamily="18" charset="0"/>
              </a:rPr>
              <a:t>Initiated by upper management:</a:t>
            </a:r>
          </a:p>
          <a:p>
            <a:pPr lvl="1" algn="just">
              <a:lnSpc>
                <a:spcPct val="150000"/>
              </a:lnSpc>
              <a:spcBef>
                <a:spcPts val="0"/>
              </a:spcBef>
              <a:buFont typeface="Arial" charset="0"/>
              <a:buChar char="•"/>
              <a:defRPr/>
            </a:pPr>
            <a:r>
              <a:rPr lang="en-US" altLang="zh-TW" sz="1800" dirty="0">
                <a:latin typeface="Times New Roman" panose="02020603050405020304" pitchFamily="18" charset="0"/>
                <a:cs typeface="Times New Roman" panose="02020603050405020304" pitchFamily="18" charset="0"/>
              </a:rPr>
              <a:t>issue policy, procedures, and processes </a:t>
            </a:r>
          </a:p>
          <a:p>
            <a:pPr lvl="1" algn="just">
              <a:lnSpc>
                <a:spcPct val="150000"/>
              </a:lnSpc>
              <a:spcBef>
                <a:spcPts val="0"/>
              </a:spcBef>
              <a:buFont typeface="Arial" charset="0"/>
              <a:buChar char="•"/>
              <a:defRPr/>
            </a:pPr>
            <a:r>
              <a:rPr lang="en-US" altLang="zh-TW" sz="1800" dirty="0">
                <a:latin typeface="Times New Roman" panose="02020603050405020304" pitchFamily="18" charset="0"/>
                <a:cs typeface="Times New Roman" panose="02020603050405020304" pitchFamily="18" charset="0"/>
              </a:rPr>
              <a:t>dictate the goals and expected outcomes of the project</a:t>
            </a:r>
          </a:p>
          <a:p>
            <a:pPr lvl="1" algn="just">
              <a:lnSpc>
                <a:spcPct val="150000"/>
              </a:lnSpc>
              <a:spcBef>
                <a:spcPts val="0"/>
              </a:spcBef>
              <a:buFont typeface="Arial" charset="0"/>
              <a:buChar char="•"/>
              <a:defRPr/>
            </a:pPr>
            <a:r>
              <a:rPr lang="en-US" altLang="zh-TW" sz="1800" dirty="0">
                <a:latin typeface="Times New Roman" panose="02020603050405020304" pitchFamily="18" charset="0"/>
                <a:cs typeface="Times New Roman" panose="02020603050405020304" pitchFamily="18" charset="0"/>
              </a:rPr>
              <a:t>determine who is accountable for each of the required actions</a:t>
            </a:r>
          </a:p>
          <a:p>
            <a:pPr algn="just">
              <a:lnSpc>
                <a:spcPct val="150000"/>
              </a:lnSpc>
              <a:spcBef>
                <a:spcPts val="0"/>
              </a:spcBef>
              <a:defRPr/>
            </a:pPr>
            <a:r>
              <a:rPr lang="en-US" altLang="zh-TW" dirty="0">
                <a:latin typeface="Times New Roman" panose="02020603050405020304" pitchFamily="18" charset="0"/>
                <a:cs typeface="Times New Roman" panose="02020603050405020304" pitchFamily="18" charset="0"/>
              </a:rPr>
              <a:t>This approach has strong upper management support, a dedicated champion, dedicated funding, clear planning, and the chance to influence organizational culture</a:t>
            </a:r>
          </a:p>
          <a:p>
            <a:pPr algn="just">
              <a:lnSpc>
                <a:spcPct val="150000"/>
              </a:lnSpc>
              <a:spcBef>
                <a:spcPts val="0"/>
              </a:spcBef>
              <a:defRPr/>
            </a:pPr>
            <a:r>
              <a:rPr lang="en-US" altLang="zh-TW" dirty="0">
                <a:latin typeface="Times New Roman" panose="02020603050405020304" pitchFamily="18" charset="0"/>
                <a:cs typeface="Times New Roman" panose="02020603050405020304" pitchFamily="18" charset="0"/>
              </a:rPr>
              <a:t>May also involve a formal development strategy referred to as a systems development life cycle</a:t>
            </a:r>
          </a:p>
          <a:p>
            <a:pPr lvl="1" algn="just">
              <a:lnSpc>
                <a:spcPct val="150000"/>
              </a:lnSpc>
              <a:spcBef>
                <a:spcPts val="0"/>
              </a:spcBef>
              <a:buFont typeface="Arial" charset="0"/>
              <a:buChar char="•"/>
              <a:defRPr/>
            </a:pPr>
            <a:r>
              <a:rPr lang="en-US" altLang="zh-TW" sz="1800" dirty="0">
                <a:latin typeface="Times New Roman" panose="02020603050405020304" pitchFamily="18" charset="0"/>
                <a:cs typeface="Times New Roman" panose="02020603050405020304" pitchFamily="18" charset="0"/>
              </a:rPr>
              <a:t>Most successful top-down approach</a:t>
            </a:r>
          </a:p>
        </p:txBody>
      </p:sp>
      <p:sp>
        <p:nvSpPr>
          <p:cNvPr id="4" name="Slide Number Placeholder 3">
            <a:extLst>
              <a:ext uri="{FF2B5EF4-FFF2-40B4-BE49-F238E27FC236}">
                <a16:creationId xmlns:a16="http://schemas.microsoft.com/office/drawing/2014/main" xmlns="" id="{DB3F5444-CC2A-4B84-A2AD-4D26279C4BAD}"/>
              </a:ext>
            </a:extLst>
          </p:cNvPr>
          <p:cNvSpPr>
            <a:spLocks noGrp="1"/>
          </p:cNvSpPr>
          <p:nvPr>
            <p:ph type="sldNum" sz="quarter" idx="12"/>
          </p:nvPr>
        </p:nvSpPr>
        <p:spPr/>
        <p:txBody>
          <a:bodyPr/>
          <a:lstStyle/>
          <a:p>
            <a:fld id="{7F20FCA7-7CD6-4DC1-80B8-ACA47B4EEDB0}" type="slidenum">
              <a:rPr lang="en-IN" smtClean="0"/>
              <a:t>39</a:t>
            </a:fld>
            <a:endParaRPr lang="en-IN"/>
          </a:p>
        </p:txBody>
      </p:sp>
    </p:spTree>
    <p:extLst>
      <p:ext uri="{BB962C8B-B14F-4D97-AF65-F5344CB8AC3E}">
        <p14:creationId xmlns:p14="http://schemas.microsoft.com/office/powerpoint/2010/main" val="79892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C3860-A389-49B6-98A8-8E9BB0F42B73}"/>
              </a:ext>
            </a:extLst>
          </p:cNvPr>
          <p:cNvSpPr>
            <a:spLocks noGrp="1"/>
          </p:cNvSpPr>
          <p:nvPr>
            <p:ph type="title"/>
          </p:nvPr>
        </p:nvSpPr>
        <p:spPr>
          <a:xfrm>
            <a:off x="1877307" y="682363"/>
            <a:ext cx="8911687" cy="528829"/>
          </a:xfrm>
        </p:spPr>
        <p:txBody>
          <a:bodyPr>
            <a:normAutofit/>
          </a:bodyPr>
          <a:lstStyle/>
          <a:p>
            <a:r>
              <a:rPr lang="en-US" altLang="en-US" sz="2400" b="1" dirty="0">
                <a:solidFill>
                  <a:schemeClr val="tx1">
                    <a:lumMod val="95000"/>
                    <a:lumOff val="5000"/>
                  </a:schemeClr>
                </a:solidFill>
              </a:rPr>
              <a:t>2. </a:t>
            </a:r>
            <a:r>
              <a:rPr lang="en-US" altLang="en-US" sz="2400" b="1" dirty="0"/>
              <a:t>History of Information </a:t>
            </a:r>
            <a:r>
              <a:rPr lang="en-US" altLang="en-US" sz="2400" b="1" dirty="0">
                <a:solidFill>
                  <a:schemeClr val="tx1">
                    <a:lumMod val="95000"/>
                    <a:lumOff val="5000"/>
                  </a:schemeClr>
                </a:solidFill>
              </a:rPr>
              <a:t>Security</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527B9600-3B17-49CE-9514-BA5BAD90F1A5}"/>
              </a:ext>
            </a:extLst>
          </p:cNvPr>
          <p:cNvSpPr>
            <a:spLocks noGrp="1"/>
          </p:cNvSpPr>
          <p:nvPr>
            <p:ph idx="1"/>
          </p:nvPr>
        </p:nvSpPr>
        <p:spPr>
          <a:xfrm>
            <a:off x="2006116" y="1211192"/>
            <a:ext cx="8915400" cy="5375138"/>
          </a:xfrm>
        </p:spPr>
        <p:txBody>
          <a:bodyPr/>
          <a:lstStyle/>
          <a:p>
            <a:pPr marL="0" indent="0">
              <a:buNone/>
            </a:pPr>
            <a:r>
              <a:rPr lang="en-US" altLang="en-US" b="1" u="sng" dirty="0">
                <a:solidFill>
                  <a:schemeClr val="tx1">
                    <a:lumMod val="95000"/>
                    <a:lumOff val="5000"/>
                  </a:schemeClr>
                </a:solidFill>
                <a:latin typeface="+mj-lt"/>
                <a:cs typeface="Times New Roman" panose="02020603050405020304" pitchFamily="18" charset="0"/>
              </a:rPr>
              <a:t>What is security</a:t>
            </a:r>
            <a:r>
              <a:rPr lang="en-US" altLang="en-US" b="1" u="sng"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1600" dirty="0">
              <a:solidFill>
                <a:schemeClr val="tx1">
                  <a:lumMod val="95000"/>
                  <a:lumOff val="5000"/>
                </a:schemeClr>
              </a:solidFill>
              <a:latin typeface="Times New Roman" pitchFamily="18" charset="0"/>
              <a:cs typeface="Times New Roman" pitchFamily="18" charset="0"/>
            </a:endParaRPr>
          </a:p>
          <a:p>
            <a:pPr marL="0" indent="0">
              <a:buNone/>
            </a:pPr>
            <a:r>
              <a:rPr lang="en-US" dirty="0">
                <a:solidFill>
                  <a:schemeClr val="tx1">
                    <a:lumMod val="95000"/>
                    <a:lumOff val="5000"/>
                  </a:schemeClr>
                </a:solidFill>
                <a:latin typeface="Times New Roman" pitchFamily="18" charset="0"/>
                <a:cs typeface="Times New Roman" pitchFamily="18" charset="0"/>
              </a:rPr>
              <a:t>security is defined as,  </a:t>
            </a:r>
          </a:p>
          <a:p>
            <a:pPr marL="0" indent="0">
              <a:buNone/>
            </a:pPr>
            <a:r>
              <a:rPr lang="en-US" dirty="0">
                <a:solidFill>
                  <a:schemeClr val="tx1">
                    <a:lumMod val="95000"/>
                    <a:lumOff val="5000"/>
                  </a:schemeClr>
                </a:solidFill>
                <a:latin typeface="Times New Roman" pitchFamily="18" charset="0"/>
                <a:cs typeface="Times New Roman" pitchFamily="18" charset="0"/>
              </a:rPr>
              <a:t>“The quality or state of being secure—to be free from danger.” </a:t>
            </a:r>
            <a:endParaRPr lang="en-IN" dirty="0">
              <a:solidFill>
                <a:schemeClr val="tx1">
                  <a:lumMod val="95000"/>
                  <a:lumOff val="5000"/>
                </a:schemeClr>
              </a:solidFill>
              <a:latin typeface="Times New Roman" pitchFamily="18" charset="0"/>
              <a:cs typeface="Times New Roman" pitchFamily="18" charset="0"/>
            </a:endParaRPr>
          </a:p>
        </p:txBody>
      </p:sp>
      <p:sp>
        <p:nvSpPr>
          <p:cNvPr id="17" name="Rectangle 16">
            <a:extLst>
              <a:ext uri="{FF2B5EF4-FFF2-40B4-BE49-F238E27FC236}">
                <a16:creationId xmlns:a16="http://schemas.microsoft.com/office/drawing/2014/main" xmlns="" id="{BF0E75BC-31D9-4875-9C93-F535142610DA}"/>
              </a:ext>
            </a:extLst>
          </p:cNvPr>
          <p:cNvSpPr/>
          <p:nvPr/>
        </p:nvSpPr>
        <p:spPr>
          <a:xfrm>
            <a:off x="2194977" y="2942189"/>
            <a:ext cx="1929607"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b="1" dirty="0"/>
              <a:t>Physical security</a:t>
            </a:r>
            <a:endParaRPr lang="en-IN" dirty="0"/>
          </a:p>
        </p:txBody>
      </p:sp>
      <p:sp>
        <p:nvSpPr>
          <p:cNvPr id="18" name="Rectangle 17">
            <a:extLst>
              <a:ext uri="{FF2B5EF4-FFF2-40B4-BE49-F238E27FC236}">
                <a16:creationId xmlns:a16="http://schemas.microsoft.com/office/drawing/2014/main" xmlns="" id="{1068382B-59DD-4F8A-938B-1E4C865A70A6}"/>
              </a:ext>
            </a:extLst>
          </p:cNvPr>
          <p:cNvSpPr/>
          <p:nvPr/>
        </p:nvSpPr>
        <p:spPr>
          <a:xfrm>
            <a:off x="2834977" y="3513689"/>
            <a:ext cx="1994218"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b="1" dirty="0"/>
              <a:t>Personal security</a:t>
            </a:r>
            <a:endParaRPr lang="en-IN" dirty="0"/>
          </a:p>
        </p:txBody>
      </p:sp>
      <p:sp>
        <p:nvSpPr>
          <p:cNvPr id="19" name="Rectangle 18">
            <a:extLst>
              <a:ext uri="{FF2B5EF4-FFF2-40B4-BE49-F238E27FC236}">
                <a16:creationId xmlns:a16="http://schemas.microsoft.com/office/drawing/2014/main" xmlns="" id="{878AFBE8-776A-43F5-BF0C-1B14CD08EACE}"/>
              </a:ext>
            </a:extLst>
          </p:cNvPr>
          <p:cNvSpPr/>
          <p:nvPr/>
        </p:nvSpPr>
        <p:spPr>
          <a:xfrm>
            <a:off x="3966230" y="4013751"/>
            <a:ext cx="2252663"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b="1" dirty="0"/>
              <a:t>Operations security</a:t>
            </a:r>
            <a:endParaRPr lang="en-IN" dirty="0"/>
          </a:p>
        </p:txBody>
      </p:sp>
      <p:sp>
        <p:nvSpPr>
          <p:cNvPr id="20" name="Rectangle 19">
            <a:extLst>
              <a:ext uri="{FF2B5EF4-FFF2-40B4-BE49-F238E27FC236}">
                <a16:creationId xmlns:a16="http://schemas.microsoft.com/office/drawing/2014/main" xmlns="" id="{7642754A-6CD1-40AE-ABE9-35281AABC1BE}"/>
              </a:ext>
            </a:extLst>
          </p:cNvPr>
          <p:cNvSpPr/>
          <p:nvPr/>
        </p:nvSpPr>
        <p:spPr>
          <a:xfrm>
            <a:off x="4441185" y="4585251"/>
            <a:ext cx="3064038"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auto">
              <a:spcBef>
                <a:spcPts val="0"/>
              </a:spcBef>
              <a:spcAft>
                <a:spcPts val="0"/>
              </a:spcAft>
              <a:defRPr/>
            </a:pPr>
            <a:r>
              <a:rPr lang="en-US" b="1" dirty="0"/>
              <a:t>Communications security</a:t>
            </a:r>
            <a:endParaRPr lang="en-IN" dirty="0"/>
          </a:p>
        </p:txBody>
      </p:sp>
      <p:sp>
        <p:nvSpPr>
          <p:cNvPr id="21" name="Rectangle 20">
            <a:extLst>
              <a:ext uri="{FF2B5EF4-FFF2-40B4-BE49-F238E27FC236}">
                <a16:creationId xmlns:a16="http://schemas.microsoft.com/office/drawing/2014/main" xmlns="" id="{5183E696-7620-4258-A9BA-35A80671D1FE}"/>
              </a:ext>
            </a:extLst>
          </p:cNvPr>
          <p:cNvSpPr/>
          <p:nvPr/>
        </p:nvSpPr>
        <p:spPr>
          <a:xfrm>
            <a:off x="6120627" y="5144051"/>
            <a:ext cx="2004695"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b="1" dirty="0"/>
              <a:t>Network security</a:t>
            </a:r>
            <a:endParaRPr lang="en-IN" dirty="0"/>
          </a:p>
        </p:txBody>
      </p:sp>
      <p:sp>
        <p:nvSpPr>
          <p:cNvPr id="22" name="Rectangle 21">
            <a:extLst>
              <a:ext uri="{FF2B5EF4-FFF2-40B4-BE49-F238E27FC236}">
                <a16:creationId xmlns:a16="http://schemas.microsoft.com/office/drawing/2014/main" xmlns="" id="{44A2C2CC-18E1-4959-9736-9BF0FE18AB1D}"/>
              </a:ext>
            </a:extLst>
          </p:cNvPr>
          <p:cNvSpPr/>
          <p:nvPr/>
        </p:nvSpPr>
        <p:spPr>
          <a:xfrm>
            <a:off x="7105274" y="5728251"/>
            <a:ext cx="2345213" cy="369888"/>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auto">
              <a:spcBef>
                <a:spcPts val="0"/>
              </a:spcBef>
              <a:spcAft>
                <a:spcPts val="0"/>
              </a:spcAft>
              <a:defRPr/>
            </a:pPr>
            <a:r>
              <a:rPr lang="en-US" b="1" dirty="0"/>
              <a:t>Information security</a:t>
            </a:r>
            <a:endParaRPr lang="en-IN" dirty="0"/>
          </a:p>
        </p:txBody>
      </p:sp>
      <p:sp>
        <p:nvSpPr>
          <p:cNvPr id="23" name="TextBox 22">
            <a:extLst>
              <a:ext uri="{FF2B5EF4-FFF2-40B4-BE49-F238E27FC236}">
                <a16:creationId xmlns:a16="http://schemas.microsoft.com/office/drawing/2014/main" xmlns="" id="{C6C2B387-7223-4A63-948A-7E7418F914D7}"/>
              </a:ext>
            </a:extLst>
          </p:cNvPr>
          <p:cNvSpPr txBox="1"/>
          <p:nvPr/>
        </p:nvSpPr>
        <p:spPr>
          <a:xfrm>
            <a:off x="7746519" y="2299252"/>
            <a:ext cx="2152855" cy="369332"/>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fontAlgn="auto">
              <a:spcBef>
                <a:spcPts val="0"/>
              </a:spcBef>
              <a:spcAft>
                <a:spcPts val="0"/>
              </a:spcAft>
              <a:defRPr/>
            </a:pPr>
            <a:r>
              <a:rPr lang="en-US" b="1" dirty="0"/>
              <a:t>Types of Security </a:t>
            </a:r>
            <a:endParaRPr lang="en-IN" b="1" dirty="0"/>
          </a:p>
        </p:txBody>
      </p:sp>
      <p:cxnSp>
        <p:nvCxnSpPr>
          <p:cNvPr id="32" name="Shape 15">
            <a:extLst>
              <a:ext uri="{FF2B5EF4-FFF2-40B4-BE49-F238E27FC236}">
                <a16:creationId xmlns:a16="http://schemas.microsoft.com/office/drawing/2014/main" xmlns="" id="{DA82EC2F-AA8A-4E36-9C1C-886D140A0D32}"/>
              </a:ext>
            </a:extLst>
          </p:cNvPr>
          <p:cNvCxnSpPr>
            <a:cxnSpLocks/>
          </p:cNvCxnSpPr>
          <p:nvPr/>
        </p:nvCxnSpPr>
        <p:spPr>
          <a:xfrm rot="5400000">
            <a:off x="6171716" y="627063"/>
            <a:ext cx="457200" cy="45148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hape 19">
            <a:extLst>
              <a:ext uri="{FF2B5EF4-FFF2-40B4-BE49-F238E27FC236}">
                <a16:creationId xmlns:a16="http://schemas.microsoft.com/office/drawing/2014/main" xmlns="" id="{A46E1E9A-AFBD-4C1D-9240-E30B12E1C08C}"/>
              </a:ext>
            </a:extLst>
          </p:cNvPr>
          <p:cNvCxnSpPr>
            <a:cxnSpLocks/>
          </p:cNvCxnSpPr>
          <p:nvPr/>
        </p:nvCxnSpPr>
        <p:spPr>
          <a:xfrm rot="5400000">
            <a:off x="6236804" y="1263650"/>
            <a:ext cx="1028700" cy="38131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hape 21">
            <a:extLst>
              <a:ext uri="{FF2B5EF4-FFF2-40B4-BE49-F238E27FC236}">
                <a16:creationId xmlns:a16="http://schemas.microsoft.com/office/drawing/2014/main" xmlns="" id="{4C2EBA4D-39EE-4348-863A-C2DE43F0284F}"/>
              </a:ext>
            </a:extLst>
          </p:cNvPr>
          <p:cNvCxnSpPr>
            <a:cxnSpLocks/>
          </p:cNvCxnSpPr>
          <p:nvPr/>
        </p:nvCxnSpPr>
        <p:spPr>
          <a:xfrm rot="5400000">
            <a:off x="6675748" y="2202656"/>
            <a:ext cx="1528762" cy="24352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hape 29">
            <a:extLst>
              <a:ext uri="{FF2B5EF4-FFF2-40B4-BE49-F238E27FC236}">
                <a16:creationId xmlns:a16="http://schemas.microsoft.com/office/drawing/2014/main" xmlns="" id="{6453F9A6-04C1-4DEA-8D6D-02F60BA54B44}"/>
              </a:ext>
            </a:extLst>
          </p:cNvPr>
          <p:cNvCxnSpPr>
            <a:cxnSpLocks/>
          </p:cNvCxnSpPr>
          <p:nvPr/>
        </p:nvCxnSpPr>
        <p:spPr>
          <a:xfrm rot="16200000" flipH="1">
            <a:off x="7445450" y="3881438"/>
            <a:ext cx="3243262" cy="792162"/>
          </a:xfrm>
          <a:prstGeom prst="bentConnector4">
            <a:avLst>
              <a:gd name="adj1" fmla="val 81790"/>
              <a:gd name="adj2" fmla="val 144097"/>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7" name="Shape 23">
            <a:extLst>
              <a:ext uri="{FF2B5EF4-FFF2-40B4-BE49-F238E27FC236}">
                <a16:creationId xmlns:a16="http://schemas.microsoft.com/office/drawing/2014/main" xmlns="" id="{E399F28B-E18B-4D92-9186-5BF0A7687EC6}"/>
              </a:ext>
            </a:extLst>
          </p:cNvPr>
          <p:cNvCxnSpPr>
            <a:cxnSpLocks/>
          </p:cNvCxnSpPr>
          <p:nvPr/>
        </p:nvCxnSpPr>
        <p:spPr>
          <a:xfrm rot="5400000">
            <a:off x="7034281" y="3119437"/>
            <a:ext cx="2100262" cy="117316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hape 25">
            <a:extLst>
              <a:ext uri="{FF2B5EF4-FFF2-40B4-BE49-F238E27FC236}">
                <a16:creationId xmlns:a16="http://schemas.microsoft.com/office/drawing/2014/main" xmlns="" id="{123B837D-F0CD-4589-A687-2ACE4DDA9072}"/>
              </a:ext>
            </a:extLst>
          </p:cNvPr>
          <p:cNvCxnSpPr>
            <a:cxnSpLocks/>
          </p:cNvCxnSpPr>
          <p:nvPr/>
        </p:nvCxnSpPr>
        <p:spPr>
          <a:xfrm rot="5400000">
            <a:off x="6948876" y="3661190"/>
            <a:ext cx="2926715" cy="5175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xmlns="" id="{CF3D5597-8AA1-4CC1-AA39-EE45F2DBAE3E}"/>
              </a:ext>
            </a:extLst>
          </p:cNvPr>
          <p:cNvSpPr>
            <a:spLocks noGrp="1"/>
          </p:cNvSpPr>
          <p:nvPr>
            <p:ph type="sldNum" sz="quarter" idx="12"/>
          </p:nvPr>
        </p:nvSpPr>
        <p:spPr/>
        <p:txBody>
          <a:bodyPr/>
          <a:lstStyle/>
          <a:p>
            <a:fld id="{7F20FCA7-7CD6-4DC1-80B8-ACA47B4EEDB0}" type="slidenum">
              <a:rPr lang="en-IN" smtClean="0"/>
              <a:t>4</a:t>
            </a:fld>
            <a:endParaRPr lang="en-IN"/>
          </a:p>
        </p:txBody>
      </p:sp>
    </p:spTree>
    <p:extLst>
      <p:ext uri="{BB962C8B-B14F-4D97-AF65-F5344CB8AC3E}">
        <p14:creationId xmlns:p14="http://schemas.microsoft.com/office/powerpoint/2010/main" val="1461459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en-US" sz="2400" b="1" dirty="0"/>
              <a:t>8. The SDLC</a:t>
            </a:r>
            <a:endParaRPr lang="en-IN" sz="2400" b="1" dirty="0">
              <a:solidFill>
                <a:schemeClr val="tx1">
                  <a:lumMod val="95000"/>
                  <a:lumOff val="5000"/>
                </a:schemeClr>
              </a:solidFill>
            </a:endParaRPr>
          </a:p>
        </p:txBody>
      </p:sp>
      <p:sp>
        <p:nvSpPr>
          <p:cNvPr id="5" name="Content Placeholder 4">
            <a:extLst>
              <a:ext uri="{FF2B5EF4-FFF2-40B4-BE49-F238E27FC236}">
                <a16:creationId xmlns:a16="http://schemas.microsoft.com/office/drawing/2014/main" xmlns="" id="{F9EBD412-8336-41FC-83B5-F7E237725CA3}"/>
              </a:ext>
            </a:extLst>
          </p:cNvPr>
          <p:cNvSpPr>
            <a:spLocks noGrp="1"/>
          </p:cNvSpPr>
          <p:nvPr>
            <p:ph idx="1"/>
          </p:nvPr>
        </p:nvSpPr>
        <p:spPr>
          <a:xfrm>
            <a:off x="1747384" y="1436913"/>
            <a:ext cx="8915400" cy="4695377"/>
          </a:xfrm>
        </p:spPr>
        <p:txBody>
          <a:bodyPr/>
          <a:lstStyle/>
          <a:p>
            <a:pPr algn="just"/>
            <a:r>
              <a:rPr lang="en-US" altLang="en-US" dirty="0">
                <a:latin typeface="Times New Roman" panose="02020603050405020304" pitchFamily="18" charset="0"/>
                <a:cs typeface="Times New Roman" panose="02020603050405020304" pitchFamily="18" charset="0"/>
              </a:rPr>
              <a:t>SDLC is a detailed plan to create, develop, test and eventually implement a software</a:t>
            </a:r>
          </a:p>
          <a:p>
            <a:pPr algn="just"/>
            <a:r>
              <a:rPr lang="en-US" altLang="en-US" dirty="0">
                <a:latin typeface="Times New Roman" panose="02020603050405020304" pitchFamily="18" charset="0"/>
                <a:cs typeface="Times New Roman" panose="02020603050405020304" pitchFamily="18" charset="0"/>
              </a:rPr>
              <a:t>Software development is a complex process and to manage this complexity of number of SDLC models or methodologies have been created </a:t>
            </a:r>
          </a:p>
          <a:p>
            <a:pPr marL="0" indent="0">
              <a:buNone/>
            </a:pPr>
            <a:endParaRPr lang="en-US" altLang="en-US" b="1" i="1" dirty="0"/>
          </a:p>
          <a:p>
            <a:pPr marL="0" indent="0">
              <a:buNone/>
            </a:pPr>
            <a:r>
              <a:rPr lang="en-US" altLang="en-US" b="1" i="1" dirty="0"/>
              <a:t>Objectives of SDLC</a:t>
            </a:r>
            <a:endParaRPr lang="en-US" altLang="en-US"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Ensures the delivery of high quality systems</a:t>
            </a:r>
          </a:p>
          <a:p>
            <a:pPr algn="just">
              <a:lnSpc>
                <a:spcPct val="150000"/>
              </a:lnSpc>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Provide strong management control</a:t>
            </a:r>
          </a:p>
          <a:p>
            <a:pPr algn="just">
              <a:lnSpc>
                <a:spcPct val="150000"/>
              </a:lnSpc>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Maximize productivity  </a:t>
            </a:r>
          </a:p>
          <a:p>
            <a:pPr marL="0" indent="0">
              <a:buNone/>
            </a:pPr>
            <a:endParaRPr lang="en-IN" dirty="0"/>
          </a:p>
        </p:txBody>
      </p:sp>
      <p:pic>
        <p:nvPicPr>
          <p:cNvPr id="7" name="Picture 2" descr="https://eternalsunshineoftheismind.files.wordpress.com/2013/02/sdlc1.jpg">
            <a:extLst>
              <a:ext uri="{FF2B5EF4-FFF2-40B4-BE49-F238E27FC236}">
                <a16:creationId xmlns:a16="http://schemas.microsoft.com/office/drawing/2014/main" xmlns="" id="{AAB74740-C87D-41C6-8ECD-592240090DBB}"/>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6700384" y="2547257"/>
            <a:ext cx="3962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xmlns="" id="{99F38510-33A6-4B9E-A13E-37B9C225CEF5}"/>
              </a:ext>
            </a:extLst>
          </p:cNvPr>
          <p:cNvSpPr>
            <a:spLocks noGrp="1"/>
          </p:cNvSpPr>
          <p:nvPr>
            <p:ph type="sldNum" sz="quarter" idx="12"/>
          </p:nvPr>
        </p:nvSpPr>
        <p:spPr/>
        <p:txBody>
          <a:bodyPr/>
          <a:lstStyle/>
          <a:p>
            <a:fld id="{7F20FCA7-7CD6-4DC1-80B8-ACA47B4EEDB0}" type="slidenum">
              <a:rPr lang="en-IN" smtClean="0"/>
              <a:t>40</a:t>
            </a:fld>
            <a:endParaRPr lang="en-IN"/>
          </a:p>
        </p:txBody>
      </p:sp>
    </p:spTree>
    <p:extLst>
      <p:ext uri="{BB962C8B-B14F-4D97-AF65-F5344CB8AC3E}">
        <p14:creationId xmlns:p14="http://schemas.microsoft.com/office/powerpoint/2010/main" val="2847977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t>Investigation</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40156" y="1540189"/>
            <a:ext cx="8915400" cy="3777622"/>
          </a:xfrm>
        </p:spPr>
        <p:txBody>
          <a:bodyPr>
            <a:noAutofit/>
          </a:bodyPr>
          <a:lstStyle/>
          <a:p>
            <a:r>
              <a:rPr lang="en-US" altLang="zh-TW" dirty="0">
                <a:latin typeface="Times New Roman" panose="02020603050405020304" pitchFamily="18" charset="0"/>
                <a:cs typeface="Times New Roman" panose="02020603050405020304" pitchFamily="18" charset="0"/>
              </a:rPr>
              <a:t>What is the problem the system is being developed to solve?  </a:t>
            </a:r>
          </a:p>
          <a:p>
            <a:pPr>
              <a:buNone/>
            </a:pPr>
            <a:endParaRPr lang="en-US" altLang="zh-TW"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altLang="zh-TW" sz="1800" dirty="0">
                <a:latin typeface="Times New Roman" panose="02020603050405020304" pitchFamily="18" charset="0"/>
                <a:cs typeface="Times New Roman" panose="02020603050405020304" pitchFamily="18" charset="0"/>
              </a:rPr>
              <a:t>The objectives, constraints, and scope of the project are specified</a:t>
            </a:r>
          </a:p>
          <a:p>
            <a:pPr lvl="1">
              <a:buFont typeface="Wingdings" panose="05000000000000000000" pitchFamily="2" charset="2"/>
              <a:buChar char="§"/>
            </a:pPr>
            <a:r>
              <a:rPr lang="en-US" altLang="zh-TW" sz="1800" dirty="0">
                <a:latin typeface="Times New Roman" panose="02020603050405020304" pitchFamily="18" charset="0"/>
                <a:cs typeface="Times New Roman" panose="02020603050405020304" pitchFamily="18" charset="0"/>
              </a:rPr>
              <a:t>A preliminary cost/benefit analysis is developed</a:t>
            </a:r>
          </a:p>
          <a:p>
            <a:pPr lvl="1">
              <a:buFont typeface="Wingdings" panose="05000000000000000000" pitchFamily="2" charset="2"/>
              <a:buChar char="§"/>
            </a:pPr>
            <a:r>
              <a:rPr lang="en-US" altLang="zh-TW" sz="1800" dirty="0">
                <a:latin typeface="Times New Roman" panose="02020603050405020304" pitchFamily="18" charset="0"/>
                <a:cs typeface="Times New Roman" panose="02020603050405020304" pitchFamily="18" charset="0"/>
              </a:rPr>
              <a:t>A feasibility analysis is performed to assesses the economic, technical, and behavioral feasibilities of the process</a:t>
            </a:r>
          </a:p>
          <a:p>
            <a:pPr algn="just">
              <a:lnSpc>
                <a:spcPct val="150000"/>
              </a:lnSpc>
              <a:spcBef>
                <a:spcPts val="0"/>
              </a:spcBef>
              <a:defRPr/>
            </a:pPr>
            <a:endParaRPr lang="en-US" altLang="zh-TW"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A33193ED-A59C-4E32-95EE-68CC7A396068}"/>
              </a:ext>
            </a:extLst>
          </p:cNvPr>
          <p:cNvSpPr>
            <a:spLocks noGrp="1"/>
          </p:cNvSpPr>
          <p:nvPr>
            <p:ph type="sldNum" sz="quarter" idx="12"/>
          </p:nvPr>
        </p:nvSpPr>
        <p:spPr/>
        <p:txBody>
          <a:bodyPr/>
          <a:lstStyle/>
          <a:p>
            <a:fld id="{7F20FCA7-7CD6-4DC1-80B8-ACA47B4EEDB0}" type="slidenum">
              <a:rPr lang="en-IN" smtClean="0"/>
              <a:t>41</a:t>
            </a:fld>
            <a:endParaRPr lang="en-IN"/>
          </a:p>
        </p:txBody>
      </p:sp>
    </p:spTree>
    <p:extLst>
      <p:ext uri="{BB962C8B-B14F-4D97-AF65-F5344CB8AC3E}">
        <p14:creationId xmlns:p14="http://schemas.microsoft.com/office/powerpoint/2010/main" val="1765047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t>Analysis</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40156" y="1540188"/>
            <a:ext cx="8915400" cy="4592101"/>
          </a:xfrm>
        </p:spPr>
        <p:txBody>
          <a:bodyPr>
            <a:noAutofit/>
          </a:bodyPr>
          <a:lstStyle/>
          <a:p>
            <a:r>
              <a:rPr lang="en-US" altLang="zh-TW" sz="2000" dirty="0">
                <a:latin typeface="Times New Roman" panose="02020603050405020304" pitchFamily="18" charset="0"/>
                <a:cs typeface="Times New Roman" panose="02020603050405020304" pitchFamily="18" charset="0"/>
              </a:rPr>
              <a:t>Consists primarily of </a:t>
            </a:r>
          </a:p>
          <a:p>
            <a:pPr lvl="1">
              <a:buFont typeface="Wingdings" panose="05000000000000000000" pitchFamily="2" charset="2"/>
              <a:buChar char="§"/>
            </a:pPr>
            <a:r>
              <a:rPr lang="en-US" altLang="zh-TW" sz="2000" dirty="0">
                <a:latin typeface="Times New Roman" panose="02020603050405020304" pitchFamily="18" charset="0"/>
                <a:cs typeface="Times New Roman" panose="02020603050405020304" pitchFamily="18" charset="0"/>
              </a:rPr>
              <a:t>assessments of the organization</a:t>
            </a:r>
          </a:p>
          <a:p>
            <a:pPr lvl="1">
              <a:buFont typeface="Wingdings" panose="05000000000000000000" pitchFamily="2" charset="2"/>
              <a:buChar char="§"/>
            </a:pPr>
            <a:r>
              <a:rPr lang="en-US" altLang="zh-TW" sz="2000" dirty="0">
                <a:latin typeface="Times New Roman" panose="02020603050405020304" pitchFamily="18" charset="0"/>
                <a:cs typeface="Times New Roman" panose="02020603050405020304" pitchFamily="18" charset="0"/>
              </a:rPr>
              <a:t>the status of current systems</a:t>
            </a:r>
          </a:p>
          <a:p>
            <a:pPr lvl="1">
              <a:buFont typeface="Wingdings" panose="05000000000000000000" pitchFamily="2" charset="2"/>
              <a:buChar char="§"/>
            </a:pPr>
            <a:r>
              <a:rPr lang="en-US" altLang="zh-TW" sz="2000" dirty="0">
                <a:latin typeface="Times New Roman" panose="02020603050405020304" pitchFamily="18" charset="0"/>
                <a:cs typeface="Times New Roman" panose="02020603050405020304" pitchFamily="18" charset="0"/>
              </a:rPr>
              <a:t>capability to support the proposed systems  </a:t>
            </a:r>
          </a:p>
          <a:p>
            <a:pPr lvl="1"/>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Analysts begin to determine</a:t>
            </a:r>
          </a:p>
          <a:p>
            <a:pPr lvl="1">
              <a:buFont typeface="Wingdings" panose="05000000000000000000" pitchFamily="2" charset="2"/>
              <a:buChar char="§"/>
            </a:pPr>
            <a:r>
              <a:rPr lang="en-US" altLang="zh-TW" sz="2000" dirty="0">
                <a:latin typeface="Times New Roman" panose="02020603050405020304" pitchFamily="18" charset="0"/>
                <a:cs typeface="Times New Roman" panose="02020603050405020304" pitchFamily="18" charset="0"/>
              </a:rPr>
              <a:t>what the new system is expected to do</a:t>
            </a:r>
          </a:p>
          <a:p>
            <a:pPr lvl="1">
              <a:buFont typeface="Wingdings" panose="05000000000000000000" pitchFamily="2" charset="2"/>
              <a:buChar char="§"/>
            </a:pPr>
            <a:r>
              <a:rPr lang="en-US" altLang="zh-TW" sz="2000" dirty="0">
                <a:latin typeface="Times New Roman" panose="02020603050405020304" pitchFamily="18" charset="0"/>
                <a:cs typeface="Times New Roman" panose="02020603050405020304" pitchFamily="18" charset="0"/>
              </a:rPr>
              <a:t>how the new system will interact with existing systems</a:t>
            </a:r>
          </a:p>
          <a:p>
            <a:pPr lvl="1"/>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Ends with the documentation of the findings and a feasibility analysis update</a:t>
            </a:r>
          </a:p>
          <a:p>
            <a:pPr algn="just">
              <a:lnSpc>
                <a:spcPct val="150000"/>
              </a:lnSpc>
              <a:spcBef>
                <a:spcPts val="0"/>
              </a:spcBef>
              <a:defRPr/>
            </a:pPr>
            <a:endParaRPr lang="en-US" altLang="zh-TW"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BF243B7E-68EB-4C70-977D-AAB41BC022EA}"/>
              </a:ext>
            </a:extLst>
          </p:cNvPr>
          <p:cNvSpPr>
            <a:spLocks noGrp="1"/>
          </p:cNvSpPr>
          <p:nvPr>
            <p:ph type="sldNum" sz="quarter" idx="12"/>
          </p:nvPr>
        </p:nvSpPr>
        <p:spPr/>
        <p:txBody>
          <a:bodyPr/>
          <a:lstStyle/>
          <a:p>
            <a:fld id="{7F20FCA7-7CD6-4DC1-80B8-ACA47B4EEDB0}" type="slidenum">
              <a:rPr lang="en-IN" smtClean="0"/>
              <a:t>42</a:t>
            </a:fld>
            <a:endParaRPr lang="en-IN"/>
          </a:p>
        </p:txBody>
      </p:sp>
    </p:spTree>
    <p:extLst>
      <p:ext uri="{BB962C8B-B14F-4D97-AF65-F5344CB8AC3E}">
        <p14:creationId xmlns:p14="http://schemas.microsoft.com/office/powerpoint/2010/main" val="2575877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t>Logical Design</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40156" y="1540188"/>
            <a:ext cx="8915400" cy="4592101"/>
          </a:xfrm>
        </p:spPr>
        <p:txBody>
          <a:bodyPr>
            <a:noAutofit/>
          </a:bodyPr>
          <a:lstStyle/>
          <a:p>
            <a:pPr algn="just">
              <a:lnSpc>
                <a:spcPct val="200000"/>
              </a:lnSpc>
            </a:pPr>
            <a:r>
              <a:rPr lang="en-US" altLang="zh-TW" dirty="0">
                <a:latin typeface="Times New Roman" panose="02020603050405020304" pitchFamily="18" charset="0"/>
                <a:cs typeface="Times New Roman" panose="02020603050405020304" pitchFamily="18" charset="0"/>
              </a:rPr>
              <a:t>Based on business need, applications are selected capable of providing needed services </a:t>
            </a:r>
          </a:p>
          <a:p>
            <a:pPr algn="just">
              <a:lnSpc>
                <a:spcPct val="200000"/>
              </a:lnSpc>
            </a:pPr>
            <a:r>
              <a:rPr lang="en-US" altLang="zh-TW" dirty="0">
                <a:latin typeface="Times New Roman" panose="02020603050405020304" pitchFamily="18" charset="0"/>
                <a:cs typeface="Times New Roman" panose="02020603050405020304" pitchFamily="18" charset="0"/>
              </a:rPr>
              <a:t>Based on applications needed, data support and structures capable of providing the needed inputs are identified</a:t>
            </a:r>
          </a:p>
          <a:p>
            <a:pPr algn="just">
              <a:lnSpc>
                <a:spcPct val="200000"/>
              </a:lnSpc>
            </a:pPr>
            <a:r>
              <a:rPr lang="en-US" altLang="zh-TW" dirty="0">
                <a:latin typeface="Times New Roman" panose="02020603050405020304" pitchFamily="18" charset="0"/>
                <a:cs typeface="Times New Roman" panose="02020603050405020304" pitchFamily="18" charset="0"/>
              </a:rPr>
              <a:t>Finally, based on all of the above, select specific ways to implement the physical solution are chosen  </a:t>
            </a:r>
          </a:p>
          <a:p>
            <a:pPr algn="just">
              <a:lnSpc>
                <a:spcPct val="200000"/>
              </a:lnSpc>
            </a:pPr>
            <a:r>
              <a:rPr lang="en-US" altLang="zh-TW" dirty="0">
                <a:latin typeface="Times New Roman" panose="02020603050405020304" pitchFamily="18" charset="0"/>
                <a:cs typeface="Times New Roman" panose="02020603050405020304" pitchFamily="18" charset="0"/>
              </a:rPr>
              <a:t>At the end, another feasibility analysis is performed</a:t>
            </a:r>
            <a:endParaRPr lang="en-US" altLang="zh-TW"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5CF75C77-9A04-441F-B1F2-F82F30DCEC43}"/>
              </a:ext>
            </a:extLst>
          </p:cNvPr>
          <p:cNvSpPr>
            <a:spLocks noGrp="1"/>
          </p:cNvSpPr>
          <p:nvPr>
            <p:ph type="sldNum" sz="quarter" idx="12"/>
          </p:nvPr>
        </p:nvSpPr>
        <p:spPr/>
        <p:txBody>
          <a:bodyPr/>
          <a:lstStyle/>
          <a:p>
            <a:fld id="{7F20FCA7-7CD6-4DC1-80B8-ACA47B4EEDB0}" type="slidenum">
              <a:rPr lang="en-IN" smtClean="0"/>
              <a:t>43</a:t>
            </a:fld>
            <a:endParaRPr lang="en-IN"/>
          </a:p>
        </p:txBody>
      </p:sp>
    </p:spTree>
    <p:extLst>
      <p:ext uri="{BB962C8B-B14F-4D97-AF65-F5344CB8AC3E}">
        <p14:creationId xmlns:p14="http://schemas.microsoft.com/office/powerpoint/2010/main" val="1152788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t>Physical Design</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40156" y="1540188"/>
            <a:ext cx="8915400" cy="4592101"/>
          </a:xfrm>
        </p:spPr>
        <p:txBody>
          <a:bodyPr>
            <a:noAutofit/>
          </a:bodyPr>
          <a:lstStyle/>
          <a:p>
            <a:pPr algn="just">
              <a:lnSpc>
                <a:spcPct val="200000"/>
              </a:lnSpc>
            </a:pPr>
            <a:r>
              <a:rPr lang="en-US" altLang="zh-TW" dirty="0">
                <a:latin typeface="Times New Roman" panose="02020603050405020304" pitchFamily="18" charset="0"/>
                <a:cs typeface="Times New Roman" panose="02020603050405020304" pitchFamily="18" charset="0"/>
              </a:rPr>
              <a:t>Specific technologies are selected to support the alternatives identified and evaluated in the logical design</a:t>
            </a:r>
          </a:p>
          <a:p>
            <a:pPr algn="just">
              <a:lnSpc>
                <a:spcPct val="200000"/>
              </a:lnSpc>
            </a:pPr>
            <a:r>
              <a:rPr lang="en-US" altLang="zh-TW" dirty="0">
                <a:latin typeface="Times New Roman" panose="02020603050405020304" pitchFamily="18" charset="0"/>
                <a:cs typeface="Times New Roman" panose="02020603050405020304" pitchFamily="18" charset="0"/>
              </a:rPr>
              <a:t>Selected components are evaluated based on a make-or-buy decision</a:t>
            </a:r>
          </a:p>
          <a:p>
            <a:pPr algn="just">
              <a:lnSpc>
                <a:spcPct val="200000"/>
              </a:lnSpc>
            </a:pPr>
            <a:r>
              <a:rPr lang="en-US" altLang="zh-TW" dirty="0">
                <a:latin typeface="Times New Roman" panose="02020603050405020304" pitchFamily="18" charset="0"/>
                <a:cs typeface="Times New Roman" panose="02020603050405020304" pitchFamily="18" charset="0"/>
              </a:rPr>
              <a:t>Entire solution is presented to the end-user representatives for approval</a:t>
            </a:r>
          </a:p>
          <a:p>
            <a:pPr algn="just">
              <a:lnSpc>
                <a:spcPct val="200000"/>
              </a:lnSpc>
            </a:pPr>
            <a:endParaRPr lang="en-US" altLang="zh-TW"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906A610F-0BF9-4459-9D8E-800C033696E5}"/>
              </a:ext>
            </a:extLst>
          </p:cNvPr>
          <p:cNvSpPr>
            <a:spLocks noGrp="1"/>
          </p:cNvSpPr>
          <p:nvPr>
            <p:ph type="sldNum" sz="quarter" idx="12"/>
          </p:nvPr>
        </p:nvSpPr>
        <p:spPr/>
        <p:txBody>
          <a:bodyPr/>
          <a:lstStyle/>
          <a:p>
            <a:fld id="{7F20FCA7-7CD6-4DC1-80B8-ACA47B4EEDB0}" type="slidenum">
              <a:rPr lang="en-IN" smtClean="0"/>
              <a:t>44</a:t>
            </a:fld>
            <a:endParaRPr lang="en-IN"/>
          </a:p>
        </p:txBody>
      </p:sp>
    </p:spTree>
    <p:extLst>
      <p:ext uri="{BB962C8B-B14F-4D97-AF65-F5344CB8AC3E}">
        <p14:creationId xmlns:p14="http://schemas.microsoft.com/office/powerpoint/2010/main" val="3933260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t>Implementation</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40156" y="1540188"/>
            <a:ext cx="8915400" cy="4592101"/>
          </a:xfrm>
        </p:spPr>
        <p:txBody>
          <a:bodyPr>
            <a:noAutofit/>
          </a:bodyPr>
          <a:lstStyle/>
          <a:p>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Components are ordered, received, assembled, and tested</a:t>
            </a:r>
          </a:p>
          <a:p>
            <a:endParaRPr lang="en-US" altLang="zh-TW"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Users are trained and documentation created</a:t>
            </a:r>
          </a:p>
          <a:p>
            <a:endParaRPr lang="en-US" altLang="zh-TW"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Users are then presented with the system for a performance review and acceptance test</a:t>
            </a:r>
          </a:p>
          <a:p>
            <a:pPr algn="just">
              <a:lnSpc>
                <a:spcPct val="200000"/>
              </a:lnSpc>
            </a:pPr>
            <a:endParaRPr lang="en-US" altLang="zh-TW"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B978C9A2-0F04-4292-B131-CB7BCAF873A2}"/>
              </a:ext>
            </a:extLst>
          </p:cNvPr>
          <p:cNvSpPr>
            <a:spLocks noGrp="1"/>
          </p:cNvSpPr>
          <p:nvPr>
            <p:ph type="sldNum" sz="quarter" idx="12"/>
          </p:nvPr>
        </p:nvSpPr>
        <p:spPr/>
        <p:txBody>
          <a:bodyPr/>
          <a:lstStyle/>
          <a:p>
            <a:fld id="{7F20FCA7-7CD6-4DC1-80B8-ACA47B4EEDB0}" type="slidenum">
              <a:rPr lang="en-IN" smtClean="0"/>
              <a:t>45</a:t>
            </a:fld>
            <a:endParaRPr lang="en-IN"/>
          </a:p>
        </p:txBody>
      </p:sp>
    </p:spTree>
    <p:extLst>
      <p:ext uri="{BB962C8B-B14F-4D97-AF65-F5344CB8AC3E}">
        <p14:creationId xmlns:p14="http://schemas.microsoft.com/office/powerpoint/2010/main" val="937169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t>Maintenance and Change</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40156" y="1540188"/>
            <a:ext cx="8915400" cy="4592101"/>
          </a:xfrm>
        </p:spPr>
        <p:txBody>
          <a:bodyPr>
            <a:noAutofit/>
          </a:bodyPr>
          <a:lstStyle/>
          <a:p>
            <a:pPr algn="just">
              <a:lnSpc>
                <a:spcPct val="200000"/>
              </a:lnSpc>
            </a:pPr>
            <a:r>
              <a:rPr lang="en-US" altLang="zh-TW" dirty="0">
                <a:latin typeface="Times New Roman" panose="02020603050405020304" pitchFamily="18" charset="0"/>
                <a:cs typeface="Times New Roman" panose="02020603050405020304" pitchFamily="18" charset="0"/>
              </a:rPr>
              <a:t>Tasks necessary to support and modify the system for the remainder of its useful life</a:t>
            </a:r>
          </a:p>
          <a:p>
            <a:pPr algn="just">
              <a:lnSpc>
                <a:spcPct val="200000"/>
              </a:lnSpc>
            </a:pPr>
            <a:r>
              <a:rPr lang="en-US" altLang="zh-TW" dirty="0">
                <a:latin typeface="Times New Roman" panose="02020603050405020304" pitchFamily="18" charset="0"/>
                <a:cs typeface="Times New Roman" panose="02020603050405020304" pitchFamily="18" charset="0"/>
              </a:rPr>
              <a:t>The life cycle continues until the process begins again from the investigation phase</a:t>
            </a:r>
          </a:p>
          <a:p>
            <a:pPr algn="just">
              <a:lnSpc>
                <a:spcPct val="200000"/>
              </a:lnSpc>
            </a:pPr>
            <a:r>
              <a:rPr lang="en-US" altLang="zh-TW" dirty="0">
                <a:latin typeface="Times New Roman" panose="02020603050405020304" pitchFamily="18" charset="0"/>
                <a:cs typeface="Times New Roman" panose="02020603050405020304" pitchFamily="18" charset="0"/>
              </a:rPr>
              <a:t>When the current system can no longer support the mission of the organization, a new project is implemented.</a:t>
            </a:r>
          </a:p>
        </p:txBody>
      </p:sp>
      <p:sp>
        <p:nvSpPr>
          <p:cNvPr id="4" name="Slide Number Placeholder 3">
            <a:extLst>
              <a:ext uri="{FF2B5EF4-FFF2-40B4-BE49-F238E27FC236}">
                <a16:creationId xmlns:a16="http://schemas.microsoft.com/office/drawing/2014/main" xmlns="" id="{568D1085-EC5B-4884-8B5B-513D4F752124}"/>
              </a:ext>
            </a:extLst>
          </p:cNvPr>
          <p:cNvSpPr>
            <a:spLocks noGrp="1"/>
          </p:cNvSpPr>
          <p:nvPr>
            <p:ph type="sldNum" sz="quarter" idx="12"/>
          </p:nvPr>
        </p:nvSpPr>
        <p:spPr/>
        <p:txBody>
          <a:bodyPr/>
          <a:lstStyle/>
          <a:p>
            <a:fld id="{7F20FCA7-7CD6-4DC1-80B8-ACA47B4EEDB0}" type="slidenum">
              <a:rPr lang="en-IN" smtClean="0"/>
              <a:t>46</a:t>
            </a:fld>
            <a:endParaRPr lang="en-IN"/>
          </a:p>
        </p:txBody>
      </p:sp>
    </p:spTree>
    <p:extLst>
      <p:ext uri="{BB962C8B-B14F-4D97-AF65-F5344CB8AC3E}">
        <p14:creationId xmlns:p14="http://schemas.microsoft.com/office/powerpoint/2010/main" val="2442852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en-US" sz="2400" b="1" dirty="0"/>
              <a:t>Strength &amp; Weakness of SDLC</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40156" y="1407886"/>
            <a:ext cx="8915400" cy="4724403"/>
          </a:xfrm>
        </p:spPr>
        <p:txBody>
          <a:bodyPr>
            <a:noAutofit/>
          </a:bodyPr>
          <a:lstStyle/>
          <a:p>
            <a:pPr algn="just">
              <a:lnSpc>
                <a:spcPct val="150000"/>
              </a:lnSpc>
              <a:buNone/>
            </a:pPr>
            <a:r>
              <a:rPr lang="en-US" altLang="en-US" b="1" dirty="0">
                <a:latin typeface="Times New Roman" panose="02020603050405020304" pitchFamily="18" charset="0"/>
                <a:cs typeface="Times New Roman" panose="02020603050405020304" pitchFamily="18" charset="0"/>
              </a:rPr>
              <a:t>Strength</a:t>
            </a:r>
          </a:p>
          <a:p>
            <a:pPr algn="just">
              <a:lnSpc>
                <a:spcPct val="150000"/>
              </a:lnSpc>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Control</a:t>
            </a:r>
          </a:p>
          <a:p>
            <a:pPr algn="just">
              <a:lnSpc>
                <a:spcPct val="150000"/>
              </a:lnSpc>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Monitor large projects</a:t>
            </a:r>
          </a:p>
          <a:p>
            <a:pPr algn="just">
              <a:lnSpc>
                <a:spcPct val="150000"/>
              </a:lnSpc>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Detailed steps</a:t>
            </a:r>
          </a:p>
          <a:p>
            <a:pPr algn="just">
              <a:lnSpc>
                <a:spcPct val="150000"/>
              </a:lnSpc>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Easy to maintain</a:t>
            </a:r>
          </a:p>
          <a:p>
            <a:pPr algn="just">
              <a:lnSpc>
                <a:spcPct val="150000"/>
              </a:lnSpc>
              <a:buNone/>
            </a:pPr>
            <a:r>
              <a:rPr lang="en-US" altLang="en-US" b="1" dirty="0">
                <a:latin typeface="Times New Roman" panose="02020603050405020304" pitchFamily="18" charset="0"/>
                <a:cs typeface="Times New Roman" panose="02020603050405020304" pitchFamily="18" charset="0"/>
              </a:rPr>
              <a:t>Weakness</a:t>
            </a:r>
          </a:p>
          <a:p>
            <a:pPr algn="just">
              <a:lnSpc>
                <a:spcPct val="150000"/>
              </a:lnSpc>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Increased development time &amp; cost</a:t>
            </a:r>
          </a:p>
          <a:p>
            <a:pPr algn="just">
              <a:lnSpc>
                <a:spcPct val="150000"/>
              </a:lnSpc>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Rigidity</a:t>
            </a:r>
          </a:p>
          <a:p>
            <a:pPr algn="just">
              <a:lnSpc>
                <a:spcPct val="150000"/>
              </a:lnSpc>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Hard to estimate project overruns</a:t>
            </a:r>
          </a:p>
          <a:p>
            <a:pPr algn="just">
              <a:buNone/>
            </a:pPr>
            <a:endParaRPr lang="en-US" altLang="en-US" b="1" dirty="0">
              <a:latin typeface="Times New Roman" panose="02020603050405020304" pitchFamily="18" charset="0"/>
              <a:cs typeface="Times New Roman" panose="02020603050405020304" pitchFamily="18" charset="0"/>
            </a:endParaRPr>
          </a:p>
          <a:p>
            <a:pPr algn="just">
              <a:buNone/>
            </a:pPr>
            <a:endParaRPr lang="en-US" altLang="en-US" b="1" dirty="0">
              <a:latin typeface="Times New Roman" panose="02020603050405020304" pitchFamily="18" charset="0"/>
              <a:cs typeface="Times New Roman" panose="02020603050405020304" pitchFamily="18" charset="0"/>
            </a:endParaRPr>
          </a:p>
          <a:p>
            <a:pPr algn="just">
              <a:buNone/>
            </a:pPr>
            <a:endParaRPr lang="en-US" altLang="en-US" b="1" dirty="0">
              <a:latin typeface="Times New Roman" panose="02020603050405020304" pitchFamily="18" charset="0"/>
              <a:cs typeface="Times New Roman" panose="02020603050405020304" pitchFamily="18" charset="0"/>
            </a:endParaRPr>
          </a:p>
          <a:p>
            <a:pPr algn="just">
              <a:buNone/>
            </a:pPr>
            <a:endParaRPr lang="en-US" altLang="en-US" dirty="0">
              <a:latin typeface="Times New Roman" panose="02020603050405020304" pitchFamily="18" charset="0"/>
              <a:cs typeface="Times New Roman" panose="02020603050405020304" pitchFamily="18" charset="0"/>
            </a:endParaRPr>
          </a:p>
          <a:p>
            <a:pPr algn="just">
              <a:lnSpc>
                <a:spcPct val="200000"/>
              </a:lnSpc>
            </a:pPr>
            <a:endParaRPr lang="en-US" altLang="zh-TW"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6A1FA7FF-9BA9-438E-8576-401946C6FF93}"/>
              </a:ext>
            </a:extLst>
          </p:cNvPr>
          <p:cNvSpPr>
            <a:spLocks noGrp="1"/>
          </p:cNvSpPr>
          <p:nvPr>
            <p:ph type="sldNum" sz="quarter" idx="12"/>
          </p:nvPr>
        </p:nvSpPr>
        <p:spPr/>
        <p:txBody>
          <a:bodyPr/>
          <a:lstStyle/>
          <a:p>
            <a:fld id="{7F20FCA7-7CD6-4DC1-80B8-ACA47B4EEDB0}" type="slidenum">
              <a:rPr lang="en-IN" smtClean="0"/>
              <a:t>47</a:t>
            </a:fld>
            <a:endParaRPr lang="en-IN"/>
          </a:p>
        </p:txBody>
      </p:sp>
    </p:spTree>
    <p:extLst>
      <p:ext uri="{BB962C8B-B14F-4D97-AF65-F5344CB8AC3E}">
        <p14:creationId xmlns:p14="http://schemas.microsoft.com/office/powerpoint/2010/main" val="2815690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en-US" sz="2400" b="1" dirty="0"/>
              <a:t>Secure SDLC</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36443" y="1306286"/>
            <a:ext cx="8915400" cy="5326743"/>
          </a:xfrm>
        </p:spPr>
        <p:txBody>
          <a:bodyPr>
            <a:noAutofit/>
          </a:bodyPr>
          <a:lstStyle/>
          <a:p>
            <a:pPr algn="just">
              <a:lnSpc>
                <a:spcPct val="150000"/>
              </a:lnSpc>
            </a:pPr>
            <a:r>
              <a:rPr lang="en-US" altLang="zh-TW" dirty="0">
                <a:latin typeface="Times New Roman" panose="02020603050405020304" pitchFamily="18" charset="0"/>
                <a:cs typeface="Times New Roman" panose="02020603050405020304" pitchFamily="18" charset="0"/>
              </a:rPr>
              <a:t>The same phases used in the traditional SDLC adapted to support the specialized implementation of a security project.</a:t>
            </a:r>
          </a:p>
          <a:p>
            <a:pPr algn="just">
              <a:lnSpc>
                <a:spcPct val="150000"/>
              </a:lnSpc>
            </a:pPr>
            <a:r>
              <a:rPr lang="en-US" altLang="zh-TW" dirty="0">
                <a:latin typeface="Times New Roman" panose="02020603050405020304" pitchFamily="18" charset="0"/>
                <a:cs typeface="Times New Roman" panose="02020603050405020304" pitchFamily="18" charset="0"/>
              </a:rPr>
              <a:t>Basic process is identification of threats and controls to counter them.</a:t>
            </a:r>
          </a:p>
          <a:p>
            <a:pPr algn="just">
              <a:lnSpc>
                <a:spcPct val="150000"/>
              </a:lnSpc>
            </a:pPr>
            <a:r>
              <a:rPr lang="en-US" altLang="zh-TW" dirty="0">
                <a:latin typeface="Times New Roman" panose="02020603050405020304" pitchFamily="18" charset="0"/>
                <a:cs typeface="Times New Roman" panose="02020603050405020304" pitchFamily="18" charset="0"/>
              </a:rPr>
              <a:t>The Sec SDLC is a coherent program rather than a series of random, seemingly unconnected actions.</a:t>
            </a:r>
          </a:p>
          <a:p>
            <a:pPr lvl="1" algn="just">
              <a:lnSpc>
                <a:spcPct val="150000"/>
              </a:lnSpc>
              <a:buFont typeface="Courier New" panose="02070309020205020404" pitchFamily="49" charset="0"/>
              <a:buChar char="o"/>
            </a:pPr>
            <a:r>
              <a:rPr lang="en-US" altLang="en-US" dirty="0">
                <a:latin typeface="Times New Roman" panose="02020603050405020304" pitchFamily="18" charset="0"/>
                <a:ea typeface="新細明體" pitchFamily="18" charset="-120"/>
                <a:cs typeface="Times New Roman" panose="02020603050405020304" pitchFamily="18" charset="0"/>
              </a:rPr>
              <a:t>Investigation		</a:t>
            </a:r>
          </a:p>
          <a:p>
            <a:pPr lvl="1" algn="just">
              <a:lnSpc>
                <a:spcPct val="150000"/>
              </a:lnSpc>
              <a:buFont typeface="Courier New" panose="02070309020205020404" pitchFamily="49" charset="0"/>
              <a:buChar char="o"/>
            </a:pPr>
            <a:r>
              <a:rPr lang="en-US" altLang="en-US" dirty="0">
                <a:latin typeface="Times New Roman" panose="02020603050405020304" pitchFamily="18" charset="0"/>
                <a:ea typeface="新細明體" pitchFamily="18" charset="-120"/>
                <a:cs typeface="Times New Roman" panose="02020603050405020304" pitchFamily="18" charset="0"/>
              </a:rPr>
              <a:t>Analysis</a:t>
            </a:r>
          </a:p>
          <a:p>
            <a:pPr lvl="1" algn="just">
              <a:lnSpc>
                <a:spcPct val="150000"/>
              </a:lnSpc>
              <a:buFont typeface="Courier New" panose="02070309020205020404" pitchFamily="49" charset="0"/>
              <a:buChar char="o"/>
            </a:pPr>
            <a:r>
              <a:rPr lang="en-US" altLang="en-US" dirty="0">
                <a:latin typeface="Times New Roman" panose="02020603050405020304" pitchFamily="18" charset="0"/>
                <a:ea typeface="新細明體" pitchFamily="18" charset="-120"/>
                <a:cs typeface="Times New Roman" panose="02020603050405020304" pitchFamily="18" charset="0"/>
              </a:rPr>
              <a:t>Logical design</a:t>
            </a:r>
          </a:p>
          <a:p>
            <a:pPr lvl="1" algn="just">
              <a:lnSpc>
                <a:spcPct val="150000"/>
              </a:lnSpc>
              <a:buFont typeface="Courier New" panose="02070309020205020404" pitchFamily="49" charset="0"/>
              <a:buChar char="o"/>
            </a:pPr>
            <a:r>
              <a:rPr lang="en-US" altLang="en-US" dirty="0">
                <a:latin typeface="Times New Roman" panose="02020603050405020304" pitchFamily="18" charset="0"/>
                <a:ea typeface="新細明體" pitchFamily="18" charset="-120"/>
                <a:cs typeface="Times New Roman" panose="02020603050405020304" pitchFamily="18" charset="0"/>
              </a:rPr>
              <a:t>Physical design</a:t>
            </a:r>
          </a:p>
          <a:p>
            <a:pPr lvl="1" algn="just">
              <a:lnSpc>
                <a:spcPct val="150000"/>
              </a:lnSpc>
              <a:buFont typeface="Courier New" panose="02070309020205020404" pitchFamily="49" charset="0"/>
              <a:buChar char="o"/>
            </a:pPr>
            <a:r>
              <a:rPr lang="en-US" altLang="en-US" dirty="0">
                <a:latin typeface="Times New Roman" panose="02020603050405020304" pitchFamily="18" charset="0"/>
                <a:ea typeface="新細明體" pitchFamily="18" charset="-120"/>
                <a:cs typeface="Times New Roman" panose="02020603050405020304" pitchFamily="18" charset="0"/>
              </a:rPr>
              <a:t>Implementation</a:t>
            </a:r>
          </a:p>
          <a:p>
            <a:pPr lvl="1" algn="just">
              <a:lnSpc>
                <a:spcPct val="150000"/>
              </a:lnSpc>
              <a:buFont typeface="Courier New" panose="02070309020205020404" pitchFamily="49" charset="0"/>
              <a:buChar char="o"/>
            </a:pPr>
            <a:r>
              <a:rPr lang="en-US" altLang="en-US" dirty="0">
                <a:latin typeface="Times New Roman" panose="02020603050405020304" pitchFamily="18" charset="0"/>
                <a:ea typeface="新細明體" pitchFamily="18" charset="-120"/>
                <a:cs typeface="Times New Roman" panose="02020603050405020304" pitchFamily="18" charset="0"/>
              </a:rPr>
              <a:t>Maintenance and change</a:t>
            </a:r>
          </a:p>
          <a:p>
            <a:pPr lvl="1" algn="just">
              <a:lnSpc>
                <a:spcPct val="150000"/>
              </a:lnSpc>
              <a:buFont typeface="Courier New" panose="02070309020205020404" pitchFamily="49" charset="0"/>
              <a:buChar char="o"/>
            </a:pPr>
            <a:endParaRPr lang="en-US" altLang="en-US" sz="1800" dirty="0">
              <a:latin typeface="Times New Roman" panose="02020603050405020304" pitchFamily="18" charset="0"/>
              <a:ea typeface="新細明體" pitchFamily="18" charset="-120"/>
              <a:cs typeface="Times New Roman" panose="02020603050405020304" pitchFamily="18" charset="0"/>
            </a:endParaRPr>
          </a:p>
          <a:p>
            <a:pPr marL="457200" lvl="1" indent="0" algn="just">
              <a:lnSpc>
                <a:spcPct val="150000"/>
              </a:lnSpc>
              <a:buNone/>
            </a:pPr>
            <a:endParaRPr lang="en-US" altLang="zh-TW" sz="2000" dirty="0">
              <a:latin typeface="Times New Roman" panose="02020603050405020304" pitchFamily="18" charset="0"/>
              <a:cs typeface="Times New Roman" panose="02020603050405020304" pitchFamily="18" charset="0"/>
            </a:endParaRPr>
          </a:p>
          <a:p>
            <a:pPr marL="0" indent="0" algn="just">
              <a:lnSpc>
                <a:spcPct val="200000"/>
              </a:lnSpc>
              <a:buNone/>
            </a:pPr>
            <a:endParaRPr lang="en-US" altLang="zh-TW"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01B5CD01-347C-49B2-A78E-F7A7A68058EB}"/>
              </a:ext>
            </a:extLst>
          </p:cNvPr>
          <p:cNvSpPr>
            <a:spLocks noGrp="1"/>
          </p:cNvSpPr>
          <p:nvPr>
            <p:ph type="sldNum" sz="quarter" idx="12"/>
          </p:nvPr>
        </p:nvSpPr>
        <p:spPr/>
        <p:txBody>
          <a:bodyPr/>
          <a:lstStyle/>
          <a:p>
            <a:fld id="{7F20FCA7-7CD6-4DC1-80B8-ACA47B4EEDB0}" type="slidenum">
              <a:rPr lang="en-IN" smtClean="0"/>
              <a:t>48</a:t>
            </a:fld>
            <a:endParaRPr lang="en-IN"/>
          </a:p>
        </p:txBody>
      </p:sp>
    </p:spTree>
    <p:extLst>
      <p:ext uri="{BB962C8B-B14F-4D97-AF65-F5344CB8AC3E}">
        <p14:creationId xmlns:p14="http://schemas.microsoft.com/office/powerpoint/2010/main" val="40944740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t>Investigation / Analysis</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36443" y="1306286"/>
            <a:ext cx="8915400" cy="5326743"/>
          </a:xfrm>
        </p:spPr>
        <p:txBody>
          <a:bodyPr>
            <a:noAutofit/>
          </a:bodyPr>
          <a:lstStyle/>
          <a:p>
            <a:pPr algn="just">
              <a:lnSpc>
                <a:spcPct val="150000"/>
              </a:lnSpc>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Identifies process, outcomes and goals of the project, and constraints</a:t>
            </a:r>
          </a:p>
          <a:p>
            <a:pPr algn="just">
              <a:lnSpc>
                <a:spcPct val="150000"/>
              </a:lnSpc>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Begins with a statement of program security policy</a:t>
            </a:r>
          </a:p>
          <a:p>
            <a:pPr algn="just">
              <a:lnSpc>
                <a:spcPct val="150000"/>
              </a:lnSpc>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Teams are organized, problems analyzed, and scope defined, including objectives, and constraints not covered in the program policy</a:t>
            </a:r>
          </a:p>
          <a:p>
            <a:pPr algn="just">
              <a:lnSpc>
                <a:spcPct val="150000"/>
              </a:lnSpc>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An organizational feasibility analysis is performed.</a:t>
            </a:r>
          </a:p>
          <a:p>
            <a:pPr algn="just">
              <a:lnSpc>
                <a:spcPct val="150000"/>
              </a:lnSpc>
              <a:buNone/>
            </a:pPr>
            <a:r>
              <a:rPr lang="en-US" altLang="zh-TW" b="1" dirty="0">
                <a:solidFill>
                  <a:schemeClr val="tx1">
                    <a:lumMod val="95000"/>
                    <a:lumOff val="5000"/>
                  </a:schemeClr>
                </a:solidFill>
                <a:latin typeface="Times New Roman" panose="02020603050405020304" pitchFamily="18" charset="0"/>
                <a:cs typeface="Times New Roman" panose="02020603050405020304" pitchFamily="18" charset="0"/>
              </a:rPr>
              <a:t>Phases:</a:t>
            </a:r>
          </a:p>
          <a:p>
            <a:pPr algn="just">
              <a:lnSpc>
                <a:spcPct val="150000"/>
              </a:lnSpc>
              <a:buFont typeface="Wingdings" panose="05000000000000000000" pitchFamily="2" charset="2"/>
              <a:buChar char="Ø"/>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Security Categorization:  low , moderate or high</a:t>
            </a:r>
          </a:p>
          <a:p>
            <a:pPr algn="just">
              <a:lnSpc>
                <a:spcPct val="150000"/>
              </a:lnSpc>
              <a:buFont typeface="Wingdings" panose="05000000000000000000" pitchFamily="2" charset="2"/>
              <a:buChar char="Ø"/>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Preliminary Risk Assessment: description of basic security needs.</a:t>
            </a:r>
          </a:p>
          <a:p>
            <a:pPr marL="0" indent="0" algn="just">
              <a:lnSpc>
                <a:spcPct val="200000"/>
              </a:lnSpc>
              <a:buNone/>
            </a:pPr>
            <a:endParaRPr lang="en-US" altLang="zh-TW"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9AABCEE5-08C4-4852-968B-033C0D00D753}"/>
              </a:ext>
            </a:extLst>
          </p:cNvPr>
          <p:cNvSpPr>
            <a:spLocks noGrp="1"/>
          </p:cNvSpPr>
          <p:nvPr>
            <p:ph type="sldNum" sz="quarter" idx="12"/>
          </p:nvPr>
        </p:nvSpPr>
        <p:spPr/>
        <p:txBody>
          <a:bodyPr/>
          <a:lstStyle/>
          <a:p>
            <a:fld id="{7F20FCA7-7CD6-4DC1-80B8-ACA47B4EEDB0}" type="slidenum">
              <a:rPr lang="en-IN" smtClean="0"/>
              <a:t>49</a:t>
            </a:fld>
            <a:endParaRPr lang="en-IN"/>
          </a:p>
        </p:txBody>
      </p:sp>
    </p:spTree>
    <p:extLst>
      <p:ext uri="{BB962C8B-B14F-4D97-AF65-F5344CB8AC3E}">
        <p14:creationId xmlns:p14="http://schemas.microsoft.com/office/powerpoint/2010/main" val="292428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3DFD90-1DCA-4895-BBC3-2C84876E7C55}"/>
              </a:ext>
            </a:extLst>
          </p:cNvPr>
          <p:cNvSpPr>
            <a:spLocks noGrp="1"/>
          </p:cNvSpPr>
          <p:nvPr>
            <p:ph type="title"/>
          </p:nvPr>
        </p:nvSpPr>
        <p:spPr>
          <a:xfrm>
            <a:off x="1941243" y="704881"/>
            <a:ext cx="8911687" cy="1280890"/>
          </a:xfrm>
        </p:spPr>
        <p:txBody>
          <a:bodyPr>
            <a:normAutofit/>
          </a:bodyPr>
          <a:lstStyle/>
          <a:p>
            <a:r>
              <a:rPr lang="en-IN" sz="2400" b="1" dirty="0">
                <a:solidFill>
                  <a:schemeClr val="tx1">
                    <a:lumMod val="95000"/>
                    <a:lumOff val="5000"/>
                  </a:schemeClr>
                </a:solidFill>
              </a:rPr>
              <a:t>History</a:t>
            </a:r>
          </a:p>
        </p:txBody>
      </p:sp>
      <p:sp>
        <p:nvSpPr>
          <p:cNvPr id="3" name="Content Placeholder 2">
            <a:extLst>
              <a:ext uri="{FF2B5EF4-FFF2-40B4-BE49-F238E27FC236}">
                <a16:creationId xmlns:a16="http://schemas.microsoft.com/office/drawing/2014/main" xmlns="" id="{40F3218A-05EE-47F2-844B-C3F154604F12}"/>
              </a:ext>
            </a:extLst>
          </p:cNvPr>
          <p:cNvSpPr>
            <a:spLocks noGrp="1"/>
          </p:cNvSpPr>
          <p:nvPr>
            <p:ph idx="1"/>
          </p:nvPr>
        </p:nvSpPr>
        <p:spPr>
          <a:xfrm>
            <a:off x="1941243" y="3100196"/>
            <a:ext cx="8915400" cy="4002911"/>
          </a:xfrm>
        </p:spPr>
        <p:txBody>
          <a:bodyPr/>
          <a:lstStyle/>
          <a:p>
            <a:pPr algn="just">
              <a:lnSpc>
                <a:spcPct val="150000"/>
              </a:lnSpc>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Computer security began immediately after the first mainframes were developed </a:t>
            </a:r>
          </a:p>
          <a:p>
            <a:pPr algn="just">
              <a:lnSpc>
                <a:spcPct val="150000"/>
              </a:lnSpc>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Groups developing code-breaking computations during world war II created the first modern computers</a:t>
            </a:r>
          </a:p>
          <a:p>
            <a:pPr algn="just">
              <a:lnSpc>
                <a:spcPct val="150000"/>
              </a:lnSpc>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Physical controls were needed to limit access to authorized personnel to sensitive military locations</a:t>
            </a:r>
          </a:p>
          <a:p>
            <a:pPr algn="just">
              <a:lnSpc>
                <a:spcPct val="150000"/>
              </a:lnSpc>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Only rudimentary controls were available to defend against physical theft, espionage, and sabotage</a:t>
            </a:r>
          </a:p>
          <a:p>
            <a:pPr algn="just">
              <a:lnSpc>
                <a:spcPct val="150000"/>
              </a:lnSpc>
            </a:pPr>
            <a:endParaRPr lang="en-US" altLang="zh-TW"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endParaRPr lang="en-US" altLang="zh-TW"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pic>
        <p:nvPicPr>
          <p:cNvPr id="4" name="Picture 3" descr="C:\Users\Suresh K Kumar\Pictures\Untitled-1.jpg">
            <a:extLst>
              <a:ext uri="{FF2B5EF4-FFF2-40B4-BE49-F238E27FC236}">
                <a16:creationId xmlns:a16="http://schemas.microsoft.com/office/drawing/2014/main" xmlns="" id="{770FA611-446F-4AE8-891A-F47026F3B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788" y="677119"/>
            <a:ext cx="67151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xmlns="" id="{97CB72E3-B533-4E31-8027-73B8BA6B4563}"/>
              </a:ext>
            </a:extLst>
          </p:cNvPr>
          <p:cNvSpPr>
            <a:spLocks noGrp="1"/>
          </p:cNvSpPr>
          <p:nvPr>
            <p:ph type="sldNum" sz="quarter" idx="12"/>
          </p:nvPr>
        </p:nvSpPr>
        <p:spPr/>
        <p:txBody>
          <a:bodyPr/>
          <a:lstStyle/>
          <a:p>
            <a:fld id="{7F20FCA7-7CD6-4DC1-80B8-ACA47B4EEDB0}" type="slidenum">
              <a:rPr lang="en-IN" smtClean="0"/>
              <a:t>5</a:t>
            </a:fld>
            <a:endParaRPr lang="en-IN"/>
          </a:p>
        </p:txBody>
      </p:sp>
    </p:spTree>
    <p:extLst>
      <p:ext uri="{BB962C8B-B14F-4D97-AF65-F5344CB8AC3E}">
        <p14:creationId xmlns:p14="http://schemas.microsoft.com/office/powerpoint/2010/main" val="16284200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IN" sz="2400" b="1" dirty="0" err="1">
                <a:solidFill>
                  <a:schemeClr val="tx1">
                    <a:lumMod val="95000"/>
                    <a:lumOff val="5000"/>
                  </a:schemeClr>
                </a:solidFill>
              </a:rPr>
              <a:t>Cont</a:t>
            </a:r>
            <a:r>
              <a:rPr lang="en-IN" sz="2400" b="1" dirty="0">
                <a:solidFill>
                  <a:schemeClr val="tx1">
                    <a:lumMod val="95000"/>
                    <a:lumOff val="5000"/>
                  </a:schemeClr>
                </a:solidFill>
              </a:rPr>
              <a:t>…</a:t>
            </a: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36443" y="1306286"/>
            <a:ext cx="8915400" cy="5326743"/>
          </a:xfrm>
        </p:spPr>
        <p:txBody>
          <a:bodyPr>
            <a:noAutofit/>
          </a:bodyPr>
          <a:lstStyle/>
          <a:p>
            <a:pPr algn="just">
              <a:lnSpc>
                <a:spcPct val="200000"/>
              </a:lnSpc>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Analysis of existing security policies or programs, along with documented current threats and associated controls</a:t>
            </a:r>
          </a:p>
          <a:p>
            <a:pPr algn="just">
              <a:lnSpc>
                <a:spcPct val="200000"/>
              </a:lnSpc>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Includes an analysis of relevant legal issues that could impact the design of the security solution  </a:t>
            </a:r>
          </a:p>
          <a:p>
            <a:pPr algn="just">
              <a:lnSpc>
                <a:spcPct val="200000"/>
              </a:lnSpc>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The risk management task (identifying, assessing, and evaluating the levels of risk) also begins</a:t>
            </a:r>
          </a:p>
        </p:txBody>
      </p:sp>
      <p:sp>
        <p:nvSpPr>
          <p:cNvPr id="4" name="Slide Number Placeholder 3">
            <a:extLst>
              <a:ext uri="{FF2B5EF4-FFF2-40B4-BE49-F238E27FC236}">
                <a16:creationId xmlns:a16="http://schemas.microsoft.com/office/drawing/2014/main" xmlns="" id="{4EAC9068-5AAD-4BBC-A84E-E044B3CB962C}"/>
              </a:ext>
            </a:extLst>
          </p:cNvPr>
          <p:cNvSpPr>
            <a:spLocks noGrp="1"/>
          </p:cNvSpPr>
          <p:nvPr>
            <p:ph type="sldNum" sz="quarter" idx="12"/>
          </p:nvPr>
        </p:nvSpPr>
        <p:spPr/>
        <p:txBody>
          <a:bodyPr/>
          <a:lstStyle/>
          <a:p>
            <a:fld id="{7F20FCA7-7CD6-4DC1-80B8-ACA47B4EEDB0}" type="slidenum">
              <a:rPr lang="en-IN" smtClean="0"/>
              <a:t>50</a:t>
            </a:fld>
            <a:endParaRPr lang="en-IN"/>
          </a:p>
        </p:txBody>
      </p:sp>
    </p:spTree>
    <p:extLst>
      <p:ext uri="{BB962C8B-B14F-4D97-AF65-F5344CB8AC3E}">
        <p14:creationId xmlns:p14="http://schemas.microsoft.com/office/powerpoint/2010/main" val="589915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t>Logical &amp; Physical design</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36443" y="1306286"/>
            <a:ext cx="8915400" cy="5326743"/>
          </a:xfrm>
        </p:spPr>
        <p:txBody>
          <a:bodyPr>
            <a:noAutofit/>
          </a:bodyPr>
          <a:lstStyle/>
          <a:p>
            <a:pPr algn="just">
              <a:lnSpc>
                <a:spcPct val="150000"/>
              </a:lnSpc>
            </a:pPr>
            <a:r>
              <a:rPr lang="en-US" altLang="zh-TW" dirty="0">
                <a:latin typeface="Times New Roman" panose="02020603050405020304" pitchFamily="18" charset="0"/>
                <a:cs typeface="Times New Roman" panose="02020603050405020304" pitchFamily="18" charset="0"/>
              </a:rPr>
              <a:t>Creates blueprints for security</a:t>
            </a:r>
          </a:p>
          <a:p>
            <a:pPr algn="just">
              <a:lnSpc>
                <a:spcPct val="150000"/>
              </a:lnSpc>
            </a:pPr>
            <a:r>
              <a:rPr lang="en-US" altLang="zh-TW" dirty="0">
                <a:latin typeface="Times New Roman" panose="02020603050405020304" pitchFamily="18" charset="0"/>
                <a:cs typeface="Times New Roman" panose="02020603050405020304" pitchFamily="18" charset="0"/>
              </a:rPr>
              <a:t>Critical planning and feasibility analyses to determine whether or not the project should continue</a:t>
            </a:r>
          </a:p>
          <a:p>
            <a:pPr algn="just">
              <a:lnSpc>
                <a:spcPct val="150000"/>
              </a:lnSpc>
            </a:pPr>
            <a:r>
              <a:rPr lang="en-US" altLang="zh-TW" dirty="0">
                <a:latin typeface="Times New Roman" panose="02020603050405020304" pitchFamily="18" charset="0"/>
                <a:cs typeface="Times New Roman" panose="02020603050405020304" pitchFamily="18" charset="0"/>
              </a:rPr>
              <a:t>In physical design, security technology is evaluated, alternatives generated, and final design selected</a:t>
            </a:r>
          </a:p>
          <a:p>
            <a:pPr algn="just">
              <a:lnSpc>
                <a:spcPct val="150000"/>
              </a:lnSpc>
            </a:pPr>
            <a:r>
              <a:rPr lang="en-US" altLang="zh-TW" dirty="0">
                <a:latin typeface="Times New Roman" panose="02020603050405020304" pitchFamily="18" charset="0"/>
                <a:cs typeface="Times New Roman" panose="02020603050405020304" pitchFamily="18" charset="0"/>
              </a:rPr>
              <a:t>At end of phase, feasibility study determines readiness so all parties involved have a chance to approve the project</a:t>
            </a:r>
          </a:p>
          <a:p>
            <a:pPr>
              <a:buNone/>
            </a:pPr>
            <a:endParaRPr lang="en-US" altLang="en-US" dirty="0">
              <a:latin typeface="Times New Roman" panose="02020603050405020304" pitchFamily="18" charset="0"/>
              <a:ea typeface="新細明體" pitchFamily="18" charset="-12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04E0F066-7105-4279-A722-7EC2E8E7DF5C}"/>
              </a:ext>
            </a:extLst>
          </p:cNvPr>
          <p:cNvSpPr>
            <a:spLocks noGrp="1"/>
          </p:cNvSpPr>
          <p:nvPr>
            <p:ph type="sldNum" sz="quarter" idx="12"/>
          </p:nvPr>
        </p:nvSpPr>
        <p:spPr/>
        <p:txBody>
          <a:bodyPr/>
          <a:lstStyle/>
          <a:p>
            <a:fld id="{7F20FCA7-7CD6-4DC1-80B8-ACA47B4EEDB0}" type="slidenum">
              <a:rPr lang="en-IN" smtClean="0"/>
              <a:t>51</a:t>
            </a:fld>
            <a:endParaRPr lang="en-IN"/>
          </a:p>
        </p:txBody>
      </p:sp>
    </p:spTree>
    <p:extLst>
      <p:ext uri="{BB962C8B-B14F-4D97-AF65-F5344CB8AC3E}">
        <p14:creationId xmlns:p14="http://schemas.microsoft.com/office/powerpoint/2010/main" val="22428512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t>Logical &amp; Physical Design </a:t>
            </a:r>
            <a:r>
              <a:rPr lang="en-US" altLang="zh-TW" sz="2400" b="1" dirty="0">
                <a:solidFill>
                  <a:schemeClr val="accent1">
                    <a:lumMod val="75000"/>
                  </a:schemeClr>
                </a:solidFill>
              </a:rPr>
              <a:t>Phases</a:t>
            </a:r>
            <a:endParaRPr lang="en-IN" sz="2400" b="1" dirty="0">
              <a:solidFill>
                <a:schemeClr val="accent1">
                  <a:lumMod val="7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40156" y="1741715"/>
            <a:ext cx="8915400" cy="5326743"/>
          </a:xfrm>
        </p:spPr>
        <p:txBody>
          <a:bodyPr>
            <a:noAutofit/>
          </a:bodyPr>
          <a:lstStyle/>
          <a:p>
            <a:pPr>
              <a:buFont typeface="Wingdings" panose="05000000000000000000" pitchFamily="2" charset="2"/>
              <a:buChar char="Ø"/>
            </a:pPr>
            <a:r>
              <a:rPr lang="en-IN" altLang="en-US" dirty="0"/>
              <a:t>Risk Assessment</a:t>
            </a:r>
          </a:p>
          <a:p>
            <a:pPr>
              <a:buFont typeface="Wingdings" panose="05000000000000000000" pitchFamily="2" charset="2"/>
              <a:buChar char="Ø"/>
            </a:pPr>
            <a:r>
              <a:rPr lang="en-IN" altLang="en-US" dirty="0"/>
              <a:t>Security Functional Requirement Analysis</a:t>
            </a:r>
          </a:p>
          <a:p>
            <a:pPr>
              <a:buFont typeface="Wingdings" panose="05000000000000000000" pitchFamily="2" charset="2"/>
              <a:buChar char="Ø"/>
            </a:pPr>
            <a:r>
              <a:rPr lang="en-IN" altLang="en-US" dirty="0"/>
              <a:t>Security Assurance Requirement Analysis</a:t>
            </a:r>
          </a:p>
          <a:p>
            <a:pPr>
              <a:buFont typeface="Wingdings" panose="05000000000000000000" pitchFamily="2" charset="2"/>
              <a:buChar char="Ø"/>
            </a:pPr>
            <a:r>
              <a:rPr lang="en-IN" altLang="en-US" dirty="0"/>
              <a:t>Cost Consideration and Reporting</a:t>
            </a:r>
          </a:p>
          <a:p>
            <a:pPr>
              <a:buFont typeface="Wingdings" panose="05000000000000000000" pitchFamily="2" charset="2"/>
              <a:buChar char="Ø"/>
            </a:pPr>
            <a:r>
              <a:rPr lang="en-IN" altLang="en-US" dirty="0"/>
              <a:t>Security Planning</a:t>
            </a:r>
          </a:p>
          <a:p>
            <a:pPr>
              <a:buFont typeface="Wingdings" panose="05000000000000000000" pitchFamily="2" charset="2"/>
              <a:buChar char="Ø"/>
            </a:pPr>
            <a:r>
              <a:rPr lang="en-IN" altLang="en-US" dirty="0"/>
              <a:t>Security Control Development</a:t>
            </a:r>
          </a:p>
          <a:p>
            <a:pPr>
              <a:buFont typeface="Wingdings" panose="05000000000000000000" pitchFamily="2" charset="2"/>
              <a:buChar char="Ø"/>
            </a:pPr>
            <a:r>
              <a:rPr lang="en-IN" altLang="en-US" dirty="0"/>
              <a:t>Developmental Security Test and Evaluation</a:t>
            </a:r>
          </a:p>
          <a:p>
            <a:pPr>
              <a:buFont typeface="Wingdings" panose="05000000000000000000" pitchFamily="2" charset="2"/>
              <a:buChar char="Ø"/>
            </a:pPr>
            <a:r>
              <a:rPr lang="en-IN" altLang="en-US" dirty="0"/>
              <a:t>Other Planning Components</a:t>
            </a:r>
          </a:p>
          <a:p>
            <a:endParaRPr lang="en-IN" altLang="en-US" dirty="0"/>
          </a:p>
          <a:p>
            <a:pPr>
              <a:buNone/>
            </a:pPr>
            <a:endParaRPr lang="en-US" altLang="en-US" dirty="0">
              <a:latin typeface="Times New Roman" panose="02020603050405020304" pitchFamily="18" charset="0"/>
              <a:ea typeface="新細明體" pitchFamily="18" charset="-12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7548B242-0E2F-4EAD-9F77-D5EE1936C0C2}"/>
              </a:ext>
            </a:extLst>
          </p:cNvPr>
          <p:cNvSpPr>
            <a:spLocks noGrp="1"/>
          </p:cNvSpPr>
          <p:nvPr>
            <p:ph type="sldNum" sz="quarter" idx="12"/>
          </p:nvPr>
        </p:nvSpPr>
        <p:spPr/>
        <p:txBody>
          <a:bodyPr/>
          <a:lstStyle/>
          <a:p>
            <a:fld id="{7F20FCA7-7CD6-4DC1-80B8-ACA47B4EEDB0}" type="slidenum">
              <a:rPr lang="en-IN" smtClean="0"/>
              <a:t>52</a:t>
            </a:fld>
            <a:endParaRPr lang="en-IN"/>
          </a:p>
        </p:txBody>
      </p:sp>
    </p:spTree>
    <p:extLst>
      <p:ext uri="{BB962C8B-B14F-4D97-AF65-F5344CB8AC3E}">
        <p14:creationId xmlns:p14="http://schemas.microsoft.com/office/powerpoint/2010/main" val="41426352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t>Implementation</a:t>
            </a:r>
            <a:endParaRPr lang="en-IN" sz="2400" b="1" dirty="0">
              <a:solidFill>
                <a:schemeClr val="accent1">
                  <a:lumMod val="7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40156" y="1741715"/>
            <a:ext cx="8915400" cy="5326743"/>
          </a:xfrm>
        </p:spPr>
        <p:txBody>
          <a:bodyPr>
            <a:noAutofit/>
          </a:bodyPr>
          <a:lstStyle/>
          <a:p>
            <a:pPr algn="just"/>
            <a:r>
              <a:rPr lang="en-US" altLang="zh-TW" dirty="0">
                <a:latin typeface="Times New Roman" panose="02020603050405020304" pitchFamily="18" charset="0"/>
                <a:cs typeface="Times New Roman" panose="02020603050405020304" pitchFamily="18" charset="0"/>
              </a:rPr>
              <a:t>The security solutions are acquired (made or bought), tested, and implemented, and tested again</a:t>
            </a:r>
          </a:p>
          <a:p>
            <a:pPr algn="just"/>
            <a:r>
              <a:rPr lang="en-US" altLang="zh-TW" dirty="0">
                <a:latin typeface="Times New Roman" panose="02020603050405020304" pitchFamily="18" charset="0"/>
                <a:cs typeface="Times New Roman" panose="02020603050405020304" pitchFamily="18" charset="0"/>
              </a:rPr>
              <a:t>Personnel issues are evaluated and specific training and education programs conducted</a:t>
            </a:r>
          </a:p>
          <a:p>
            <a:pPr algn="just"/>
            <a:r>
              <a:rPr lang="en-US" altLang="zh-TW" dirty="0">
                <a:latin typeface="Times New Roman" panose="02020603050405020304" pitchFamily="18" charset="0"/>
                <a:cs typeface="Times New Roman" panose="02020603050405020304" pitchFamily="18" charset="0"/>
              </a:rPr>
              <a:t>Finally, the entire tested package is presented to upper management for final approval</a:t>
            </a:r>
          </a:p>
          <a:p>
            <a:pPr algn="just">
              <a:buNone/>
            </a:pPr>
            <a:r>
              <a:rPr lang="en-US" altLang="zh-TW" dirty="0">
                <a:latin typeface="Times New Roman" panose="02020603050405020304" pitchFamily="18" charset="0"/>
                <a:cs typeface="Times New Roman" panose="02020603050405020304" pitchFamily="18" charset="0"/>
              </a:rPr>
              <a:t>Phases:</a:t>
            </a:r>
          </a:p>
          <a:p>
            <a:pPr algn="just">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Inspection and Acceptance</a:t>
            </a:r>
          </a:p>
          <a:p>
            <a:pPr algn="just">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System Integration</a:t>
            </a:r>
          </a:p>
          <a:p>
            <a:pPr algn="just">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Security Certification</a:t>
            </a:r>
          </a:p>
          <a:p>
            <a:pPr algn="just">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Security Accreditation</a:t>
            </a:r>
          </a:p>
          <a:p>
            <a:pPr algn="just"/>
            <a:endParaRPr lang="en-US" altLang="zh-TW" dirty="0">
              <a:latin typeface="Times New Roman" panose="02020603050405020304" pitchFamily="18" charset="0"/>
              <a:cs typeface="Times New Roman" panose="02020603050405020304" pitchFamily="18" charset="0"/>
            </a:endParaRPr>
          </a:p>
          <a:p>
            <a:pPr>
              <a:buNone/>
            </a:pPr>
            <a:endParaRPr lang="en-US" altLang="en-US" dirty="0">
              <a:latin typeface="Times New Roman" panose="02020603050405020304" pitchFamily="18" charset="0"/>
              <a:ea typeface="新細明體" pitchFamily="18" charset="-12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9FB06461-3D32-4456-816B-C8D2802AAAB9}"/>
              </a:ext>
            </a:extLst>
          </p:cNvPr>
          <p:cNvSpPr>
            <a:spLocks noGrp="1"/>
          </p:cNvSpPr>
          <p:nvPr>
            <p:ph type="sldNum" sz="quarter" idx="12"/>
          </p:nvPr>
        </p:nvSpPr>
        <p:spPr/>
        <p:txBody>
          <a:bodyPr/>
          <a:lstStyle/>
          <a:p>
            <a:fld id="{7F20FCA7-7CD6-4DC1-80B8-ACA47B4EEDB0}" type="slidenum">
              <a:rPr lang="en-IN" smtClean="0"/>
              <a:t>53</a:t>
            </a:fld>
            <a:endParaRPr lang="en-IN"/>
          </a:p>
        </p:txBody>
      </p:sp>
    </p:spTree>
    <p:extLst>
      <p:ext uri="{BB962C8B-B14F-4D97-AF65-F5344CB8AC3E}">
        <p14:creationId xmlns:p14="http://schemas.microsoft.com/office/powerpoint/2010/main" val="437546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t>Maintenance and Change</a:t>
            </a:r>
            <a:endParaRPr lang="en-IN" sz="2400" b="1" dirty="0">
              <a:solidFill>
                <a:schemeClr val="accent1">
                  <a:lumMod val="7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36443" y="1306286"/>
            <a:ext cx="8915400" cy="5326743"/>
          </a:xfrm>
        </p:spPr>
        <p:txBody>
          <a:bodyPr>
            <a:noAutofit/>
          </a:bodyPr>
          <a:lstStyle/>
          <a:p>
            <a:pPr algn="just">
              <a:lnSpc>
                <a:spcPct val="150000"/>
              </a:lnSpc>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The maintenance and change phase is perhaps most important, given the high level of ingenuity in today’s threats</a:t>
            </a:r>
          </a:p>
          <a:p>
            <a:pPr algn="just">
              <a:lnSpc>
                <a:spcPct val="150000"/>
              </a:lnSpc>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As new threats emerge and old threats evolve, the information security profile of an organization requires constant adaptation</a:t>
            </a:r>
          </a:p>
          <a:p>
            <a:pPr algn="just">
              <a:lnSpc>
                <a:spcPct val="150000"/>
              </a:lnSpc>
              <a:buNone/>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Phases</a:t>
            </a:r>
          </a:p>
          <a:p>
            <a:pPr algn="just">
              <a:lnSpc>
                <a:spcPct val="150000"/>
              </a:lnSpc>
              <a:buFont typeface="Wingdings" panose="05000000000000000000" pitchFamily="2" charset="2"/>
              <a:buChar char="Ø"/>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Configuration Management and Control</a:t>
            </a:r>
          </a:p>
          <a:p>
            <a:pPr algn="just">
              <a:lnSpc>
                <a:spcPct val="150000"/>
              </a:lnSpc>
              <a:buFont typeface="Wingdings" panose="05000000000000000000" pitchFamily="2" charset="2"/>
              <a:buChar char="Ø"/>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Continuous Monitoring</a:t>
            </a:r>
          </a:p>
          <a:p>
            <a:pPr algn="just">
              <a:lnSpc>
                <a:spcPct val="150000"/>
              </a:lnSpc>
              <a:buFont typeface="Wingdings" panose="05000000000000000000" pitchFamily="2" charset="2"/>
              <a:buChar char="Ø"/>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Information Preservation</a:t>
            </a:r>
          </a:p>
          <a:p>
            <a:pPr algn="just">
              <a:lnSpc>
                <a:spcPct val="150000"/>
              </a:lnSpc>
              <a:buFont typeface="Wingdings" panose="05000000000000000000" pitchFamily="2" charset="2"/>
              <a:buChar char="Ø"/>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Media Sanitization</a:t>
            </a:r>
          </a:p>
          <a:p>
            <a:pPr algn="just">
              <a:lnSpc>
                <a:spcPct val="150000"/>
              </a:lnSpc>
              <a:buFont typeface="Wingdings" panose="05000000000000000000" pitchFamily="2" charset="2"/>
              <a:buChar char="Ø"/>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Hardware and Software Disposal</a:t>
            </a:r>
          </a:p>
          <a:p>
            <a:pPr algn="just">
              <a:lnSpc>
                <a:spcPct val="150000"/>
              </a:lnSpc>
              <a:buNone/>
            </a:pPr>
            <a:endParaRPr lang="en-US" altLang="zh-TW"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altLang="zh-TW" dirty="0">
              <a:solidFill>
                <a:schemeClr val="tx1">
                  <a:lumMod val="95000"/>
                  <a:lumOff val="5000"/>
                </a:schemeClr>
              </a:solidFill>
              <a:latin typeface="Times New Roman" panose="02020603050405020304" pitchFamily="18" charset="0"/>
              <a:cs typeface="Times New Roman" panose="02020603050405020304" pitchFamily="18" charset="0"/>
            </a:endParaRPr>
          </a:p>
          <a:p>
            <a:pPr>
              <a:buNone/>
            </a:pPr>
            <a:endParaRPr lang="en-US" altLang="en-US" dirty="0">
              <a:solidFill>
                <a:schemeClr val="tx1">
                  <a:lumMod val="95000"/>
                  <a:lumOff val="5000"/>
                </a:schemeClr>
              </a:solidFill>
              <a:latin typeface="Times New Roman" panose="02020603050405020304" pitchFamily="18" charset="0"/>
              <a:ea typeface="新細明體" pitchFamily="18" charset="-12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46619208-E531-484F-8FAF-992A6A6C6D35}"/>
              </a:ext>
            </a:extLst>
          </p:cNvPr>
          <p:cNvSpPr>
            <a:spLocks noGrp="1"/>
          </p:cNvSpPr>
          <p:nvPr>
            <p:ph type="sldNum" sz="quarter" idx="12"/>
          </p:nvPr>
        </p:nvSpPr>
        <p:spPr/>
        <p:txBody>
          <a:bodyPr/>
          <a:lstStyle/>
          <a:p>
            <a:fld id="{7F20FCA7-7CD6-4DC1-80B8-ACA47B4EEDB0}" type="slidenum">
              <a:rPr lang="en-IN" smtClean="0"/>
              <a:t>54</a:t>
            </a:fld>
            <a:endParaRPr lang="en-IN"/>
          </a:p>
        </p:txBody>
      </p:sp>
    </p:spTree>
    <p:extLst>
      <p:ext uri="{BB962C8B-B14F-4D97-AF65-F5344CB8AC3E}">
        <p14:creationId xmlns:p14="http://schemas.microsoft.com/office/powerpoint/2010/main" val="32394754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en-US" sz="2400" b="1" dirty="0"/>
              <a:t>9. Security professionals in the organization</a:t>
            </a:r>
            <a:endParaRPr lang="en-IN" sz="2400" b="1" dirty="0">
              <a:solidFill>
                <a:schemeClr val="accent1">
                  <a:lumMod val="7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36443" y="1306286"/>
            <a:ext cx="8915400" cy="5326743"/>
          </a:xfrm>
        </p:spPr>
        <p:txBody>
          <a:bodyPr>
            <a:noAutofit/>
          </a:bodyPr>
          <a:lstStyle/>
          <a:p>
            <a:pPr algn="just">
              <a:lnSpc>
                <a:spcPct val="200000"/>
              </a:lnSpc>
              <a:spcBef>
                <a:spcPct val="100000"/>
              </a:spcBef>
            </a:pPr>
            <a:r>
              <a:rPr lang="en-US" altLang="en-US" dirty="0">
                <a:latin typeface="Times New Roman" panose="02020603050405020304" pitchFamily="18" charset="0"/>
                <a:cs typeface="Times New Roman" panose="02020603050405020304" pitchFamily="18" charset="0"/>
              </a:rPr>
              <a:t>Wide range of professionals required to support a diverse information security program</a:t>
            </a:r>
          </a:p>
          <a:p>
            <a:pPr algn="just">
              <a:lnSpc>
                <a:spcPct val="200000"/>
              </a:lnSpc>
            </a:pPr>
            <a:r>
              <a:rPr lang="en-US" altLang="en-US" dirty="0">
                <a:latin typeface="Times New Roman" panose="02020603050405020304" pitchFamily="18" charset="0"/>
                <a:cs typeface="Times New Roman" panose="02020603050405020304" pitchFamily="18" charset="0"/>
              </a:rPr>
              <a:t>Senior management is key component and the vital force for a successful implementation of an information security program</a:t>
            </a:r>
          </a:p>
          <a:p>
            <a:pPr algn="just">
              <a:lnSpc>
                <a:spcPct val="200000"/>
              </a:lnSpc>
            </a:pPr>
            <a:r>
              <a:rPr lang="en-US" altLang="en-US" dirty="0">
                <a:latin typeface="Times New Roman" panose="02020603050405020304" pitchFamily="18" charset="0"/>
                <a:cs typeface="Times New Roman" panose="02020603050405020304" pitchFamily="18" charset="0"/>
              </a:rPr>
              <a:t>But administrative support is also essential to developing and executing specific security policies and procedures, and technical expertise is of course essential to implementing the details of the information security program</a:t>
            </a:r>
          </a:p>
          <a:p>
            <a:pPr>
              <a:lnSpc>
                <a:spcPct val="200000"/>
              </a:lnSpc>
            </a:pPr>
            <a:endParaRPr lang="en-US" altLang="en-US" dirty="0">
              <a:latin typeface="Times New Roman" panose="02020603050405020304" pitchFamily="18" charset="0"/>
              <a:cs typeface="Times New Roman" panose="02020603050405020304" pitchFamily="18" charset="0"/>
            </a:endParaRPr>
          </a:p>
          <a:p>
            <a:pPr>
              <a:buNone/>
            </a:pPr>
            <a:endParaRPr lang="en-US" altLang="en-US" dirty="0">
              <a:solidFill>
                <a:schemeClr val="tx1">
                  <a:lumMod val="95000"/>
                  <a:lumOff val="5000"/>
                </a:schemeClr>
              </a:solidFill>
              <a:latin typeface="Times New Roman" panose="02020603050405020304" pitchFamily="18" charset="0"/>
              <a:ea typeface="新細明體" pitchFamily="18" charset="-12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9E6E3A-5587-4B29-B564-5C2758B715D7}"/>
              </a:ext>
            </a:extLst>
          </p:cNvPr>
          <p:cNvSpPr>
            <a:spLocks noGrp="1"/>
          </p:cNvSpPr>
          <p:nvPr>
            <p:ph type="sldNum" sz="quarter" idx="12"/>
          </p:nvPr>
        </p:nvSpPr>
        <p:spPr/>
        <p:txBody>
          <a:bodyPr/>
          <a:lstStyle/>
          <a:p>
            <a:fld id="{7F20FCA7-7CD6-4DC1-80B8-ACA47B4EEDB0}" type="slidenum">
              <a:rPr lang="en-IN" smtClean="0"/>
              <a:t>55</a:t>
            </a:fld>
            <a:endParaRPr lang="en-IN"/>
          </a:p>
        </p:txBody>
      </p:sp>
    </p:spTree>
    <p:extLst>
      <p:ext uri="{BB962C8B-B14F-4D97-AF65-F5344CB8AC3E}">
        <p14:creationId xmlns:p14="http://schemas.microsoft.com/office/powerpoint/2010/main" val="1862721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IN" sz="2400" b="1" dirty="0" err="1">
                <a:solidFill>
                  <a:schemeClr val="tx1">
                    <a:lumMod val="95000"/>
                    <a:lumOff val="5000"/>
                  </a:schemeClr>
                </a:solidFill>
              </a:rPr>
              <a:t>Cont</a:t>
            </a:r>
            <a:r>
              <a:rPr lang="en-IN" sz="2400" b="1" dirty="0">
                <a:solidFill>
                  <a:schemeClr val="tx1">
                    <a:lumMod val="95000"/>
                    <a:lumOff val="5000"/>
                  </a:schemeClr>
                </a:solidFill>
              </a:rPr>
              <a:t>…</a:t>
            </a: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36443" y="1306286"/>
            <a:ext cx="8915400" cy="5326743"/>
          </a:xfrm>
        </p:spPr>
        <p:txBody>
          <a:bodyPr>
            <a:noAutofit/>
          </a:bodyPr>
          <a:lstStyle/>
          <a:p>
            <a:pPr algn="just">
              <a:lnSpc>
                <a:spcPct val="150000"/>
              </a:lnSpc>
              <a:spcBef>
                <a:spcPct val="40000"/>
              </a:spcBef>
              <a:buNone/>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Chief Information Officer (CIO)</a:t>
            </a:r>
          </a:p>
          <a:p>
            <a:pPr lvl="1" algn="just">
              <a:lnSpc>
                <a:spcPct val="150000"/>
              </a:lnSpc>
              <a:spcBef>
                <a:spcPct val="40000"/>
              </a:spcBef>
              <a:buFont typeface="Courier New" panose="02070309020205020404" pitchFamily="49" charset="0"/>
              <a:buChar char="o"/>
            </a:pPr>
            <a:r>
              <a:rPr lang="en-US" altLang="en-US" sz="1800" dirty="0">
                <a:solidFill>
                  <a:schemeClr val="tx1">
                    <a:lumMod val="95000"/>
                    <a:lumOff val="5000"/>
                  </a:schemeClr>
                </a:solidFill>
                <a:latin typeface="Times New Roman" panose="02020603050405020304" pitchFamily="18" charset="0"/>
                <a:cs typeface="Times New Roman" panose="02020603050405020304" pitchFamily="18" charset="0"/>
              </a:rPr>
              <a:t>Senior technology officer</a:t>
            </a:r>
          </a:p>
          <a:p>
            <a:pPr lvl="1" algn="just">
              <a:lnSpc>
                <a:spcPct val="150000"/>
              </a:lnSpc>
              <a:spcBef>
                <a:spcPct val="40000"/>
              </a:spcBef>
              <a:buFont typeface="Courier New" panose="02070309020205020404" pitchFamily="49" charset="0"/>
              <a:buChar char="o"/>
            </a:pPr>
            <a:r>
              <a:rPr lang="en-US" altLang="en-US" sz="1800" dirty="0">
                <a:solidFill>
                  <a:schemeClr val="tx1">
                    <a:lumMod val="95000"/>
                    <a:lumOff val="5000"/>
                  </a:schemeClr>
                </a:solidFill>
                <a:latin typeface="Times New Roman" panose="02020603050405020304" pitchFamily="18" charset="0"/>
                <a:cs typeface="Times New Roman" panose="02020603050405020304" pitchFamily="18" charset="0"/>
              </a:rPr>
              <a:t>Primarily responsible for advising senior executives on strategic planning </a:t>
            </a:r>
          </a:p>
          <a:p>
            <a:pPr algn="just">
              <a:lnSpc>
                <a:spcPct val="150000"/>
              </a:lnSpc>
              <a:spcBef>
                <a:spcPct val="40000"/>
              </a:spcBef>
              <a:buNone/>
            </a:pP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Chief Information Security Officer (CISO)</a:t>
            </a:r>
          </a:p>
          <a:p>
            <a:pPr lvl="1" algn="just">
              <a:lnSpc>
                <a:spcPct val="150000"/>
              </a:lnSpc>
              <a:spcBef>
                <a:spcPct val="40000"/>
              </a:spcBef>
              <a:buFont typeface="Courier New" panose="02070309020205020404" pitchFamily="49" charset="0"/>
              <a:buChar char="o"/>
            </a:pPr>
            <a:r>
              <a:rPr lang="en-US" altLang="en-US" sz="1800" dirty="0">
                <a:solidFill>
                  <a:schemeClr val="tx1">
                    <a:lumMod val="95000"/>
                    <a:lumOff val="5000"/>
                  </a:schemeClr>
                </a:solidFill>
                <a:latin typeface="Times New Roman" panose="02020603050405020304" pitchFamily="18" charset="0"/>
                <a:cs typeface="Times New Roman" panose="02020603050405020304" pitchFamily="18" charset="0"/>
              </a:rPr>
              <a:t>Primarily responsible for assessment, management, and implementation of IS in the organization</a:t>
            </a:r>
          </a:p>
          <a:p>
            <a:pPr lvl="1" algn="just">
              <a:lnSpc>
                <a:spcPct val="150000"/>
              </a:lnSpc>
              <a:spcBef>
                <a:spcPct val="40000"/>
              </a:spcBef>
              <a:buFont typeface="Courier New" panose="02070309020205020404" pitchFamily="49" charset="0"/>
              <a:buChar char="o"/>
            </a:pPr>
            <a:r>
              <a:rPr lang="en-US" altLang="en-US" sz="1800" dirty="0">
                <a:solidFill>
                  <a:schemeClr val="tx1">
                    <a:lumMod val="95000"/>
                    <a:lumOff val="5000"/>
                  </a:schemeClr>
                </a:solidFill>
                <a:latin typeface="Times New Roman" panose="02020603050405020304" pitchFamily="18" charset="0"/>
                <a:cs typeface="Times New Roman" panose="02020603050405020304" pitchFamily="18" charset="0"/>
              </a:rPr>
              <a:t>Usually reports directly to the CIO</a:t>
            </a:r>
          </a:p>
        </p:txBody>
      </p:sp>
      <p:sp>
        <p:nvSpPr>
          <p:cNvPr id="4" name="Slide Number Placeholder 3">
            <a:extLst>
              <a:ext uri="{FF2B5EF4-FFF2-40B4-BE49-F238E27FC236}">
                <a16:creationId xmlns:a16="http://schemas.microsoft.com/office/drawing/2014/main" xmlns="" id="{D211C1CD-9EFA-41E7-94BA-183B7907D7DB}"/>
              </a:ext>
            </a:extLst>
          </p:cNvPr>
          <p:cNvSpPr>
            <a:spLocks noGrp="1"/>
          </p:cNvSpPr>
          <p:nvPr>
            <p:ph type="sldNum" sz="quarter" idx="12"/>
          </p:nvPr>
        </p:nvSpPr>
        <p:spPr/>
        <p:txBody>
          <a:bodyPr/>
          <a:lstStyle/>
          <a:p>
            <a:fld id="{7F20FCA7-7CD6-4DC1-80B8-ACA47B4EEDB0}" type="slidenum">
              <a:rPr lang="en-IN" smtClean="0"/>
              <a:t>56</a:t>
            </a:fld>
            <a:endParaRPr lang="en-IN"/>
          </a:p>
        </p:txBody>
      </p:sp>
    </p:spTree>
    <p:extLst>
      <p:ext uri="{BB962C8B-B14F-4D97-AF65-F5344CB8AC3E}">
        <p14:creationId xmlns:p14="http://schemas.microsoft.com/office/powerpoint/2010/main" val="22537422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t>Information Security Project Team </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36443" y="1531257"/>
            <a:ext cx="8915400" cy="5326743"/>
          </a:xfrm>
        </p:spPr>
        <p:txBody>
          <a:bodyPr>
            <a:noAutofit/>
          </a:bodyPr>
          <a:lstStyle/>
          <a:p>
            <a:pPr algn="just">
              <a:buNone/>
            </a:pPr>
            <a:r>
              <a:rPr lang="zh-TW" altLang="en-US"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A number of individuals who are experienced in one or multiple requirements of both the technical and non-technical areas:</a:t>
            </a:r>
          </a:p>
          <a:p>
            <a:pPr lvl="1" algn="just">
              <a:lnSpc>
                <a:spcPct val="150000"/>
              </a:lnSpc>
            </a:pPr>
            <a:r>
              <a:rPr lang="en-US" altLang="zh-TW" sz="1800" b="1" dirty="0">
                <a:latin typeface="Times New Roman" panose="02020603050405020304" pitchFamily="18" charset="0"/>
                <a:cs typeface="Times New Roman" panose="02020603050405020304" pitchFamily="18" charset="0"/>
              </a:rPr>
              <a:t>The champion </a:t>
            </a:r>
            <a:r>
              <a:rPr lang="en-US" altLang="zh-TW" sz="1800" dirty="0">
                <a:latin typeface="Times New Roman" panose="02020603050405020304" pitchFamily="18" charset="0"/>
                <a:cs typeface="Times New Roman" panose="02020603050405020304" pitchFamily="18" charset="0"/>
              </a:rPr>
              <a:t>: Senior Executive ,promotes project and ensures support both financially and administratively</a:t>
            </a:r>
          </a:p>
          <a:p>
            <a:pPr lvl="1" algn="just">
              <a:lnSpc>
                <a:spcPct val="150000"/>
              </a:lnSpc>
            </a:pPr>
            <a:r>
              <a:rPr lang="en-US" altLang="zh-TW" sz="1800" b="1" dirty="0">
                <a:latin typeface="Times New Roman" panose="02020603050405020304" pitchFamily="18" charset="0"/>
                <a:cs typeface="Times New Roman" panose="02020603050405020304" pitchFamily="18" charset="0"/>
              </a:rPr>
              <a:t>The team leader </a:t>
            </a:r>
            <a:r>
              <a:rPr lang="en-US" altLang="zh-TW" sz="1800" dirty="0">
                <a:latin typeface="Times New Roman" panose="02020603050405020304" pitchFamily="18" charset="0"/>
                <a:cs typeface="Times New Roman" panose="02020603050405020304" pitchFamily="18" charset="0"/>
              </a:rPr>
              <a:t>: Project Manager ,who understand Project Management and info security technical requirements.</a:t>
            </a:r>
          </a:p>
          <a:p>
            <a:pPr lvl="1" algn="just">
              <a:lnSpc>
                <a:spcPct val="150000"/>
              </a:lnSpc>
            </a:pPr>
            <a:r>
              <a:rPr lang="en-US" altLang="zh-TW" sz="1800" b="1" dirty="0">
                <a:latin typeface="Times New Roman" panose="02020603050405020304" pitchFamily="18" charset="0"/>
                <a:cs typeface="Times New Roman" panose="02020603050405020304" pitchFamily="18" charset="0"/>
              </a:rPr>
              <a:t>Security policy developers</a:t>
            </a:r>
            <a:r>
              <a:rPr lang="en-US" altLang="zh-TW" sz="1800" dirty="0">
                <a:latin typeface="Times New Roman" panose="02020603050405020304" pitchFamily="18" charset="0"/>
                <a:cs typeface="Times New Roman" panose="02020603050405020304" pitchFamily="18" charset="0"/>
              </a:rPr>
              <a:t>: individuals who understands organizational culture ,policies and requirements for successful implementation.</a:t>
            </a:r>
          </a:p>
          <a:p>
            <a:pPr lvl="1" algn="just">
              <a:lnSpc>
                <a:spcPct val="150000"/>
              </a:lnSpc>
            </a:pPr>
            <a:r>
              <a:rPr lang="en-US" altLang="zh-TW" sz="1800" b="1" dirty="0">
                <a:latin typeface="Times New Roman" panose="02020603050405020304" pitchFamily="18" charset="0"/>
                <a:cs typeface="Times New Roman" panose="02020603050405020304" pitchFamily="18" charset="0"/>
              </a:rPr>
              <a:t>Risk assessment specialists</a:t>
            </a:r>
            <a:r>
              <a:rPr lang="en-US" altLang="zh-TW" sz="1800" dirty="0">
                <a:latin typeface="Times New Roman" panose="02020603050405020304" pitchFamily="18" charset="0"/>
                <a:cs typeface="Times New Roman" panose="02020603050405020304" pitchFamily="18" charset="0"/>
              </a:rPr>
              <a:t>: individuals who understands financial risk assessment techniques. </a:t>
            </a:r>
          </a:p>
          <a:p>
            <a:pPr algn="just">
              <a:lnSpc>
                <a:spcPct val="150000"/>
              </a:lnSpc>
              <a:spcBef>
                <a:spcPct val="40000"/>
              </a:spcBef>
              <a:buNone/>
            </a:pP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62A9F6AE-FBD9-49EA-8FB8-AFE1A624A395}"/>
              </a:ext>
            </a:extLst>
          </p:cNvPr>
          <p:cNvSpPr>
            <a:spLocks noGrp="1"/>
          </p:cNvSpPr>
          <p:nvPr>
            <p:ph type="sldNum" sz="quarter" idx="12"/>
          </p:nvPr>
        </p:nvSpPr>
        <p:spPr/>
        <p:txBody>
          <a:bodyPr/>
          <a:lstStyle/>
          <a:p>
            <a:fld id="{7F20FCA7-7CD6-4DC1-80B8-ACA47B4EEDB0}" type="slidenum">
              <a:rPr lang="en-IN" smtClean="0"/>
              <a:t>57</a:t>
            </a:fld>
            <a:endParaRPr lang="en-IN"/>
          </a:p>
        </p:txBody>
      </p:sp>
    </p:spTree>
    <p:extLst>
      <p:ext uri="{BB962C8B-B14F-4D97-AF65-F5344CB8AC3E}">
        <p14:creationId xmlns:p14="http://schemas.microsoft.com/office/powerpoint/2010/main" val="39027799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t>Information Security Project Team </a:t>
            </a:r>
            <a:r>
              <a:rPr lang="en-US" altLang="zh-TW" sz="2400" b="1" dirty="0" err="1"/>
              <a:t>Cont</a:t>
            </a:r>
            <a:r>
              <a:rPr lang="en-US" altLang="zh-TW" sz="2400" b="1" dirty="0"/>
              <a:t>…</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36443" y="1531257"/>
            <a:ext cx="8915400" cy="5326743"/>
          </a:xfrm>
        </p:spPr>
        <p:txBody>
          <a:bodyPr>
            <a:noAutofit/>
          </a:bodyPr>
          <a:lstStyle/>
          <a:p>
            <a:pPr lvl="1" algn="just">
              <a:lnSpc>
                <a:spcPct val="150000"/>
              </a:lnSpc>
            </a:pPr>
            <a:r>
              <a:rPr lang="en-US" altLang="zh-TW" sz="1800" b="1" dirty="0">
                <a:latin typeface="Times New Roman" panose="02020603050405020304" pitchFamily="18" charset="0"/>
                <a:cs typeface="Times New Roman" panose="02020603050405020304" pitchFamily="18" charset="0"/>
              </a:rPr>
              <a:t>Security professionals </a:t>
            </a:r>
            <a:r>
              <a:rPr lang="en-US" altLang="zh-TW" sz="1800" dirty="0">
                <a:latin typeface="Times New Roman" panose="02020603050405020304" pitchFamily="18" charset="0"/>
                <a:cs typeface="Times New Roman" panose="02020603050405020304" pitchFamily="18" charset="0"/>
              </a:rPr>
              <a:t>: Dedicated , trained and well educated specialists  both technically and non technically.</a:t>
            </a:r>
          </a:p>
          <a:p>
            <a:pPr lvl="1" algn="just">
              <a:lnSpc>
                <a:spcPct val="150000"/>
              </a:lnSpc>
            </a:pPr>
            <a:r>
              <a:rPr lang="en-US" altLang="zh-TW" sz="1800" b="1" dirty="0">
                <a:latin typeface="Times New Roman" panose="02020603050405020304" pitchFamily="18" charset="0"/>
                <a:cs typeface="Times New Roman" panose="02020603050405020304" pitchFamily="18" charset="0"/>
              </a:rPr>
              <a:t>Systems administrators </a:t>
            </a:r>
            <a:r>
              <a:rPr lang="en-US" altLang="zh-TW" sz="1800" dirty="0">
                <a:latin typeface="Times New Roman" panose="02020603050405020304" pitchFamily="18" charset="0"/>
                <a:cs typeface="Times New Roman" panose="02020603050405020304" pitchFamily="18" charset="0"/>
              </a:rPr>
              <a:t>: Individuals with the primary responsibility for administering the systems .</a:t>
            </a:r>
          </a:p>
          <a:p>
            <a:pPr lvl="1" algn="just">
              <a:lnSpc>
                <a:spcPct val="150000"/>
              </a:lnSpc>
            </a:pPr>
            <a:r>
              <a:rPr lang="en-US" altLang="zh-TW" sz="1800" b="1" dirty="0">
                <a:latin typeface="Times New Roman" panose="02020603050405020304" pitchFamily="18" charset="0"/>
                <a:cs typeface="Times New Roman" panose="02020603050405020304" pitchFamily="18" charset="0"/>
              </a:rPr>
              <a:t>End</a:t>
            </a:r>
            <a:r>
              <a:rPr lang="en-US" altLang="zh-TW" sz="1800" dirty="0">
                <a:latin typeface="Times New Roman" panose="02020603050405020304" pitchFamily="18" charset="0"/>
                <a:cs typeface="Times New Roman" panose="02020603050405020304" pitchFamily="18" charset="0"/>
              </a:rPr>
              <a:t> users : Those whom the new system will most directly affect.</a:t>
            </a:r>
          </a:p>
          <a:p>
            <a:pPr algn="just">
              <a:lnSpc>
                <a:spcPct val="150000"/>
              </a:lnSpc>
            </a:pPr>
            <a:endParaRPr lang="en-IN" altLang="en-US" dirty="0">
              <a:latin typeface="Times New Roman" panose="02020603050405020304" pitchFamily="18" charset="0"/>
              <a:cs typeface="Times New Roman" panose="02020603050405020304" pitchFamily="18" charset="0"/>
            </a:endParaRPr>
          </a:p>
          <a:p>
            <a:pPr algn="just">
              <a:lnSpc>
                <a:spcPct val="150000"/>
              </a:lnSpc>
              <a:spcBef>
                <a:spcPct val="40000"/>
              </a:spcBef>
              <a:buNone/>
            </a:pP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D7D86AAB-D301-408F-B629-16CC8C6E1591}"/>
              </a:ext>
            </a:extLst>
          </p:cNvPr>
          <p:cNvSpPr>
            <a:spLocks noGrp="1"/>
          </p:cNvSpPr>
          <p:nvPr>
            <p:ph type="sldNum" sz="quarter" idx="12"/>
          </p:nvPr>
        </p:nvSpPr>
        <p:spPr/>
        <p:txBody>
          <a:bodyPr/>
          <a:lstStyle/>
          <a:p>
            <a:fld id="{7F20FCA7-7CD6-4DC1-80B8-ACA47B4EEDB0}" type="slidenum">
              <a:rPr lang="en-IN" smtClean="0"/>
              <a:t>58</a:t>
            </a:fld>
            <a:endParaRPr lang="en-IN"/>
          </a:p>
        </p:txBody>
      </p:sp>
    </p:spTree>
    <p:extLst>
      <p:ext uri="{BB962C8B-B14F-4D97-AF65-F5344CB8AC3E}">
        <p14:creationId xmlns:p14="http://schemas.microsoft.com/office/powerpoint/2010/main" val="17909324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zh-TW" sz="2400" b="1" dirty="0"/>
              <a:t>Data Ownership</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D56E875-186A-4F85-9772-BEF188598F58}"/>
              </a:ext>
            </a:extLst>
          </p:cNvPr>
          <p:cNvSpPr>
            <a:spLocks noGrp="1"/>
          </p:cNvSpPr>
          <p:nvPr>
            <p:ph idx="1"/>
          </p:nvPr>
        </p:nvSpPr>
        <p:spPr>
          <a:xfrm>
            <a:off x="1636443" y="1531257"/>
            <a:ext cx="8915400" cy="5326743"/>
          </a:xfrm>
        </p:spPr>
        <p:txBody>
          <a:bodyPr>
            <a:noAutofit/>
          </a:bodyPr>
          <a:lstStyle/>
          <a:p>
            <a:pPr algn="just">
              <a:lnSpc>
                <a:spcPct val="200000"/>
              </a:lnSpc>
            </a:pPr>
            <a:r>
              <a:rPr lang="en-US" altLang="zh-TW" b="1" dirty="0">
                <a:latin typeface="Times New Roman" panose="02020603050405020304" pitchFamily="18" charset="0"/>
                <a:cs typeface="Times New Roman" panose="02020603050405020304" pitchFamily="18" charset="0"/>
              </a:rPr>
              <a:t>Data Owner </a:t>
            </a:r>
            <a:r>
              <a:rPr lang="en-US" altLang="zh-TW" dirty="0">
                <a:latin typeface="Times New Roman" panose="02020603050405020304" pitchFamily="18" charset="0"/>
                <a:cs typeface="Times New Roman" panose="02020603050405020304" pitchFamily="18" charset="0"/>
              </a:rPr>
              <a:t>- responsible for the security and use of a particular set of information. Member of senior management.</a:t>
            </a:r>
          </a:p>
          <a:p>
            <a:pPr algn="just">
              <a:lnSpc>
                <a:spcPct val="200000"/>
              </a:lnSpc>
            </a:pPr>
            <a:r>
              <a:rPr lang="en-US" altLang="zh-TW" b="1" dirty="0">
                <a:latin typeface="Times New Roman" panose="02020603050405020304" pitchFamily="18" charset="0"/>
                <a:cs typeface="Times New Roman" panose="02020603050405020304" pitchFamily="18" charset="0"/>
              </a:rPr>
              <a:t>Data Custodian </a:t>
            </a:r>
            <a:r>
              <a:rPr lang="en-US" altLang="zh-TW" dirty="0">
                <a:latin typeface="Times New Roman" panose="02020603050405020304" pitchFamily="18" charset="0"/>
                <a:cs typeface="Times New Roman" panose="02020603050405020304" pitchFamily="18" charset="0"/>
              </a:rPr>
              <a:t>– working directly with data owners, responsible for the storage, maintenance, and protection of the information .</a:t>
            </a:r>
          </a:p>
          <a:p>
            <a:pPr algn="just">
              <a:lnSpc>
                <a:spcPct val="200000"/>
              </a:lnSpc>
            </a:pPr>
            <a:r>
              <a:rPr lang="en-US" altLang="zh-TW" b="1" dirty="0">
                <a:latin typeface="Times New Roman" panose="02020603050405020304" pitchFamily="18" charset="0"/>
                <a:cs typeface="Times New Roman" panose="02020603050405020304" pitchFamily="18" charset="0"/>
              </a:rPr>
              <a:t>Data Users </a:t>
            </a:r>
            <a:r>
              <a:rPr lang="en-US" altLang="zh-TW" dirty="0">
                <a:latin typeface="Times New Roman" panose="02020603050405020304" pitchFamily="18" charset="0"/>
                <a:cs typeface="Times New Roman" panose="02020603050405020304" pitchFamily="18" charset="0"/>
              </a:rPr>
              <a:t>- the end systems users who work with the information to perform their daily jobs supporting the mission of the organization</a:t>
            </a:r>
          </a:p>
          <a:p>
            <a:pPr algn="just">
              <a:lnSpc>
                <a:spcPct val="150000"/>
              </a:lnSpc>
              <a:spcBef>
                <a:spcPct val="40000"/>
              </a:spcBef>
              <a:buNone/>
            </a:pP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1E533B52-F7F8-47AD-A806-23C59D2099F0}"/>
              </a:ext>
            </a:extLst>
          </p:cNvPr>
          <p:cNvSpPr>
            <a:spLocks noGrp="1"/>
          </p:cNvSpPr>
          <p:nvPr>
            <p:ph type="sldNum" sz="quarter" idx="12"/>
          </p:nvPr>
        </p:nvSpPr>
        <p:spPr/>
        <p:txBody>
          <a:bodyPr/>
          <a:lstStyle/>
          <a:p>
            <a:fld id="{7F20FCA7-7CD6-4DC1-80B8-ACA47B4EEDB0}" type="slidenum">
              <a:rPr lang="en-IN" smtClean="0"/>
              <a:t>59</a:t>
            </a:fld>
            <a:endParaRPr lang="en-IN"/>
          </a:p>
        </p:txBody>
      </p:sp>
    </p:spTree>
    <p:extLst>
      <p:ext uri="{BB962C8B-B14F-4D97-AF65-F5344CB8AC3E}">
        <p14:creationId xmlns:p14="http://schemas.microsoft.com/office/powerpoint/2010/main" val="27093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F624D-5B07-47F6-8202-A9FFF736362B}"/>
              </a:ext>
            </a:extLst>
          </p:cNvPr>
          <p:cNvSpPr>
            <a:spLocks noGrp="1"/>
          </p:cNvSpPr>
          <p:nvPr>
            <p:ph type="title"/>
          </p:nvPr>
        </p:nvSpPr>
        <p:spPr/>
        <p:txBody>
          <a:bodyPr>
            <a:normAutofit/>
          </a:bodyPr>
          <a:lstStyle/>
          <a:p>
            <a:r>
              <a:rPr lang="en-US" altLang="en-US" sz="2400" b="1" dirty="0">
                <a:solidFill>
                  <a:schemeClr val="tx1">
                    <a:lumMod val="95000"/>
                    <a:lumOff val="5000"/>
                  </a:schemeClr>
                </a:solidFill>
              </a:rPr>
              <a:t>Evolution- 1960 </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4D900EFB-C798-43AF-B7D7-4AFAEEA42490}"/>
              </a:ext>
            </a:extLst>
          </p:cNvPr>
          <p:cNvSpPr>
            <a:spLocks noGrp="1"/>
          </p:cNvSpPr>
          <p:nvPr>
            <p:ph idx="1"/>
          </p:nvPr>
        </p:nvSpPr>
        <p:spPr>
          <a:xfrm>
            <a:off x="2469943" y="1264555"/>
            <a:ext cx="8915400" cy="3777622"/>
          </a:xfrm>
        </p:spPr>
        <p:txBody>
          <a:bodyPr/>
          <a:lstStyle/>
          <a:p>
            <a:pPr algn="just">
              <a:lnSpc>
                <a:spcPct val="150000"/>
              </a:lnSpc>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Department of Defense’s Advanced Research Project Agency (ARPA) began examining the feasibility of a redundant networked communications</a:t>
            </a:r>
          </a:p>
          <a:p>
            <a:pPr algn="just">
              <a:lnSpc>
                <a:spcPct val="150000"/>
              </a:lnSpc>
            </a:pPr>
            <a:r>
              <a:rPr lang="en-US" altLang="zh-TW" dirty="0">
                <a:solidFill>
                  <a:schemeClr val="tx1">
                    <a:lumMod val="95000"/>
                    <a:lumOff val="5000"/>
                  </a:schemeClr>
                </a:solidFill>
                <a:latin typeface="Times New Roman" panose="02020603050405020304" pitchFamily="18" charset="0"/>
                <a:cs typeface="Times New Roman" panose="02020603050405020304" pitchFamily="18" charset="0"/>
              </a:rPr>
              <a:t>Larry Roberts developed the project from its inception</a:t>
            </a:r>
          </a:p>
          <a:p>
            <a:endParaRPr lang="en-IN" dirty="0">
              <a:solidFill>
                <a:schemeClr val="tx1">
                  <a:lumMod val="95000"/>
                  <a:lumOff val="5000"/>
                </a:schemeClr>
              </a:solidFill>
            </a:endParaRPr>
          </a:p>
        </p:txBody>
      </p:sp>
      <p:sp>
        <p:nvSpPr>
          <p:cNvPr id="4" name="Slide Number Placeholder 3">
            <a:extLst>
              <a:ext uri="{FF2B5EF4-FFF2-40B4-BE49-F238E27FC236}">
                <a16:creationId xmlns:a16="http://schemas.microsoft.com/office/drawing/2014/main" xmlns="" id="{89063045-E4FA-4B27-AE97-B7EA179E1FA3}"/>
              </a:ext>
            </a:extLst>
          </p:cNvPr>
          <p:cNvSpPr>
            <a:spLocks noGrp="1"/>
          </p:cNvSpPr>
          <p:nvPr>
            <p:ph type="sldNum" sz="quarter" idx="12"/>
          </p:nvPr>
        </p:nvSpPr>
        <p:spPr/>
        <p:txBody>
          <a:bodyPr/>
          <a:lstStyle/>
          <a:p>
            <a:fld id="{7F20FCA7-7CD6-4DC1-80B8-ACA47B4EEDB0}" type="slidenum">
              <a:rPr lang="en-IN" smtClean="0"/>
              <a:t>6</a:t>
            </a:fld>
            <a:endParaRPr lang="en-IN"/>
          </a:p>
        </p:txBody>
      </p:sp>
    </p:spTree>
    <p:extLst>
      <p:ext uri="{BB962C8B-B14F-4D97-AF65-F5344CB8AC3E}">
        <p14:creationId xmlns:p14="http://schemas.microsoft.com/office/powerpoint/2010/main" val="954110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D5D33-DDCD-4684-BB8B-D7642B8E8D03}"/>
              </a:ext>
            </a:extLst>
          </p:cNvPr>
          <p:cNvSpPr>
            <a:spLocks noGrp="1"/>
          </p:cNvSpPr>
          <p:nvPr>
            <p:ph type="title"/>
          </p:nvPr>
        </p:nvSpPr>
        <p:spPr>
          <a:xfrm>
            <a:off x="1640156" y="725710"/>
            <a:ext cx="8911687" cy="580576"/>
          </a:xfrm>
        </p:spPr>
        <p:txBody>
          <a:bodyPr>
            <a:normAutofit/>
          </a:bodyPr>
          <a:lstStyle/>
          <a:p>
            <a:r>
              <a:rPr lang="en-US" altLang="en-US" sz="2400" b="1" dirty="0"/>
              <a:t>10. Summary</a:t>
            </a:r>
            <a:endParaRPr lang="en-IN" sz="2400" b="1" dirty="0">
              <a:solidFill>
                <a:schemeClr val="tx1">
                  <a:lumMod val="95000"/>
                  <a:lumOff val="5000"/>
                </a:schemeClr>
              </a:solidFill>
            </a:endParaRPr>
          </a:p>
        </p:txBody>
      </p:sp>
      <p:sp>
        <p:nvSpPr>
          <p:cNvPr id="6" name="Rectangle 5">
            <a:extLst>
              <a:ext uri="{FF2B5EF4-FFF2-40B4-BE49-F238E27FC236}">
                <a16:creationId xmlns:a16="http://schemas.microsoft.com/office/drawing/2014/main" xmlns="" id="{4E876A32-6CF6-40B6-A40F-4D743174DEBB}"/>
              </a:ext>
            </a:extLst>
          </p:cNvPr>
          <p:cNvSpPr/>
          <p:nvPr/>
        </p:nvSpPr>
        <p:spPr>
          <a:xfrm>
            <a:off x="1959428" y="1306286"/>
            <a:ext cx="6096000" cy="3782061"/>
          </a:xfrm>
          <a:prstGeom prst="rect">
            <a:avLst/>
          </a:prstGeom>
        </p:spPr>
        <p:txBody>
          <a:bodyPr>
            <a:spAutoFit/>
          </a:bodyPr>
          <a:lstStyle/>
          <a:p>
            <a:pPr algn="just">
              <a:lnSpc>
                <a:spcPct val="150000"/>
              </a:lnSpc>
            </a:pPr>
            <a:r>
              <a:rPr lang="en-GB" altLang="en-US" dirty="0">
                <a:latin typeface="Times New Roman" panose="02020603050405020304" pitchFamily="18" charset="0"/>
                <a:cs typeface="Times New Roman" panose="02020603050405020304" pitchFamily="18" charset="0"/>
              </a:rPr>
              <a:t>Thus we came to know about, </a:t>
            </a:r>
            <a:endParaRPr lang="en-US" altLang="en-US" dirty="0">
              <a:latin typeface="Times New Roman" panose="02020603050405020304" pitchFamily="18" charset="0"/>
              <a:cs typeface="Times New Roman" panose="02020603050405020304" pitchFamily="18" charset="0"/>
            </a:endParaRPr>
          </a:p>
          <a:p>
            <a:pPr marL="742950" lvl="1" indent="-285750" algn="just">
              <a:lnSpc>
                <a:spcPct val="150000"/>
              </a:lnSpc>
              <a:buClr>
                <a:schemeClr val="tx2">
                  <a:lumMod val="60000"/>
                  <a:lumOff val="40000"/>
                </a:schemeClr>
              </a:buClr>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Information security evolved from the early field of   computer security</a:t>
            </a:r>
          </a:p>
          <a:p>
            <a:pPr marL="742950" lvl="1" indent="-285750" algn="just">
              <a:lnSpc>
                <a:spcPct val="150000"/>
              </a:lnSpc>
              <a:buClr>
                <a:schemeClr val="tx2">
                  <a:lumMod val="60000"/>
                  <a:lumOff val="40000"/>
                </a:schemeClr>
              </a:buClr>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Basic principles</a:t>
            </a:r>
          </a:p>
          <a:p>
            <a:pPr marL="742950" lvl="1" indent="-285750" algn="just">
              <a:lnSpc>
                <a:spcPct val="150000"/>
              </a:lnSpc>
              <a:buClr>
                <a:schemeClr val="tx2">
                  <a:lumMod val="60000"/>
                  <a:lumOff val="40000"/>
                </a:schemeClr>
              </a:buClr>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The critical characteristics of information</a:t>
            </a:r>
          </a:p>
          <a:p>
            <a:pPr marL="742950" lvl="1" indent="-285750" algn="just">
              <a:lnSpc>
                <a:spcPct val="150000"/>
              </a:lnSpc>
              <a:buClr>
                <a:schemeClr val="tx2">
                  <a:lumMod val="60000"/>
                  <a:lumOff val="40000"/>
                </a:schemeClr>
              </a:buClr>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Components of information security</a:t>
            </a:r>
          </a:p>
          <a:p>
            <a:pPr marL="742950" lvl="1" indent="-285750" algn="just">
              <a:lnSpc>
                <a:spcPct val="150000"/>
              </a:lnSpc>
              <a:buClr>
                <a:schemeClr val="tx2">
                  <a:lumMod val="60000"/>
                  <a:lumOff val="40000"/>
                </a:schemeClr>
              </a:buClr>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Balancing &amp; implementing IS</a:t>
            </a:r>
          </a:p>
          <a:p>
            <a:pPr marL="742950" lvl="1" indent="-285750" algn="just">
              <a:lnSpc>
                <a:spcPct val="150000"/>
              </a:lnSpc>
              <a:buClr>
                <a:schemeClr val="tx2">
                  <a:lumMod val="60000"/>
                  <a:lumOff val="40000"/>
                </a:schemeClr>
              </a:buClr>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The traditional systems development life cycle (SDLC)</a:t>
            </a:r>
          </a:p>
          <a:p>
            <a:pPr marL="742950" lvl="1" indent="-285750" algn="just">
              <a:lnSpc>
                <a:spcPct val="150000"/>
              </a:lnSpc>
              <a:buClr>
                <a:schemeClr val="tx2">
                  <a:lumMod val="60000"/>
                  <a:lumOff val="40000"/>
                </a:schemeClr>
              </a:buClr>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Security professionals in the organization</a:t>
            </a:r>
          </a:p>
        </p:txBody>
      </p:sp>
      <p:sp>
        <p:nvSpPr>
          <p:cNvPr id="3" name="Slide Number Placeholder 2">
            <a:extLst>
              <a:ext uri="{FF2B5EF4-FFF2-40B4-BE49-F238E27FC236}">
                <a16:creationId xmlns:a16="http://schemas.microsoft.com/office/drawing/2014/main" xmlns="" id="{85510141-1450-4CDF-B9CD-EFF000BCD8A5}"/>
              </a:ext>
            </a:extLst>
          </p:cNvPr>
          <p:cNvSpPr>
            <a:spLocks noGrp="1"/>
          </p:cNvSpPr>
          <p:nvPr>
            <p:ph type="sldNum" sz="quarter" idx="12"/>
          </p:nvPr>
        </p:nvSpPr>
        <p:spPr/>
        <p:txBody>
          <a:bodyPr/>
          <a:lstStyle/>
          <a:p>
            <a:fld id="{7F20FCA7-7CD6-4DC1-80B8-ACA47B4EEDB0}" type="slidenum">
              <a:rPr lang="en-IN" smtClean="0"/>
              <a:t>60</a:t>
            </a:fld>
            <a:endParaRPr lang="en-IN"/>
          </a:p>
        </p:txBody>
      </p:sp>
    </p:spTree>
    <p:extLst>
      <p:ext uri="{BB962C8B-B14F-4D97-AF65-F5344CB8AC3E}">
        <p14:creationId xmlns:p14="http://schemas.microsoft.com/office/powerpoint/2010/main" val="11190190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6839E09-3549-4C20-9FAC-718D50348BE7}"/>
              </a:ext>
            </a:extLst>
          </p:cNvPr>
          <p:cNvSpPr/>
          <p:nvPr/>
        </p:nvSpPr>
        <p:spPr>
          <a:xfrm rot="20646388">
            <a:off x="3574643" y="2505670"/>
            <a:ext cx="5042714" cy="1092607"/>
          </a:xfrm>
          <a:prstGeom prst="rect">
            <a:avLst/>
          </a:prstGeom>
          <a:noFill/>
        </p:spPr>
        <p:txBody>
          <a:bodyPr wrap="square" lIns="91440" tIns="45720" rIns="91440" bIns="45720">
            <a:spAutoFit/>
          </a:bodyPr>
          <a:lstStyle/>
          <a:p>
            <a:pPr algn="ctr"/>
            <a:r>
              <a:rPr lang="en-US" sz="6500" dirty="0">
                <a:ln w="0"/>
                <a:effectLst>
                  <a:outerShdw blurRad="38100" dist="19050" dir="2700000" algn="tl" rotWithShape="0">
                    <a:schemeClr val="dk1">
                      <a:alpha val="40000"/>
                    </a:schemeClr>
                  </a:outerShdw>
                  <a:reflection blurRad="6350" stA="55000" endA="300" endPos="45500" dir="5400000" sy="-100000" algn="bl" rotWithShape="0"/>
                </a:effectLst>
              </a:rPr>
              <a:t>Thank you</a:t>
            </a:r>
          </a:p>
        </p:txBody>
      </p:sp>
      <p:sp>
        <p:nvSpPr>
          <p:cNvPr id="3" name="Slide Number Placeholder 2">
            <a:extLst>
              <a:ext uri="{FF2B5EF4-FFF2-40B4-BE49-F238E27FC236}">
                <a16:creationId xmlns:a16="http://schemas.microsoft.com/office/drawing/2014/main" xmlns="" id="{2488B19B-7B46-4F12-9811-5FD10BEB5C28}"/>
              </a:ext>
            </a:extLst>
          </p:cNvPr>
          <p:cNvSpPr>
            <a:spLocks noGrp="1"/>
          </p:cNvSpPr>
          <p:nvPr>
            <p:ph type="sldNum" sz="quarter" idx="12"/>
          </p:nvPr>
        </p:nvSpPr>
        <p:spPr/>
        <p:txBody>
          <a:bodyPr/>
          <a:lstStyle/>
          <a:p>
            <a:fld id="{7F20FCA7-7CD6-4DC1-80B8-ACA47B4EEDB0}" type="slidenum">
              <a:rPr lang="en-IN" smtClean="0"/>
              <a:t>61</a:t>
            </a:fld>
            <a:endParaRPr lang="en-IN"/>
          </a:p>
        </p:txBody>
      </p:sp>
    </p:spTree>
    <p:extLst>
      <p:ext uri="{BB962C8B-B14F-4D97-AF65-F5344CB8AC3E}">
        <p14:creationId xmlns:p14="http://schemas.microsoft.com/office/powerpoint/2010/main" val="20262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F624D-5B07-47F6-8202-A9FFF736362B}"/>
              </a:ext>
            </a:extLst>
          </p:cNvPr>
          <p:cNvSpPr>
            <a:spLocks noGrp="1"/>
          </p:cNvSpPr>
          <p:nvPr>
            <p:ph type="title"/>
          </p:nvPr>
        </p:nvSpPr>
        <p:spPr/>
        <p:txBody>
          <a:bodyPr>
            <a:normAutofit/>
          </a:bodyPr>
          <a:lstStyle/>
          <a:p>
            <a:r>
              <a:rPr lang="en-US" altLang="en-US" sz="2400" b="1" dirty="0">
                <a:solidFill>
                  <a:schemeClr val="tx1">
                    <a:lumMod val="95000"/>
                    <a:lumOff val="5000"/>
                  </a:schemeClr>
                </a:solidFill>
              </a:rPr>
              <a:t>The 1970’s and 80’s</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4D900EFB-C798-43AF-B7D7-4AFAEEA42490}"/>
              </a:ext>
            </a:extLst>
          </p:cNvPr>
          <p:cNvSpPr>
            <a:spLocks noGrp="1"/>
          </p:cNvSpPr>
          <p:nvPr>
            <p:ph idx="1"/>
          </p:nvPr>
        </p:nvSpPr>
        <p:spPr>
          <a:xfrm>
            <a:off x="2469943" y="1264555"/>
            <a:ext cx="8915400" cy="3777622"/>
          </a:xfrm>
        </p:spPr>
        <p:txBody>
          <a:bodyPr>
            <a:normAutofit/>
          </a:bodyPr>
          <a:lstStyle/>
          <a:p>
            <a:pPr algn="just">
              <a:lnSpc>
                <a:spcPct val="150000"/>
              </a:lnSpc>
              <a:spcBef>
                <a:spcPct val="50000"/>
              </a:spcBef>
            </a:pPr>
            <a:r>
              <a:rPr lang="en-US" altLang="en-US" dirty="0">
                <a:latin typeface="Times New Roman" panose="02020603050405020304" pitchFamily="18" charset="0"/>
                <a:cs typeface="Times New Roman" panose="02020603050405020304" pitchFamily="18" charset="0"/>
              </a:rPr>
              <a:t>ARPANET grew in popularity as did its potential for misuse</a:t>
            </a:r>
          </a:p>
          <a:p>
            <a:pPr algn="just">
              <a:lnSpc>
                <a:spcPct val="150000"/>
              </a:lnSpc>
              <a:spcBef>
                <a:spcPct val="50000"/>
              </a:spcBef>
            </a:pPr>
            <a:r>
              <a:rPr lang="en-US" altLang="en-US" dirty="0">
                <a:latin typeface="Times New Roman" panose="02020603050405020304" pitchFamily="18" charset="0"/>
                <a:cs typeface="Times New Roman" panose="02020603050405020304" pitchFamily="18" charset="0"/>
              </a:rPr>
              <a:t>Fundamental problems with ARPANET security were identified</a:t>
            </a:r>
          </a:p>
          <a:p>
            <a:pPr lvl="1" algn="just">
              <a:lnSpc>
                <a:spcPct val="150000"/>
              </a:lnSpc>
              <a:spcBef>
                <a:spcPct val="50000"/>
              </a:spcBef>
              <a:buFont typeface="Courier New" panose="02070309020205020404" pitchFamily="49" charset="0"/>
              <a:buChar char="o"/>
            </a:pPr>
            <a:r>
              <a:rPr lang="en-US" altLang="en-US" sz="1800" dirty="0">
                <a:latin typeface="Times New Roman" panose="02020603050405020304" pitchFamily="18" charset="0"/>
                <a:cs typeface="Times New Roman" panose="02020603050405020304" pitchFamily="18" charset="0"/>
              </a:rPr>
              <a:t>No safety procedures for dial-up connections to ARPANET</a:t>
            </a:r>
          </a:p>
          <a:p>
            <a:pPr lvl="1" algn="just">
              <a:lnSpc>
                <a:spcPct val="150000"/>
              </a:lnSpc>
              <a:spcBef>
                <a:spcPct val="50000"/>
              </a:spcBef>
              <a:buFont typeface="Courier New" panose="02070309020205020404" pitchFamily="49" charset="0"/>
              <a:buChar char="o"/>
            </a:pPr>
            <a:r>
              <a:rPr lang="en-US" altLang="en-US" sz="1800" dirty="0">
                <a:latin typeface="Times New Roman" panose="02020603050405020304" pitchFamily="18" charset="0"/>
                <a:cs typeface="Times New Roman" panose="02020603050405020304" pitchFamily="18" charset="0"/>
              </a:rPr>
              <a:t>Non-existent user identification and authorization to system</a:t>
            </a:r>
          </a:p>
          <a:p>
            <a:pPr algn="just">
              <a:lnSpc>
                <a:spcPct val="150000"/>
              </a:lnSpc>
              <a:spcBef>
                <a:spcPct val="50000"/>
              </a:spcBef>
            </a:pPr>
            <a:r>
              <a:rPr lang="en-US" altLang="en-US" dirty="0">
                <a:latin typeface="Times New Roman" panose="02020603050405020304" pitchFamily="18" charset="0"/>
                <a:cs typeface="Times New Roman" panose="02020603050405020304" pitchFamily="18" charset="0"/>
              </a:rPr>
              <a:t>Late 1970s: microprocessor expanded computing capabilities and security threats</a:t>
            </a:r>
          </a:p>
          <a:p>
            <a:endParaRPr lang="en-IN" dirty="0">
              <a:solidFill>
                <a:schemeClr val="tx1">
                  <a:lumMod val="95000"/>
                  <a:lumOff val="5000"/>
                </a:schemeClr>
              </a:solidFill>
            </a:endParaRPr>
          </a:p>
        </p:txBody>
      </p:sp>
      <p:sp>
        <p:nvSpPr>
          <p:cNvPr id="4" name="Slide Number Placeholder 3">
            <a:extLst>
              <a:ext uri="{FF2B5EF4-FFF2-40B4-BE49-F238E27FC236}">
                <a16:creationId xmlns:a16="http://schemas.microsoft.com/office/drawing/2014/main" xmlns="" id="{839316E6-2C06-400F-B776-FE6F45E90818}"/>
              </a:ext>
            </a:extLst>
          </p:cNvPr>
          <p:cNvSpPr>
            <a:spLocks noGrp="1"/>
          </p:cNvSpPr>
          <p:nvPr>
            <p:ph type="sldNum" sz="quarter" idx="12"/>
          </p:nvPr>
        </p:nvSpPr>
        <p:spPr/>
        <p:txBody>
          <a:bodyPr/>
          <a:lstStyle/>
          <a:p>
            <a:fld id="{7F20FCA7-7CD6-4DC1-80B8-ACA47B4EEDB0}" type="slidenum">
              <a:rPr lang="en-IN" smtClean="0"/>
              <a:t>7</a:t>
            </a:fld>
            <a:endParaRPr lang="en-IN"/>
          </a:p>
        </p:txBody>
      </p:sp>
    </p:spTree>
    <p:extLst>
      <p:ext uri="{BB962C8B-B14F-4D97-AF65-F5344CB8AC3E}">
        <p14:creationId xmlns:p14="http://schemas.microsoft.com/office/powerpoint/2010/main" val="391444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F624D-5B07-47F6-8202-A9FFF736362B}"/>
              </a:ext>
            </a:extLst>
          </p:cNvPr>
          <p:cNvSpPr>
            <a:spLocks noGrp="1"/>
          </p:cNvSpPr>
          <p:nvPr>
            <p:ph type="title"/>
          </p:nvPr>
        </p:nvSpPr>
        <p:spPr>
          <a:xfrm>
            <a:off x="2592925" y="756632"/>
            <a:ext cx="8911687" cy="1280890"/>
          </a:xfrm>
        </p:spPr>
        <p:txBody>
          <a:bodyPr>
            <a:normAutofit/>
          </a:bodyPr>
          <a:lstStyle/>
          <a:p>
            <a:r>
              <a:rPr lang="en-US" altLang="en-US" sz="2400" b="1" dirty="0">
                <a:solidFill>
                  <a:schemeClr val="tx1">
                    <a:lumMod val="95000"/>
                    <a:lumOff val="5000"/>
                  </a:schemeClr>
                </a:solidFill>
              </a:rPr>
              <a:t>MULTICS</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4D900EFB-C798-43AF-B7D7-4AFAEEA42490}"/>
              </a:ext>
            </a:extLst>
          </p:cNvPr>
          <p:cNvSpPr>
            <a:spLocks noGrp="1"/>
          </p:cNvSpPr>
          <p:nvPr>
            <p:ph idx="1"/>
          </p:nvPr>
        </p:nvSpPr>
        <p:spPr>
          <a:xfrm>
            <a:off x="2483195" y="1540189"/>
            <a:ext cx="8915400" cy="3777622"/>
          </a:xfrm>
        </p:spPr>
        <p:txBody>
          <a:bodyPr>
            <a:normAutofit/>
          </a:bodyPr>
          <a:lstStyle/>
          <a:p>
            <a:pPr algn="just">
              <a:lnSpc>
                <a:spcPct val="20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Much of the early research on computer security centered on a system called Multiplexed Information and Computing Service (MULTICS)</a:t>
            </a:r>
          </a:p>
          <a:p>
            <a:pPr algn="just">
              <a:lnSpc>
                <a:spcPct val="20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However it is now obsolete, MULTICS is notable as it was the first operating system to combine security into its core functions. </a:t>
            </a:r>
          </a:p>
          <a:p>
            <a:pPr algn="just">
              <a:lnSpc>
                <a:spcPct val="200000"/>
              </a:lnSpc>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It was a mainframe, time-sharing operating system generated in the mid- 1960s by a group of General Electric (GE), Bell Labs and the Massachusetts Institute of Technology (MIT)</a:t>
            </a:r>
          </a:p>
          <a:p>
            <a:endParaRPr lang="en-IN" dirty="0">
              <a:solidFill>
                <a:schemeClr val="tx1">
                  <a:lumMod val="95000"/>
                  <a:lumOff val="5000"/>
                </a:schemeClr>
              </a:solidFill>
            </a:endParaRPr>
          </a:p>
        </p:txBody>
      </p:sp>
      <p:sp>
        <p:nvSpPr>
          <p:cNvPr id="4" name="Slide Number Placeholder 3">
            <a:extLst>
              <a:ext uri="{FF2B5EF4-FFF2-40B4-BE49-F238E27FC236}">
                <a16:creationId xmlns:a16="http://schemas.microsoft.com/office/drawing/2014/main" xmlns="" id="{554B0BCD-75AA-49F1-AEB3-07CF50D7632D}"/>
              </a:ext>
            </a:extLst>
          </p:cNvPr>
          <p:cNvSpPr>
            <a:spLocks noGrp="1"/>
          </p:cNvSpPr>
          <p:nvPr>
            <p:ph type="sldNum" sz="quarter" idx="12"/>
          </p:nvPr>
        </p:nvSpPr>
        <p:spPr/>
        <p:txBody>
          <a:bodyPr/>
          <a:lstStyle/>
          <a:p>
            <a:fld id="{7F20FCA7-7CD6-4DC1-80B8-ACA47B4EEDB0}" type="slidenum">
              <a:rPr lang="en-IN" smtClean="0"/>
              <a:t>8</a:t>
            </a:fld>
            <a:endParaRPr lang="en-IN"/>
          </a:p>
        </p:txBody>
      </p:sp>
    </p:spTree>
    <p:extLst>
      <p:ext uri="{BB962C8B-B14F-4D97-AF65-F5344CB8AC3E}">
        <p14:creationId xmlns:p14="http://schemas.microsoft.com/office/powerpoint/2010/main" val="6038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F624D-5B07-47F6-8202-A9FFF736362B}"/>
              </a:ext>
            </a:extLst>
          </p:cNvPr>
          <p:cNvSpPr>
            <a:spLocks noGrp="1"/>
          </p:cNvSpPr>
          <p:nvPr>
            <p:ph type="title"/>
          </p:nvPr>
        </p:nvSpPr>
        <p:spPr>
          <a:xfrm>
            <a:off x="2592925" y="756632"/>
            <a:ext cx="8911687" cy="1280890"/>
          </a:xfrm>
        </p:spPr>
        <p:txBody>
          <a:bodyPr>
            <a:normAutofit/>
          </a:bodyPr>
          <a:lstStyle/>
          <a:p>
            <a:r>
              <a:rPr lang="en-US" altLang="en-US" sz="2400" b="1" dirty="0">
                <a:solidFill>
                  <a:schemeClr val="tx1">
                    <a:lumMod val="95000"/>
                    <a:lumOff val="5000"/>
                  </a:schemeClr>
                </a:solidFill>
              </a:rPr>
              <a:t>The 1990’s</a:t>
            </a:r>
            <a:endParaRPr lang="en-IN" sz="24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4D900EFB-C798-43AF-B7D7-4AFAEEA42490}"/>
              </a:ext>
            </a:extLst>
          </p:cNvPr>
          <p:cNvSpPr>
            <a:spLocks noGrp="1"/>
          </p:cNvSpPr>
          <p:nvPr>
            <p:ph idx="1"/>
          </p:nvPr>
        </p:nvSpPr>
        <p:spPr>
          <a:xfrm>
            <a:off x="2483195" y="1540189"/>
            <a:ext cx="8915400" cy="3777622"/>
          </a:xfrm>
        </p:spPr>
        <p:txBody>
          <a:bodyPr>
            <a:normAutofit/>
          </a:bodyPr>
          <a:lstStyle/>
          <a:p>
            <a:pPr algn="just">
              <a:lnSpc>
                <a:spcPct val="150000"/>
              </a:lnSpc>
              <a:spcBef>
                <a:spcPct val="100000"/>
              </a:spcBef>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Networks of computers became more common; so too did the need to interconnect networks</a:t>
            </a:r>
          </a:p>
          <a:p>
            <a:pPr algn="just">
              <a:lnSpc>
                <a:spcPct val="150000"/>
              </a:lnSpc>
              <a:spcBef>
                <a:spcPct val="100000"/>
              </a:spcBef>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Internet became first manifestation of a global network of networks</a:t>
            </a:r>
          </a:p>
          <a:p>
            <a:pPr algn="just">
              <a:lnSpc>
                <a:spcPct val="150000"/>
              </a:lnSpc>
              <a:spcBef>
                <a:spcPct val="100000"/>
              </a:spcBef>
            </a:pP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In early Internet deployments, security was treated as a low priority</a:t>
            </a:r>
          </a:p>
          <a:p>
            <a:endParaRPr lang="en-IN" dirty="0">
              <a:solidFill>
                <a:schemeClr val="tx1">
                  <a:lumMod val="95000"/>
                  <a:lumOff val="5000"/>
                </a:schemeClr>
              </a:solidFill>
            </a:endParaRPr>
          </a:p>
        </p:txBody>
      </p:sp>
      <p:sp>
        <p:nvSpPr>
          <p:cNvPr id="4" name="Slide Number Placeholder 3">
            <a:extLst>
              <a:ext uri="{FF2B5EF4-FFF2-40B4-BE49-F238E27FC236}">
                <a16:creationId xmlns:a16="http://schemas.microsoft.com/office/drawing/2014/main" xmlns="" id="{1A7BBB89-E67F-43E3-8BB7-2A0EC9A97C7B}"/>
              </a:ext>
            </a:extLst>
          </p:cNvPr>
          <p:cNvSpPr>
            <a:spLocks noGrp="1"/>
          </p:cNvSpPr>
          <p:nvPr>
            <p:ph type="sldNum" sz="quarter" idx="12"/>
          </p:nvPr>
        </p:nvSpPr>
        <p:spPr/>
        <p:txBody>
          <a:bodyPr/>
          <a:lstStyle/>
          <a:p>
            <a:fld id="{7F20FCA7-7CD6-4DC1-80B8-ACA47B4EEDB0}" type="slidenum">
              <a:rPr lang="en-IN" smtClean="0"/>
              <a:t>9</a:t>
            </a:fld>
            <a:endParaRPr lang="en-IN"/>
          </a:p>
        </p:txBody>
      </p:sp>
    </p:spTree>
    <p:extLst>
      <p:ext uri="{BB962C8B-B14F-4D97-AF65-F5344CB8AC3E}">
        <p14:creationId xmlns:p14="http://schemas.microsoft.com/office/powerpoint/2010/main" val="261773543"/>
      </p:ext>
    </p:extLst>
  </p:cSld>
  <p:clrMapOvr>
    <a:masterClrMapping/>
  </p:clrMapOvr>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179</TotalTime>
  <Words>3143</Words>
  <Application>Microsoft Office PowerPoint</Application>
  <PresentationFormat>Widescreen</PresentationFormat>
  <Paragraphs>447</Paragraphs>
  <Slides>61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61</vt:i4>
      </vt:variant>
    </vt:vector>
  </HeadingPairs>
  <TitlesOfParts>
    <vt:vector size="73" baseType="lpstr">
      <vt:lpstr>微軟正黑體</vt:lpstr>
      <vt:lpstr>Arial</vt:lpstr>
      <vt:lpstr>Calibri</vt:lpstr>
      <vt:lpstr>Century Gothic</vt:lpstr>
      <vt:lpstr>Courier New</vt:lpstr>
      <vt:lpstr>新細明體</vt:lpstr>
      <vt:lpstr>Tahoma</vt:lpstr>
      <vt:lpstr>Times New Roman</vt:lpstr>
      <vt:lpstr>Verdana</vt:lpstr>
      <vt:lpstr>Wingdings</vt:lpstr>
      <vt:lpstr>Wingdings 3</vt:lpstr>
      <vt:lpstr>Wisp</vt:lpstr>
      <vt:lpstr>Introduction to Information Security</vt:lpstr>
      <vt:lpstr>Topics to be covered :</vt:lpstr>
      <vt:lpstr>1. Definition of Information Security</vt:lpstr>
      <vt:lpstr>2. History of Information Security</vt:lpstr>
      <vt:lpstr>History</vt:lpstr>
      <vt:lpstr>Evolution- 1960 </vt:lpstr>
      <vt:lpstr>The 1970’s and 80’s</vt:lpstr>
      <vt:lpstr>MULTICS</vt:lpstr>
      <vt:lpstr>The 1990’s</vt:lpstr>
      <vt:lpstr>The Present</vt:lpstr>
      <vt:lpstr>3. Basic Principles of Information Security</vt:lpstr>
      <vt:lpstr>Brief Description</vt:lpstr>
      <vt:lpstr>Basic principles address the following properties of information</vt:lpstr>
      <vt:lpstr>Attributes of Information Security</vt:lpstr>
      <vt:lpstr>Cont…</vt:lpstr>
      <vt:lpstr>Cont…</vt:lpstr>
      <vt:lpstr>4. Critical concepts of Information Security</vt:lpstr>
      <vt:lpstr>Diagrammatic Representation</vt:lpstr>
      <vt:lpstr>Critical Characteristics Of Information</vt:lpstr>
      <vt:lpstr>Cont…</vt:lpstr>
      <vt:lpstr>Cont…</vt:lpstr>
      <vt:lpstr>5. Components of information System &amp; Security </vt:lpstr>
      <vt:lpstr>5. Components of information System</vt:lpstr>
      <vt:lpstr>Cont…</vt:lpstr>
      <vt:lpstr>Components of an Information System: Definitions</vt:lpstr>
      <vt:lpstr>Cont: Definitions</vt:lpstr>
      <vt:lpstr>Securing Components</vt:lpstr>
      <vt:lpstr>Securing Components representation</vt:lpstr>
      <vt:lpstr>6. Balancing Information Security &amp; Access </vt:lpstr>
      <vt:lpstr>Competing voices that must be reconciled in the information security versus access balancing act</vt:lpstr>
      <vt:lpstr>Cont..</vt:lpstr>
      <vt:lpstr>Principles of Least privilege</vt:lpstr>
      <vt:lpstr>Cont..</vt:lpstr>
      <vt:lpstr>Need to know </vt:lpstr>
      <vt:lpstr>7. Implementing IT security</vt:lpstr>
      <vt:lpstr>Approaches to Information Security Implementation</vt:lpstr>
      <vt:lpstr>Bottom Up Approach</vt:lpstr>
      <vt:lpstr>Figure 1-7 – Approaches to Security Implementation</vt:lpstr>
      <vt:lpstr>Top-down Approach</vt:lpstr>
      <vt:lpstr>8. The SDLC</vt:lpstr>
      <vt:lpstr>Investigation</vt:lpstr>
      <vt:lpstr>Analysis</vt:lpstr>
      <vt:lpstr>Logical Design</vt:lpstr>
      <vt:lpstr>Physical Design</vt:lpstr>
      <vt:lpstr>Implementation</vt:lpstr>
      <vt:lpstr>Maintenance and Change</vt:lpstr>
      <vt:lpstr>Strength &amp; Weakness of SDLC</vt:lpstr>
      <vt:lpstr>Secure SDLC</vt:lpstr>
      <vt:lpstr>Investigation / Analysis</vt:lpstr>
      <vt:lpstr>Cont…</vt:lpstr>
      <vt:lpstr>Logical &amp; Physical design</vt:lpstr>
      <vt:lpstr>Logical &amp; Physical Design Phases</vt:lpstr>
      <vt:lpstr>Implementation</vt:lpstr>
      <vt:lpstr>Maintenance and Change</vt:lpstr>
      <vt:lpstr>9. Security professionals in the organization</vt:lpstr>
      <vt:lpstr>Cont…</vt:lpstr>
      <vt:lpstr>Information Security Project Team </vt:lpstr>
      <vt:lpstr>Information Security Project Team Cont…</vt:lpstr>
      <vt:lpstr>Data Ownership</vt:lpstr>
      <vt:lpstr>10.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Security</dc:title>
  <dc:creator>admin</dc:creator>
  <cp:lastModifiedBy>Hari Haran</cp:lastModifiedBy>
  <cp:revision>33</cp:revision>
  <dcterms:created xsi:type="dcterms:W3CDTF">2020-04-24T19:02:51Z</dcterms:created>
  <dcterms:modified xsi:type="dcterms:W3CDTF">2020-04-29T03:12:53Z</dcterms:modified>
</cp:coreProperties>
</file>