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4"/>
  </p:notesMasterIdLst>
  <p:sldIdLst>
    <p:sldId id="256" r:id="rId2"/>
    <p:sldId id="257" r:id="rId3"/>
    <p:sldId id="317" r:id="rId4"/>
    <p:sldId id="318" r:id="rId5"/>
    <p:sldId id="258" r:id="rId6"/>
    <p:sldId id="319"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320" r:id="rId22"/>
    <p:sldId id="321" r:id="rId23"/>
    <p:sldId id="322" r:id="rId24"/>
    <p:sldId id="323" r:id="rId25"/>
    <p:sldId id="324" r:id="rId26"/>
    <p:sldId id="325" r:id="rId27"/>
    <p:sldId id="326" r:id="rId28"/>
    <p:sldId id="327" r:id="rId29"/>
    <p:sldId id="328" r:id="rId30"/>
    <p:sldId id="329" r:id="rId31"/>
    <p:sldId id="274" r:id="rId32"/>
    <p:sldId id="330" r:id="rId33"/>
    <p:sldId id="331" r:id="rId34"/>
    <p:sldId id="332" r:id="rId35"/>
    <p:sldId id="333" r:id="rId36"/>
    <p:sldId id="334" r:id="rId37"/>
    <p:sldId id="335" r:id="rId38"/>
    <p:sldId id="336" r:id="rId39"/>
    <p:sldId id="337" r:id="rId40"/>
    <p:sldId id="338" r:id="rId41"/>
    <p:sldId id="339" r:id="rId42"/>
    <p:sldId id="34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8" autoAdjust="0"/>
    <p:restoredTop sz="91597" autoAdjust="0"/>
  </p:normalViewPr>
  <p:slideViewPr>
    <p:cSldViewPr snapToGrid="0">
      <p:cViewPr varScale="1">
        <p:scale>
          <a:sx n="64" d="100"/>
          <a:sy n="64" d="100"/>
        </p:scale>
        <p:origin x="900" y="78"/>
      </p:cViewPr>
      <p:guideLst>
        <p:guide orient="horz" pos="2160"/>
        <p:guide pos="3840"/>
      </p:guideLst>
    </p:cSldViewPr>
  </p:slideViewPr>
  <p:outlineViewPr>
    <p:cViewPr>
      <p:scale>
        <a:sx n="33" d="100"/>
        <a:sy n="33" d="100"/>
      </p:scale>
      <p:origin x="0" y="3593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2E81FD-1B0E-45EF-9B3C-8F802CEB4A01}" type="doc">
      <dgm:prSet loTypeId="urn:microsoft.com/office/officeart/2005/8/layout/orgChart1" loCatId="hierarchy" qsTypeId="urn:microsoft.com/office/officeart/2005/8/quickstyle/3d1" qsCatId="3D" csTypeId="urn:microsoft.com/office/officeart/2005/8/colors/accent1_2" csCatId="accent1" phldr="1"/>
      <dgm:spPr/>
      <dgm:t>
        <a:bodyPr/>
        <a:lstStyle/>
        <a:p>
          <a:endParaRPr lang="en-US"/>
        </a:p>
      </dgm:t>
    </dgm:pt>
    <dgm:pt modelId="{514A3851-AAD3-41EF-AEC9-4A669E3FA6FB}">
      <dgm:prSet phldrT="[Text]" custT="1"/>
      <dgm:spPr/>
      <dgm:t>
        <a:bodyPr/>
        <a:lstStyle/>
        <a:p>
          <a:r>
            <a:rPr lang="en-US" sz="3200" dirty="0" smtClean="0"/>
            <a:t>Password </a:t>
          </a:r>
          <a:r>
            <a:rPr lang="en-US" sz="2000" dirty="0" smtClean="0"/>
            <a:t>Guessing</a:t>
          </a:r>
          <a:endParaRPr lang="en-US" sz="3200" dirty="0"/>
        </a:p>
      </dgm:t>
    </dgm:pt>
    <dgm:pt modelId="{E6D7C17D-6C78-4918-A711-F58B329FB4AE}" type="parTrans" cxnId="{7F4B0677-9428-49FD-860E-B12B77082F4B}">
      <dgm:prSet/>
      <dgm:spPr/>
      <dgm:t>
        <a:bodyPr/>
        <a:lstStyle/>
        <a:p>
          <a:endParaRPr lang="en-US"/>
        </a:p>
      </dgm:t>
    </dgm:pt>
    <dgm:pt modelId="{2288E169-F591-4314-BE51-50D1DAE8FAAA}" type="sibTrans" cxnId="{7F4B0677-9428-49FD-860E-B12B77082F4B}">
      <dgm:prSet/>
      <dgm:spPr/>
      <dgm:t>
        <a:bodyPr/>
        <a:lstStyle/>
        <a:p>
          <a:endParaRPr lang="en-US"/>
        </a:p>
      </dgm:t>
    </dgm:pt>
    <dgm:pt modelId="{70F2FC5C-EE55-4061-9AD0-EE28EDCDADF7}" type="asst">
      <dgm:prSet phldrT="[Text]" custT="1"/>
      <dgm:spPr/>
      <dgm:t>
        <a:bodyPr/>
        <a:lstStyle/>
        <a:p>
          <a:r>
            <a:rPr lang="en-US" sz="2400" dirty="0" smtClean="0"/>
            <a:t>Brute Force  Attack</a:t>
          </a:r>
          <a:endParaRPr lang="en-US" sz="2400" dirty="0"/>
        </a:p>
      </dgm:t>
    </dgm:pt>
    <dgm:pt modelId="{1C1769AC-31A3-4DB7-8424-528402347DF8}" type="parTrans" cxnId="{15911B40-1C4D-433D-9E59-6F67E6CD9FFC}">
      <dgm:prSet/>
      <dgm:spPr/>
      <dgm:t>
        <a:bodyPr/>
        <a:lstStyle/>
        <a:p>
          <a:endParaRPr lang="en-US"/>
        </a:p>
      </dgm:t>
    </dgm:pt>
    <dgm:pt modelId="{E3FD7A85-FE93-4DD7-97EE-78E801B0EC77}" type="sibTrans" cxnId="{15911B40-1C4D-433D-9E59-6F67E6CD9FFC}">
      <dgm:prSet/>
      <dgm:spPr/>
      <dgm:t>
        <a:bodyPr/>
        <a:lstStyle/>
        <a:p>
          <a:endParaRPr lang="en-US"/>
        </a:p>
      </dgm:t>
    </dgm:pt>
    <dgm:pt modelId="{644DD3BD-8321-493F-AFF4-005E98D437EA}">
      <dgm:prSet phldrT="[Text]" custT="1"/>
      <dgm:spPr/>
      <dgm:t>
        <a:bodyPr/>
        <a:lstStyle/>
        <a:p>
          <a:r>
            <a:rPr lang="en-US" sz="2800" dirty="0" smtClean="0"/>
            <a:t>Dictionary attack</a:t>
          </a:r>
          <a:endParaRPr lang="en-US" sz="2800" dirty="0"/>
        </a:p>
      </dgm:t>
    </dgm:pt>
    <dgm:pt modelId="{2FA4C16B-FDCD-4191-8BCA-2C384BC0DECE}" type="parTrans" cxnId="{18E99728-2A92-4796-B7B0-34B608F3700A}">
      <dgm:prSet/>
      <dgm:spPr/>
      <dgm:t>
        <a:bodyPr/>
        <a:lstStyle/>
        <a:p>
          <a:endParaRPr lang="en-US"/>
        </a:p>
      </dgm:t>
    </dgm:pt>
    <dgm:pt modelId="{038C55B4-1BD0-41D0-A2E2-C73AB64913EE}" type="sibTrans" cxnId="{18E99728-2A92-4796-B7B0-34B608F3700A}">
      <dgm:prSet/>
      <dgm:spPr/>
      <dgm:t>
        <a:bodyPr/>
        <a:lstStyle/>
        <a:p>
          <a:endParaRPr lang="en-US"/>
        </a:p>
      </dgm:t>
    </dgm:pt>
    <dgm:pt modelId="{CC6E2E6E-37B1-401E-9408-3CC35F9F9E40}" type="pres">
      <dgm:prSet presAssocID="{DD2E81FD-1B0E-45EF-9B3C-8F802CEB4A01}" presName="hierChild1" presStyleCnt="0">
        <dgm:presLayoutVars>
          <dgm:orgChart val="1"/>
          <dgm:chPref val="1"/>
          <dgm:dir/>
          <dgm:animOne val="branch"/>
          <dgm:animLvl val="lvl"/>
          <dgm:resizeHandles/>
        </dgm:presLayoutVars>
      </dgm:prSet>
      <dgm:spPr/>
      <dgm:t>
        <a:bodyPr/>
        <a:lstStyle/>
        <a:p>
          <a:endParaRPr lang="en-US"/>
        </a:p>
      </dgm:t>
    </dgm:pt>
    <dgm:pt modelId="{CE417BF7-79FE-4F70-B31F-F442E306CE59}" type="pres">
      <dgm:prSet presAssocID="{514A3851-AAD3-41EF-AEC9-4A669E3FA6FB}" presName="hierRoot1" presStyleCnt="0">
        <dgm:presLayoutVars>
          <dgm:hierBranch val="init"/>
        </dgm:presLayoutVars>
      </dgm:prSet>
      <dgm:spPr/>
    </dgm:pt>
    <dgm:pt modelId="{3D57F6D7-2BC1-4128-9475-E6FB4089080C}" type="pres">
      <dgm:prSet presAssocID="{514A3851-AAD3-41EF-AEC9-4A669E3FA6FB}" presName="rootComposite1" presStyleCnt="0"/>
      <dgm:spPr/>
    </dgm:pt>
    <dgm:pt modelId="{007F141F-74DA-4825-8E1F-57FF80D35EF8}" type="pres">
      <dgm:prSet presAssocID="{514A3851-AAD3-41EF-AEC9-4A669E3FA6FB}" presName="rootText1" presStyleLbl="node0" presStyleIdx="0" presStyleCnt="1" custScaleX="164352" custLinFactNeighborX="-52147" custLinFactNeighborY="9331">
        <dgm:presLayoutVars>
          <dgm:chPref val="3"/>
        </dgm:presLayoutVars>
      </dgm:prSet>
      <dgm:spPr/>
      <dgm:t>
        <a:bodyPr/>
        <a:lstStyle/>
        <a:p>
          <a:endParaRPr lang="en-US"/>
        </a:p>
      </dgm:t>
    </dgm:pt>
    <dgm:pt modelId="{CAF6EF7E-E699-4654-8481-27BFD9301870}" type="pres">
      <dgm:prSet presAssocID="{514A3851-AAD3-41EF-AEC9-4A669E3FA6FB}" presName="rootConnector1" presStyleLbl="node1" presStyleIdx="0" presStyleCnt="0"/>
      <dgm:spPr/>
      <dgm:t>
        <a:bodyPr/>
        <a:lstStyle/>
        <a:p>
          <a:endParaRPr lang="en-US"/>
        </a:p>
      </dgm:t>
    </dgm:pt>
    <dgm:pt modelId="{2794CD80-B05A-4FB2-94B6-C0839A12C235}" type="pres">
      <dgm:prSet presAssocID="{514A3851-AAD3-41EF-AEC9-4A669E3FA6FB}" presName="hierChild2" presStyleCnt="0"/>
      <dgm:spPr/>
    </dgm:pt>
    <dgm:pt modelId="{A7483950-48C9-47E1-AB43-6109FF98E5E2}" type="pres">
      <dgm:prSet presAssocID="{2FA4C16B-FDCD-4191-8BCA-2C384BC0DECE}" presName="Name37" presStyleLbl="parChTrans1D2" presStyleIdx="0" presStyleCnt="2"/>
      <dgm:spPr/>
      <dgm:t>
        <a:bodyPr/>
        <a:lstStyle/>
        <a:p>
          <a:endParaRPr lang="en-US"/>
        </a:p>
      </dgm:t>
    </dgm:pt>
    <dgm:pt modelId="{CAD86189-5DED-4B3B-8ED5-05D54468CF1A}" type="pres">
      <dgm:prSet presAssocID="{644DD3BD-8321-493F-AFF4-005E98D437EA}" presName="hierRoot2" presStyleCnt="0">
        <dgm:presLayoutVars>
          <dgm:hierBranch val="init"/>
        </dgm:presLayoutVars>
      </dgm:prSet>
      <dgm:spPr/>
    </dgm:pt>
    <dgm:pt modelId="{02D2C4DC-63F1-49BA-9A6C-8D3FEF31869A}" type="pres">
      <dgm:prSet presAssocID="{644DD3BD-8321-493F-AFF4-005E98D437EA}" presName="rootComposite" presStyleCnt="0"/>
      <dgm:spPr/>
    </dgm:pt>
    <dgm:pt modelId="{5B3B3EC4-0F0F-4BD6-8FEA-5A850EB89B4D}" type="pres">
      <dgm:prSet presAssocID="{644DD3BD-8321-493F-AFF4-005E98D437EA}" presName="rootText" presStyleLbl="node2" presStyleIdx="0" presStyleCnt="1" custScaleX="198358" custLinFactY="-16641" custLinFactNeighborX="64237" custLinFactNeighborY="-100000">
        <dgm:presLayoutVars>
          <dgm:chPref val="3"/>
        </dgm:presLayoutVars>
      </dgm:prSet>
      <dgm:spPr/>
      <dgm:t>
        <a:bodyPr/>
        <a:lstStyle/>
        <a:p>
          <a:endParaRPr lang="en-US"/>
        </a:p>
      </dgm:t>
    </dgm:pt>
    <dgm:pt modelId="{BF9967E2-B823-498B-9D4C-5A3983F64BF9}" type="pres">
      <dgm:prSet presAssocID="{644DD3BD-8321-493F-AFF4-005E98D437EA}" presName="rootConnector" presStyleLbl="node2" presStyleIdx="0" presStyleCnt="1"/>
      <dgm:spPr/>
      <dgm:t>
        <a:bodyPr/>
        <a:lstStyle/>
        <a:p>
          <a:endParaRPr lang="en-US"/>
        </a:p>
      </dgm:t>
    </dgm:pt>
    <dgm:pt modelId="{2DD5E57A-DF26-4CF3-AA76-2BB1A0AF82D2}" type="pres">
      <dgm:prSet presAssocID="{644DD3BD-8321-493F-AFF4-005E98D437EA}" presName="hierChild4" presStyleCnt="0"/>
      <dgm:spPr/>
    </dgm:pt>
    <dgm:pt modelId="{D695AABE-942B-4AFD-B458-4159F65A1DDD}" type="pres">
      <dgm:prSet presAssocID="{644DD3BD-8321-493F-AFF4-005E98D437EA}" presName="hierChild5" presStyleCnt="0"/>
      <dgm:spPr/>
    </dgm:pt>
    <dgm:pt modelId="{BD91BE68-4F9D-443B-8D8A-10116567426D}" type="pres">
      <dgm:prSet presAssocID="{514A3851-AAD3-41EF-AEC9-4A669E3FA6FB}" presName="hierChild3" presStyleCnt="0"/>
      <dgm:spPr/>
    </dgm:pt>
    <dgm:pt modelId="{AE54A047-7431-4FF8-91A8-58DDBC5C87DC}" type="pres">
      <dgm:prSet presAssocID="{1C1769AC-31A3-4DB7-8424-528402347DF8}" presName="Name111" presStyleLbl="parChTrans1D2" presStyleIdx="1" presStyleCnt="2"/>
      <dgm:spPr/>
      <dgm:t>
        <a:bodyPr/>
        <a:lstStyle/>
        <a:p>
          <a:endParaRPr lang="en-US"/>
        </a:p>
      </dgm:t>
    </dgm:pt>
    <dgm:pt modelId="{34593513-7AC5-4F01-8379-F22CBD8EC4CD}" type="pres">
      <dgm:prSet presAssocID="{70F2FC5C-EE55-4061-9AD0-EE28EDCDADF7}" presName="hierRoot3" presStyleCnt="0">
        <dgm:presLayoutVars>
          <dgm:hierBranch val="init"/>
        </dgm:presLayoutVars>
      </dgm:prSet>
      <dgm:spPr/>
    </dgm:pt>
    <dgm:pt modelId="{E81307C5-43B6-4182-AC40-6E2C3D3AEB7E}" type="pres">
      <dgm:prSet presAssocID="{70F2FC5C-EE55-4061-9AD0-EE28EDCDADF7}" presName="rootComposite3" presStyleCnt="0"/>
      <dgm:spPr/>
    </dgm:pt>
    <dgm:pt modelId="{F2E8F612-BA79-4B6E-BCD7-CAFF06DD6697}" type="pres">
      <dgm:prSet presAssocID="{70F2FC5C-EE55-4061-9AD0-EE28EDCDADF7}" presName="rootText3" presStyleLbl="asst1" presStyleIdx="0" presStyleCnt="1" custScaleX="157320" custLinFactNeighborX="-60370" custLinFactNeighborY="-1522">
        <dgm:presLayoutVars>
          <dgm:chPref val="3"/>
        </dgm:presLayoutVars>
      </dgm:prSet>
      <dgm:spPr/>
      <dgm:t>
        <a:bodyPr/>
        <a:lstStyle/>
        <a:p>
          <a:endParaRPr lang="en-US"/>
        </a:p>
      </dgm:t>
    </dgm:pt>
    <dgm:pt modelId="{6A64C6B2-99A3-41E2-A9D9-84C55D6CBCBA}" type="pres">
      <dgm:prSet presAssocID="{70F2FC5C-EE55-4061-9AD0-EE28EDCDADF7}" presName="rootConnector3" presStyleLbl="asst1" presStyleIdx="0" presStyleCnt="1"/>
      <dgm:spPr/>
      <dgm:t>
        <a:bodyPr/>
        <a:lstStyle/>
        <a:p>
          <a:endParaRPr lang="en-US"/>
        </a:p>
      </dgm:t>
    </dgm:pt>
    <dgm:pt modelId="{4E362D3E-A7F3-40E9-9E20-F280D59EA929}" type="pres">
      <dgm:prSet presAssocID="{70F2FC5C-EE55-4061-9AD0-EE28EDCDADF7}" presName="hierChild6" presStyleCnt="0"/>
      <dgm:spPr/>
    </dgm:pt>
    <dgm:pt modelId="{9A88E259-946C-4477-9C61-71287903ECDD}" type="pres">
      <dgm:prSet presAssocID="{70F2FC5C-EE55-4061-9AD0-EE28EDCDADF7}" presName="hierChild7" presStyleCnt="0"/>
      <dgm:spPr/>
    </dgm:pt>
  </dgm:ptLst>
  <dgm:cxnLst>
    <dgm:cxn modelId="{52E707B0-3F73-487C-AD71-AEA69CD90824}" type="presOf" srcId="{644DD3BD-8321-493F-AFF4-005E98D437EA}" destId="{5B3B3EC4-0F0F-4BD6-8FEA-5A850EB89B4D}" srcOrd="0" destOrd="0" presId="urn:microsoft.com/office/officeart/2005/8/layout/orgChart1"/>
    <dgm:cxn modelId="{8C5E1538-F3A9-4DC3-BF00-EFC19744E9B3}" type="presOf" srcId="{70F2FC5C-EE55-4061-9AD0-EE28EDCDADF7}" destId="{F2E8F612-BA79-4B6E-BCD7-CAFF06DD6697}" srcOrd="0" destOrd="0" presId="urn:microsoft.com/office/officeart/2005/8/layout/orgChart1"/>
    <dgm:cxn modelId="{9B35B18A-5271-47D4-BB1A-5D54C3F94E1F}" type="presOf" srcId="{514A3851-AAD3-41EF-AEC9-4A669E3FA6FB}" destId="{007F141F-74DA-4825-8E1F-57FF80D35EF8}" srcOrd="0" destOrd="0" presId="urn:microsoft.com/office/officeart/2005/8/layout/orgChart1"/>
    <dgm:cxn modelId="{18E99728-2A92-4796-B7B0-34B608F3700A}" srcId="{514A3851-AAD3-41EF-AEC9-4A669E3FA6FB}" destId="{644DD3BD-8321-493F-AFF4-005E98D437EA}" srcOrd="1" destOrd="0" parTransId="{2FA4C16B-FDCD-4191-8BCA-2C384BC0DECE}" sibTransId="{038C55B4-1BD0-41D0-A2E2-C73AB64913EE}"/>
    <dgm:cxn modelId="{3D38ABE7-66FE-4C3F-9223-20979AFB817C}" type="presOf" srcId="{644DD3BD-8321-493F-AFF4-005E98D437EA}" destId="{BF9967E2-B823-498B-9D4C-5A3983F64BF9}" srcOrd="1" destOrd="0" presId="urn:microsoft.com/office/officeart/2005/8/layout/orgChart1"/>
    <dgm:cxn modelId="{397DFEB6-1E14-46DC-A173-923737C02355}" type="presOf" srcId="{DD2E81FD-1B0E-45EF-9B3C-8F802CEB4A01}" destId="{CC6E2E6E-37B1-401E-9408-3CC35F9F9E40}" srcOrd="0" destOrd="0" presId="urn:microsoft.com/office/officeart/2005/8/layout/orgChart1"/>
    <dgm:cxn modelId="{50EE5B13-0E8D-4701-B555-842493F42D13}" type="presOf" srcId="{1C1769AC-31A3-4DB7-8424-528402347DF8}" destId="{AE54A047-7431-4FF8-91A8-58DDBC5C87DC}" srcOrd="0" destOrd="0" presId="urn:microsoft.com/office/officeart/2005/8/layout/orgChart1"/>
    <dgm:cxn modelId="{D0ED96E9-1370-43AF-BBBA-4DEF468C7975}" type="presOf" srcId="{70F2FC5C-EE55-4061-9AD0-EE28EDCDADF7}" destId="{6A64C6B2-99A3-41E2-A9D9-84C55D6CBCBA}" srcOrd="1" destOrd="0" presId="urn:microsoft.com/office/officeart/2005/8/layout/orgChart1"/>
    <dgm:cxn modelId="{15911B40-1C4D-433D-9E59-6F67E6CD9FFC}" srcId="{514A3851-AAD3-41EF-AEC9-4A669E3FA6FB}" destId="{70F2FC5C-EE55-4061-9AD0-EE28EDCDADF7}" srcOrd="0" destOrd="0" parTransId="{1C1769AC-31A3-4DB7-8424-528402347DF8}" sibTransId="{E3FD7A85-FE93-4DD7-97EE-78E801B0EC77}"/>
    <dgm:cxn modelId="{C5E08FE4-7DA3-42F3-B07D-34649979680D}" type="presOf" srcId="{514A3851-AAD3-41EF-AEC9-4A669E3FA6FB}" destId="{CAF6EF7E-E699-4654-8481-27BFD9301870}" srcOrd="1" destOrd="0" presId="urn:microsoft.com/office/officeart/2005/8/layout/orgChart1"/>
    <dgm:cxn modelId="{7F4B0677-9428-49FD-860E-B12B77082F4B}" srcId="{DD2E81FD-1B0E-45EF-9B3C-8F802CEB4A01}" destId="{514A3851-AAD3-41EF-AEC9-4A669E3FA6FB}" srcOrd="0" destOrd="0" parTransId="{E6D7C17D-6C78-4918-A711-F58B329FB4AE}" sibTransId="{2288E169-F591-4314-BE51-50D1DAE8FAAA}"/>
    <dgm:cxn modelId="{C0AD693B-4C4E-4340-849C-3988AD7051AA}" type="presOf" srcId="{2FA4C16B-FDCD-4191-8BCA-2C384BC0DECE}" destId="{A7483950-48C9-47E1-AB43-6109FF98E5E2}" srcOrd="0" destOrd="0" presId="urn:microsoft.com/office/officeart/2005/8/layout/orgChart1"/>
    <dgm:cxn modelId="{080C9346-13BF-47FA-A694-F74E253EE181}" type="presParOf" srcId="{CC6E2E6E-37B1-401E-9408-3CC35F9F9E40}" destId="{CE417BF7-79FE-4F70-B31F-F442E306CE59}" srcOrd="0" destOrd="0" presId="urn:microsoft.com/office/officeart/2005/8/layout/orgChart1"/>
    <dgm:cxn modelId="{2DD1B712-26BE-4FCA-B045-0AC8672FF8DC}" type="presParOf" srcId="{CE417BF7-79FE-4F70-B31F-F442E306CE59}" destId="{3D57F6D7-2BC1-4128-9475-E6FB4089080C}" srcOrd="0" destOrd="0" presId="urn:microsoft.com/office/officeart/2005/8/layout/orgChart1"/>
    <dgm:cxn modelId="{1DD7578C-6D20-4ADF-AAC5-6FC61220FA25}" type="presParOf" srcId="{3D57F6D7-2BC1-4128-9475-E6FB4089080C}" destId="{007F141F-74DA-4825-8E1F-57FF80D35EF8}" srcOrd="0" destOrd="0" presId="urn:microsoft.com/office/officeart/2005/8/layout/orgChart1"/>
    <dgm:cxn modelId="{FD173098-350F-4585-912B-F4BAEC16FD4E}" type="presParOf" srcId="{3D57F6D7-2BC1-4128-9475-E6FB4089080C}" destId="{CAF6EF7E-E699-4654-8481-27BFD9301870}" srcOrd="1" destOrd="0" presId="urn:microsoft.com/office/officeart/2005/8/layout/orgChart1"/>
    <dgm:cxn modelId="{E88210C3-457A-4D3B-A896-1F8C6E413E02}" type="presParOf" srcId="{CE417BF7-79FE-4F70-B31F-F442E306CE59}" destId="{2794CD80-B05A-4FB2-94B6-C0839A12C235}" srcOrd="1" destOrd="0" presId="urn:microsoft.com/office/officeart/2005/8/layout/orgChart1"/>
    <dgm:cxn modelId="{3C12A201-CE3B-4BBC-B7DF-83B30CCCF49E}" type="presParOf" srcId="{2794CD80-B05A-4FB2-94B6-C0839A12C235}" destId="{A7483950-48C9-47E1-AB43-6109FF98E5E2}" srcOrd="0" destOrd="0" presId="urn:microsoft.com/office/officeart/2005/8/layout/orgChart1"/>
    <dgm:cxn modelId="{EC25576C-C83F-4301-BD22-38F7848CBE3C}" type="presParOf" srcId="{2794CD80-B05A-4FB2-94B6-C0839A12C235}" destId="{CAD86189-5DED-4B3B-8ED5-05D54468CF1A}" srcOrd="1" destOrd="0" presId="urn:microsoft.com/office/officeart/2005/8/layout/orgChart1"/>
    <dgm:cxn modelId="{AE30DB00-9CA2-4C13-9E88-BB8A9BEC4612}" type="presParOf" srcId="{CAD86189-5DED-4B3B-8ED5-05D54468CF1A}" destId="{02D2C4DC-63F1-49BA-9A6C-8D3FEF31869A}" srcOrd="0" destOrd="0" presId="urn:microsoft.com/office/officeart/2005/8/layout/orgChart1"/>
    <dgm:cxn modelId="{D80BAF12-DACA-4588-8CB6-EA2119CE086A}" type="presParOf" srcId="{02D2C4DC-63F1-49BA-9A6C-8D3FEF31869A}" destId="{5B3B3EC4-0F0F-4BD6-8FEA-5A850EB89B4D}" srcOrd="0" destOrd="0" presId="urn:microsoft.com/office/officeart/2005/8/layout/orgChart1"/>
    <dgm:cxn modelId="{3FEE54DB-8F84-44E4-8DCB-B5AAE3480691}" type="presParOf" srcId="{02D2C4DC-63F1-49BA-9A6C-8D3FEF31869A}" destId="{BF9967E2-B823-498B-9D4C-5A3983F64BF9}" srcOrd="1" destOrd="0" presId="urn:microsoft.com/office/officeart/2005/8/layout/orgChart1"/>
    <dgm:cxn modelId="{86231957-BF25-4ABD-A5C6-344F385C44C7}" type="presParOf" srcId="{CAD86189-5DED-4B3B-8ED5-05D54468CF1A}" destId="{2DD5E57A-DF26-4CF3-AA76-2BB1A0AF82D2}" srcOrd="1" destOrd="0" presId="urn:microsoft.com/office/officeart/2005/8/layout/orgChart1"/>
    <dgm:cxn modelId="{7DCD2949-5E15-4949-9253-3E293126E806}" type="presParOf" srcId="{CAD86189-5DED-4B3B-8ED5-05D54468CF1A}" destId="{D695AABE-942B-4AFD-B458-4159F65A1DDD}" srcOrd="2" destOrd="0" presId="urn:microsoft.com/office/officeart/2005/8/layout/orgChart1"/>
    <dgm:cxn modelId="{704F4821-1117-4343-89E6-592FC576419D}" type="presParOf" srcId="{CE417BF7-79FE-4F70-B31F-F442E306CE59}" destId="{BD91BE68-4F9D-443B-8D8A-10116567426D}" srcOrd="2" destOrd="0" presId="urn:microsoft.com/office/officeart/2005/8/layout/orgChart1"/>
    <dgm:cxn modelId="{26E12E6C-4E8D-4412-A2E2-BC891A8F1C64}" type="presParOf" srcId="{BD91BE68-4F9D-443B-8D8A-10116567426D}" destId="{AE54A047-7431-4FF8-91A8-58DDBC5C87DC}" srcOrd="0" destOrd="0" presId="urn:microsoft.com/office/officeart/2005/8/layout/orgChart1"/>
    <dgm:cxn modelId="{D217300D-2125-4A11-844B-475A5A0A5510}" type="presParOf" srcId="{BD91BE68-4F9D-443B-8D8A-10116567426D}" destId="{34593513-7AC5-4F01-8379-F22CBD8EC4CD}" srcOrd="1" destOrd="0" presId="urn:microsoft.com/office/officeart/2005/8/layout/orgChart1"/>
    <dgm:cxn modelId="{0B4BC6B9-E25B-45BE-A20A-3ECAFD7CB3C8}" type="presParOf" srcId="{34593513-7AC5-4F01-8379-F22CBD8EC4CD}" destId="{E81307C5-43B6-4182-AC40-6E2C3D3AEB7E}" srcOrd="0" destOrd="0" presId="urn:microsoft.com/office/officeart/2005/8/layout/orgChart1"/>
    <dgm:cxn modelId="{E6E084C4-64E0-4E99-B094-836043420D89}" type="presParOf" srcId="{E81307C5-43B6-4182-AC40-6E2C3D3AEB7E}" destId="{F2E8F612-BA79-4B6E-BCD7-CAFF06DD6697}" srcOrd="0" destOrd="0" presId="urn:microsoft.com/office/officeart/2005/8/layout/orgChart1"/>
    <dgm:cxn modelId="{B46E62EE-94C6-4BC4-9DAD-259D5DBB87D8}" type="presParOf" srcId="{E81307C5-43B6-4182-AC40-6E2C3D3AEB7E}" destId="{6A64C6B2-99A3-41E2-A9D9-84C55D6CBCBA}" srcOrd="1" destOrd="0" presId="urn:microsoft.com/office/officeart/2005/8/layout/orgChart1"/>
    <dgm:cxn modelId="{D9704823-46CF-4F1B-A6D7-840497E6CD56}" type="presParOf" srcId="{34593513-7AC5-4F01-8379-F22CBD8EC4CD}" destId="{4E362D3E-A7F3-40E9-9E20-F280D59EA929}" srcOrd="1" destOrd="0" presId="urn:microsoft.com/office/officeart/2005/8/layout/orgChart1"/>
    <dgm:cxn modelId="{3EBB5873-67A9-4C53-B242-209EEB5B5993}" type="presParOf" srcId="{34593513-7AC5-4F01-8379-F22CBD8EC4CD}" destId="{9A88E259-946C-4477-9C61-71287903ECD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54A047-7431-4FF8-91A8-58DDBC5C87DC}">
      <dsp:nvSpPr>
        <dsp:cNvPr id="0" name=""/>
        <dsp:cNvSpPr/>
      </dsp:nvSpPr>
      <dsp:spPr>
        <a:xfrm>
          <a:off x="2758184" y="889638"/>
          <a:ext cx="304600" cy="660081"/>
        </a:xfrm>
        <a:custGeom>
          <a:avLst/>
          <a:gdLst/>
          <a:ahLst/>
          <a:cxnLst/>
          <a:rect l="0" t="0" r="0" b="0"/>
          <a:pathLst>
            <a:path>
              <a:moveTo>
                <a:pt x="304600" y="0"/>
              </a:moveTo>
              <a:lnTo>
                <a:pt x="304600" y="660081"/>
              </a:lnTo>
              <a:lnTo>
                <a:pt x="0" y="660081"/>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7483950-48C9-47E1-AB43-6109FF98E5E2}">
      <dsp:nvSpPr>
        <dsp:cNvPr id="0" name=""/>
        <dsp:cNvSpPr/>
      </dsp:nvSpPr>
      <dsp:spPr>
        <a:xfrm>
          <a:off x="3062784" y="889638"/>
          <a:ext cx="1893425" cy="472022"/>
        </a:xfrm>
        <a:custGeom>
          <a:avLst/>
          <a:gdLst/>
          <a:ahLst/>
          <a:cxnLst/>
          <a:rect l="0" t="0" r="0" b="0"/>
          <a:pathLst>
            <a:path>
              <a:moveTo>
                <a:pt x="0" y="0"/>
              </a:moveTo>
              <a:lnTo>
                <a:pt x="0" y="301200"/>
              </a:lnTo>
              <a:lnTo>
                <a:pt x="1893425" y="301200"/>
              </a:lnTo>
              <a:lnTo>
                <a:pt x="1893425" y="472022"/>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07F141F-74DA-4825-8E1F-57FF80D35EF8}">
      <dsp:nvSpPr>
        <dsp:cNvPr id="0" name=""/>
        <dsp:cNvSpPr/>
      </dsp:nvSpPr>
      <dsp:spPr>
        <a:xfrm>
          <a:off x="1725881" y="76199"/>
          <a:ext cx="2673805" cy="813438"/>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Password </a:t>
          </a:r>
          <a:r>
            <a:rPr lang="en-US" sz="2000" kern="1200" dirty="0" smtClean="0"/>
            <a:t>Guessing</a:t>
          </a:r>
          <a:endParaRPr lang="en-US" sz="3200" kern="1200" dirty="0"/>
        </a:p>
      </dsp:txBody>
      <dsp:txXfrm>
        <a:off x="1725881" y="76199"/>
        <a:ext cx="2673805" cy="813438"/>
      </dsp:txXfrm>
    </dsp:sp>
    <dsp:sp modelId="{5B3B3EC4-0F0F-4BD6-8FEA-5A850EB89B4D}">
      <dsp:nvSpPr>
        <dsp:cNvPr id="0" name=""/>
        <dsp:cNvSpPr/>
      </dsp:nvSpPr>
      <dsp:spPr>
        <a:xfrm>
          <a:off x="3342688" y="1361660"/>
          <a:ext cx="3227041" cy="813438"/>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Dictionary attack</a:t>
          </a:r>
          <a:endParaRPr lang="en-US" sz="2800" kern="1200" dirty="0"/>
        </a:p>
      </dsp:txBody>
      <dsp:txXfrm>
        <a:off x="3342688" y="1361660"/>
        <a:ext cx="3227041" cy="813438"/>
      </dsp:txXfrm>
    </dsp:sp>
    <dsp:sp modelId="{F2E8F612-BA79-4B6E-BCD7-CAFF06DD6697}">
      <dsp:nvSpPr>
        <dsp:cNvPr id="0" name=""/>
        <dsp:cNvSpPr/>
      </dsp:nvSpPr>
      <dsp:spPr>
        <a:xfrm>
          <a:off x="198780" y="1143000"/>
          <a:ext cx="2559403" cy="813438"/>
        </a:xfrm>
        <a:prstGeom prst="rect">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Brute Force  Attack</a:t>
          </a:r>
          <a:endParaRPr lang="en-US" sz="2400" kern="1200" dirty="0"/>
        </a:p>
      </dsp:txBody>
      <dsp:txXfrm>
        <a:off x="198780" y="1143000"/>
        <a:ext cx="2559403" cy="81343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81F5EF-6308-434D-93DA-DFC8F1C8D691}" type="datetimeFigureOut">
              <a:rPr lang="en-IN" smtClean="0"/>
              <a:t>29-04-2020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557518-64E8-4BEB-AC03-C3CD7B768F66}" type="slidenum">
              <a:rPr lang="en-IN" smtClean="0"/>
              <a:t>‹#›</a:t>
            </a:fld>
            <a:endParaRPr lang="en-IN"/>
          </a:p>
        </p:txBody>
      </p:sp>
    </p:spTree>
    <p:extLst>
      <p:ext uri="{BB962C8B-B14F-4D97-AF65-F5344CB8AC3E}">
        <p14:creationId xmlns:p14="http://schemas.microsoft.com/office/powerpoint/2010/main" val="607101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B49D5B-7278-4784-9F76-2C9B84531232}" type="datetime1">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1967462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FABC84-F487-4352-B2C4-889C55FCC4F9}" type="datetime1">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1322606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CE6DB8-1E9D-4B22-B486-B971093735A0}" type="datetime1">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20FCA7-7CD6-4DC1-80B8-ACA47B4EEDB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040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E002255-4783-4504-8235-EA033D8E6059}" type="datetime1">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936325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D058753-21D5-47E6-926E-01A1F0FBAE78}" type="datetime1">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20FCA7-7CD6-4DC1-80B8-ACA47B4EEDB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9713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CC62556-CC47-4958-99EB-F140AE0FB805}" type="datetime1">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3287104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EB5444-B409-4F8B-9D16-67F1EBECDDDF}" type="datetime1">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161451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D2410A-7A0C-4836-B0CB-C8E928F64D92}" type="datetime1">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175085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5D363-B5F5-4040-B0E3-274AC9131B5A}" type="datetime1">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105077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6CD776-C245-4928-A93A-84A13409E393}" type="datetime1">
              <a:rPr lang="en-IN" smtClean="0"/>
              <a:t>29-04-2020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157416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65FF9D-8AE9-4E45-9135-B271267E1607}" type="datetime1">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6998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FA2CD0-3FF8-467D-870D-438F4F00E7ED}" type="datetime1">
              <a:rPr lang="en-IN" smtClean="0"/>
              <a:t>29-04-2020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379706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F234E2-99ED-49AD-A913-3F230C79A801}" type="datetime1">
              <a:rPr lang="en-IN" smtClean="0"/>
              <a:t>29-04-2020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897762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F61372-4796-4D3E-AC75-12F37320DFE0}" type="datetime1">
              <a:rPr lang="en-IN" smtClean="0"/>
              <a:t>29-04-2020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2700810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356899-A5CB-47BA-B21D-E00B65C9790E}" type="datetime1">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2758035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75C51D-B0EF-409B-A053-24C9ECADCA4F}" type="datetime1">
              <a:rPr lang="en-IN" smtClean="0"/>
              <a:t>29-04-2020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20FCA7-7CD6-4DC1-80B8-ACA47B4EEDB0}" type="slidenum">
              <a:rPr lang="en-IN" smtClean="0"/>
              <a:t>‹#›</a:t>
            </a:fld>
            <a:endParaRPr lang="en-IN"/>
          </a:p>
        </p:txBody>
      </p:sp>
    </p:spTree>
    <p:extLst>
      <p:ext uri="{BB962C8B-B14F-4D97-AF65-F5344CB8AC3E}">
        <p14:creationId xmlns:p14="http://schemas.microsoft.com/office/powerpoint/2010/main" val="3094846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F4F0049-3B68-45FC-B1C8-43811923E69D}" type="datetime1">
              <a:rPr lang="en-IN" smtClean="0"/>
              <a:t>29-04-2020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F20FCA7-7CD6-4DC1-80B8-ACA47B4EEDB0}" type="slidenum">
              <a:rPr lang="en-IN" smtClean="0"/>
              <a:t>‹#›</a:t>
            </a:fld>
            <a:endParaRPr lang="en-IN"/>
          </a:p>
        </p:txBody>
      </p:sp>
    </p:spTree>
    <p:extLst>
      <p:ext uri="{BB962C8B-B14F-4D97-AF65-F5344CB8AC3E}">
        <p14:creationId xmlns:p14="http://schemas.microsoft.com/office/powerpoint/2010/main" val="20337373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f-secure.com/en/web/labs_global/terminology/terms-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35F3D32C-8ADB-4D90-A66F-30B23F6D8C11}"/>
              </a:ext>
            </a:extLst>
          </p:cNvPr>
          <p:cNvSpPr>
            <a:spLocks noGrp="1"/>
          </p:cNvSpPr>
          <p:nvPr>
            <p:ph type="ctrTitle"/>
          </p:nvPr>
        </p:nvSpPr>
        <p:spPr>
          <a:xfrm>
            <a:off x="5807765" y="2266122"/>
            <a:ext cx="6384235" cy="1162878"/>
          </a:xfrm>
        </p:spPr>
        <p:txBody>
          <a:bodyPr>
            <a:noAutofit/>
          </a:bodyPr>
          <a:lstStyle/>
          <a:p>
            <a:pPr algn="ctr"/>
            <a:r>
              <a:rPr lang="en-US" sz="3600" b="1" dirty="0" smtClean="0"/>
              <a:t>NEED OF IT SECURITY</a:t>
            </a:r>
            <a:endParaRPr lang="en-US" altLang="en-US" sz="3500" dirty="0"/>
          </a:p>
        </p:txBody>
      </p:sp>
      <p:sp>
        <p:nvSpPr>
          <p:cNvPr id="11" name="Rectangle 10">
            <a:extLst>
              <a:ext uri="{FF2B5EF4-FFF2-40B4-BE49-F238E27FC236}">
                <a16:creationId xmlns="" xmlns:a16="http://schemas.microsoft.com/office/drawing/2014/main" id="{054C7E9D-BEDB-4959-AA29-4E04D8AFCDC2}"/>
              </a:ext>
            </a:extLst>
          </p:cNvPr>
          <p:cNvSpPr/>
          <p:nvPr/>
        </p:nvSpPr>
        <p:spPr>
          <a:xfrm>
            <a:off x="2177149" y="4376765"/>
            <a:ext cx="1901785" cy="553998"/>
          </a:xfrm>
          <a:prstGeom prst="rect">
            <a:avLst/>
          </a:prstGeom>
        </p:spPr>
        <p:txBody>
          <a:bodyPr wrap="square">
            <a:spAutoFit/>
          </a:bodyPr>
          <a:lstStyle/>
          <a:p>
            <a:r>
              <a:rPr lang="en-US" altLang="en-US" sz="3000" b="1" dirty="0">
                <a:solidFill>
                  <a:schemeClr val="accent2">
                    <a:lumMod val="50000"/>
                  </a:schemeClr>
                </a:solidFill>
                <a:latin typeface="Times New Roman" panose="02020603050405020304" pitchFamily="18" charset="0"/>
                <a:cs typeface="Times New Roman" panose="02020603050405020304" pitchFamily="18" charset="0"/>
              </a:rPr>
              <a:t>Module</a:t>
            </a:r>
            <a:r>
              <a:rPr lang="en-US" altLang="en-US" sz="3000" b="1" dirty="0">
                <a:solidFill>
                  <a:schemeClr val="accent2">
                    <a:lumMod val="50000"/>
                  </a:schemeClr>
                </a:solidFill>
                <a:latin typeface="Calibri" panose="020F0502020204030204" pitchFamily="34" charset="0"/>
              </a:rPr>
              <a:t> </a:t>
            </a:r>
            <a:r>
              <a:rPr lang="en-US" altLang="en-US" sz="3000" b="1" dirty="0" smtClean="0">
                <a:solidFill>
                  <a:schemeClr val="accent2">
                    <a:lumMod val="50000"/>
                  </a:schemeClr>
                </a:solidFill>
                <a:latin typeface="Calibri" panose="020F0502020204030204" pitchFamily="34" charset="0"/>
              </a:rPr>
              <a:t>2 </a:t>
            </a:r>
            <a:endParaRPr lang="en-IN" altLang="en-US" sz="3000" dirty="0">
              <a:solidFill>
                <a:schemeClr val="accent2">
                  <a:lumMod val="50000"/>
                </a:schemeClr>
              </a:solidFill>
              <a:latin typeface="Calibri" panose="020F0502020204030204" pitchFamily="34" charset="0"/>
            </a:endParaRPr>
          </a:p>
        </p:txBody>
      </p:sp>
      <p:pic>
        <p:nvPicPr>
          <p:cNvPr id="12" name="Picture 5" descr="security-mindmap-.png.rendition.cq5dam.webintel.920.460.jpg">
            <a:extLst>
              <a:ext uri="{FF2B5EF4-FFF2-40B4-BE49-F238E27FC236}">
                <a16:creationId xmlns="" xmlns:a16="http://schemas.microsoft.com/office/drawing/2014/main" id="{68414103-3C8A-48AA-8E2E-BEB70191B7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54499" y="3725393"/>
            <a:ext cx="4640262"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8">
            <a:extLst>
              <a:ext uri="{FF2B5EF4-FFF2-40B4-BE49-F238E27FC236}">
                <a16:creationId xmlns="" xmlns:a16="http://schemas.microsoft.com/office/drawing/2014/main" id="{EE75838C-6E90-4D49-89A7-5B28FD28C1C6}"/>
              </a:ext>
            </a:extLst>
          </p:cNvPr>
          <p:cNvSpPr txBox="1">
            <a:spLocks/>
          </p:cNvSpPr>
          <p:nvPr/>
        </p:nvSpPr>
        <p:spPr>
          <a:xfrm>
            <a:off x="7073152" y="1148870"/>
            <a:ext cx="4830855" cy="795414"/>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600">
                <a:latin typeface="Times New Roman" panose="02020603050405020304" pitchFamily="18" charset="0"/>
                <a:cs typeface="Times New Roman" panose="02020603050405020304" pitchFamily="18" charset="0"/>
              </a:rPr>
              <a:t> School of Computer Science and IT </a:t>
            </a:r>
            <a:br>
              <a:rPr lang="en-US" sz="1600">
                <a:latin typeface="Times New Roman" panose="02020603050405020304" pitchFamily="18" charset="0"/>
                <a:cs typeface="Times New Roman" panose="02020603050405020304" pitchFamily="18" charset="0"/>
              </a:rPr>
            </a:br>
            <a:r>
              <a:rPr lang="en-US" sz="1600">
                <a:latin typeface="Times New Roman" panose="02020603050405020304" pitchFamily="18" charset="0"/>
                <a:cs typeface="Times New Roman" panose="02020603050405020304" pitchFamily="18" charset="0"/>
              </a:rPr>
              <a:t>JAIN (DEEMED-TO-BE UNIVERSITY)</a:t>
            </a:r>
            <a:br>
              <a:rPr lang="en-US" sz="1600">
                <a:latin typeface="Times New Roman" panose="02020603050405020304" pitchFamily="18" charset="0"/>
                <a:cs typeface="Times New Roman" panose="02020603050405020304" pitchFamily="18" charset="0"/>
              </a:rPr>
            </a:br>
            <a:r>
              <a:rPr lang="en-US" sz="1600">
                <a:latin typeface="Times New Roman" panose="02020603050405020304" pitchFamily="18" charset="0"/>
                <a:cs typeface="Times New Roman" panose="02020603050405020304" pitchFamily="18" charset="0"/>
              </a:rPr>
              <a:t>Department of Bachelor of Computer Applications</a:t>
            </a:r>
            <a:endParaRPr lang="en-IN"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 xmlns:a16="http://schemas.microsoft.com/office/drawing/2014/main" id="{F4DC4F7E-41E7-40B1-A60E-7F770A2E1B61}"/>
              </a:ext>
            </a:extLst>
          </p:cNvPr>
          <p:cNvPicPr/>
          <p:nvPr/>
        </p:nvPicPr>
        <p:blipFill>
          <a:blip r:embed="rId3" cstate="print"/>
          <a:srcRect/>
          <a:stretch>
            <a:fillRect/>
          </a:stretch>
        </p:blipFill>
        <p:spPr>
          <a:xfrm>
            <a:off x="7503458" y="278640"/>
            <a:ext cx="3779814" cy="887506"/>
          </a:xfrm>
          <a:prstGeom prst="rect">
            <a:avLst/>
          </a:prstGeom>
          <a:noFill/>
          <a:ln w="9525">
            <a:noFill/>
            <a:miter lim="800000"/>
            <a:headEnd/>
            <a:tailEnd/>
          </a:ln>
          <a:effectLst>
            <a:softEdge rad="0"/>
          </a:effectLst>
        </p:spPr>
      </p:pic>
      <p:cxnSp>
        <p:nvCxnSpPr>
          <p:cNvPr id="10" name="Straight Connector 9">
            <a:extLst>
              <a:ext uri="{FF2B5EF4-FFF2-40B4-BE49-F238E27FC236}">
                <a16:creationId xmlns="" xmlns:a16="http://schemas.microsoft.com/office/drawing/2014/main" id="{FE52413B-837A-49C9-BFC9-E146ED900A2E}"/>
              </a:ext>
            </a:extLst>
          </p:cNvPr>
          <p:cNvCxnSpPr>
            <a:cxnSpLocks/>
          </p:cNvCxnSpPr>
          <p:nvPr/>
        </p:nvCxnSpPr>
        <p:spPr>
          <a:xfrm>
            <a:off x="5807765" y="2045881"/>
            <a:ext cx="6384235" cy="0"/>
          </a:xfrm>
          <a:prstGeom prst="line">
            <a:avLst/>
          </a:prstGeom>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 xmlns:a16="http://schemas.microsoft.com/office/drawing/2014/main" id="{794FFB36-B41F-4524-9330-F5EF01968EA3}"/>
              </a:ext>
            </a:extLst>
          </p:cNvPr>
          <p:cNvCxnSpPr>
            <a:cxnSpLocks/>
          </p:cNvCxnSpPr>
          <p:nvPr/>
        </p:nvCxnSpPr>
        <p:spPr>
          <a:xfrm>
            <a:off x="5791199" y="0"/>
            <a:ext cx="0" cy="6858000"/>
          </a:xfrm>
          <a:prstGeom prst="line">
            <a:avLst/>
          </a:prstGeom>
          <a:ln/>
        </p:spPr>
        <p:style>
          <a:lnRef idx="1">
            <a:schemeClr val="dk1"/>
          </a:lnRef>
          <a:fillRef idx="0">
            <a:schemeClr val="dk1"/>
          </a:fillRef>
          <a:effectRef idx="0">
            <a:schemeClr val="dk1"/>
          </a:effectRef>
          <a:fontRef idx="minor">
            <a:schemeClr val="tx1"/>
          </a:fontRef>
        </p:style>
      </p:cxnSp>
      <p:sp>
        <p:nvSpPr>
          <p:cNvPr id="18" name="Slide Number Placeholder 17">
            <a:extLst>
              <a:ext uri="{FF2B5EF4-FFF2-40B4-BE49-F238E27FC236}">
                <a16:creationId xmlns="" xmlns:a16="http://schemas.microsoft.com/office/drawing/2014/main" id="{185AE630-DDEB-4DD0-9A4B-39739F464E42}"/>
              </a:ext>
            </a:extLst>
          </p:cNvPr>
          <p:cNvSpPr>
            <a:spLocks noGrp="1"/>
          </p:cNvSpPr>
          <p:nvPr>
            <p:ph type="sldNum" sz="quarter" idx="12"/>
          </p:nvPr>
        </p:nvSpPr>
        <p:spPr/>
        <p:txBody>
          <a:bodyPr/>
          <a:lstStyle/>
          <a:p>
            <a:r>
              <a:rPr lang="en-IN" dirty="0" smtClean="0"/>
              <a:t>1</a:t>
            </a:r>
            <a:endParaRPr lang="en-IN" dirty="0"/>
          </a:p>
        </p:txBody>
      </p:sp>
    </p:spTree>
    <p:extLst>
      <p:ext uri="{BB962C8B-B14F-4D97-AF65-F5344CB8AC3E}">
        <p14:creationId xmlns:p14="http://schemas.microsoft.com/office/powerpoint/2010/main" val="4183462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839316E6-2C06-400F-B776-FE6F45E90818}"/>
              </a:ext>
            </a:extLst>
          </p:cNvPr>
          <p:cNvSpPr>
            <a:spLocks noGrp="1"/>
          </p:cNvSpPr>
          <p:nvPr>
            <p:ph type="sldNum" sz="quarter" idx="12"/>
          </p:nvPr>
        </p:nvSpPr>
        <p:spPr/>
        <p:txBody>
          <a:bodyPr/>
          <a:lstStyle/>
          <a:p>
            <a:fld id="{7F20FCA7-7CD6-4DC1-80B8-ACA47B4EEDB0}" type="slidenum">
              <a:rPr lang="en-IN" smtClean="0"/>
              <a:t>10</a:t>
            </a:fld>
            <a:endParaRPr lang="en-IN"/>
          </a:p>
        </p:txBody>
      </p:sp>
      <p:sp>
        <p:nvSpPr>
          <p:cNvPr id="7" name="Title 1"/>
          <p:cNvSpPr>
            <a:spLocks noGrp="1"/>
          </p:cNvSpPr>
          <p:nvPr>
            <p:ph type="title"/>
          </p:nvPr>
        </p:nvSpPr>
        <p:spPr>
          <a:xfrm>
            <a:off x="89210" y="-1"/>
            <a:ext cx="6616390" cy="758283"/>
          </a:xfrm>
        </p:spPr>
        <p:txBody>
          <a:bodyPr/>
          <a:lstStyle/>
          <a:p>
            <a:r>
              <a:rPr lang="en-US" b="1" dirty="0" smtClean="0">
                <a:latin typeface="Times New Roman" pitchFamily="18" charset="0"/>
                <a:cs typeface="Times New Roman" pitchFamily="18" charset="0"/>
              </a:rPr>
              <a:t> Types of Virus</a:t>
            </a:r>
            <a:endParaRPr lang="en-US" b="1" dirty="0">
              <a:latin typeface="Times New Roman" pitchFamily="18" charset="0"/>
              <a:cs typeface="Times New Roman" pitchFamily="18" charset="0"/>
            </a:endParaRPr>
          </a:p>
        </p:txBody>
      </p:sp>
      <p:sp>
        <p:nvSpPr>
          <p:cNvPr id="8" name="Content Placeholder 2"/>
          <p:cNvSpPr>
            <a:spLocks noGrp="1"/>
          </p:cNvSpPr>
          <p:nvPr>
            <p:ph idx="1"/>
          </p:nvPr>
        </p:nvSpPr>
        <p:spPr>
          <a:xfrm>
            <a:off x="1620078" y="752061"/>
            <a:ext cx="8686800" cy="5486400"/>
          </a:xfrm>
        </p:spPr>
        <p:txBody>
          <a:bodyPr>
            <a:noAutofit/>
          </a:bodyPr>
          <a:lstStyle/>
          <a:p>
            <a:pPr algn="just">
              <a:lnSpc>
                <a:spcPct val="150000"/>
              </a:lnSpc>
              <a:buNone/>
            </a:pPr>
            <a:r>
              <a:rPr lang="en-US" sz="2000" b="1" dirty="0" smtClean="0">
                <a:latin typeface="Times New Roman" pitchFamily="18" charset="0"/>
                <a:cs typeface="Times New Roman" pitchFamily="18" charset="0"/>
              </a:rPr>
              <a:t>Overwrite Viruses </a:t>
            </a:r>
            <a:r>
              <a:rPr lang="en-US" sz="2000" dirty="0" smtClean="0">
                <a:latin typeface="Times New Roman" pitchFamily="18" charset="0"/>
                <a:cs typeface="Times New Roman" pitchFamily="18" charset="0"/>
              </a:rPr>
              <a:t> : A virus of this kind is characterized by the fact that it deletes the information contained in the files that it infects, rendering them partially or totally useless once they have been infected.</a:t>
            </a:r>
          </a:p>
          <a:p>
            <a:pPr algn="just">
              <a:lnSpc>
                <a:spcPct val="150000"/>
              </a:lnSpc>
            </a:pPr>
            <a:r>
              <a:rPr lang="en-US" sz="2000" dirty="0" smtClean="0">
                <a:latin typeface="Times New Roman" pitchFamily="18" charset="0"/>
                <a:cs typeface="Times New Roman" pitchFamily="18" charset="0"/>
              </a:rPr>
              <a:t>Hideout: The virus replaces the file content. However, it does not change the file size.</a:t>
            </a:r>
          </a:p>
          <a:p>
            <a:pPr algn="just">
              <a:lnSpc>
                <a:spcPct val="150000"/>
              </a:lnSpc>
            </a:pPr>
            <a:r>
              <a:rPr lang="en-US" sz="2000" dirty="0" smtClean="0">
                <a:latin typeface="Times New Roman" pitchFamily="18" charset="0"/>
                <a:cs typeface="Times New Roman" pitchFamily="18" charset="0"/>
              </a:rPr>
              <a:t>Examples: Way, Trj.Reboot, Trivial.88.D</a:t>
            </a:r>
          </a:p>
          <a:p>
            <a:pPr algn="just">
              <a:lnSpc>
                <a:spcPct val="150000"/>
              </a:lnSpc>
              <a:buNone/>
            </a:pPr>
            <a:r>
              <a:rPr lang="en-US" sz="2000" b="1" dirty="0" smtClean="0">
                <a:latin typeface="Times New Roman" pitchFamily="18" charset="0"/>
                <a:cs typeface="Times New Roman" pitchFamily="18" charset="0"/>
              </a:rPr>
              <a:t>Boot Sector Virus :</a:t>
            </a:r>
            <a:r>
              <a:rPr lang="en-US" sz="2000" dirty="0" smtClean="0">
                <a:latin typeface="Times New Roman" pitchFamily="18" charset="0"/>
                <a:cs typeface="Times New Roman" pitchFamily="18" charset="0"/>
              </a:rPr>
              <a:t> This type of virus affects the boot sector of a hard disk. This is a crucial part of the disk, in which information of the disk itself is stored along with a program that makes it possible to boot (start) the computer from the disk. </a:t>
            </a:r>
          </a:p>
          <a:p>
            <a:pPr algn="just">
              <a:lnSpc>
                <a:spcPct val="150000"/>
              </a:lnSpc>
            </a:pPr>
            <a:r>
              <a:rPr lang="en-US" sz="2000" dirty="0" smtClean="0">
                <a:latin typeface="Times New Roman" pitchFamily="18" charset="0"/>
                <a:cs typeface="Times New Roman" pitchFamily="18" charset="0"/>
              </a:rPr>
              <a:t>Examples: Polyboot.B,  AntiEXE</a:t>
            </a:r>
          </a:p>
          <a:p>
            <a:pPr algn="just">
              <a:lnSpc>
                <a:spcPct val="150000"/>
              </a:lnSpc>
              <a:buNone/>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914441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554B0BCD-75AA-49F1-AEB3-07CF50D7632D}"/>
              </a:ext>
            </a:extLst>
          </p:cNvPr>
          <p:cNvSpPr>
            <a:spLocks noGrp="1"/>
          </p:cNvSpPr>
          <p:nvPr>
            <p:ph type="sldNum" sz="quarter" idx="12"/>
          </p:nvPr>
        </p:nvSpPr>
        <p:spPr/>
        <p:txBody>
          <a:bodyPr/>
          <a:lstStyle/>
          <a:p>
            <a:fld id="{7F20FCA7-7CD6-4DC1-80B8-ACA47B4EEDB0}" type="slidenum">
              <a:rPr lang="en-IN" smtClean="0"/>
              <a:t>11</a:t>
            </a:fld>
            <a:endParaRPr lang="en-IN"/>
          </a:p>
        </p:txBody>
      </p:sp>
      <p:sp>
        <p:nvSpPr>
          <p:cNvPr id="7" name="Title 1"/>
          <p:cNvSpPr>
            <a:spLocks noGrp="1"/>
          </p:cNvSpPr>
          <p:nvPr>
            <p:ph type="title"/>
          </p:nvPr>
        </p:nvSpPr>
        <p:spPr>
          <a:xfrm>
            <a:off x="546411" y="0"/>
            <a:ext cx="6616390" cy="758283"/>
          </a:xfrm>
        </p:spPr>
        <p:txBody>
          <a:bodyPr/>
          <a:lstStyle/>
          <a:p>
            <a:r>
              <a:rPr lang="en-US" b="1" dirty="0" smtClean="0">
                <a:latin typeface="Times New Roman" pitchFamily="18" charset="0"/>
                <a:cs typeface="Times New Roman" pitchFamily="18" charset="0"/>
              </a:rPr>
              <a:t>Types</a:t>
            </a:r>
            <a:r>
              <a:rPr lang="en-US" b="1" dirty="0" smtClean="0"/>
              <a:t> of Virus</a:t>
            </a:r>
            <a:endParaRPr lang="en-US" b="1" dirty="0"/>
          </a:p>
        </p:txBody>
      </p:sp>
      <p:sp>
        <p:nvSpPr>
          <p:cNvPr id="8" name="Content Placeholder 2"/>
          <p:cNvSpPr>
            <a:spLocks noGrp="1"/>
          </p:cNvSpPr>
          <p:nvPr>
            <p:ph idx="1"/>
          </p:nvPr>
        </p:nvSpPr>
        <p:spPr>
          <a:xfrm>
            <a:off x="1679713" y="1030357"/>
            <a:ext cx="8686800" cy="5486400"/>
          </a:xfrm>
        </p:spPr>
        <p:txBody>
          <a:bodyPr>
            <a:noAutofit/>
          </a:bodyPr>
          <a:lstStyle/>
          <a:p>
            <a:pPr algn="just">
              <a:lnSpc>
                <a:spcPct val="150000"/>
              </a:lnSpc>
              <a:buNone/>
            </a:pPr>
            <a:r>
              <a:rPr lang="en-US" sz="2000" b="1" dirty="0" smtClean="0">
                <a:latin typeface="Times New Roman" pitchFamily="18" charset="0"/>
                <a:cs typeface="Times New Roman" pitchFamily="18" charset="0"/>
              </a:rPr>
              <a:t>Macro Virus</a:t>
            </a:r>
            <a:r>
              <a:rPr lang="en-US" sz="2000" dirty="0" smtClean="0">
                <a:latin typeface="Times New Roman" pitchFamily="18" charset="0"/>
                <a:cs typeface="Times New Roman" pitchFamily="18" charset="0"/>
              </a:rPr>
              <a:t> : Macro viruses infect files that are created using certain applications or programs that contain macros, like .doc, .xls, .</a:t>
            </a:r>
            <a:r>
              <a:rPr lang="en-US" sz="2000" dirty="0" err="1" smtClean="0">
                <a:latin typeface="Times New Roman" pitchFamily="18" charset="0"/>
                <a:cs typeface="Times New Roman" pitchFamily="18" charset="0"/>
              </a:rPr>
              <a:t>pps</a:t>
            </a:r>
            <a:r>
              <a:rPr lang="en-US" sz="2000" dirty="0" smtClean="0">
                <a:latin typeface="Times New Roman" pitchFamily="18" charset="0"/>
                <a:cs typeface="Times New Roman" pitchFamily="18" charset="0"/>
              </a:rPr>
              <a:t>, etc. </a:t>
            </a:r>
          </a:p>
          <a:p>
            <a:pPr marL="0" indent="0" algn="just">
              <a:lnSpc>
                <a:spcPct val="150000"/>
              </a:lnSpc>
              <a:buNone/>
            </a:pPr>
            <a:r>
              <a:rPr lang="en-US" sz="2000" dirty="0" smtClean="0">
                <a:latin typeface="Times New Roman" pitchFamily="18" charset="0"/>
                <a:cs typeface="Times New Roman" pitchFamily="18" charset="0"/>
              </a:rPr>
              <a:t>Hideout: These hide in documents that are shared via e-mail or networks.</a:t>
            </a:r>
            <a:br>
              <a:rPr lang="en-US" sz="2000" dirty="0" smtClean="0">
                <a:latin typeface="Times New Roman" pitchFamily="18" charset="0"/>
                <a:cs typeface="Times New Roman" pitchFamily="18" charset="0"/>
              </a:rPr>
            </a:br>
            <a:r>
              <a:rPr lang="es-ES" sz="2000" dirty="0" smtClean="0">
                <a:latin typeface="Times New Roman" pitchFamily="18" charset="0"/>
                <a:cs typeface="Times New Roman" pitchFamily="18" charset="0"/>
              </a:rPr>
              <a:t>Examples: Relax, </a:t>
            </a:r>
            <a:r>
              <a:rPr lang="es-ES" sz="2000" dirty="0" err="1" smtClean="0">
                <a:latin typeface="Times New Roman" pitchFamily="18" charset="0"/>
                <a:cs typeface="Times New Roman" pitchFamily="18" charset="0"/>
              </a:rPr>
              <a:t>Melissa.A</a:t>
            </a:r>
            <a:r>
              <a:rPr lang="es-ES" sz="2000" dirty="0" smtClean="0">
                <a:latin typeface="Times New Roman" pitchFamily="18" charset="0"/>
                <a:cs typeface="Times New Roman" pitchFamily="18" charset="0"/>
              </a:rPr>
              <a:t>, </a:t>
            </a:r>
            <a:r>
              <a:rPr lang="es-ES" sz="2000" dirty="0" err="1" smtClean="0">
                <a:latin typeface="Times New Roman" pitchFamily="18" charset="0"/>
                <a:cs typeface="Times New Roman" pitchFamily="18" charset="0"/>
              </a:rPr>
              <a:t>Bablas</a:t>
            </a:r>
            <a:r>
              <a:rPr lang="es-ES" sz="2000" dirty="0" smtClean="0">
                <a:latin typeface="Times New Roman" pitchFamily="18" charset="0"/>
                <a:cs typeface="Times New Roman" pitchFamily="18" charset="0"/>
              </a:rPr>
              <a:t>, O97M/Y2K</a:t>
            </a:r>
          </a:p>
          <a:p>
            <a:pPr marL="0" indent="0" algn="just">
              <a:lnSpc>
                <a:spcPct val="150000"/>
              </a:lnSpc>
              <a:buNone/>
            </a:pPr>
            <a:r>
              <a:rPr lang="en-US" sz="2000" b="1" dirty="0" smtClean="0">
                <a:latin typeface="Times New Roman" pitchFamily="18" charset="0"/>
                <a:cs typeface="Times New Roman" pitchFamily="18" charset="0"/>
              </a:rPr>
              <a:t>Polymorphic Virus</a:t>
            </a:r>
            <a:r>
              <a:rPr lang="en-US" sz="2000" dirty="0" smtClean="0">
                <a:latin typeface="Times New Roman" pitchFamily="18" charset="0"/>
                <a:cs typeface="Times New Roman" pitchFamily="18" charset="0"/>
              </a:rPr>
              <a:t> : Polymorphic viruses encrypt or encode themselves in a different way (using different algorithms and encryption keys) every time they infect a system. </a:t>
            </a:r>
          </a:p>
          <a:p>
            <a:pPr marL="0" indent="0" algn="just">
              <a:lnSpc>
                <a:spcPct val="150000"/>
              </a:lnSpc>
            </a:pPr>
            <a:r>
              <a:rPr lang="en-US" sz="2000" dirty="0" smtClean="0">
                <a:latin typeface="Times New Roman" pitchFamily="18" charset="0"/>
                <a:cs typeface="Times New Roman" pitchFamily="18" charset="0"/>
              </a:rPr>
              <a:t>  This makes it impossible for antivirus software to find them using string or signature searches.</a:t>
            </a:r>
          </a:p>
          <a:p>
            <a:pPr marL="0" indent="0" algn="just">
              <a:lnSpc>
                <a:spcPct val="150000"/>
              </a:lnSpc>
              <a:buNone/>
            </a:pPr>
            <a:r>
              <a:rPr lang="en-US" sz="2000" dirty="0" smtClean="0">
                <a:latin typeface="Times New Roman" pitchFamily="18" charset="0"/>
                <a:cs typeface="Times New Roman" pitchFamily="18" charset="0"/>
              </a:rPr>
              <a:t>Examples: </a:t>
            </a:r>
            <a:r>
              <a:rPr lang="en-US" sz="2000" dirty="0" err="1" smtClean="0">
                <a:latin typeface="Times New Roman" pitchFamily="18" charset="0"/>
                <a:cs typeface="Times New Roman" pitchFamily="18" charset="0"/>
              </a:rPr>
              <a:t>Elkern</a:t>
            </a:r>
            <a:r>
              <a:rPr lang="en-US" sz="2000" dirty="0" smtClean="0">
                <a:latin typeface="Times New Roman" pitchFamily="18" charset="0"/>
                <a:cs typeface="Times New Roman" pitchFamily="18" charset="0"/>
              </a:rPr>
              <a:t>, Marburg, Satan Bug and </a:t>
            </a:r>
            <a:r>
              <a:rPr lang="en-US" sz="2000" dirty="0" err="1" smtClean="0">
                <a:latin typeface="Times New Roman" pitchFamily="18" charset="0"/>
                <a:cs typeface="Times New Roman" pitchFamily="18" charset="0"/>
              </a:rPr>
              <a:t>Tuareg</a:t>
            </a:r>
            <a:endParaRPr lang="en-US" sz="2000" dirty="0" smtClean="0">
              <a:latin typeface="Times New Roman" pitchFamily="18" charset="0"/>
              <a:cs typeface="Times New Roman" pitchFamily="18" charset="0"/>
            </a:endParaRPr>
          </a:p>
          <a:p>
            <a:pPr marL="0" indent="0" algn="just">
              <a:lnSpc>
                <a:spcPct val="150000"/>
              </a:lnSpc>
              <a:buNone/>
            </a:pPr>
            <a:r>
              <a:rPr lang="en-US" sz="2000" dirty="0" smtClean="0">
                <a:latin typeface="Times New Roman" pitchFamily="18" charset="0"/>
                <a:cs typeface="Times New Roman" pitchFamily="18" charset="0"/>
              </a:rPr>
              <a:t>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60387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1A7BBB89-E67F-43E3-8BB7-2A0EC9A97C7B}"/>
              </a:ext>
            </a:extLst>
          </p:cNvPr>
          <p:cNvSpPr>
            <a:spLocks noGrp="1"/>
          </p:cNvSpPr>
          <p:nvPr>
            <p:ph type="sldNum" sz="quarter" idx="12"/>
          </p:nvPr>
        </p:nvSpPr>
        <p:spPr/>
        <p:txBody>
          <a:bodyPr/>
          <a:lstStyle/>
          <a:p>
            <a:fld id="{7F20FCA7-7CD6-4DC1-80B8-ACA47B4EEDB0}" type="slidenum">
              <a:rPr lang="en-IN" smtClean="0"/>
              <a:t>12</a:t>
            </a:fld>
            <a:endParaRPr lang="en-IN"/>
          </a:p>
        </p:txBody>
      </p:sp>
      <p:sp>
        <p:nvSpPr>
          <p:cNvPr id="7" name="Title 1"/>
          <p:cNvSpPr>
            <a:spLocks noGrp="1"/>
          </p:cNvSpPr>
          <p:nvPr>
            <p:ph type="title"/>
          </p:nvPr>
        </p:nvSpPr>
        <p:spPr>
          <a:xfrm>
            <a:off x="89210" y="-1"/>
            <a:ext cx="6616390" cy="758283"/>
          </a:xfrm>
        </p:spPr>
        <p:txBody>
          <a:bodyPr/>
          <a:lstStyle/>
          <a:p>
            <a:r>
              <a:rPr lang="en-US" b="1" dirty="0" smtClean="0">
                <a:latin typeface="Times New Roman" pitchFamily="18" charset="0"/>
                <a:cs typeface="Times New Roman" pitchFamily="18" charset="0"/>
              </a:rPr>
              <a:t>  Types of virus</a:t>
            </a:r>
            <a:endParaRPr lang="en-US" b="1" dirty="0">
              <a:latin typeface="Times New Roman" pitchFamily="18" charset="0"/>
              <a:cs typeface="Times New Roman" pitchFamily="18" charset="0"/>
            </a:endParaRPr>
          </a:p>
        </p:txBody>
      </p:sp>
      <p:sp>
        <p:nvSpPr>
          <p:cNvPr id="8" name="Content Placeholder 2"/>
          <p:cNvSpPr>
            <a:spLocks noGrp="1"/>
          </p:cNvSpPr>
          <p:nvPr>
            <p:ph idx="1"/>
          </p:nvPr>
        </p:nvSpPr>
        <p:spPr>
          <a:xfrm>
            <a:off x="1441174" y="778565"/>
            <a:ext cx="8686800" cy="5486400"/>
          </a:xfrm>
        </p:spPr>
        <p:txBody>
          <a:bodyPr>
            <a:normAutofit/>
          </a:bodyPr>
          <a:lstStyle/>
          <a:p>
            <a:pPr algn="just">
              <a:lnSpc>
                <a:spcPct val="150000"/>
              </a:lnSpc>
            </a:pPr>
            <a:r>
              <a:rPr lang="en-US" sz="2000" b="1" dirty="0" smtClean="0">
                <a:latin typeface="Times New Roman" pitchFamily="18" charset="0"/>
                <a:cs typeface="Times New Roman" pitchFamily="18" charset="0"/>
              </a:rPr>
              <a:t>Web Scripting Virus </a:t>
            </a:r>
            <a:r>
              <a:rPr lang="en-US" sz="2000" dirty="0" smtClean="0">
                <a:latin typeface="Times New Roman" pitchFamily="18" charset="0"/>
                <a:cs typeface="Times New Roman" pitchFamily="18" charset="0"/>
              </a:rPr>
              <a:t>: Many web pages include complex codes in order to create an interesting and interactive content. This code is often exploited to bring about certain undesirable actions.</a:t>
            </a:r>
          </a:p>
          <a:p>
            <a:pPr algn="just">
              <a:lnSpc>
                <a:spcPct val="150000"/>
              </a:lnSpc>
            </a:pPr>
            <a:r>
              <a:rPr lang="en-US" sz="2000" dirty="0" smtClean="0">
                <a:latin typeface="Times New Roman" pitchFamily="18" charset="0"/>
                <a:cs typeface="Times New Roman" pitchFamily="18" charset="0"/>
              </a:rPr>
              <a:t>Examples: JS.Fortnight</a:t>
            </a:r>
          </a:p>
          <a:p>
            <a:pPr algn="just">
              <a:lnSpc>
                <a:spcPct val="150000"/>
              </a:lnSpc>
              <a:buNone/>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61773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92329EF4-5849-440C-953C-DB959EBBFE00}"/>
              </a:ext>
            </a:extLst>
          </p:cNvPr>
          <p:cNvSpPr>
            <a:spLocks noGrp="1"/>
          </p:cNvSpPr>
          <p:nvPr>
            <p:ph type="sldNum" sz="quarter" idx="12"/>
          </p:nvPr>
        </p:nvSpPr>
        <p:spPr/>
        <p:txBody>
          <a:bodyPr/>
          <a:lstStyle/>
          <a:p>
            <a:fld id="{7F20FCA7-7CD6-4DC1-80B8-ACA47B4EEDB0}" type="slidenum">
              <a:rPr lang="en-IN" smtClean="0"/>
              <a:t>13</a:t>
            </a:fld>
            <a:endParaRPr lang="en-IN"/>
          </a:p>
        </p:txBody>
      </p:sp>
      <p:pic>
        <p:nvPicPr>
          <p:cNvPr id="7" name="Picture 2" descr="C:\Users\ALL IS WELL\Desktop\malicious-software-18-728.jpg"/>
          <p:cNvPicPr>
            <a:picLocks noChangeAspect="1" noChangeArrowheads="1"/>
          </p:cNvPicPr>
          <p:nvPr/>
        </p:nvPicPr>
        <p:blipFill>
          <a:blip r:embed="rId2"/>
          <a:srcRect/>
          <a:stretch>
            <a:fillRect/>
          </a:stretch>
        </p:blipFill>
        <p:spPr bwMode="auto">
          <a:xfrm>
            <a:off x="2037522" y="838200"/>
            <a:ext cx="8763000" cy="5562600"/>
          </a:xfrm>
          <a:prstGeom prst="rect">
            <a:avLst/>
          </a:prstGeom>
          <a:noFill/>
          <a:ln w="9525">
            <a:noFill/>
            <a:miter lim="800000"/>
            <a:headEnd/>
            <a:tailEnd/>
          </a:ln>
        </p:spPr>
      </p:pic>
    </p:spTree>
    <p:extLst>
      <p:ext uri="{BB962C8B-B14F-4D97-AF65-F5344CB8AC3E}">
        <p14:creationId xmlns:p14="http://schemas.microsoft.com/office/powerpoint/2010/main" val="352315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2F02C945-0BC7-453F-B563-BD22E2828626}"/>
              </a:ext>
            </a:extLst>
          </p:cNvPr>
          <p:cNvSpPr>
            <a:spLocks noGrp="1"/>
          </p:cNvSpPr>
          <p:nvPr>
            <p:ph type="sldNum" sz="quarter" idx="12"/>
          </p:nvPr>
        </p:nvSpPr>
        <p:spPr/>
        <p:txBody>
          <a:bodyPr/>
          <a:lstStyle/>
          <a:p>
            <a:fld id="{7F20FCA7-7CD6-4DC1-80B8-ACA47B4EEDB0}" type="slidenum">
              <a:rPr lang="en-IN" smtClean="0"/>
              <a:t>14</a:t>
            </a:fld>
            <a:endParaRPr lang="en-IN"/>
          </a:p>
        </p:txBody>
      </p:sp>
      <p:sp>
        <p:nvSpPr>
          <p:cNvPr id="14" name="Title 1"/>
          <p:cNvSpPr>
            <a:spLocks noGrp="1"/>
          </p:cNvSpPr>
          <p:nvPr>
            <p:ph type="title"/>
          </p:nvPr>
        </p:nvSpPr>
        <p:spPr>
          <a:xfrm>
            <a:off x="89210" y="-1"/>
            <a:ext cx="6616390" cy="758283"/>
          </a:xfrm>
        </p:spPr>
        <p:txBody>
          <a:bodyPr/>
          <a:lstStyle/>
          <a:p>
            <a:r>
              <a:rPr lang="en-US" b="1" dirty="0" smtClean="0">
                <a:latin typeface="Times New Roman" pitchFamily="18" charset="0"/>
                <a:cs typeface="Times New Roman" pitchFamily="18" charset="0"/>
              </a:rPr>
              <a:t> Worms</a:t>
            </a:r>
            <a:endParaRPr lang="en-IN" b="1" dirty="0">
              <a:latin typeface="Times New Roman" pitchFamily="18" charset="0"/>
              <a:cs typeface="Times New Roman" pitchFamily="18" charset="0"/>
            </a:endParaRPr>
          </a:p>
        </p:txBody>
      </p:sp>
      <p:sp>
        <p:nvSpPr>
          <p:cNvPr id="15" name="Content Placeholder 2"/>
          <p:cNvSpPr>
            <a:spLocks noGrp="1"/>
          </p:cNvSpPr>
          <p:nvPr>
            <p:ph idx="1"/>
          </p:nvPr>
        </p:nvSpPr>
        <p:spPr>
          <a:xfrm>
            <a:off x="1639956" y="798444"/>
            <a:ext cx="8686800" cy="5486400"/>
          </a:xfrm>
        </p:spPr>
        <p:txBody>
          <a:bodyPr>
            <a:normAutofit/>
          </a:bodyPr>
          <a:lstStyle/>
          <a:p>
            <a:pPr algn="just">
              <a:lnSpc>
                <a:spcPct val="150000"/>
              </a:lnSpc>
            </a:pPr>
            <a:r>
              <a:rPr lang="en-IN" sz="2000" dirty="0" smtClean="0">
                <a:latin typeface="Times New Roman" pitchFamily="18" charset="0"/>
                <a:cs typeface="Times New Roman" pitchFamily="18" charset="0"/>
              </a:rPr>
              <a:t>A </a:t>
            </a:r>
            <a:r>
              <a:rPr lang="en-IN" sz="2000" b="1" dirty="0" smtClean="0">
                <a:latin typeface="Times New Roman" pitchFamily="18" charset="0"/>
                <a:cs typeface="Times New Roman" pitchFamily="18" charset="0"/>
              </a:rPr>
              <a:t>computer worm</a:t>
            </a:r>
            <a:r>
              <a:rPr lang="en-IN" sz="2000" dirty="0" smtClean="0">
                <a:latin typeface="Times New Roman" pitchFamily="18" charset="0"/>
                <a:cs typeface="Times New Roman" pitchFamily="18" charset="0"/>
              </a:rPr>
              <a:t> is a standalone malware computer program that replicates itself in order to spread to other computers.</a:t>
            </a:r>
          </a:p>
          <a:p>
            <a:pPr algn="just">
              <a:lnSpc>
                <a:spcPct val="150000"/>
              </a:lnSpc>
            </a:pPr>
            <a:r>
              <a:rPr lang="en-IN" sz="2000" dirty="0" smtClean="0">
                <a:latin typeface="Times New Roman" pitchFamily="18" charset="0"/>
                <a:cs typeface="Times New Roman" pitchFamily="18" charset="0"/>
              </a:rPr>
              <a:t>It uses a computer network to spread itself, relying on security failures on the target computer to access it. Unlike a computer virus, it does not need to attach itself to an existing program.</a:t>
            </a:r>
          </a:p>
          <a:p>
            <a:pPr algn="just">
              <a:lnSpc>
                <a:spcPct val="150000"/>
              </a:lnSpc>
            </a:pPr>
            <a:endParaRPr lang="en-IN" sz="2000" dirty="0">
              <a:latin typeface="Times New Roman" pitchFamily="18" charset="0"/>
              <a:cs typeface="Times New Roman" pitchFamily="18" charset="0"/>
            </a:endParaRPr>
          </a:p>
        </p:txBody>
      </p:sp>
      <p:pic>
        <p:nvPicPr>
          <p:cNvPr id="16" name="Picture 2" descr="C:\Users\Suresh K Kumar\Desktop\worm.jpg"/>
          <p:cNvPicPr>
            <a:picLocks noChangeAspect="1" noChangeArrowheads="1"/>
          </p:cNvPicPr>
          <p:nvPr/>
        </p:nvPicPr>
        <p:blipFill>
          <a:blip r:embed="rId2" cstate="print"/>
          <a:srcRect/>
          <a:stretch>
            <a:fillRect/>
          </a:stretch>
        </p:blipFill>
        <p:spPr bwMode="auto">
          <a:xfrm>
            <a:off x="8829599" y="3402742"/>
            <a:ext cx="2664296" cy="3455258"/>
          </a:xfrm>
          <a:prstGeom prst="rect">
            <a:avLst/>
          </a:prstGeom>
          <a:noFill/>
        </p:spPr>
      </p:pic>
    </p:spTree>
    <p:extLst>
      <p:ext uri="{BB962C8B-B14F-4D97-AF65-F5344CB8AC3E}">
        <p14:creationId xmlns:p14="http://schemas.microsoft.com/office/powerpoint/2010/main" val="4088864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CFE72BAB-C6E2-49DF-BC4C-9046511652F3}"/>
              </a:ext>
            </a:extLst>
          </p:cNvPr>
          <p:cNvSpPr>
            <a:spLocks noGrp="1"/>
          </p:cNvSpPr>
          <p:nvPr>
            <p:ph type="sldNum" sz="quarter" idx="12"/>
          </p:nvPr>
        </p:nvSpPr>
        <p:spPr/>
        <p:txBody>
          <a:bodyPr/>
          <a:lstStyle/>
          <a:p>
            <a:fld id="{7F20FCA7-7CD6-4DC1-80B8-ACA47B4EEDB0}" type="slidenum">
              <a:rPr lang="en-IN" smtClean="0"/>
              <a:t>15</a:t>
            </a:fld>
            <a:endParaRPr lang="en-IN"/>
          </a:p>
        </p:txBody>
      </p:sp>
      <p:sp>
        <p:nvSpPr>
          <p:cNvPr id="7" name="Title 1"/>
          <p:cNvSpPr>
            <a:spLocks noGrp="1"/>
          </p:cNvSpPr>
          <p:nvPr>
            <p:ph type="title"/>
          </p:nvPr>
        </p:nvSpPr>
        <p:spPr>
          <a:xfrm>
            <a:off x="0" y="-76200"/>
            <a:ext cx="8229600" cy="868362"/>
          </a:xfrm>
        </p:spPr>
        <p:txBody>
          <a:bodyPr>
            <a:normAutofit/>
          </a:bodyPr>
          <a:lstStyle/>
          <a:p>
            <a:r>
              <a:rPr lang="en-US" sz="2400"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Types of Worms</a:t>
            </a:r>
          </a:p>
        </p:txBody>
      </p:sp>
      <p:sp>
        <p:nvSpPr>
          <p:cNvPr id="8" name="Content Placeholder 2"/>
          <p:cNvSpPr>
            <a:spLocks noGrp="1"/>
          </p:cNvSpPr>
          <p:nvPr>
            <p:ph idx="1"/>
          </p:nvPr>
        </p:nvSpPr>
        <p:spPr>
          <a:xfrm>
            <a:off x="1702904" y="795130"/>
            <a:ext cx="8686800" cy="5257800"/>
          </a:xfrm>
        </p:spPr>
        <p:txBody>
          <a:bodyPr>
            <a:normAutofit/>
          </a:bodyPr>
          <a:lstStyle/>
          <a:p>
            <a:pPr algn="just">
              <a:lnSpc>
                <a:spcPct val="150000"/>
              </a:lnSpc>
              <a:buFont typeface="Arial" charset="0"/>
              <a:buNone/>
            </a:pPr>
            <a:r>
              <a:rPr lang="en-US" sz="2000" b="1" dirty="0" smtClean="0">
                <a:latin typeface="Times New Roman" pitchFamily="18" charset="0"/>
                <a:cs typeface="Times New Roman" pitchFamily="18" charset="0"/>
              </a:rPr>
              <a:t>E-mail Worms:</a:t>
            </a:r>
            <a:r>
              <a:rPr lang="en-US" sz="2000" dirty="0" smtClean="0">
                <a:latin typeface="Times New Roman" pitchFamily="18" charset="0"/>
                <a:cs typeface="Times New Roman" pitchFamily="18" charset="0"/>
              </a:rPr>
              <a:t> Email Worms spread through infected email messages as an attachment or a link of an infected website.</a:t>
            </a:r>
          </a:p>
          <a:p>
            <a:pPr algn="just">
              <a:lnSpc>
                <a:spcPct val="150000"/>
              </a:lnSpc>
              <a:buFont typeface="Arial" charset="0"/>
              <a:buNone/>
            </a:pPr>
            <a:r>
              <a:rPr lang="en-US" sz="2000" b="1" dirty="0" smtClean="0">
                <a:latin typeface="Times New Roman" pitchFamily="18" charset="0"/>
                <a:cs typeface="Times New Roman" pitchFamily="18" charset="0"/>
              </a:rPr>
              <a:t>Instant Messaging Worms:</a:t>
            </a:r>
            <a:r>
              <a:rPr lang="en-US" sz="2000" dirty="0" smtClean="0">
                <a:latin typeface="Times New Roman" pitchFamily="18" charset="0"/>
                <a:cs typeface="Times New Roman" pitchFamily="18" charset="0"/>
              </a:rPr>
              <a:t> Instant Messaging Worms spread by sending links to the contact list of instant messaging applications.</a:t>
            </a:r>
          </a:p>
          <a:p>
            <a:pPr algn="just">
              <a:lnSpc>
                <a:spcPct val="150000"/>
              </a:lnSpc>
              <a:buFont typeface="Arial" charset="0"/>
              <a:buNone/>
            </a:pPr>
            <a:r>
              <a:rPr lang="en-US" sz="2000" b="1" dirty="0" smtClean="0">
                <a:latin typeface="Times New Roman" pitchFamily="18" charset="0"/>
                <a:cs typeface="Times New Roman" pitchFamily="18" charset="0"/>
              </a:rPr>
              <a:t>Internet Worms:</a:t>
            </a:r>
            <a:r>
              <a:rPr lang="en-US" sz="2000" dirty="0" smtClean="0">
                <a:latin typeface="Times New Roman" pitchFamily="18" charset="0"/>
                <a:cs typeface="Times New Roman" pitchFamily="18" charset="0"/>
              </a:rPr>
              <a:t> Internet worm will scan all available network resources using local operating system services and/or scan the Internet for vulnerable machines. If a computer is found vulnerable it will attempt to connect and gain access to them.</a:t>
            </a:r>
          </a:p>
          <a:p>
            <a:pPr algn="just">
              <a:lnSpc>
                <a:spcPct val="150000"/>
              </a:lnSpc>
              <a:buFont typeface="Arial" charset="0"/>
              <a:buNone/>
            </a:pPr>
            <a:r>
              <a:rPr lang="en-US" sz="2000" b="1" dirty="0" smtClean="0">
                <a:latin typeface="Times New Roman" pitchFamily="18" charset="0"/>
                <a:cs typeface="Times New Roman" pitchFamily="18" charset="0"/>
              </a:rPr>
              <a:t>File-sharing Networks Worms: </a:t>
            </a:r>
            <a:r>
              <a:rPr lang="en-US" sz="2000" dirty="0" smtClean="0">
                <a:latin typeface="Times New Roman" pitchFamily="18" charset="0"/>
                <a:cs typeface="Times New Roman" pitchFamily="18" charset="0"/>
              </a:rPr>
              <a:t>File-sharing Networks Worms place a copy of them in a shared folder and spread via P2P network.</a:t>
            </a:r>
          </a:p>
          <a:p>
            <a:pPr algn="just">
              <a:lnSpc>
                <a:spcPct val="150000"/>
              </a:lnSpc>
            </a:pP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309248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FD564B07-3127-4AC2-8507-74083DD51659}"/>
              </a:ext>
            </a:extLst>
          </p:cNvPr>
          <p:cNvSpPr>
            <a:spLocks noGrp="1"/>
          </p:cNvSpPr>
          <p:nvPr>
            <p:ph type="sldNum" sz="quarter" idx="12"/>
          </p:nvPr>
        </p:nvSpPr>
        <p:spPr/>
        <p:txBody>
          <a:bodyPr/>
          <a:lstStyle/>
          <a:p>
            <a:fld id="{7F20FCA7-7CD6-4DC1-80B8-ACA47B4EEDB0}" type="slidenum">
              <a:rPr lang="en-IN" smtClean="0"/>
              <a:t>16</a:t>
            </a:fld>
            <a:endParaRPr lang="en-IN"/>
          </a:p>
        </p:txBody>
      </p:sp>
      <p:sp>
        <p:nvSpPr>
          <p:cNvPr id="6" name="Title 1"/>
          <p:cNvSpPr>
            <a:spLocks noGrp="1"/>
          </p:cNvSpPr>
          <p:nvPr>
            <p:ph type="title"/>
          </p:nvPr>
        </p:nvSpPr>
        <p:spPr>
          <a:xfrm>
            <a:off x="983732" y="19878"/>
            <a:ext cx="6616390" cy="758283"/>
          </a:xfrm>
        </p:spPr>
        <p:txBody>
          <a:bodyPr/>
          <a:lstStyle/>
          <a:p>
            <a:r>
              <a:rPr lang="en-US" b="1" dirty="0" smtClean="0">
                <a:latin typeface="Times New Roman" pitchFamily="18" charset="0"/>
                <a:cs typeface="Times New Roman" pitchFamily="18" charset="0"/>
              </a:rPr>
              <a:t>Trojan</a:t>
            </a:r>
            <a:r>
              <a:rPr lang="en-US" b="1" dirty="0" smtClean="0"/>
              <a:t> Horses</a:t>
            </a:r>
            <a:endParaRPr lang="en-IN" b="1" dirty="0"/>
          </a:p>
        </p:txBody>
      </p:sp>
      <p:sp>
        <p:nvSpPr>
          <p:cNvPr id="8" name="Content Placeholder 2"/>
          <p:cNvSpPr>
            <a:spLocks noGrp="1"/>
          </p:cNvSpPr>
          <p:nvPr>
            <p:ph idx="1"/>
          </p:nvPr>
        </p:nvSpPr>
        <p:spPr>
          <a:xfrm>
            <a:off x="1901687" y="824947"/>
            <a:ext cx="8839200" cy="5486400"/>
          </a:xfrm>
        </p:spPr>
        <p:txBody>
          <a:bodyPr>
            <a:noAutofit/>
          </a:bodyPr>
          <a:lstStyle/>
          <a:p>
            <a:pPr algn="just">
              <a:lnSpc>
                <a:spcPct val="200000"/>
              </a:lnSpc>
            </a:pPr>
            <a:r>
              <a:rPr lang="en-IN" sz="2000" dirty="0" smtClean="0">
                <a:latin typeface="Times New Roman" pitchFamily="18" charset="0"/>
                <a:cs typeface="Times New Roman" pitchFamily="18" charset="0"/>
              </a:rPr>
              <a:t>A </a:t>
            </a:r>
            <a:r>
              <a:rPr lang="en-IN" sz="2000" b="1" dirty="0" smtClean="0">
                <a:latin typeface="Times New Roman" pitchFamily="18" charset="0"/>
                <a:cs typeface="Times New Roman" pitchFamily="18" charset="0"/>
              </a:rPr>
              <a:t>Trojan horse</a:t>
            </a:r>
            <a:r>
              <a:rPr lang="en-IN" sz="2000" dirty="0" smtClean="0">
                <a:latin typeface="Times New Roman" pitchFamily="18" charset="0"/>
                <a:cs typeface="Times New Roman" pitchFamily="18" charset="0"/>
              </a:rPr>
              <a:t>, or </a:t>
            </a:r>
            <a:r>
              <a:rPr lang="en-IN" sz="2000" b="1" dirty="0" smtClean="0">
                <a:latin typeface="Times New Roman" pitchFamily="18" charset="0"/>
                <a:cs typeface="Times New Roman" pitchFamily="18" charset="0"/>
              </a:rPr>
              <a:t>Trojan</a:t>
            </a:r>
            <a:r>
              <a:rPr lang="en-IN" sz="2000" dirty="0" smtClean="0">
                <a:latin typeface="Times New Roman" pitchFamily="18" charset="0"/>
                <a:cs typeface="Times New Roman" pitchFamily="18" charset="0"/>
              </a:rPr>
              <a:t>, in computing is generally a non-self-replicating type of malware program containing malicious code that, when executed, carries out actions determined by the nature of the Trojan, typically causing loss or theft of data, and possible system harm. </a:t>
            </a:r>
          </a:p>
          <a:p>
            <a:pPr algn="just">
              <a:lnSpc>
                <a:spcPct val="200000"/>
              </a:lnSpc>
            </a:pPr>
            <a:r>
              <a:rPr lang="en-IN" sz="2000" dirty="0" smtClean="0">
                <a:latin typeface="Times New Roman" pitchFamily="18" charset="0"/>
                <a:cs typeface="Times New Roman" pitchFamily="18" charset="0"/>
              </a:rPr>
              <a:t>A Trojan often acts as a backdoor</a:t>
            </a:r>
          </a:p>
          <a:p>
            <a:pPr algn="just">
              <a:lnSpc>
                <a:spcPct val="200000"/>
              </a:lnSpc>
            </a:pPr>
            <a:r>
              <a:rPr lang="en-IN" sz="2000" dirty="0" smtClean="0">
                <a:latin typeface="Times New Roman" pitchFamily="18" charset="0"/>
                <a:cs typeface="Times New Roman" pitchFamily="18" charset="0"/>
              </a:rPr>
              <a:t>A Trojan may give a hacker remote access to a targeted computer system</a:t>
            </a:r>
          </a:p>
          <a:p>
            <a:pPr algn="just">
              <a:lnSpc>
                <a:spcPct val="200000"/>
              </a:lnSpc>
            </a:pPr>
            <a:endParaRPr lang="en-IN" sz="2000" dirty="0">
              <a:latin typeface="Times New Roman" pitchFamily="18" charset="0"/>
              <a:cs typeface="Times New Roman" pitchFamily="18" charset="0"/>
            </a:endParaRPr>
          </a:p>
        </p:txBody>
      </p:sp>
      <p:pic>
        <p:nvPicPr>
          <p:cNvPr id="9" name="Picture 2" descr="C:\Users\ALL IS WELL\Desktop\Trojan.JPG"/>
          <p:cNvPicPr>
            <a:picLocks noChangeAspect="1" noChangeArrowheads="1"/>
          </p:cNvPicPr>
          <p:nvPr/>
        </p:nvPicPr>
        <p:blipFill>
          <a:blip r:embed="rId2"/>
          <a:srcRect/>
          <a:stretch>
            <a:fillRect/>
          </a:stretch>
        </p:blipFill>
        <p:spPr bwMode="auto">
          <a:xfrm>
            <a:off x="2199655" y="4909929"/>
            <a:ext cx="8601075" cy="1689653"/>
          </a:xfrm>
          <a:prstGeom prst="rect">
            <a:avLst/>
          </a:prstGeom>
          <a:noFill/>
        </p:spPr>
      </p:pic>
    </p:spTree>
    <p:extLst>
      <p:ext uri="{BB962C8B-B14F-4D97-AF65-F5344CB8AC3E}">
        <p14:creationId xmlns:p14="http://schemas.microsoft.com/office/powerpoint/2010/main" val="1852400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51B94D82-E496-4E54-81D4-88AE075F9399}"/>
              </a:ext>
            </a:extLst>
          </p:cNvPr>
          <p:cNvSpPr>
            <a:spLocks noGrp="1"/>
          </p:cNvSpPr>
          <p:nvPr>
            <p:ph type="sldNum" sz="quarter" idx="12"/>
          </p:nvPr>
        </p:nvSpPr>
        <p:spPr/>
        <p:txBody>
          <a:bodyPr/>
          <a:lstStyle/>
          <a:p>
            <a:fld id="{7F20FCA7-7CD6-4DC1-80B8-ACA47B4EEDB0}" type="slidenum">
              <a:rPr lang="en-IN" smtClean="0"/>
              <a:t>17</a:t>
            </a:fld>
            <a:endParaRPr lang="en-IN"/>
          </a:p>
        </p:txBody>
      </p:sp>
      <p:sp>
        <p:nvSpPr>
          <p:cNvPr id="7" name="Title 1"/>
          <p:cNvSpPr>
            <a:spLocks noGrp="1"/>
          </p:cNvSpPr>
          <p:nvPr>
            <p:ph type="title"/>
          </p:nvPr>
        </p:nvSpPr>
        <p:spPr>
          <a:xfrm>
            <a:off x="89210" y="-1"/>
            <a:ext cx="6616390" cy="758283"/>
          </a:xfrm>
        </p:spPr>
        <p:txBody>
          <a:bodyPr>
            <a:normAutofit/>
          </a:bodyPr>
          <a:lstStyle/>
          <a:p>
            <a:pPr fontAlgn="base"/>
            <a:r>
              <a:rPr lang="en-US" b="1" dirty="0" smtClean="0"/>
              <a:t>How </a:t>
            </a:r>
            <a:r>
              <a:rPr lang="en-US" b="1" dirty="0" smtClean="0">
                <a:latin typeface="Times New Roman" pitchFamily="18" charset="0"/>
                <a:cs typeface="Times New Roman" pitchFamily="18" charset="0"/>
              </a:rPr>
              <a:t>Trojans</a:t>
            </a:r>
            <a:r>
              <a:rPr lang="en-US" b="1" dirty="0" smtClean="0"/>
              <a:t> can impact you</a:t>
            </a:r>
            <a:endParaRPr lang="en-US" dirty="0"/>
          </a:p>
        </p:txBody>
      </p:sp>
      <p:sp>
        <p:nvSpPr>
          <p:cNvPr id="8" name="Content Placeholder 2"/>
          <p:cNvSpPr>
            <a:spLocks noGrp="1"/>
          </p:cNvSpPr>
          <p:nvPr>
            <p:ph idx="1"/>
          </p:nvPr>
        </p:nvSpPr>
        <p:spPr>
          <a:xfrm>
            <a:off x="1162878" y="914400"/>
            <a:ext cx="8686800" cy="5486400"/>
          </a:xfrm>
        </p:spPr>
        <p:txBody>
          <a:bodyPr>
            <a:noAutofit/>
          </a:bodyPr>
          <a:lstStyle/>
          <a:p>
            <a:pPr algn="just" fontAlgn="base"/>
            <a:r>
              <a:rPr lang="en-US" sz="2100" dirty="0" smtClean="0">
                <a:latin typeface="Times New Roman" pitchFamily="18" charset="0"/>
                <a:cs typeface="Times New Roman" pitchFamily="18" charset="0"/>
              </a:rPr>
              <a:t>Trojans are classified </a:t>
            </a:r>
            <a:r>
              <a:rPr lang="en-US" sz="2000" dirty="0" smtClean="0">
                <a:latin typeface="Times New Roman" pitchFamily="18" charset="0"/>
                <a:cs typeface="Times New Roman" pitchFamily="18" charset="0"/>
              </a:rPr>
              <a:t>according</a:t>
            </a:r>
            <a:r>
              <a:rPr lang="en-US" sz="2100" dirty="0" smtClean="0">
                <a:latin typeface="Times New Roman" pitchFamily="18" charset="0"/>
                <a:cs typeface="Times New Roman" pitchFamily="18" charset="0"/>
              </a:rPr>
              <a:t> to the type of actions that they can perform on your computer:</a:t>
            </a:r>
          </a:p>
          <a:p>
            <a:pPr algn="just" fontAlgn="base">
              <a:buNone/>
            </a:pPr>
            <a:r>
              <a:rPr lang="en-US" sz="2100" b="1" dirty="0" smtClean="0">
                <a:latin typeface="Times New Roman" pitchFamily="18" charset="0"/>
                <a:cs typeface="Times New Roman" pitchFamily="18" charset="0"/>
              </a:rPr>
              <a:t>Backdoor  : </a:t>
            </a:r>
            <a:r>
              <a:rPr lang="en-US" sz="2100" dirty="0" smtClean="0">
                <a:latin typeface="Times New Roman" pitchFamily="18" charset="0"/>
                <a:cs typeface="Times New Roman" pitchFamily="18" charset="0"/>
              </a:rPr>
              <a:t>A backdoor Trojan gives malicious users remote control over the infected computer. </a:t>
            </a:r>
          </a:p>
          <a:p>
            <a:pPr algn="just"/>
            <a:r>
              <a:rPr lang="en-US" sz="2100" dirty="0" smtClean="0">
                <a:latin typeface="Times New Roman" pitchFamily="18" charset="0"/>
                <a:cs typeface="Times New Roman" pitchFamily="18" charset="0"/>
              </a:rPr>
              <a:t>They enable the author to do anything they wish on the infected computer – including sending, receiving, launching and deleting files, displaying data and rebooting the computer. </a:t>
            </a:r>
          </a:p>
          <a:p>
            <a:pPr algn="just" fontAlgn="base">
              <a:buNone/>
            </a:pPr>
            <a:r>
              <a:rPr lang="en-US" sz="2100" b="1" dirty="0" smtClean="0">
                <a:latin typeface="Times New Roman" pitchFamily="18" charset="0"/>
                <a:cs typeface="Times New Roman" pitchFamily="18" charset="0"/>
              </a:rPr>
              <a:t>Root kit  : </a:t>
            </a:r>
            <a:r>
              <a:rPr lang="en-US" sz="2100" dirty="0" smtClean="0">
                <a:latin typeface="Times New Roman" pitchFamily="18" charset="0"/>
                <a:cs typeface="Times New Roman" pitchFamily="18" charset="0"/>
              </a:rPr>
              <a:t>Rootkits are designed to conceal certain objects or activities in your system. </a:t>
            </a:r>
          </a:p>
          <a:p>
            <a:pPr algn="just" fontAlgn="base"/>
            <a:r>
              <a:rPr lang="en-US" sz="2100" dirty="0" smtClean="0">
                <a:latin typeface="Times New Roman" pitchFamily="18" charset="0"/>
                <a:cs typeface="Times New Roman" pitchFamily="18" charset="0"/>
              </a:rPr>
              <a:t>Often their main purpose is to prevent malicious programs being detected – in order to extend the period in which programs can run on an infected computer.</a:t>
            </a:r>
          </a:p>
          <a:p>
            <a:pPr algn="just">
              <a:buNone/>
            </a:pPr>
            <a:r>
              <a:rPr lang="en-US" sz="2100" dirty="0" smtClean="0">
                <a:latin typeface="Times New Roman" pitchFamily="18" charset="0"/>
                <a:cs typeface="Times New Roman" pitchFamily="18" charset="0"/>
              </a:rPr>
              <a:t/>
            </a:r>
            <a:br>
              <a:rPr lang="en-US" sz="2100" dirty="0" smtClean="0">
                <a:latin typeface="Times New Roman" pitchFamily="18" charset="0"/>
                <a:cs typeface="Times New Roman" pitchFamily="18" charset="0"/>
              </a:rPr>
            </a:br>
            <a:endParaRPr lang="en-US" sz="2100" dirty="0">
              <a:latin typeface="Times New Roman" pitchFamily="18" charset="0"/>
              <a:cs typeface="Times New Roman" pitchFamily="18" charset="0"/>
            </a:endParaRPr>
          </a:p>
        </p:txBody>
      </p:sp>
    </p:spTree>
    <p:extLst>
      <p:ext uri="{BB962C8B-B14F-4D97-AF65-F5344CB8AC3E}">
        <p14:creationId xmlns:p14="http://schemas.microsoft.com/office/powerpoint/2010/main" val="4144492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C178593E-2D65-4056-BCC3-CB317CACDEC3}"/>
              </a:ext>
            </a:extLst>
          </p:cNvPr>
          <p:cNvSpPr>
            <a:spLocks noGrp="1"/>
          </p:cNvSpPr>
          <p:nvPr>
            <p:ph type="sldNum" sz="quarter" idx="12"/>
          </p:nvPr>
        </p:nvSpPr>
        <p:spPr/>
        <p:txBody>
          <a:bodyPr/>
          <a:lstStyle/>
          <a:p>
            <a:fld id="{7F20FCA7-7CD6-4DC1-80B8-ACA47B4EEDB0}" type="slidenum">
              <a:rPr lang="en-IN" smtClean="0"/>
              <a:t>18</a:t>
            </a:fld>
            <a:endParaRPr lang="en-IN"/>
          </a:p>
        </p:txBody>
      </p:sp>
      <p:sp>
        <p:nvSpPr>
          <p:cNvPr id="9" name="Title 1"/>
          <p:cNvSpPr>
            <a:spLocks noGrp="1"/>
          </p:cNvSpPr>
          <p:nvPr>
            <p:ph type="title"/>
          </p:nvPr>
        </p:nvSpPr>
        <p:spPr>
          <a:xfrm>
            <a:off x="89210" y="-1"/>
            <a:ext cx="6616390" cy="758283"/>
          </a:xfrm>
        </p:spPr>
        <p:txBody>
          <a:bodyPr/>
          <a:lstStyle/>
          <a:p>
            <a:r>
              <a:rPr lang="en-US" b="1" dirty="0" smtClean="0">
                <a:latin typeface="Times New Roman" pitchFamily="18" charset="0"/>
                <a:cs typeface="Times New Roman" pitchFamily="18" charset="0"/>
              </a:rPr>
              <a:t>How Trojans can impact you</a:t>
            </a:r>
            <a:endParaRPr lang="en-US" dirty="0">
              <a:latin typeface="Times New Roman" pitchFamily="18" charset="0"/>
              <a:cs typeface="Times New Roman" pitchFamily="18" charset="0"/>
            </a:endParaRPr>
          </a:p>
        </p:txBody>
      </p:sp>
      <p:sp>
        <p:nvSpPr>
          <p:cNvPr id="10" name="Content Placeholder 2"/>
          <p:cNvSpPr>
            <a:spLocks noGrp="1"/>
          </p:cNvSpPr>
          <p:nvPr>
            <p:ph idx="1"/>
          </p:nvPr>
        </p:nvSpPr>
        <p:spPr>
          <a:xfrm>
            <a:off x="1779104" y="917713"/>
            <a:ext cx="8686800" cy="5486400"/>
          </a:xfrm>
        </p:spPr>
        <p:txBody>
          <a:bodyPr>
            <a:noAutofit/>
          </a:bodyPr>
          <a:lstStyle/>
          <a:p>
            <a:pPr algn="just" fontAlgn="base"/>
            <a:r>
              <a:rPr lang="en-US" sz="1900" b="1" dirty="0" smtClean="0">
                <a:latin typeface="Times New Roman" pitchFamily="18" charset="0"/>
                <a:cs typeface="Times New Roman" pitchFamily="18" charset="0"/>
              </a:rPr>
              <a:t>Trojan-Banker  : </a:t>
            </a:r>
            <a:r>
              <a:rPr lang="en-US" sz="1900" dirty="0" smtClean="0">
                <a:latin typeface="Times New Roman" pitchFamily="18" charset="0"/>
                <a:cs typeface="Times New Roman" pitchFamily="18" charset="0"/>
              </a:rPr>
              <a:t>Trojan-Banker programs are designed to steal your account data for online banking systems, e-payment systems and credit or debit cards.</a:t>
            </a:r>
          </a:p>
          <a:p>
            <a:pPr algn="just" fontAlgn="base"/>
            <a:r>
              <a:rPr lang="en-US" sz="1900" b="1" dirty="0" smtClean="0">
                <a:latin typeface="Times New Roman" pitchFamily="18" charset="0"/>
                <a:cs typeface="Times New Roman" pitchFamily="18" charset="0"/>
              </a:rPr>
              <a:t>Trojan-</a:t>
            </a:r>
            <a:r>
              <a:rPr lang="en-US" sz="1900" b="1" dirty="0" err="1" smtClean="0">
                <a:latin typeface="Times New Roman" pitchFamily="18" charset="0"/>
                <a:cs typeface="Times New Roman" pitchFamily="18" charset="0"/>
              </a:rPr>
              <a:t>DDoS</a:t>
            </a:r>
            <a:r>
              <a:rPr lang="en-US" sz="1900" b="1" dirty="0" smtClean="0">
                <a:latin typeface="Times New Roman" pitchFamily="18" charset="0"/>
                <a:cs typeface="Times New Roman" pitchFamily="18" charset="0"/>
              </a:rPr>
              <a:t>  : </a:t>
            </a:r>
            <a:r>
              <a:rPr lang="en-US" sz="1900" dirty="0" smtClean="0">
                <a:latin typeface="Times New Roman" pitchFamily="18" charset="0"/>
                <a:cs typeface="Times New Roman" pitchFamily="18" charset="0"/>
              </a:rPr>
              <a:t>These programs conduct DoS (Denial of Service) attacks against a targeted web address. By sending multiple requests – from your computer and several other infected </a:t>
            </a:r>
            <a:r>
              <a:rPr lang="en-US" sz="2000" dirty="0" smtClean="0">
                <a:latin typeface="Times New Roman" pitchFamily="18" charset="0"/>
                <a:cs typeface="Times New Roman" pitchFamily="18" charset="0"/>
              </a:rPr>
              <a:t>computers</a:t>
            </a:r>
            <a:r>
              <a:rPr lang="en-US" sz="1900" dirty="0" smtClean="0">
                <a:latin typeface="Times New Roman" pitchFamily="18" charset="0"/>
                <a:cs typeface="Times New Roman" pitchFamily="18" charset="0"/>
              </a:rPr>
              <a:t> – the attack can overwhelm the target address… leading to a denial of service.</a:t>
            </a:r>
          </a:p>
          <a:p>
            <a:pPr algn="just" fontAlgn="base"/>
            <a:r>
              <a:rPr lang="en-US" sz="1900" b="1" dirty="0" smtClean="0">
                <a:latin typeface="Times New Roman" pitchFamily="18" charset="0"/>
                <a:cs typeface="Times New Roman" pitchFamily="18" charset="0"/>
              </a:rPr>
              <a:t>Trojan-Downloader :</a:t>
            </a:r>
            <a:r>
              <a:rPr lang="en-US" sz="1900" dirty="0" smtClean="0">
                <a:latin typeface="Times New Roman" pitchFamily="18" charset="0"/>
                <a:cs typeface="Times New Roman" pitchFamily="18" charset="0"/>
              </a:rPr>
              <a:t>Trojan-</a:t>
            </a:r>
            <a:r>
              <a:rPr lang="en-US" sz="1900" dirty="0" err="1" smtClean="0">
                <a:latin typeface="Times New Roman" pitchFamily="18" charset="0"/>
                <a:cs typeface="Times New Roman" pitchFamily="18" charset="0"/>
              </a:rPr>
              <a:t>Downloaders</a:t>
            </a:r>
            <a:r>
              <a:rPr lang="en-US" sz="1900" dirty="0" smtClean="0">
                <a:latin typeface="Times New Roman" pitchFamily="18" charset="0"/>
                <a:cs typeface="Times New Roman" pitchFamily="18" charset="0"/>
              </a:rPr>
              <a:t> can download and install new versions of malicious programs onto your computer – including Trojans and adware.</a:t>
            </a:r>
          </a:p>
          <a:p>
            <a:pPr algn="just" fontAlgn="base"/>
            <a:r>
              <a:rPr lang="en-US" sz="1900" b="1" dirty="0" smtClean="0">
                <a:latin typeface="Times New Roman" pitchFamily="18" charset="0"/>
                <a:cs typeface="Times New Roman" pitchFamily="18" charset="0"/>
              </a:rPr>
              <a:t>Trojan-</a:t>
            </a:r>
            <a:r>
              <a:rPr lang="en-US" sz="1900" b="1" dirty="0" err="1" smtClean="0">
                <a:latin typeface="Times New Roman" pitchFamily="18" charset="0"/>
                <a:cs typeface="Times New Roman" pitchFamily="18" charset="0"/>
              </a:rPr>
              <a:t>GameThief</a:t>
            </a:r>
            <a:r>
              <a:rPr lang="en-US" sz="1900" b="1" dirty="0" smtClean="0">
                <a:latin typeface="Times New Roman" pitchFamily="18" charset="0"/>
                <a:cs typeface="Times New Roman" pitchFamily="18" charset="0"/>
              </a:rPr>
              <a:t>  :</a:t>
            </a:r>
            <a:r>
              <a:rPr lang="en-US" sz="1900" dirty="0" smtClean="0">
                <a:latin typeface="Times New Roman" pitchFamily="18" charset="0"/>
                <a:cs typeface="Times New Roman" pitchFamily="18" charset="0"/>
              </a:rPr>
              <a:t>This type of program steals user account information from online gamers.</a:t>
            </a:r>
          </a:p>
          <a:p>
            <a:pPr algn="just" fontAlgn="base"/>
            <a:r>
              <a:rPr lang="en-US" sz="1900" b="1" dirty="0" smtClean="0">
                <a:latin typeface="Times New Roman" pitchFamily="18" charset="0"/>
                <a:cs typeface="Times New Roman" pitchFamily="18" charset="0"/>
              </a:rPr>
              <a:t>Trojan-Ransom :</a:t>
            </a:r>
            <a:r>
              <a:rPr lang="en-US" sz="1900" dirty="0" smtClean="0">
                <a:latin typeface="Times New Roman" pitchFamily="18" charset="0"/>
                <a:cs typeface="Times New Roman" pitchFamily="18" charset="0"/>
              </a:rPr>
              <a:t>This type of Trojan can modify data on your computer – so that your computer doesn’t run correctly or you can no longer use specific data. The criminal will only restore your computer’s performance or unblock your data, after you have paid them the ransom money that they demand.</a:t>
            </a:r>
          </a:p>
          <a:p>
            <a:pPr algn="just"/>
            <a:r>
              <a:rPr lang="en-US" sz="1900" dirty="0" smtClean="0">
                <a:latin typeface="Times New Roman" pitchFamily="18" charset="0"/>
                <a:cs typeface="Times New Roman" pitchFamily="18" charset="0"/>
              </a:rPr>
              <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  </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
            </a:r>
            <a:br>
              <a:rPr lang="en-US" sz="1900" dirty="0" smtClean="0">
                <a:latin typeface="Times New Roman" pitchFamily="18" charset="0"/>
                <a:cs typeface="Times New Roman" pitchFamily="18" charset="0"/>
              </a:rPr>
            </a:br>
            <a:r>
              <a:rPr lang="en-US" sz="1900" dirty="0" smtClean="0">
                <a:latin typeface="Times New Roman" pitchFamily="18" charset="0"/>
                <a:cs typeface="Times New Roman" pitchFamily="18" charset="0"/>
              </a:rPr>
              <a:t/>
            </a:r>
            <a:br>
              <a:rPr lang="en-US" sz="1900" dirty="0" smtClean="0">
                <a:latin typeface="Times New Roman" pitchFamily="18" charset="0"/>
                <a:cs typeface="Times New Roman" pitchFamily="18" charset="0"/>
              </a:rPr>
            </a:br>
            <a:endParaRPr lang="en-US" sz="1900" dirty="0">
              <a:latin typeface="Times New Roman" pitchFamily="18" charset="0"/>
              <a:cs typeface="Times New Roman" pitchFamily="18" charset="0"/>
            </a:endParaRPr>
          </a:p>
        </p:txBody>
      </p:sp>
    </p:spTree>
    <p:extLst>
      <p:ext uri="{BB962C8B-B14F-4D97-AF65-F5344CB8AC3E}">
        <p14:creationId xmlns:p14="http://schemas.microsoft.com/office/powerpoint/2010/main" val="2342309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D95FD0FE-A860-4095-B61F-ACE7FBE25E9E}"/>
              </a:ext>
            </a:extLst>
          </p:cNvPr>
          <p:cNvSpPr>
            <a:spLocks noGrp="1"/>
          </p:cNvSpPr>
          <p:nvPr>
            <p:ph type="sldNum" sz="quarter" idx="12"/>
          </p:nvPr>
        </p:nvSpPr>
        <p:spPr/>
        <p:txBody>
          <a:bodyPr/>
          <a:lstStyle/>
          <a:p>
            <a:fld id="{7F20FCA7-7CD6-4DC1-80B8-ACA47B4EEDB0}" type="slidenum">
              <a:rPr lang="en-IN" smtClean="0"/>
              <a:t>19</a:t>
            </a:fld>
            <a:endParaRPr lang="en-IN"/>
          </a:p>
        </p:txBody>
      </p:sp>
      <p:sp>
        <p:nvSpPr>
          <p:cNvPr id="9" name="Title 1"/>
          <p:cNvSpPr>
            <a:spLocks noGrp="1"/>
          </p:cNvSpPr>
          <p:nvPr>
            <p:ph type="title"/>
          </p:nvPr>
        </p:nvSpPr>
        <p:spPr>
          <a:xfrm>
            <a:off x="89210" y="-1"/>
            <a:ext cx="6616390" cy="758283"/>
          </a:xfrm>
        </p:spPr>
        <p:txBody>
          <a:bodyPr/>
          <a:lstStyle/>
          <a:p>
            <a:r>
              <a:rPr lang="en-IN" b="1" dirty="0" smtClean="0">
                <a:latin typeface="Times New Roman" pitchFamily="18" charset="0"/>
                <a:cs typeface="Times New Roman" pitchFamily="18" charset="0"/>
              </a:rPr>
              <a:t> Backdoor /Trap doors</a:t>
            </a:r>
            <a:endParaRPr lang="en-IN" b="1" dirty="0">
              <a:latin typeface="Times New Roman" pitchFamily="18" charset="0"/>
              <a:cs typeface="Times New Roman" pitchFamily="18" charset="0"/>
            </a:endParaRPr>
          </a:p>
        </p:txBody>
      </p:sp>
      <p:sp>
        <p:nvSpPr>
          <p:cNvPr id="10" name="Content Placeholder 2"/>
          <p:cNvSpPr>
            <a:spLocks noGrp="1"/>
          </p:cNvSpPr>
          <p:nvPr>
            <p:ph idx="1"/>
          </p:nvPr>
        </p:nvSpPr>
        <p:spPr>
          <a:xfrm>
            <a:off x="1580322" y="798444"/>
            <a:ext cx="8686800" cy="5486400"/>
          </a:xfrm>
        </p:spPr>
        <p:txBody>
          <a:bodyPr>
            <a:normAutofit/>
          </a:bodyPr>
          <a:lstStyle/>
          <a:p>
            <a:pPr algn="just">
              <a:lnSpc>
                <a:spcPct val="150000"/>
              </a:lnSpc>
            </a:pPr>
            <a:r>
              <a:rPr lang="en-IN" sz="2000" dirty="0" smtClean="0">
                <a:latin typeface="Times New Roman" pitchFamily="18" charset="0"/>
                <a:cs typeface="Times New Roman" pitchFamily="18" charset="0"/>
              </a:rPr>
              <a:t>A </a:t>
            </a:r>
            <a:r>
              <a:rPr lang="en-IN" sz="2000" b="1" dirty="0" smtClean="0">
                <a:latin typeface="Times New Roman" pitchFamily="18" charset="0"/>
                <a:cs typeface="Times New Roman" pitchFamily="18" charset="0"/>
              </a:rPr>
              <a:t>backdoor</a:t>
            </a:r>
            <a:r>
              <a:rPr lang="en-IN" sz="2000" dirty="0" smtClean="0">
                <a:latin typeface="Times New Roman" pitchFamily="18" charset="0"/>
                <a:cs typeface="Times New Roman" pitchFamily="18" charset="0"/>
              </a:rPr>
              <a:t> in a computer system (or cryptosystem or algorithm) is a method of bypassing normal authentication, securing unauthorized remote access to a computer, obtaining access to plaintext, and so on, while attempting to remain undetected. </a:t>
            </a:r>
          </a:p>
          <a:p>
            <a:pPr algn="just">
              <a:lnSpc>
                <a:spcPct val="150000"/>
              </a:lnSpc>
            </a:pPr>
            <a:r>
              <a:rPr lang="en-IN" sz="2000" dirty="0" smtClean="0">
                <a:latin typeface="Times New Roman" pitchFamily="18" charset="0"/>
                <a:cs typeface="Times New Roman" pitchFamily="18" charset="0"/>
              </a:rPr>
              <a:t>The backdoor may take the form of a hidden part of a programme separate program (e.g., Back Orifice) may subvert the system through a root kit</a:t>
            </a:r>
          </a:p>
          <a:p>
            <a:pPr algn="just">
              <a:lnSpc>
                <a:spcPct val="150000"/>
              </a:lnSpc>
            </a:pPr>
            <a:r>
              <a:rPr lang="en-IN" sz="2000" dirty="0" smtClean="0">
                <a:latin typeface="Times New Roman" pitchFamily="18" charset="0"/>
                <a:cs typeface="Times New Roman" pitchFamily="18" charset="0"/>
              </a:rPr>
              <a:t>Default passwords can function as backdoors if they are not changed by the user. Some debugging features can also act as backdoors if they are not removed in the release version.</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061595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589F91-4694-487D-86D3-DFAEB861DD7A}"/>
              </a:ext>
            </a:extLst>
          </p:cNvPr>
          <p:cNvSpPr>
            <a:spLocks noGrp="1"/>
          </p:cNvSpPr>
          <p:nvPr>
            <p:ph type="title"/>
          </p:nvPr>
        </p:nvSpPr>
        <p:spPr>
          <a:xfrm>
            <a:off x="2592925" y="624110"/>
            <a:ext cx="8911687" cy="502325"/>
          </a:xfrm>
        </p:spPr>
        <p:txBody>
          <a:bodyPr>
            <a:noAutofit/>
          </a:bodyPr>
          <a:lstStyle/>
          <a:p>
            <a:r>
              <a:rPr lang="en-IN" sz="3200" b="1" dirty="0">
                <a:latin typeface="Times New Roman" pitchFamily="18" charset="0"/>
                <a:cs typeface="Times New Roman" pitchFamily="18" charset="0"/>
              </a:rPr>
              <a:t>Topics to be covered :</a:t>
            </a:r>
          </a:p>
        </p:txBody>
      </p:sp>
      <p:sp>
        <p:nvSpPr>
          <p:cNvPr id="5" name="Content Placeholder 4">
            <a:extLst>
              <a:ext uri="{FF2B5EF4-FFF2-40B4-BE49-F238E27FC236}">
                <a16:creationId xmlns="" xmlns:a16="http://schemas.microsoft.com/office/drawing/2014/main" id="{0A267AFA-AD2E-4EBC-9129-1E502B796F69}"/>
              </a:ext>
            </a:extLst>
          </p:cNvPr>
          <p:cNvSpPr>
            <a:spLocks noGrp="1"/>
          </p:cNvSpPr>
          <p:nvPr>
            <p:ph idx="1"/>
          </p:nvPr>
        </p:nvSpPr>
        <p:spPr>
          <a:xfrm>
            <a:off x="2589212" y="1404729"/>
            <a:ext cx="8915400" cy="5261114"/>
          </a:xfrm>
        </p:spPr>
        <p:txBody>
          <a:bodyPr>
            <a:normAutofit/>
          </a:bodyPr>
          <a:lstStyle/>
          <a:p>
            <a:r>
              <a:rPr lang="en-US" sz="2000" dirty="0">
                <a:latin typeface="Times New Roman" pitchFamily="18" charset="0"/>
                <a:cs typeface="Times New Roman" pitchFamily="18" charset="0"/>
              </a:rPr>
              <a:t>Categories of </a:t>
            </a:r>
            <a:r>
              <a:rPr lang="en-US" sz="2000" dirty="0" smtClean="0">
                <a:latin typeface="Times New Roman" pitchFamily="18" charset="0"/>
                <a:cs typeface="Times New Roman" pitchFamily="18" charset="0"/>
              </a:rPr>
              <a:t>Threats</a:t>
            </a:r>
          </a:p>
          <a:p>
            <a:r>
              <a:rPr lang="en-IN" sz="2000" dirty="0" smtClean="0">
                <a:latin typeface="Times New Roman" pitchFamily="18" charset="0"/>
                <a:cs typeface="Times New Roman" pitchFamily="18" charset="0"/>
              </a:rPr>
              <a:t>Deliberate software attacks</a:t>
            </a:r>
          </a:p>
          <a:p>
            <a:r>
              <a:rPr lang="en-IN" sz="2000" dirty="0" smtClean="0">
                <a:latin typeface="Times New Roman" pitchFamily="18" charset="0"/>
                <a:cs typeface="Times New Roman" pitchFamily="18" charset="0"/>
              </a:rPr>
              <a:t>Other types of attacks</a:t>
            </a:r>
          </a:p>
          <a:p>
            <a:r>
              <a:rPr lang="en-IN" sz="2000" dirty="0" smtClean="0">
                <a:latin typeface="Times New Roman" pitchFamily="18" charset="0"/>
                <a:cs typeface="Times New Roman" pitchFamily="18" charset="0"/>
              </a:rPr>
              <a:t>Common DOS attacks</a:t>
            </a:r>
            <a:endParaRPr lang="en-IN" sz="2000" dirty="0">
              <a:latin typeface="Times New Roman" pitchFamily="18" charset="0"/>
              <a:cs typeface="Times New Roman" pitchFamily="18" charset="0"/>
            </a:endParaRPr>
          </a:p>
        </p:txBody>
      </p:sp>
      <p:pic>
        <p:nvPicPr>
          <p:cNvPr id="4" name="Picture 2" descr="http://www.slideteam.net/media/catalog/product/cache/1/image/9df78eab33525d08d6e5fb8d27136e95/3/d/3d_man_with_checklist_for_production_goals_stock_photo_Slide01.jpg">
            <a:extLst>
              <a:ext uri="{FF2B5EF4-FFF2-40B4-BE49-F238E27FC236}">
                <a16:creationId xmlns="" xmlns:a16="http://schemas.microsoft.com/office/drawing/2014/main" id="{339E7C21-DC9B-4950-B9D1-F9240D5A89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2203" y="1795671"/>
            <a:ext cx="3657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 xmlns:a16="http://schemas.microsoft.com/office/drawing/2014/main" id="{0F75A876-323D-4D92-B610-8BAC5B481848}"/>
              </a:ext>
            </a:extLst>
          </p:cNvPr>
          <p:cNvSpPr>
            <a:spLocks noGrp="1"/>
          </p:cNvSpPr>
          <p:nvPr>
            <p:ph type="sldNum" sz="quarter" idx="12"/>
          </p:nvPr>
        </p:nvSpPr>
        <p:spPr/>
        <p:txBody>
          <a:bodyPr/>
          <a:lstStyle/>
          <a:p>
            <a:fld id="{7F20FCA7-7CD6-4DC1-80B8-ACA47B4EEDB0}" type="slidenum">
              <a:rPr lang="en-IN" smtClean="0"/>
              <a:t>2</a:t>
            </a:fld>
            <a:endParaRPr lang="en-IN"/>
          </a:p>
        </p:txBody>
      </p:sp>
    </p:spTree>
    <p:extLst>
      <p:ext uri="{BB962C8B-B14F-4D97-AF65-F5344CB8AC3E}">
        <p14:creationId xmlns:p14="http://schemas.microsoft.com/office/powerpoint/2010/main" val="871837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A15EF6A7-9EA0-403F-A560-14ABEB485301}"/>
              </a:ext>
            </a:extLst>
          </p:cNvPr>
          <p:cNvSpPr>
            <a:spLocks noGrp="1"/>
          </p:cNvSpPr>
          <p:nvPr>
            <p:ph type="sldNum" sz="quarter" idx="12"/>
          </p:nvPr>
        </p:nvSpPr>
        <p:spPr/>
        <p:txBody>
          <a:bodyPr/>
          <a:lstStyle/>
          <a:p>
            <a:fld id="{7F20FCA7-7CD6-4DC1-80B8-ACA47B4EEDB0}" type="slidenum">
              <a:rPr lang="en-IN" smtClean="0"/>
              <a:t>20</a:t>
            </a:fld>
            <a:endParaRPr lang="en-IN"/>
          </a:p>
        </p:txBody>
      </p:sp>
      <p:sp>
        <p:nvSpPr>
          <p:cNvPr id="7" name="Title 1"/>
          <p:cNvSpPr>
            <a:spLocks noGrp="1"/>
          </p:cNvSpPr>
          <p:nvPr>
            <p:ph type="title"/>
          </p:nvPr>
        </p:nvSpPr>
        <p:spPr>
          <a:xfrm>
            <a:off x="89210" y="-1"/>
            <a:ext cx="6616390" cy="758283"/>
          </a:xfrm>
        </p:spPr>
        <p:txBody>
          <a:bodyPr/>
          <a:lstStyle/>
          <a:p>
            <a:r>
              <a:rPr lang="en-US" b="1" dirty="0" smtClean="0">
                <a:latin typeface="Times New Roman" pitchFamily="18" charset="0"/>
                <a:cs typeface="Times New Roman" pitchFamily="18" charset="0"/>
              </a:rPr>
              <a:t> Hoaxes</a:t>
            </a:r>
            <a:endParaRPr lang="en-IN" b="1" dirty="0">
              <a:latin typeface="Times New Roman" pitchFamily="18" charset="0"/>
              <a:cs typeface="Times New Roman" pitchFamily="18" charset="0"/>
            </a:endParaRPr>
          </a:p>
        </p:txBody>
      </p:sp>
      <p:sp>
        <p:nvSpPr>
          <p:cNvPr id="8" name="Rectangle 7"/>
          <p:cNvSpPr/>
          <p:nvPr/>
        </p:nvSpPr>
        <p:spPr>
          <a:xfrm>
            <a:off x="1610139" y="764704"/>
            <a:ext cx="9144000" cy="1015663"/>
          </a:xfrm>
          <a:prstGeom prst="rect">
            <a:avLst/>
          </a:prstGeom>
        </p:spPr>
        <p:txBody>
          <a:bodyPr wrap="square">
            <a:spAutoFit/>
          </a:bodyPr>
          <a:lstStyle/>
          <a:p>
            <a:pPr algn="just"/>
            <a:r>
              <a:rPr lang="en-IN" sz="2000" dirty="0" smtClean="0">
                <a:latin typeface="Times New Roman" pitchFamily="18" charset="0"/>
                <a:cs typeface="Times New Roman" pitchFamily="18" charset="0"/>
              </a:rPr>
              <a:t>A </a:t>
            </a:r>
            <a:r>
              <a:rPr lang="en-IN" sz="2000" b="1" dirty="0" smtClean="0">
                <a:latin typeface="Times New Roman" pitchFamily="18" charset="0"/>
                <a:cs typeface="Times New Roman" pitchFamily="18" charset="0"/>
              </a:rPr>
              <a:t>computer virus hoax</a:t>
            </a:r>
            <a:r>
              <a:rPr lang="en-IN" sz="2000" dirty="0" smtClean="0">
                <a:latin typeface="Times New Roman" pitchFamily="18" charset="0"/>
                <a:cs typeface="Times New Roman" pitchFamily="18" charset="0"/>
              </a:rPr>
              <a:t> is a message warning the recipients of a non-existent computer virus threat. The message is usually a chain e-mail that tells the recipients to forward it to everyone they know.</a:t>
            </a:r>
            <a:endParaRPr lang="en-IN" sz="2000" dirty="0">
              <a:latin typeface="Times New Roman" pitchFamily="18" charset="0"/>
              <a:cs typeface="Times New Roman" pitchFamily="18" charset="0"/>
            </a:endParaRPr>
          </a:p>
        </p:txBody>
      </p:sp>
      <p:pic>
        <p:nvPicPr>
          <p:cNvPr id="9" name="Content Placeholder 8" descr="rj.jpg"/>
          <p:cNvPicPr>
            <a:picLocks noGrp="1" noChangeAspect="1"/>
          </p:cNvPicPr>
          <p:nvPr>
            <p:ph idx="1"/>
          </p:nvPr>
        </p:nvPicPr>
        <p:blipFill>
          <a:blip r:embed="rId2" cstate="print"/>
          <a:stretch>
            <a:fillRect/>
          </a:stretch>
        </p:blipFill>
        <p:spPr>
          <a:xfrm>
            <a:off x="2267744" y="1970722"/>
            <a:ext cx="6840760" cy="4554622"/>
          </a:xfrm>
        </p:spPr>
      </p:pic>
    </p:spTree>
    <p:extLst>
      <p:ext uri="{BB962C8B-B14F-4D97-AF65-F5344CB8AC3E}">
        <p14:creationId xmlns:p14="http://schemas.microsoft.com/office/powerpoint/2010/main" val="281715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20FCA7-7CD6-4DC1-80B8-ACA47B4EEDB0}" type="slidenum">
              <a:rPr lang="en-IN" smtClean="0"/>
              <a:t>21</a:t>
            </a:fld>
            <a:endParaRPr lang="en-IN"/>
          </a:p>
        </p:txBody>
      </p:sp>
      <p:sp>
        <p:nvSpPr>
          <p:cNvPr id="5" name="Title 1"/>
          <p:cNvSpPr>
            <a:spLocks noGrp="1"/>
          </p:cNvSpPr>
          <p:nvPr>
            <p:ph type="title"/>
          </p:nvPr>
        </p:nvSpPr>
        <p:spPr>
          <a:xfrm>
            <a:off x="287993" y="0"/>
            <a:ext cx="6616390" cy="758283"/>
          </a:xfrm>
        </p:spPr>
        <p:txBody>
          <a:bodyPr/>
          <a:lstStyle/>
          <a:p>
            <a:r>
              <a:rPr lang="en-US" b="1" dirty="0" smtClean="0">
                <a:latin typeface="Times New Roman" pitchFamily="18" charset="0"/>
                <a:cs typeface="Times New Roman" pitchFamily="18" charset="0"/>
              </a:rPr>
              <a:t>Other Types of Attacks</a:t>
            </a:r>
            <a:endParaRPr lang="en-US" b="1" dirty="0">
              <a:latin typeface="Times New Roman" pitchFamily="18" charset="0"/>
              <a:cs typeface="Times New Roman" pitchFamily="18" charset="0"/>
            </a:endParaRPr>
          </a:p>
        </p:txBody>
      </p:sp>
      <p:sp>
        <p:nvSpPr>
          <p:cNvPr id="6" name="Content Placeholder 2"/>
          <p:cNvSpPr>
            <a:spLocks noGrp="1"/>
          </p:cNvSpPr>
          <p:nvPr>
            <p:ph idx="1"/>
          </p:nvPr>
        </p:nvSpPr>
        <p:spPr>
          <a:xfrm>
            <a:off x="1719469" y="798443"/>
            <a:ext cx="8686800" cy="5486400"/>
          </a:xfrm>
        </p:spPr>
        <p:txBody>
          <a:bodyPr>
            <a:normAutofit/>
          </a:bodyPr>
          <a:lstStyle/>
          <a:p>
            <a:r>
              <a:rPr lang="en-US" sz="2000" dirty="0" smtClean="0">
                <a:latin typeface="Times New Roman" pitchFamily="18" charset="0"/>
                <a:cs typeface="Times New Roman" pitchFamily="18" charset="0"/>
              </a:rPr>
              <a:t>IP Spoofing</a:t>
            </a:r>
          </a:p>
          <a:p>
            <a:r>
              <a:rPr lang="en-US" sz="2000" dirty="0" smtClean="0">
                <a:latin typeface="Times New Roman" pitchFamily="18" charset="0"/>
                <a:cs typeface="Times New Roman" pitchFamily="18" charset="0"/>
              </a:rPr>
              <a:t>Sniffing</a:t>
            </a:r>
          </a:p>
          <a:p>
            <a:r>
              <a:rPr lang="en-US" sz="2000" dirty="0" smtClean="0">
                <a:latin typeface="Times New Roman" pitchFamily="18" charset="0"/>
                <a:cs typeface="Times New Roman" pitchFamily="18" charset="0"/>
              </a:rPr>
              <a:t>Password guessing attack</a:t>
            </a:r>
          </a:p>
          <a:p>
            <a:r>
              <a:rPr lang="en-US" sz="2000" dirty="0" smtClean="0">
                <a:latin typeface="Times New Roman" pitchFamily="18" charset="0"/>
                <a:cs typeface="Times New Roman" pitchFamily="18" charset="0"/>
              </a:rPr>
              <a:t>Brute force attack</a:t>
            </a:r>
          </a:p>
          <a:p>
            <a:r>
              <a:rPr lang="en-US" sz="2000" dirty="0" smtClean="0">
                <a:latin typeface="Times New Roman" pitchFamily="18" charset="0"/>
                <a:cs typeface="Times New Roman" pitchFamily="18" charset="0"/>
              </a:rPr>
              <a:t>Dictionary attack</a:t>
            </a:r>
          </a:p>
          <a:p>
            <a:r>
              <a:rPr lang="en-US" sz="2000" dirty="0" smtClean="0">
                <a:latin typeface="Times New Roman" pitchFamily="18" charset="0"/>
                <a:cs typeface="Times New Roman" pitchFamily="18" charset="0"/>
              </a:rPr>
              <a:t>Man in the middle</a:t>
            </a:r>
          </a:p>
          <a:p>
            <a:r>
              <a:rPr lang="en-US" sz="2000" dirty="0" smtClean="0">
                <a:latin typeface="Times New Roman" pitchFamily="18" charset="0"/>
                <a:cs typeface="Times New Roman" pitchFamily="18" charset="0"/>
              </a:rPr>
              <a:t>Social engineering </a:t>
            </a:r>
          </a:p>
          <a:p>
            <a:r>
              <a:rPr lang="en-US" sz="2000" dirty="0" smtClean="0">
                <a:latin typeface="Times New Roman" pitchFamily="18" charset="0"/>
                <a:cs typeface="Times New Roman" pitchFamily="18" charset="0"/>
              </a:rPr>
              <a:t>DOS attack</a:t>
            </a: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971197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20FCA7-7CD6-4DC1-80B8-ACA47B4EEDB0}" type="slidenum">
              <a:rPr lang="en-IN" smtClean="0"/>
              <a:t>22</a:t>
            </a:fld>
            <a:endParaRPr lang="en-IN"/>
          </a:p>
        </p:txBody>
      </p:sp>
      <p:sp>
        <p:nvSpPr>
          <p:cNvPr id="7" name="Title 1"/>
          <p:cNvSpPr>
            <a:spLocks noGrp="1"/>
          </p:cNvSpPr>
          <p:nvPr>
            <p:ph type="title"/>
          </p:nvPr>
        </p:nvSpPr>
        <p:spPr>
          <a:xfrm>
            <a:off x="89210" y="-1"/>
            <a:ext cx="6616390" cy="758283"/>
          </a:xfrm>
        </p:spPr>
        <p:txBody>
          <a:bodyPr/>
          <a:lstStyle/>
          <a:p>
            <a:r>
              <a:rPr lang="en-US" b="1" dirty="0" smtClean="0">
                <a:latin typeface="Times New Roman" pitchFamily="18" charset="0"/>
                <a:cs typeface="Times New Roman" pitchFamily="18" charset="0"/>
              </a:rPr>
              <a:t> Other Types of Attacks</a:t>
            </a:r>
            <a:endParaRPr lang="en-US" b="1" dirty="0">
              <a:latin typeface="Times New Roman" pitchFamily="18" charset="0"/>
              <a:cs typeface="Times New Roman" pitchFamily="18" charset="0"/>
            </a:endParaRPr>
          </a:p>
        </p:txBody>
      </p:sp>
      <p:sp>
        <p:nvSpPr>
          <p:cNvPr id="8" name="Content Placeholder 2"/>
          <p:cNvSpPr>
            <a:spLocks noGrp="1"/>
          </p:cNvSpPr>
          <p:nvPr>
            <p:ph idx="1"/>
          </p:nvPr>
        </p:nvSpPr>
        <p:spPr>
          <a:xfrm>
            <a:off x="1759226" y="738809"/>
            <a:ext cx="8686800" cy="5486400"/>
          </a:xfrm>
        </p:spPr>
        <p:txBody>
          <a:bodyPr>
            <a:noAutofit/>
          </a:bodyPr>
          <a:lstStyle/>
          <a:p>
            <a:pPr algn="just">
              <a:buNone/>
            </a:pPr>
            <a:r>
              <a:rPr lang="en-US" sz="2100" b="1" dirty="0" smtClean="0">
                <a:latin typeface="Times New Roman" pitchFamily="18" charset="0"/>
                <a:cs typeface="Times New Roman" pitchFamily="18" charset="0"/>
              </a:rPr>
              <a:t>IP spoofing </a:t>
            </a:r>
            <a:r>
              <a:rPr lang="en-US" sz="2100" dirty="0" smtClean="0">
                <a:latin typeface="Times New Roman" pitchFamily="18" charset="0"/>
                <a:cs typeface="Times New Roman" pitchFamily="18" charset="0"/>
              </a:rPr>
              <a:t>- An attacker may fake their IP address so the receiver thinks it is sent from a location that it is not actually from. There are various forms and results to this attack.</a:t>
            </a:r>
          </a:p>
          <a:p>
            <a:pPr algn="just"/>
            <a:r>
              <a:rPr lang="en-US" sz="2100" dirty="0" smtClean="0">
                <a:latin typeface="Times New Roman" pitchFamily="18" charset="0"/>
                <a:cs typeface="Times New Roman" pitchFamily="18" charset="0"/>
              </a:rPr>
              <a:t>Gaining access through source routing. Hackers may be able to break through other friendly but less secure networks and get access to your network using this method.</a:t>
            </a:r>
          </a:p>
          <a:p>
            <a:pPr algn="just">
              <a:buNone/>
            </a:pPr>
            <a:r>
              <a:rPr lang="en-US" sz="2100" dirty="0" err="1" smtClean="0">
                <a:latin typeface="Times New Roman" pitchFamily="18" charset="0"/>
                <a:cs typeface="Times New Roman" pitchFamily="18" charset="0"/>
              </a:rPr>
              <a:t>E.g</a:t>
            </a:r>
            <a:r>
              <a:rPr lang="en-US" sz="2100" dirty="0" smtClean="0">
                <a:latin typeface="Times New Roman" pitchFamily="18" charset="0"/>
                <a:cs typeface="Times New Roman" pitchFamily="18" charset="0"/>
              </a:rPr>
              <a:t>: Colasoft,Spoofer</a:t>
            </a:r>
          </a:p>
          <a:p>
            <a:pPr algn="just">
              <a:buNone/>
            </a:pPr>
            <a:r>
              <a:rPr lang="en-US" sz="2100" dirty="0" smtClean="0">
                <a:latin typeface="Times New Roman" pitchFamily="18" charset="0"/>
                <a:cs typeface="Times New Roman" pitchFamily="18" charset="0"/>
              </a:rPr>
              <a:t> </a:t>
            </a:r>
          </a:p>
          <a:p>
            <a:pPr algn="just"/>
            <a:endParaRPr lang="en-US" sz="2100" dirty="0">
              <a:latin typeface="Times New Roman" pitchFamily="18" charset="0"/>
              <a:cs typeface="Times New Roman" pitchFamily="18" charset="0"/>
            </a:endParaRPr>
          </a:p>
        </p:txBody>
      </p:sp>
      <p:pic>
        <p:nvPicPr>
          <p:cNvPr id="9" name="Picture 2" descr="C:\Users\ALL IS WELL\Downloads\pktspoof2.png"/>
          <p:cNvPicPr>
            <a:picLocks noChangeAspect="1" noChangeArrowheads="1"/>
          </p:cNvPicPr>
          <p:nvPr/>
        </p:nvPicPr>
        <p:blipFill>
          <a:blip r:embed="rId2"/>
          <a:srcRect/>
          <a:stretch>
            <a:fillRect/>
          </a:stretch>
        </p:blipFill>
        <p:spPr bwMode="auto">
          <a:xfrm>
            <a:off x="3382617" y="3531705"/>
            <a:ext cx="7391399" cy="2514600"/>
          </a:xfrm>
          <a:prstGeom prst="rect">
            <a:avLst/>
          </a:prstGeom>
          <a:noFill/>
        </p:spPr>
      </p:pic>
    </p:spTree>
    <p:extLst>
      <p:ext uri="{BB962C8B-B14F-4D97-AF65-F5344CB8AC3E}">
        <p14:creationId xmlns:p14="http://schemas.microsoft.com/office/powerpoint/2010/main" val="2244013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20FCA7-7CD6-4DC1-80B8-ACA47B4EEDB0}" type="slidenum">
              <a:rPr lang="en-IN" smtClean="0"/>
              <a:t>23</a:t>
            </a:fld>
            <a:endParaRPr lang="en-IN"/>
          </a:p>
        </p:txBody>
      </p:sp>
      <p:sp>
        <p:nvSpPr>
          <p:cNvPr id="5" name="Content Placeholder 2"/>
          <p:cNvSpPr>
            <a:spLocks noGrp="1"/>
          </p:cNvSpPr>
          <p:nvPr>
            <p:ph idx="1"/>
          </p:nvPr>
        </p:nvSpPr>
        <p:spPr>
          <a:xfrm>
            <a:off x="1918253" y="619539"/>
            <a:ext cx="8686800" cy="5486400"/>
          </a:xfrm>
        </p:spPr>
        <p:txBody>
          <a:bodyPr>
            <a:normAutofit/>
          </a:bodyPr>
          <a:lstStyle/>
          <a:p>
            <a:pPr algn="just" fontAlgn="base">
              <a:buNone/>
            </a:pPr>
            <a:r>
              <a:rPr lang="en-US" sz="2000" b="1" dirty="0" smtClean="0">
                <a:latin typeface="Times New Roman" pitchFamily="18" charset="0"/>
                <a:cs typeface="Times New Roman" pitchFamily="18" charset="0"/>
              </a:rPr>
              <a:t>Sniffing attack</a:t>
            </a:r>
            <a:r>
              <a:rPr lang="en-US" sz="2000" dirty="0" smtClean="0">
                <a:latin typeface="Times New Roman" pitchFamily="18" charset="0"/>
                <a:cs typeface="Times New Roman" pitchFamily="18" charset="0"/>
              </a:rPr>
              <a:t> :  They refer to listening to a conversation. </a:t>
            </a:r>
          </a:p>
          <a:p>
            <a:pPr algn="just" fontAlgn="base"/>
            <a:r>
              <a:rPr lang="en-US" sz="2000" dirty="0" smtClean="0">
                <a:latin typeface="Times New Roman" pitchFamily="18" charset="0"/>
                <a:cs typeface="Times New Roman" pitchFamily="18" charset="0"/>
              </a:rPr>
              <a:t>For example, if you login to a website that uses no encryption, your username and password can be sniffed off the network by someone who can capture the network traffic between you and the web site.</a:t>
            </a:r>
          </a:p>
          <a:p>
            <a:pPr algn="just" fontAlgn="base"/>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Wireshark</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tcpdump</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netstumbler</a:t>
            </a:r>
            <a:r>
              <a:rPr lang="en-US" sz="2000" dirty="0" smtClean="0">
                <a:latin typeface="Times New Roman" pitchFamily="18" charset="0"/>
                <a:cs typeface="Times New Roman" pitchFamily="18" charset="0"/>
              </a:rPr>
              <a:t>.</a:t>
            </a:r>
          </a:p>
          <a:p>
            <a:endParaRPr lang="en-US" sz="2000" dirty="0"/>
          </a:p>
        </p:txBody>
      </p:sp>
      <p:pic>
        <p:nvPicPr>
          <p:cNvPr id="6" name="Picture 4" descr="C:\Users\ALL IS WELL\Downloads\312-50-G22-590x251.png"/>
          <p:cNvPicPr>
            <a:picLocks noChangeAspect="1" noChangeArrowheads="1"/>
          </p:cNvPicPr>
          <p:nvPr/>
        </p:nvPicPr>
        <p:blipFill>
          <a:blip r:embed="rId2"/>
          <a:srcRect/>
          <a:stretch>
            <a:fillRect/>
          </a:stretch>
        </p:blipFill>
        <p:spPr bwMode="auto">
          <a:xfrm>
            <a:off x="2647122" y="3094382"/>
            <a:ext cx="7848600" cy="2971800"/>
          </a:xfrm>
          <a:prstGeom prst="rect">
            <a:avLst/>
          </a:prstGeom>
          <a:noFill/>
        </p:spPr>
      </p:pic>
      <p:sp>
        <p:nvSpPr>
          <p:cNvPr id="7" name="Title 1"/>
          <p:cNvSpPr>
            <a:spLocks noGrp="1"/>
          </p:cNvSpPr>
          <p:nvPr>
            <p:ph type="title"/>
          </p:nvPr>
        </p:nvSpPr>
        <p:spPr>
          <a:xfrm>
            <a:off x="89210" y="-1"/>
            <a:ext cx="6616390" cy="758283"/>
          </a:xfrm>
        </p:spPr>
        <p:txBody>
          <a:bodyPr/>
          <a:lstStyle/>
          <a:p>
            <a:r>
              <a:rPr lang="en-US" b="1" dirty="0" smtClean="0">
                <a:latin typeface="Times New Roman" pitchFamily="18" charset="0"/>
                <a:cs typeface="Times New Roman" pitchFamily="18" charset="0"/>
              </a:rPr>
              <a:t>Sniffing Attack</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1413573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20FCA7-7CD6-4DC1-80B8-ACA47B4EEDB0}" type="slidenum">
              <a:rPr lang="en-IN" smtClean="0"/>
              <a:t>24</a:t>
            </a:fld>
            <a:endParaRPr lang="en-IN"/>
          </a:p>
        </p:txBody>
      </p:sp>
      <p:sp>
        <p:nvSpPr>
          <p:cNvPr id="6" name="Title 1"/>
          <p:cNvSpPr>
            <a:spLocks noGrp="1"/>
          </p:cNvSpPr>
          <p:nvPr>
            <p:ph type="title"/>
          </p:nvPr>
        </p:nvSpPr>
        <p:spPr>
          <a:xfrm>
            <a:off x="89210" y="-1"/>
            <a:ext cx="6616390" cy="758283"/>
          </a:xfrm>
        </p:spPr>
        <p:txBody>
          <a:bodyPr/>
          <a:lstStyle/>
          <a:p>
            <a:r>
              <a:rPr lang="en-US" b="1" dirty="0" smtClean="0">
                <a:latin typeface="Times New Roman" pitchFamily="18" charset="0"/>
                <a:cs typeface="Times New Roman" pitchFamily="18" charset="0"/>
              </a:rPr>
              <a:t>Password guessing attack</a:t>
            </a:r>
            <a:endParaRPr lang="en-US" b="1" dirty="0">
              <a:latin typeface="Times New Roman" pitchFamily="18" charset="0"/>
              <a:cs typeface="Times New Roman" pitchFamily="18" charset="0"/>
            </a:endParaRPr>
          </a:p>
        </p:txBody>
      </p:sp>
      <p:sp>
        <p:nvSpPr>
          <p:cNvPr id="7" name="Content Placeholder 2"/>
          <p:cNvSpPr>
            <a:spLocks noGrp="1"/>
          </p:cNvSpPr>
          <p:nvPr>
            <p:ph idx="1"/>
          </p:nvPr>
        </p:nvSpPr>
        <p:spPr>
          <a:xfrm>
            <a:off x="1620079" y="619539"/>
            <a:ext cx="8686800" cy="5486400"/>
          </a:xfrm>
        </p:spPr>
        <p:txBody>
          <a:bodyPr>
            <a:normAutofit/>
          </a:bodyPr>
          <a:lstStyle/>
          <a:p>
            <a:pPr algn="just"/>
            <a:r>
              <a:rPr lang="en-US" sz="2000" dirty="0" smtClean="0">
                <a:latin typeface="Times New Roman" pitchFamily="18" charset="0"/>
                <a:cs typeface="Times New Roman" pitchFamily="18" charset="0"/>
              </a:rPr>
              <a:t>Unauthorized user repeatedly tries to log on to a computer or network by guessing usernames and passwords.</a:t>
            </a:r>
            <a:endParaRPr lang="en-US" sz="2000" dirty="0">
              <a:latin typeface="Times New Roman" pitchFamily="18" charset="0"/>
              <a:cs typeface="Times New Roman" pitchFamily="18" charset="0"/>
            </a:endParaRPr>
          </a:p>
        </p:txBody>
      </p:sp>
      <p:graphicFrame>
        <p:nvGraphicFramePr>
          <p:cNvPr id="8" name="Diagram 7"/>
          <p:cNvGraphicFramePr/>
          <p:nvPr>
            <p:extLst>
              <p:ext uri="{D42A27DB-BD31-4B8C-83A1-F6EECF244321}">
                <p14:modId xmlns:p14="http://schemas.microsoft.com/office/powerpoint/2010/main" val="2908612325"/>
              </p:ext>
            </p:extLst>
          </p:nvPr>
        </p:nvGraphicFramePr>
        <p:xfrm>
          <a:off x="3021496" y="1865243"/>
          <a:ext cx="67056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2"/>
          <p:cNvSpPr txBox="1">
            <a:spLocks/>
          </p:cNvSpPr>
          <p:nvPr/>
        </p:nvSpPr>
        <p:spPr>
          <a:xfrm>
            <a:off x="1712843" y="4326834"/>
            <a:ext cx="8534400" cy="1981200"/>
          </a:xfrm>
          <a:prstGeom prst="rect">
            <a:avLst/>
          </a:prstGeom>
        </p:spPr>
        <p:txBody>
          <a:bodyPr vert="horz" lIns="91440" tIns="45720" rIns="91440" bIns="45720" rtlCol="0">
            <a:normAutofit lnSpcReduction="10000"/>
          </a:bodyPr>
          <a:lstStyle/>
          <a:p>
            <a:pPr marL="342900" marR="0" lvl="0" indent="-342900" algn="just" defTabSz="914400" rtl="0" eaLnBrk="1" fontAlgn="auto" latinLnBrk="0" hangingPunct="1">
              <a:lnSpc>
                <a:spcPct val="125000"/>
              </a:lnSpc>
              <a:spcBef>
                <a:spcPts val="0"/>
              </a:spcBef>
              <a:spcAft>
                <a:spcPts val="600"/>
              </a:spcAft>
              <a:buClrTx/>
              <a:buSzTx/>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Brute Force Attack :</a:t>
            </a:r>
          </a:p>
          <a:p>
            <a:pPr marL="342900" marR="0" lvl="0" indent="-342900" algn="just" defTabSz="914400" rtl="0" eaLnBrk="1" fontAlgn="auto" latinLnBrk="0" hangingPunct="1">
              <a:lnSpc>
                <a:spcPct val="125000"/>
              </a:lnSpc>
              <a:spcBef>
                <a:spcPts val="0"/>
              </a:spcBef>
              <a:spcAft>
                <a:spcPts val="60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Brute force attack is a type of password guessing attack. In this type of attack, attackers systematically try every conceivable combination to find out the password of a user.</a:t>
            </a:r>
          </a:p>
          <a:p>
            <a:pPr fontAlgn="base"/>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Aircrack-ng</a:t>
            </a:r>
            <a:r>
              <a:rPr lang="en-US" sz="2000" b="1" dirty="0" smtClean="0">
                <a:latin typeface="Times New Roman" pitchFamily="18" charset="0"/>
                <a:cs typeface="Times New Roman" pitchFamily="18" charset="0"/>
              </a:rPr>
              <a:t>, Cain and </a:t>
            </a:r>
            <a:r>
              <a:rPr lang="en-US" sz="2000" b="1" dirty="0" err="1" smtClean="0">
                <a:latin typeface="Times New Roman" pitchFamily="18" charset="0"/>
                <a:cs typeface="Times New Roman" pitchFamily="18" charset="0"/>
              </a:rPr>
              <a:t>abel,Crack</a:t>
            </a:r>
            <a:endParaRPr lang="en-US" sz="2000" b="1" dirty="0" smtClean="0">
              <a:latin typeface="Times New Roman" pitchFamily="18" charset="0"/>
              <a:cs typeface="Times New Roman" pitchFamily="18" charset="0"/>
            </a:endParaRPr>
          </a:p>
          <a:p>
            <a:endPar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342900" marR="0" lvl="0" indent="-342900" algn="just" defTabSz="914400" rtl="0" eaLnBrk="1" fontAlgn="auto" latinLnBrk="0" hangingPunct="1">
              <a:lnSpc>
                <a:spcPct val="125000"/>
              </a:lnSpc>
              <a:spcBef>
                <a:spcPts val="0"/>
              </a:spcBef>
              <a:spcAft>
                <a:spcPts val="60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689432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20FCA7-7CD6-4DC1-80B8-ACA47B4EEDB0}" type="slidenum">
              <a:rPr lang="en-IN" smtClean="0"/>
              <a:t>25</a:t>
            </a:fld>
            <a:endParaRPr lang="en-IN"/>
          </a:p>
        </p:txBody>
      </p:sp>
      <p:sp>
        <p:nvSpPr>
          <p:cNvPr id="5" name="Title 1"/>
          <p:cNvSpPr>
            <a:spLocks noGrp="1"/>
          </p:cNvSpPr>
          <p:nvPr>
            <p:ph type="title"/>
          </p:nvPr>
        </p:nvSpPr>
        <p:spPr>
          <a:xfrm>
            <a:off x="89210" y="-1"/>
            <a:ext cx="6616390" cy="758283"/>
          </a:xfrm>
        </p:spPr>
        <p:txBody>
          <a:bodyPr/>
          <a:lstStyle/>
          <a:p>
            <a:r>
              <a:rPr lang="en-US" b="1" dirty="0" smtClean="0">
                <a:latin typeface="Times New Roman" pitchFamily="18" charset="0"/>
                <a:cs typeface="Times New Roman" pitchFamily="18" charset="0"/>
              </a:rPr>
              <a:t> Brute force attack</a:t>
            </a:r>
            <a:endParaRPr lang="en-US" b="1" dirty="0">
              <a:latin typeface="Times New Roman" pitchFamily="18" charset="0"/>
              <a:cs typeface="Times New Roman" pitchFamily="18" charset="0"/>
            </a:endParaRPr>
          </a:p>
        </p:txBody>
      </p:sp>
      <p:sp>
        <p:nvSpPr>
          <p:cNvPr id="6" name="Oval Callout 5"/>
          <p:cNvSpPr/>
          <p:nvPr/>
        </p:nvSpPr>
        <p:spPr>
          <a:xfrm>
            <a:off x="533400" y="838200"/>
            <a:ext cx="2057400" cy="1981200"/>
          </a:xfrm>
          <a:prstGeom prst="wedgeEllipseCallout">
            <a:avLst>
              <a:gd name="adj1" fmla="val 131475"/>
              <a:gd name="adj2" fmla="val 2576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Password guessing program</a:t>
            </a:r>
            <a:endParaRPr lang="en-US" dirty="0"/>
          </a:p>
        </p:txBody>
      </p:sp>
      <p:pic>
        <p:nvPicPr>
          <p:cNvPr id="7" name="Picture 6" descr="int_payloads_char_subst.png"/>
          <p:cNvPicPr>
            <a:picLocks noChangeAspect="1"/>
          </p:cNvPicPr>
          <p:nvPr/>
        </p:nvPicPr>
        <p:blipFill>
          <a:blip r:embed="rId2" cstate="print"/>
          <a:stretch>
            <a:fillRect/>
          </a:stretch>
        </p:blipFill>
        <p:spPr>
          <a:xfrm>
            <a:off x="4296959" y="1447800"/>
            <a:ext cx="4313641" cy="4343400"/>
          </a:xfrm>
          <a:prstGeom prst="rect">
            <a:avLst/>
          </a:prstGeom>
        </p:spPr>
      </p:pic>
      <p:sp>
        <p:nvSpPr>
          <p:cNvPr id="8" name="TextBox 7"/>
          <p:cNvSpPr txBox="1"/>
          <p:nvPr/>
        </p:nvSpPr>
        <p:spPr>
          <a:xfrm>
            <a:off x="1318591" y="5486400"/>
            <a:ext cx="1665199" cy="369332"/>
          </a:xfrm>
          <a:prstGeom prst="rect">
            <a:avLst/>
          </a:prstGeom>
          <a:noFill/>
        </p:spPr>
        <p:txBody>
          <a:bodyPr wrap="none" rtlCol="0">
            <a:spAutoFit/>
          </a:bodyPr>
          <a:lstStyle/>
          <a:p>
            <a:r>
              <a:rPr lang="en-US" u="sng" dirty="0" smtClean="0"/>
              <a:t>Download link</a:t>
            </a:r>
            <a:r>
              <a:rPr lang="en-US" dirty="0" smtClean="0"/>
              <a:t> :</a:t>
            </a:r>
            <a:endParaRPr lang="en-US" dirty="0"/>
          </a:p>
        </p:txBody>
      </p:sp>
      <p:sp>
        <p:nvSpPr>
          <p:cNvPr id="9" name="TextBox 8"/>
          <p:cNvSpPr txBox="1"/>
          <p:nvPr/>
        </p:nvSpPr>
        <p:spPr>
          <a:xfrm>
            <a:off x="1562100" y="6019800"/>
            <a:ext cx="4953000" cy="369332"/>
          </a:xfrm>
          <a:prstGeom prst="rect">
            <a:avLst/>
          </a:prstGeom>
          <a:noFill/>
        </p:spPr>
        <p:txBody>
          <a:bodyPr wrap="square" rtlCol="0">
            <a:spAutoFit/>
          </a:bodyPr>
          <a:lstStyle/>
          <a:p>
            <a:r>
              <a:rPr lang="en-US" dirty="0" smtClean="0">
                <a:solidFill>
                  <a:schemeClr val="tx1">
                    <a:lumMod val="75000"/>
                    <a:lumOff val="25000"/>
                  </a:schemeClr>
                </a:solidFill>
              </a:rPr>
              <a:t>http://portswigger.net/burp/help/intruder.html</a:t>
            </a:r>
            <a:endParaRPr lang="en-US" dirty="0">
              <a:solidFill>
                <a:schemeClr val="tx1">
                  <a:lumMod val="75000"/>
                  <a:lumOff val="25000"/>
                </a:schemeClr>
              </a:solidFill>
            </a:endParaRPr>
          </a:p>
        </p:txBody>
      </p:sp>
    </p:spTree>
    <p:extLst>
      <p:ext uri="{BB962C8B-B14F-4D97-AF65-F5344CB8AC3E}">
        <p14:creationId xmlns:p14="http://schemas.microsoft.com/office/powerpoint/2010/main" val="2839953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20FCA7-7CD6-4DC1-80B8-ACA47B4EEDB0}" type="slidenum">
              <a:rPr lang="en-IN" smtClean="0"/>
              <a:t>26</a:t>
            </a:fld>
            <a:endParaRPr lang="en-IN"/>
          </a:p>
        </p:txBody>
      </p:sp>
      <p:sp>
        <p:nvSpPr>
          <p:cNvPr id="5" name="Title 1"/>
          <p:cNvSpPr>
            <a:spLocks noGrp="1"/>
          </p:cNvSpPr>
          <p:nvPr>
            <p:ph type="title"/>
          </p:nvPr>
        </p:nvSpPr>
        <p:spPr>
          <a:xfrm>
            <a:off x="89210" y="-1"/>
            <a:ext cx="6616390" cy="758283"/>
          </a:xfrm>
        </p:spPr>
        <p:txBody>
          <a:bodyPr/>
          <a:lstStyle/>
          <a:p>
            <a:r>
              <a:rPr lang="en-US" b="1" dirty="0" smtClean="0">
                <a:latin typeface="Times New Roman" pitchFamily="18" charset="0"/>
                <a:cs typeface="Times New Roman" pitchFamily="18" charset="0"/>
              </a:rPr>
              <a:t> Dictionary attack</a:t>
            </a:r>
            <a:endParaRPr lang="en-US" b="1" dirty="0">
              <a:latin typeface="Times New Roman" pitchFamily="18" charset="0"/>
              <a:cs typeface="Times New Roman" pitchFamily="18" charset="0"/>
            </a:endParaRPr>
          </a:p>
        </p:txBody>
      </p:sp>
      <p:sp>
        <p:nvSpPr>
          <p:cNvPr id="7" name="Content Placeholder 2"/>
          <p:cNvSpPr>
            <a:spLocks noGrp="1"/>
          </p:cNvSpPr>
          <p:nvPr>
            <p:ph idx="1"/>
          </p:nvPr>
        </p:nvSpPr>
        <p:spPr>
          <a:xfrm>
            <a:off x="1152939" y="1046922"/>
            <a:ext cx="4050792" cy="4800600"/>
          </a:xfrm>
        </p:spPr>
        <p:txBody>
          <a:bodyPr>
            <a:normAutofit/>
          </a:bodyPr>
          <a:lstStyle/>
          <a:p>
            <a:pPr lvl="0" algn="just"/>
            <a:r>
              <a:rPr lang="en-US" sz="2000" dirty="0" smtClean="0">
                <a:latin typeface="Times New Roman" pitchFamily="18" charset="0"/>
                <a:cs typeface="Times New Roman" pitchFamily="18" charset="0"/>
              </a:rPr>
              <a:t>This type of attack uses a dictionary of common words to find out the password of a user. It can also use common words in either upper or lower case to find a password. There are many programs available on the Internet to automate and execute dictionary attacks. </a:t>
            </a:r>
          </a:p>
          <a:p>
            <a:pPr lvl="0" algn="just"/>
            <a:endParaRPr lang="en-US" sz="2000" dirty="0" smtClean="0">
              <a:latin typeface="Times New Roman" pitchFamily="18" charset="0"/>
              <a:cs typeface="Times New Roman" pitchFamily="18" charset="0"/>
            </a:endParaRPr>
          </a:p>
          <a:p>
            <a:pPr lvl="0" algn="just"/>
            <a:r>
              <a:rPr lang="en-US" sz="2000" dirty="0" err="1" smtClean="0">
                <a:latin typeface="Times New Roman" pitchFamily="18" charset="0"/>
                <a:cs typeface="Times New Roman" pitchFamily="18" charset="0"/>
              </a:rPr>
              <a:t>E.g</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Brutus,Cain</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abel</a:t>
            </a: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pic>
        <p:nvPicPr>
          <p:cNvPr id="8" name="Picture 7" descr="pwd1.jpg"/>
          <p:cNvPicPr>
            <a:picLocks noChangeAspect="1"/>
          </p:cNvPicPr>
          <p:nvPr/>
        </p:nvPicPr>
        <p:blipFill>
          <a:blip r:embed="rId2" cstate="print"/>
          <a:stretch>
            <a:fillRect/>
          </a:stretch>
        </p:blipFill>
        <p:spPr>
          <a:xfrm>
            <a:off x="8444948" y="841513"/>
            <a:ext cx="2466975" cy="1847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descr="key.jpg"/>
          <p:cNvPicPr>
            <a:picLocks noChangeAspect="1"/>
          </p:cNvPicPr>
          <p:nvPr/>
        </p:nvPicPr>
        <p:blipFill>
          <a:blip r:embed="rId3" cstate="print"/>
          <a:stretch>
            <a:fillRect/>
          </a:stretch>
        </p:blipFill>
        <p:spPr>
          <a:xfrm>
            <a:off x="7353300" y="2819400"/>
            <a:ext cx="1943100" cy="19431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86310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20FCA7-7CD6-4DC1-80B8-ACA47B4EEDB0}" type="slidenum">
              <a:rPr lang="en-IN" smtClean="0"/>
              <a:t>27</a:t>
            </a:fld>
            <a:endParaRPr lang="en-IN"/>
          </a:p>
        </p:txBody>
      </p:sp>
      <p:sp>
        <p:nvSpPr>
          <p:cNvPr id="5" name="Content Placeholder 2"/>
          <p:cNvSpPr>
            <a:spLocks noGrp="1"/>
          </p:cNvSpPr>
          <p:nvPr>
            <p:ph idx="1"/>
          </p:nvPr>
        </p:nvSpPr>
        <p:spPr>
          <a:xfrm>
            <a:off x="1262269" y="341243"/>
            <a:ext cx="8686800" cy="5486400"/>
          </a:xfrm>
        </p:spPr>
        <p:txBody>
          <a:bodyPr>
            <a:normAutofit/>
          </a:bodyPr>
          <a:lstStyle/>
          <a:p>
            <a:pPr algn="just"/>
            <a:r>
              <a:rPr lang="en-US" sz="2000" dirty="0" smtClean="0">
                <a:latin typeface="Times New Roman" pitchFamily="18" charset="0"/>
                <a:cs typeface="Times New Roman" pitchFamily="18" charset="0"/>
              </a:rPr>
              <a:t>Occur when an attacker successfully inserts an intermediary software or program between two communicating  systems.</a:t>
            </a:r>
            <a:endParaRPr lang="en-US" sz="2000" dirty="0">
              <a:latin typeface="Times New Roman" pitchFamily="18" charset="0"/>
              <a:cs typeface="Times New Roman" pitchFamily="18" charset="0"/>
            </a:endParaRPr>
          </a:p>
        </p:txBody>
      </p:sp>
      <p:pic>
        <p:nvPicPr>
          <p:cNvPr id="6" name="Picture 5" descr="Main_the_middle1.JPG"/>
          <p:cNvPicPr>
            <a:picLocks noChangeAspect="1"/>
          </p:cNvPicPr>
          <p:nvPr/>
        </p:nvPicPr>
        <p:blipFill>
          <a:blip r:embed="rId2" cstate="print"/>
          <a:stretch>
            <a:fillRect/>
          </a:stretch>
        </p:blipFill>
        <p:spPr>
          <a:xfrm>
            <a:off x="1666875" y="1828800"/>
            <a:ext cx="5419725" cy="2209800"/>
          </a:xfrm>
          <a:prstGeom prst="rect">
            <a:avLst/>
          </a:prstGeom>
        </p:spPr>
      </p:pic>
      <p:sp>
        <p:nvSpPr>
          <p:cNvPr id="7" name="Rectangle 6"/>
          <p:cNvSpPr/>
          <p:nvPr/>
        </p:nvSpPr>
        <p:spPr>
          <a:xfrm>
            <a:off x="1219200" y="4038600"/>
            <a:ext cx="8610600" cy="2585323"/>
          </a:xfrm>
          <a:prstGeom prst="rect">
            <a:avLst/>
          </a:prstGeom>
        </p:spPr>
        <p:txBody>
          <a:bodyPr wrap="square">
            <a:spAutoFit/>
          </a:bodyPr>
          <a:lstStyle/>
          <a:p>
            <a:pPr marL="280988" indent="-280988" algn="just">
              <a:lnSpc>
                <a:spcPct val="150000"/>
              </a:lnSpc>
              <a:buFont typeface="Arial" pitchFamily="34" charset="0"/>
              <a:buChar char="•"/>
            </a:pPr>
            <a:r>
              <a:rPr lang="en-US" dirty="0" smtClean="0">
                <a:latin typeface="Times New Roman" pitchFamily="18" charset="0"/>
                <a:cs typeface="Times New Roman" pitchFamily="18" charset="0"/>
              </a:rPr>
              <a:t> The MITM attack is very effective because of the nature of the http protocol and data transfer which are all ASCII based. </a:t>
            </a:r>
          </a:p>
          <a:p>
            <a:pPr marL="280988" indent="-280988" algn="just">
              <a:lnSpc>
                <a:spcPct val="150000"/>
              </a:lnSpc>
              <a:buFont typeface="Arial" pitchFamily="34" charset="0"/>
              <a:buChar char="•"/>
            </a:pPr>
            <a:r>
              <a:rPr lang="en-US" dirty="0" smtClean="0">
                <a:latin typeface="Times New Roman" pitchFamily="18" charset="0"/>
                <a:cs typeface="Times New Roman" pitchFamily="18" charset="0"/>
              </a:rPr>
              <a:t> It’s possible to capture a session cookie reading the http header, but it’s also possible to change an amount of money transaction inside the application context.</a:t>
            </a:r>
          </a:p>
          <a:p>
            <a:pPr marL="280988" indent="-280988" algn="just">
              <a:lnSpc>
                <a:spcPct val="150000"/>
              </a:lnSpc>
              <a:buFont typeface="Arial" pitchFamily="34" charset="0"/>
              <a:buChar char="•"/>
            </a:pPr>
            <a:r>
              <a:rPr lang="en-US" dirty="0" err="1" smtClean="0">
                <a:latin typeface="Times New Roman" pitchFamily="18" charset="0"/>
                <a:cs typeface="Times New Roman" pitchFamily="18" charset="0"/>
              </a:rPr>
              <a:t>E.g</a:t>
            </a:r>
            <a:r>
              <a:rPr lang="en-US" dirty="0" smtClean="0">
                <a:latin typeface="Times New Roman" pitchFamily="18" charset="0"/>
                <a:cs typeface="Times New Roman" pitchFamily="18" charset="0"/>
              </a:rPr>
              <a:t> : Eavesdropping</a:t>
            </a:r>
          </a:p>
          <a:p>
            <a:pPr marL="280988" indent="-280988" algn="just">
              <a:lnSpc>
                <a:spcPct val="150000"/>
              </a:lnSpc>
              <a:buFont typeface="Arial" pitchFamily="34" charset="0"/>
              <a:buChar cha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90671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20FCA7-7CD6-4DC1-80B8-ACA47B4EEDB0}" type="slidenum">
              <a:rPr lang="en-IN" smtClean="0"/>
              <a:t>28</a:t>
            </a:fld>
            <a:endParaRPr lang="en-IN"/>
          </a:p>
        </p:txBody>
      </p:sp>
      <p:sp>
        <p:nvSpPr>
          <p:cNvPr id="5" name="Title 1"/>
          <p:cNvSpPr>
            <a:spLocks noGrp="1"/>
          </p:cNvSpPr>
          <p:nvPr>
            <p:ph type="title"/>
          </p:nvPr>
        </p:nvSpPr>
        <p:spPr>
          <a:xfrm>
            <a:off x="287992" y="0"/>
            <a:ext cx="6616390" cy="758283"/>
          </a:xfrm>
        </p:spPr>
        <p:txBody>
          <a:bodyPr/>
          <a:lstStyle/>
          <a:p>
            <a:r>
              <a:rPr lang="en-US" b="1" dirty="0" smtClean="0">
                <a:latin typeface="Times New Roman" pitchFamily="18" charset="0"/>
                <a:cs typeface="Times New Roman" pitchFamily="18" charset="0"/>
              </a:rPr>
              <a:t>Social Engineering Attack</a:t>
            </a:r>
            <a:endParaRPr lang="en-US" b="1" dirty="0">
              <a:latin typeface="Times New Roman" pitchFamily="18" charset="0"/>
              <a:cs typeface="Times New Roman" pitchFamily="18" charset="0"/>
            </a:endParaRPr>
          </a:p>
        </p:txBody>
      </p:sp>
      <p:sp>
        <p:nvSpPr>
          <p:cNvPr id="6" name="Content Placeholder 2"/>
          <p:cNvSpPr>
            <a:spLocks noGrp="1"/>
          </p:cNvSpPr>
          <p:nvPr>
            <p:ph idx="1"/>
          </p:nvPr>
        </p:nvSpPr>
        <p:spPr>
          <a:xfrm>
            <a:off x="924339" y="1073426"/>
            <a:ext cx="8686800" cy="5486400"/>
          </a:xfrm>
        </p:spPr>
        <p:txBody>
          <a:bodyPr>
            <a:noAutofit/>
          </a:bodyPr>
          <a:lstStyle/>
          <a:p>
            <a:pPr algn="just">
              <a:lnSpc>
                <a:spcPct val="150000"/>
              </a:lnSpc>
            </a:pPr>
            <a:r>
              <a:rPr lang="en-US" sz="2000" dirty="0" smtClean="0">
                <a:latin typeface="Times New Roman" pitchFamily="18" charset="0"/>
                <a:cs typeface="Times New Roman" pitchFamily="18" charset="0"/>
              </a:rPr>
              <a:t>Social engineering attacks can take place both online and offline. Online social engineering attacks usually take the form of </a:t>
            </a:r>
            <a:r>
              <a:rPr lang="en-US" sz="2000" u="sng" dirty="0" smtClean="0">
                <a:latin typeface="Times New Roman" pitchFamily="18" charset="0"/>
                <a:cs typeface="Times New Roman" pitchFamily="18" charset="0"/>
                <a:hlinkClick r:id="rId2"/>
              </a:rPr>
              <a:t>phishing</a:t>
            </a:r>
            <a:r>
              <a:rPr lang="en-US" sz="2000" dirty="0" smtClean="0">
                <a:latin typeface="Times New Roman" pitchFamily="18" charset="0"/>
                <a:cs typeface="Times New Roman" pitchFamily="18" charset="0"/>
              </a:rPr>
              <a:t> or pharming attempts, which present unsuspecting users with legitimate-looking emails or websites in order to convince to part with important information or money.</a:t>
            </a:r>
          </a:p>
          <a:p>
            <a:pPr algn="just"/>
            <a:r>
              <a:rPr lang="en-US" sz="2000" dirty="0" smtClean="0">
                <a:latin typeface="Times New Roman" pitchFamily="18" charset="0"/>
                <a:cs typeface="Times New Roman" pitchFamily="18" charset="0"/>
              </a:rPr>
              <a:t>Another form of online social engineering involves convincing a user to download a file, usually in the guise of a security or application update, game or other desired program.</a:t>
            </a:r>
          </a:p>
          <a:p>
            <a:pPr algn="just"/>
            <a:r>
              <a:rPr lang="en-US" sz="2000" dirty="0" smtClean="0">
                <a:latin typeface="Times New Roman" pitchFamily="18" charset="0"/>
                <a:cs typeface="Times New Roman" pitchFamily="18" charset="0"/>
              </a:rPr>
              <a:t>Once downloaded and run however, the file turns out to be something entirely different, and almost always malicious.</a:t>
            </a:r>
          </a:p>
          <a:p>
            <a:pPr algn="just"/>
            <a:r>
              <a:rPr lang="en-US" sz="2000" dirty="0" smtClean="0">
                <a:latin typeface="Times New Roman" pitchFamily="18" charset="0"/>
                <a:cs typeface="Times New Roman" pitchFamily="18" charset="0"/>
              </a:rPr>
              <a:t>Despite the simplicity of many social engineering attacks, they tend to be consistently effective, as they exploit natural human tendencies based on trust, desire or curiosity.</a:t>
            </a:r>
          </a:p>
          <a:p>
            <a:pPr algn="just">
              <a:buNone/>
            </a:pPr>
            <a:r>
              <a:rPr lang="en-US" sz="2000" dirty="0" smtClean="0"/>
              <a:t/>
            </a:r>
            <a:br>
              <a:rPr lang="en-US" sz="2000" dirty="0" smtClean="0"/>
            </a:br>
            <a:endParaRPr lang="en-US" sz="2000" b="1" dirty="0" smtClean="0">
              <a:solidFill>
                <a:srgbClr val="E11C1E"/>
              </a:solidFill>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837573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20FCA7-7CD6-4DC1-80B8-ACA47B4EEDB0}" type="slidenum">
              <a:rPr lang="en-IN" smtClean="0"/>
              <a:t>29</a:t>
            </a:fld>
            <a:endParaRPr lang="en-IN"/>
          </a:p>
        </p:txBody>
      </p:sp>
      <p:sp>
        <p:nvSpPr>
          <p:cNvPr id="6" name="Title 1"/>
          <p:cNvSpPr>
            <a:spLocks noGrp="1"/>
          </p:cNvSpPr>
          <p:nvPr>
            <p:ph type="title"/>
          </p:nvPr>
        </p:nvSpPr>
        <p:spPr>
          <a:xfrm>
            <a:off x="89210" y="-1"/>
            <a:ext cx="6616390" cy="758283"/>
          </a:xfrm>
        </p:spPr>
        <p:txBody>
          <a:bodyPr/>
          <a:lstStyle/>
          <a:p>
            <a:r>
              <a:rPr lang="en-US" b="1" dirty="0" smtClean="0">
                <a:latin typeface="Times New Roman" pitchFamily="18" charset="0"/>
                <a:cs typeface="Times New Roman" pitchFamily="18" charset="0"/>
              </a:rPr>
              <a:t> Phishing Attack</a:t>
            </a:r>
            <a:endParaRPr lang="en-US" b="1" dirty="0">
              <a:latin typeface="Times New Roman" pitchFamily="18" charset="0"/>
              <a:cs typeface="Times New Roman" pitchFamily="18" charset="0"/>
            </a:endParaRPr>
          </a:p>
        </p:txBody>
      </p:sp>
      <p:sp>
        <p:nvSpPr>
          <p:cNvPr id="7" name="Content Placeholder 2"/>
          <p:cNvSpPr>
            <a:spLocks noGrp="1"/>
          </p:cNvSpPr>
          <p:nvPr>
            <p:ph idx="1"/>
          </p:nvPr>
        </p:nvSpPr>
        <p:spPr>
          <a:xfrm>
            <a:off x="1838739" y="725557"/>
            <a:ext cx="8686800" cy="5486400"/>
          </a:xfrm>
        </p:spPr>
        <p:txBody>
          <a:bodyPr>
            <a:noAutofit/>
          </a:bodyPr>
          <a:lstStyle/>
          <a:p>
            <a:pPr algn="just">
              <a:lnSpc>
                <a:spcPct val="200000"/>
              </a:lnSpc>
            </a:pPr>
            <a:r>
              <a:rPr lang="en-US" sz="2000" b="1" dirty="0" smtClean="0">
                <a:solidFill>
                  <a:srgbClr val="E11C1E"/>
                </a:solidFill>
                <a:latin typeface="Times New Roman" pitchFamily="18" charset="0"/>
                <a:cs typeface="Times New Roman" pitchFamily="18" charset="0"/>
              </a:rPr>
              <a:t>Phishing</a:t>
            </a:r>
            <a:r>
              <a:rPr lang="en-US" sz="2000" dirty="0" smtClean="0">
                <a:latin typeface="Times New Roman" pitchFamily="18" charset="0"/>
                <a:cs typeface="Times New Roman" pitchFamily="18" charset="0"/>
              </a:rPr>
              <a:t> is a type of deception designed to steal your valuable personal data, such as credit card numbers, passwords, account data, or other information.</a:t>
            </a:r>
          </a:p>
          <a:p>
            <a:pPr algn="just">
              <a:lnSpc>
                <a:spcPct val="200000"/>
              </a:lnSpc>
            </a:pPr>
            <a:r>
              <a:rPr lang="en-US" sz="2000" dirty="0" smtClean="0">
                <a:latin typeface="Times New Roman" pitchFamily="18" charset="0"/>
                <a:cs typeface="Times New Roman" pitchFamily="18" charset="0"/>
              </a:rPr>
              <a:t>Con artists might send millions of fraudulent e-mail messages that appear to come from Web sites you trust, like your bank or credit card company, and request that you provide personal information.</a:t>
            </a:r>
          </a:p>
          <a:p>
            <a:pPr algn="just">
              <a:lnSpc>
                <a:spcPct val="200000"/>
              </a:lnSpc>
            </a:pPr>
            <a:r>
              <a:rPr lang="en-US" sz="2000" b="1" dirty="0" smtClean="0">
                <a:latin typeface="Times New Roman" pitchFamily="18" charset="0"/>
                <a:cs typeface="Times New Roman" pitchFamily="18" charset="0"/>
              </a:rPr>
              <a:t>Banking Link Scam</a:t>
            </a:r>
            <a:r>
              <a:rPr lang="en-US" sz="2000" dirty="0" smtClean="0">
                <a:latin typeface="Times New Roman" pitchFamily="18" charset="0"/>
                <a:cs typeface="Times New Roman" pitchFamily="18" charset="0"/>
              </a:rPr>
              <a:t>: Hackers send you an email with a phony link to your bank, tricking you into entering in your bank ID and password.</a:t>
            </a:r>
          </a:p>
          <a:p>
            <a:pPr algn="just">
              <a:lnSpc>
                <a:spcPct val="200000"/>
              </a:lnSpc>
            </a:pPr>
            <a:r>
              <a:rPr lang="en-US" sz="2000" b="1" dirty="0" smtClean="0">
                <a:latin typeface="Times New Roman" pitchFamily="18" charset="0"/>
                <a:cs typeface="Times New Roman" pitchFamily="18" charset="0"/>
              </a:rPr>
              <a:t>Face book Message Link Scam: </a:t>
            </a:r>
            <a:r>
              <a:rPr lang="en-US" sz="2000" dirty="0" smtClean="0">
                <a:latin typeface="Times New Roman" pitchFamily="18" charset="0"/>
                <a:cs typeface="Times New Roman" pitchFamily="18" charset="0"/>
              </a:rPr>
              <a:t>Vin Diesel has just died. Find out that your PC will be pushing up the daisies with this link.</a:t>
            </a:r>
          </a:p>
          <a:p>
            <a:pPr algn="just">
              <a:lnSpc>
                <a:spcPct val="200000"/>
              </a:lnSpc>
              <a:buNone/>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a:lnSpc>
                <a:spcPct val="200000"/>
              </a:lnSpc>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386802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7490"/>
          </a:xfrm>
        </p:spPr>
        <p:txBody>
          <a:bodyPr/>
          <a:lstStyle/>
          <a:p>
            <a:r>
              <a:rPr lang="en-US" b="1" dirty="0">
                <a:latin typeface="Times New Roman" pitchFamily="18" charset="0"/>
                <a:cs typeface="Times New Roman" pitchFamily="18" charset="0"/>
              </a:rPr>
              <a:t>Business</a:t>
            </a:r>
            <a:r>
              <a:rPr lang="en-US" b="1" dirty="0"/>
              <a:t> needs </a:t>
            </a:r>
            <a:endParaRPr lang="en-IN" b="1" dirty="0"/>
          </a:p>
        </p:txBody>
      </p:sp>
      <p:sp>
        <p:nvSpPr>
          <p:cNvPr id="4" name="Slide Number Placeholder 3"/>
          <p:cNvSpPr>
            <a:spLocks noGrp="1"/>
          </p:cNvSpPr>
          <p:nvPr>
            <p:ph type="sldNum" sz="quarter" idx="12"/>
          </p:nvPr>
        </p:nvSpPr>
        <p:spPr/>
        <p:txBody>
          <a:bodyPr/>
          <a:lstStyle/>
          <a:p>
            <a:fld id="{7F20FCA7-7CD6-4DC1-80B8-ACA47B4EEDB0}" type="slidenum">
              <a:rPr lang="en-IN" smtClean="0"/>
              <a:t>3</a:t>
            </a:fld>
            <a:endParaRPr lang="en-IN"/>
          </a:p>
        </p:txBody>
      </p:sp>
      <p:sp>
        <p:nvSpPr>
          <p:cNvPr id="5" name="Content Placeholder 2"/>
          <p:cNvSpPr>
            <a:spLocks noGrp="1"/>
          </p:cNvSpPr>
          <p:nvPr>
            <p:ph idx="1"/>
          </p:nvPr>
        </p:nvSpPr>
        <p:spPr>
          <a:xfrm>
            <a:off x="2549456" y="1577009"/>
            <a:ext cx="8915400" cy="3777622"/>
          </a:xfrm>
        </p:spPr>
        <p:txBody>
          <a:bodyPr>
            <a:normAutofit/>
          </a:bodyPr>
          <a:lstStyle/>
          <a:p>
            <a:pPr>
              <a:buNone/>
            </a:pPr>
            <a:r>
              <a:rPr lang="en-US" sz="2000" dirty="0" smtClean="0">
                <a:latin typeface="Times New Roman" pitchFamily="18" charset="0"/>
                <a:cs typeface="Times New Roman" pitchFamily="18" charset="0"/>
              </a:rPr>
              <a:t>Information security performs four important functions for an organization </a:t>
            </a:r>
          </a:p>
          <a:p>
            <a:pPr>
              <a:buFont typeface="+mj-lt"/>
              <a:buAutoNum type="arabicPeriod"/>
            </a:pPr>
            <a:r>
              <a:rPr lang="en-US" sz="2000" dirty="0" smtClean="0">
                <a:latin typeface="Times New Roman" pitchFamily="18" charset="0"/>
                <a:cs typeface="Times New Roman" pitchFamily="18" charset="0"/>
              </a:rPr>
              <a:t>Protecting the organization’ s ability to function </a:t>
            </a:r>
          </a:p>
          <a:p>
            <a:pPr>
              <a:buFont typeface="+mj-lt"/>
              <a:buAutoNum type="arabicPeriod"/>
            </a:pPr>
            <a:r>
              <a:rPr lang="en-US" sz="2000" dirty="0" smtClean="0">
                <a:latin typeface="Times New Roman" pitchFamily="18" charset="0"/>
                <a:cs typeface="Times New Roman" pitchFamily="18" charset="0"/>
              </a:rPr>
              <a:t>Enabling the safe operation of application running on the organization </a:t>
            </a:r>
          </a:p>
          <a:p>
            <a:pPr>
              <a:buFont typeface="+mj-lt"/>
              <a:buAutoNum type="arabicPeriod"/>
            </a:pPr>
            <a:r>
              <a:rPr lang="en-US" sz="2000" dirty="0" smtClean="0">
                <a:latin typeface="Times New Roman" pitchFamily="18" charset="0"/>
                <a:cs typeface="Times New Roman" pitchFamily="18" charset="0"/>
              </a:rPr>
              <a:t>Protecting the data the organization collects and uses </a:t>
            </a:r>
          </a:p>
          <a:p>
            <a:pPr>
              <a:buFont typeface="+mj-lt"/>
              <a:buAutoNum type="arabicPeriod"/>
            </a:pPr>
            <a:r>
              <a:rPr lang="en-US" sz="2000" dirty="0" smtClean="0">
                <a:latin typeface="Times New Roman" pitchFamily="18" charset="0"/>
                <a:cs typeface="Times New Roman" pitchFamily="18" charset="0"/>
              </a:rPr>
              <a:t>Safeguarding the organization’s technology assets </a:t>
            </a:r>
          </a:p>
          <a:p>
            <a:pPr marL="0" indent="0">
              <a:buNone/>
            </a:pPr>
            <a:endParaRPr lang="en-IN" sz="2000" dirty="0">
              <a:latin typeface="Times New Roman" pitchFamily="18" charset="0"/>
              <a:cs typeface="Times New Roman" pitchFamily="18" charset="0"/>
            </a:endParaRPr>
          </a:p>
        </p:txBody>
      </p:sp>
      <p:pic>
        <p:nvPicPr>
          <p:cNvPr id="6" name="Picture 2" descr="C:\Users\Suresh K Kumar\Pictures\business-security-600x450.png"/>
          <p:cNvPicPr>
            <a:picLocks noChangeAspect="1" noChangeArrowheads="1"/>
          </p:cNvPicPr>
          <p:nvPr/>
        </p:nvPicPr>
        <p:blipFill>
          <a:blip r:embed="rId2" cstate="print"/>
          <a:srcRect/>
          <a:stretch>
            <a:fillRect/>
          </a:stretch>
        </p:blipFill>
        <p:spPr bwMode="auto">
          <a:xfrm>
            <a:off x="4161452" y="3895954"/>
            <a:ext cx="4008513" cy="2540270"/>
          </a:xfrm>
          <a:prstGeom prst="rect">
            <a:avLst/>
          </a:prstGeom>
          <a:noFill/>
        </p:spPr>
      </p:pic>
    </p:spTree>
    <p:extLst>
      <p:ext uri="{BB962C8B-B14F-4D97-AF65-F5344CB8AC3E}">
        <p14:creationId xmlns:p14="http://schemas.microsoft.com/office/powerpoint/2010/main" val="3082633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20FCA7-7CD6-4DC1-80B8-ACA47B4EEDB0}" type="slidenum">
              <a:rPr lang="en-IN" smtClean="0"/>
              <a:t>30</a:t>
            </a:fld>
            <a:endParaRPr lang="en-IN"/>
          </a:p>
        </p:txBody>
      </p:sp>
      <p:sp>
        <p:nvSpPr>
          <p:cNvPr id="5" name="Title 1"/>
          <p:cNvSpPr>
            <a:spLocks noGrp="1"/>
          </p:cNvSpPr>
          <p:nvPr>
            <p:ph type="title"/>
          </p:nvPr>
        </p:nvSpPr>
        <p:spPr>
          <a:xfrm>
            <a:off x="89210" y="-1"/>
            <a:ext cx="6616390" cy="758283"/>
          </a:xfrm>
        </p:spPr>
        <p:txBody>
          <a:bodyPr/>
          <a:lstStyle/>
          <a:p>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PRETexting</a:t>
            </a:r>
            <a:r>
              <a:rPr lang="en-US" b="1" dirty="0" smtClean="0">
                <a:latin typeface="Times New Roman" pitchFamily="18" charset="0"/>
                <a:cs typeface="Times New Roman" pitchFamily="18" charset="0"/>
              </a:rPr>
              <a:t> Attack</a:t>
            </a:r>
            <a:endParaRPr lang="en-US" b="1" dirty="0">
              <a:latin typeface="Times New Roman" pitchFamily="18" charset="0"/>
              <a:cs typeface="Times New Roman" pitchFamily="18" charset="0"/>
            </a:endParaRPr>
          </a:p>
        </p:txBody>
      </p:sp>
      <p:sp>
        <p:nvSpPr>
          <p:cNvPr id="6" name="Content Placeholder 2"/>
          <p:cNvSpPr>
            <a:spLocks noGrp="1"/>
          </p:cNvSpPr>
          <p:nvPr>
            <p:ph idx="1"/>
          </p:nvPr>
        </p:nvSpPr>
        <p:spPr>
          <a:xfrm>
            <a:off x="1918252" y="914400"/>
            <a:ext cx="8686800" cy="5486400"/>
          </a:xfrm>
        </p:spPr>
        <p:txBody>
          <a:bodyPr>
            <a:normAutofit/>
          </a:bodyPr>
          <a:lstStyle/>
          <a:p>
            <a:pPr algn="just">
              <a:lnSpc>
                <a:spcPct val="110000"/>
              </a:lnSpc>
            </a:pPr>
            <a:r>
              <a:rPr lang="en-US" sz="2000" dirty="0" smtClean="0">
                <a:latin typeface="Times New Roman" pitchFamily="18" charset="0"/>
                <a:cs typeface="Times New Roman" pitchFamily="18" charset="0"/>
              </a:rPr>
              <a:t>Pretexting is another form of social engineering where attackers focus on creating a good pretext, or a fabricated scenario, that they can use to try and steal their victims’ personal information. </a:t>
            </a:r>
          </a:p>
          <a:p>
            <a:pPr algn="just">
              <a:lnSpc>
                <a:spcPct val="110000"/>
              </a:lnSpc>
            </a:pPr>
            <a:r>
              <a:rPr lang="en-US" sz="2000" dirty="0" smtClean="0">
                <a:latin typeface="Times New Roman" pitchFamily="18" charset="0"/>
                <a:cs typeface="Times New Roman" pitchFamily="18" charset="0"/>
              </a:rPr>
              <a:t>These types of attacks commonly take the form of a scammer who pretends that they need certain bits of information from their target in order to confirm their identity.</a:t>
            </a:r>
          </a:p>
          <a:p>
            <a:pPr algn="just">
              <a:lnSpc>
                <a:spcPct val="110000"/>
              </a:lnSpc>
              <a:buNone/>
            </a:pPr>
            <a:r>
              <a:rPr lang="en-US" sz="2000" b="1" dirty="0" smtClean="0">
                <a:latin typeface="Times New Roman" pitchFamily="18" charset="0"/>
                <a:cs typeface="Times New Roman" pitchFamily="18" charset="0"/>
              </a:rPr>
              <a:t>Baiting</a:t>
            </a:r>
          </a:p>
          <a:p>
            <a:pPr algn="just">
              <a:lnSpc>
                <a:spcPct val="110000"/>
              </a:lnSpc>
            </a:pPr>
            <a:r>
              <a:rPr lang="en-US" sz="2000" dirty="0" smtClean="0">
                <a:latin typeface="Times New Roman" pitchFamily="18" charset="0"/>
                <a:cs typeface="Times New Roman" pitchFamily="18" charset="0"/>
              </a:rPr>
              <a:t>Baiting is in many ways similar to phishing attacks. However, what distinguishes them from other types of social engineering is the promise of an item or good that hackers use to entice victims. </a:t>
            </a:r>
          </a:p>
          <a:p>
            <a:pPr algn="just">
              <a:lnSpc>
                <a:spcPct val="110000"/>
              </a:lnSpc>
            </a:pPr>
            <a:r>
              <a:rPr lang="en-US" sz="2000" dirty="0" smtClean="0">
                <a:latin typeface="Times New Roman" pitchFamily="18" charset="0"/>
                <a:cs typeface="Times New Roman" pitchFamily="18" charset="0"/>
              </a:rPr>
              <a:t>Baiters may offer users free music or movie downloads, if they surrender their login credentials to a certain site.</a:t>
            </a:r>
          </a:p>
          <a:p>
            <a:pPr algn="just">
              <a:lnSpc>
                <a:spcPct val="110000"/>
              </a:lnSpc>
            </a:pPr>
            <a:r>
              <a:rPr lang="en-US" sz="2000" dirty="0" smtClean="0">
                <a:latin typeface="Times New Roman" pitchFamily="18" charset="0"/>
                <a:cs typeface="Times New Roman" pitchFamily="18" charset="0"/>
              </a:rPr>
              <a:t>Baiting attacks are not restricted to online schemes, either. Attackers can also focus on exploiting human curiosity via the use of physical media.</a:t>
            </a:r>
          </a:p>
          <a:p>
            <a:pPr>
              <a:lnSpc>
                <a:spcPct val="110000"/>
              </a:lnSpc>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100463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C38277-986B-4250-8FF1-C58C8D7770C8}"/>
              </a:ext>
            </a:extLst>
          </p:cNvPr>
          <p:cNvSpPr>
            <a:spLocks noGrp="1"/>
          </p:cNvSpPr>
          <p:nvPr>
            <p:ph type="title"/>
          </p:nvPr>
        </p:nvSpPr>
        <p:spPr>
          <a:xfrm>
            <a:off x="1643869" y="743378"/>
            <a:ext cx="8911687" cy="436064"/>
          </a:xfrm>
        </p:spPr>
        <p:txBody>
          <a:bodyPr>
            <a:noAutofit/>
          </a:bodyPr>
          <a:lstStyle/>
          <a:p>
            <a:r>
              <a:rPr lang="en-US" altLang="zh-TW" sz="2400" b="1" dirty="0"/>
              <a:t>Critical Characteristics Of Information</a:t>
            </a:r>
            <a:endParaRPr lang="en-IN" sz="2400" b="1" dirty="0">
              <a:solidFill>
                <a:schemeClr val="tx1">
                  <a:lumMod val="95000"/>
                  <a:lumOff val="5000"/>
                </a:schemeClr>
              </a:solidFill>
            </a:endParaRPr>
          </a:p>
        </p:txBody>
      </p:sp>
      <p:sp>
        <p:nvSpPr>
          <p:cNvPr id="3" name="Content Placeholder 2">
            <a:extLst>
              <a:ext uri="{FF2B5EF4-FFF2-40B4-BE49-F238E27FC236}">
                <a16:creationId xmlns="" xmlns:a16="http://schemas.microsoft.com/office/drawing/2014/main" id="{3D0398AC-3F76-4B05-A99C-2DE3635A60BE}"/>
              </a:ext>
            </a:extLst>
          </p:cNvPr>
          <p:cNvSpPr>
            <a:spLocks noGrp="1"/>
          </p:cNvSpPr>
          <p:nvPr>
            <p:ph idx="1"/>
          </p:nvPr>
        </p:nvSpPr>
        <p:spPr>
          <a:xfrm>
            <a:off x="1643869" y="1431234"/>
            <a:ext cx="8915400" cy="5274366"/>
          </a:xfrm>
        </p:spPr>
        <p:txBody>
          <a:bodyPr>
            <a:noAutofit/>
          </a:bodyPr>
          <a:lstStyle/>
          <a:p>
            <a:pPr>
              <a:lnSpc>
                <a:spcPct val="150000"/>
              </a:lnSpc>
              <a:buNone/>
            </a:pPr>
            <a:r>
              <a:rPr lang="en-US" altLang="zh-TW" sz="2000" dirty="0">
                <a:latin typeface="Times New Roman" panose="02020603050405020304" pitchFamily="18" charset="0"/>
                <a:cs typeface="Times New Roman" panose="02020603050405020304" pitchFamily="18" charset="0"/>
              </a:rPr>
              <a:t>The value of information comes from the characteristics it possesses. </a:t>
            </a:r>
          </a:p>
          <a:p>
            <a:pPr lvl="1">
              <a:lnSpc>
                <a:spcPct val="150000"/>
              </a:lnSpc>
            </a:pPr>
            <a:r>
              <a:rPr lang="en-US" altLang="zh-TW" sz="2000" dirty="0">
                <a:latin typeface="Times New Roman" panose="02020603050405020304" pitchFamily="18" charset="0"/>
                <a:cs typeface="Times New Roman" panose="02020603050405020304" pitchFamily="18" charset="0"/>
              </a:rPr>
              <a:t>Privacy</a:t>
            </a:r>
          </a:p>
          <a:p>
            <a:pPr lvl="1">
              <a:lnSpc>
                <a:spcPct val="150000"/>
              </a:lnSpc>
            </a:pPr>
            <a:r>
              <a:rPr lang="en-US" altLang="zh-TW" sz="2000" dirty="0">
                <a:latin typeface="Times New Roman" panose="02020603050405020304" pitchFamily="18" charset="0"/>
                <a:cs typeface="Times New Roman" panose="02020603050405020304" pitchFamily="18" charset="0"/>
              </a:rPr>
              <a:t>Identification</a:t>
            </a:r>
          </a:p>
          <a:p>
            <a:pPr lvl="1">
              <a:lnSpc>
                <a:spcPct val="150000"/>
              </a:lnSpc>
            </a:pPr>
            <a:r>
              <a:rPr lang="en-US" altLang="zh-TW" sz="2000" dirty="0">
                <a:latin typeface="Times New Roman" panose="02020603050405020304" pitchFamily="18" charset="0"/>
                <a:cs typeface="Times New Roman" panose="02020603050405020304" pitchFamily="18" charset="0"/>
              </a:rPr>
              <a:t>Authentication</a:t>
            </a:r>
          </a:p>
          <a:p>
            <a:pPr lvl="1">
              <a:lnSpc>
                <a:spcPct val="150000"/>
              </a:lnSpc>
            </a:pPr>
            <a:r>
              <a:rPr lang="en-US" altLang="zh-TW" sz="2000" dirty="0">
                <a:latin typeface="Times New Roman" panose="02020603050405020304" pitchFamily="18" charset="0"/>
                <a:cs typeface="Times New Roman" panose="02020603050405020304" pitchFamily="18" charset="0"/>
              </a:rPr>
              <a:t>Authorization</a:t>
            </a:r>
          </a:p>
          <a:p>
            <a:pPr lvl="1">
              <a:lnSpc>
                <a:spcPct val="150000"/>
              </a:lnSpc>
            </a:pPr>
            <a:r>
              <a:rPr lang="en-US" altLang="zh-TW" sz="2000" dirty="0">
                <a:latin typeface="Times New Roman" panose="02020603050405020304" pitchFamily="18" charset="0"/>
                <a:cs typeface="Times New Roman" panose="02020603050405020304" pitchFamily="18" charset="0"/>
              </a:rPr>
              <a:t>Accountability</a:t>
            </a:r>
          </a:p>
          <a:p>
            <a:pPr lvl="1">
              <a:lnSpc>
                <a:spcPct val="150000"/>
              </a:lnSpc>
            </a:pPr>
            <a:r>
              <a:rPr lang="en-US" altLang="zh-TW" sz="2000" dirty="0">
                <a:latin typeface="Times New Roman" panose="02020603050405020304" pitchFamily="18" charset="0"/>
                <a:cs typeface="Times New Roman" panose="02020603050405020304" pitchFamily="18" charset="0"/>
              </a:rPr>
              <a:t>Accuracy</a:t>
            </a:r>
          </a:p>
          <a:p>
            <a:pPr lvl="1">
              <a:lnSpc>
                <a:spcPct val="150000"/>
              </a:lnSpc>
            </a:pPr>
            <a:r>
              <a:rPr lang="en-US" altLang="zh-TW" sz="2000" dirty="0">
                <a:latin typeface="Times New Roman" panose="02020603050405020304" pitchFamily="18" charset="0"/>
                <a:cs typeface="Times New Roman" panose="02020603050405020304" pitchFamily="18" charset="0"/>
              </a:rPr>
              <a:t>Utility</a:t>
            </a:r>
          </a:p>
          <a:p>
            <a:pPr lvl="1">
              <a:lnSpc>
                <a:spcPct val="150000"/>
              </a:lnSpc>
            </a:pPr>
            <a:r>
              <a:rPr lang="en-US" altLang="zh-TW" sz="2000" dirty="0">
                <a:latin typeface="Times New Roman" panose="02020603050405020304" pitchFamily="18" charset="0"/>
                <a:cs typeface="Times New Roman" panose="02020603050405020304" pitchFamily="18" charset="0"/>
              </a:rPr>
              <a:t>Possession</a:t>
            </a:r>
          </a:p>
          <a:p>
            <a:pPr marL="0" indent="0" algn="just">
              <a:lnSpc>
                <a:spcPct val="150000"/>
              </a:lnSpc>
              <a:buNone/>
            </a:pPr>
            <a:endParaRPr lang="en-US" alt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EE248A2A-F416-476C-87AC-FC9D9DC3E184}"/>
              </a:ext>
            </a:extLst>
          </p:cNvPr>
          <p:cNvSpPr>
            <a:spLocks noGrp="1"/>
          </p:cNvSpPr>
          <p:nvPr>
            <p:ph type="sldNum" sz="quarter" idx="12"/>
          </p:nvPr>
        </p:nvSpPr>
        <p:spPr/>
        <p:txBody>
          <a:bodyPr/>
          <a:lstStyle/>
          <a:p>
            <a:fld id="{7F20FCA7-7CD6-4DC1-80B8-ACA47B4EEDB0}" type="slidenum">
              <a:rPr lang="en-IN" smtClean="0"/>
              <a:t>31</a:t>
            </a:fld>
            <a:endParaRPr lang="en-IN"/>
          </a:p>
        </p:txBody>
      </p:sp>
    </p:spTree>
    <p:extLst>
      <p:ext uri="{BB962C8B-B14F-4D97-AF65-F5344CB8AC3E}">
        <p14:creationId xmlns:p14="http://schemas.microsoft.com/office/powerpoint/2010/main" val="2529008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20FCA7-7CD6-4DC1-80B8-ACA47B4EEDB0}" type="slidenum">
              <a:rPr lang="en-IN" smtClean="0"/>
              <a:t>32</a:t>
            </a:fld>
            <a:endParaRPr lang="en-IN"/>
          </a:p>
        </p:txBody>
      </p:sp>
      <p:sp>
        <p:nvSpPr>
          <p:cNvPr id="5" name="Title 1"/>
          <p:cNvSpPr>
            <a:spLocks noGrp="1"/>
          </p:cNvSpPr>
          <p:nvPr>
            <p:ph type="title"/>
          </p:nvPr>
        </p:nvSpPr>
        <p:spPr>
          <a:xfrm>
            <a:off x="89210" y="-1"/>
            <a:ext cx="6616390" cy="758283"/>
          </a:xfrm>
        </p:spPr>
        <p:txBody>
          <a:bodyPr>
            <a:normAutofit/>
          </a:bodyPr>
          <a:lstStyle/>
          <a:p>
            <a:r>
              <a:rPr lang="en-US" b="1" dirty="0" smtClean="0">
                <a:latin typeface="Times New Roman" pitchFamily="18" charset="0"/>
                <a:cs typeface="Times New Roman" pitchFamily="18" charset="0"/>
              </a:rPr>
              <a:t> Quid Pro Quo</a:t>
            </a:r>
            <a:endParaRPr lang="en-US" b="1" dirty="0">
              <a:latin typeface="Times New Roman" pitchFamily="18" charset="0"/>
              <a:cs typeface="Times New Roman" pitchFamily="18" charset="0"/>
            </a:endParaRPr>
          </a:p>
        </p:txBody>
      </p:sp>
      <p:sp>
        <p:nvSpPr>
          <p:cNvPr id="6" name="Content Placeholder 2"/>
          <p:cNvSpPr>
            <a:spLocks noGrp="1"/>
          </p:cNvSpPr>
          <p:nvPr>
            <p:ph idx="1"/>
          </p:nvPr>
        </p:nvSpPr>
        <p:spPr>
          <a:xfrm>
            <a:off x="1659836" y="798444"/>
            <a:ext cx="8686800" cy="5486400"/>
          </a:xfrm>
        </p:spPr>
        <p:txBody>
          <a:bodyPr>
            <a:normAutofit/>
          </a:bodyPr>
          <a:lstStyle/>
          <a:p>
            <a:pPr algn="just"/>
            <a:r>
              <a:rPr lang="en-US" sz="2000" dirty="0" smtClean="0">
                <a:latin typeface="Times New Roman" pitchFamily="18" charset="0"/>
                <a:cs typeface="Times New Roman" pitchFamily="18" charset="0"/>
              </a:rPr>
              <a:t>Something for something. Enticing the users with winning prizes or discounts on expensive products, this scam offers users “something” but only after they fill out a form that wants you to include most of your personal information. Then all of that data collected is used for identity theft.</a:t>
            </a:r>
          </a:p>
          <a:p>
            <a:pPr algn="just">
              <a:buNone/>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938726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20FCA7-7CD6-4DC1-80B8-ACA47B4EEDB0}" type="slidenum">
              <a:rPr lang="en-IN" smtClean="0"/>
              <a:t>33</a:t>
            </a:fld>
            <a:endParaRPr lang="en-IN"/>
          </a:p>
        </p:txBody>
      </p:sp>
      <p:sp>
        <p:nvSpPr>
          <p:cNvPr id="5" name="Title 1"/>
          <p:cNvSpPr>
            <a:spLocks noGrp="1"/>
          </p:cNvSpPr>
          <p:nvPr>
            <p:ph type="title"/>
          </p:nvPr>
        </p:nvSpPr>
        <p:spPr>
          <a:xfrm>
            <a:off x="89210" y="-1"/>
            <a:ext cx="6616390" cy="758283"/>
          </a:xfrm>
        </p:spPr>
        <p:txBody>
          <a:bodyPr/>
          <a:lstStyle/>
          <a:p>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DoS</a:t>
            </a:r>
            <a:r>
              <a:rPr lang="en-US" b="1" dirty="0" smtClean="0">
                <a:latin typeface="Times New Roman" pitchFamily="18" charset="0"/>
                <a:cs typeface="Times New Roman" pitchFamily="18" charset="0"/>
              </a:rPr>
              <a:t> attack</a:t>
            </a:r>
            <a:endParaRPr lang="en-US" b="1" dirty="0">
              <a:latin typeface="Times New Roman" pitchFamily="18" charset="0"/>
              <a:cs typeface="Times New Roman" pitchFamily="18" charset="0"/>
            </a:endParaRPr>
          </a:p>
        </p:txBody>
      </p:sp>
      <p:sp>
        <p:nvSpPr>
          <p:cNvPr id="6" name="Content Placeholder 2"/>
          <p:cNvSpPr>
            <a:spLocks noGrp="1"/>
          </p:cNvSpPr>
          <p:nvPr>
            <p:ph idx="1"/>
          </p:nvPr>
        </p:nvSpPr>
        <p:spPr>
          <a:xfrm>
            <a:off x="2464905" y="1066800"/>
            <a:ext cx="8984974" cy="4953000"/>
          </a:xfrm>
        </p:spPr>
        <p:txBody>
          <a:bodyPr>
            <a:normAutofit/>
          </a:bodyPr>
          <a:lstStyle/>
          <a:p>
            <a:pPr algn="just"/>
            <a:r>
              <a:rPr lang="en-US" sz="2000" dirty="0" smtClean="0">
                <a:latin typeface="Times New Roman" pitchFamily="18" charset="0"/>
                <a:cs typeface="Times New Roman" pitchFamily="18" charset="0"/>
              </a:rPr>
              <a:t>It is also known as “network saturation attack” or “bandwidth consumption attack”.</a:t>
            </a:r>
          </a:p>
          <a:p>
            <a:pPr algn="just"/>
            <a:r>
              <a:rPr lang="en-US" sz="2000" dirty="0" smtClean="0">
                <a:latin typeface="Times New Roman" pitchFamily="18" charset="0"/>
                <a:cs typeface="Times New Roman" pitchFamily="18" charset="0"/>
              </a:rPr>
              <a:t>Attackers make Denial-of-Service attacks by sending a large number of protocol packets to a network. </a:t>
            </a:r>
          </a:p>
          <a:p>
            <a:pPr algn="just">
              <a:buNone/>
            </a:pPr>
            <a:r>
              <a:rPr lang="en-US" sz="2000" b="1" dirty="0" smtClean="0">
                <a:latin typeface="Times New Roman" pitchFamily="18" charset="0"/>
                <a:cs typeface="Times New Roman" pitchFamily="18" charset="0"/>
              </a:rPr>
              <a:t>Consequences of DoS</a:t>
            </a:r>
          </a:p>
          <a:p>
            <a:pPr lvl="0" algn="just"/>
            <a:r>
              <a:rPr lang="en-US" sz="2000" dirty="0" smtClean="0">
                <a:latin typeface="Times New Roman" pitchFamily="18" charset="0"/>
                <a:cs typeface="Times New Roman" pitchFamily="18" charset="0"/>
              </a:rPr>
              <a:t>Saturate network resources. </a:t>
            </a:r>
          </a:p>
          <a:p>
            <a:pPr lvl="0" algn="just"/>
            <a:r>
              <a:rPr lang="en-US" sz="2000" dirty="0" smtClean="0">
                <a:latin typeface="Times New Roman" pitchFamily="18" charset="0"/>
                <a:cs typeface="Times New Roman" pitchFamily="18" charset="0"/>
              </a:rPr>
              <a:t>Disrupt connections between two computers, thereby preventing communication between services.</a:t>
            </a:r>
          </a:p>
          <a:p>
            <a:pPr lvl="0" algn="just"/>
            <a:r>
              <a:rPr lang="en-US" sz="2000" dirty="0" smtClean="0">
                <a:latin typeface="Times New Roman" pitchFamily="18" charset="0"/>
                <a:cs typeface="Times New Roman" pitchFamily="18" charset="0"/>
              </a:rPr>
              <a:t>Disrupt services to a specific computer. </a:t>
            </a:r>
          </a:p>
          <a:p>
            <a:pPr algn="just">
              <a:buNone/>
            </a:pP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69442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20FCA7-7CD6-4DC1-80B8-ACA47B4EEDB0}" type="slidenum">
              <a:rPr lang="en-IN" smtClean="0"/>
              <a:t>34</a:t>
            </a:fld>
            <a:endParaRPr lang="en-IN"/>
          </a:p>
        </p:txBody>
      </p:sp>
      <p:sp>
        <p:nvSpPr>
          <p:cNvPr id="5" name="Title 1"/>
          <p:cNvSpPr>
            <a:spLocks noGrp="1"/>
          </p:cNvSpPr>
          <p:nvPr>
            <p:ph type="title"/>
          </p:nvPr>
        </p:nvSpPr>
        <p:spPr>
          <a:xfrm>
            <a:off x="89210" y="-1"/>
            <a:ext cx="6616390" cy="758283"/>
          </a:xfrm>
        </p:spPr>
        <p:txBody>
          <a:bodyPr/>
          <a:lstStyle/>
          <a:p>
            <a:r>
              <a:rPr lang="en-US" b="1" dirty="0" smtClean="0">
                <a:latin typeface="Times New Roman" pitchFamily="18" charset="0"/>
                <a:cs typeface="Times New Roman" pitchFamily="18" charset="0"/>
              </a:rPr>
              <a:t>  Common DoS Attacks</a:t>
            </a:r>
            <a:endParaRPr lang="en-US" b="1" dirty="0">
              <a:latin typeface="Times New Roman" pitchFamily="18" charset="0"/>
              <a:cs typeface="Times New Roman" pitchFamily="18" charset="0"/>
            </a:endParaRPr>
          </a:p>
        </p:txBody>
      </p:sp>
      <p:sp>
        <p:nvSpPr>
          <p:cNvPr id="6" name="Content Placeholder 2"/>
          <p:cNvSpPr>
            <a:spLocks noGrp="1"/>
          </p:cNvSpPr>
          <p:nvPr>
            <p:ph idx="1"/>
          </p:nvPr>
        </p:nvSpPr>
        <p:spPr>
          <a:xfrm>
            <a:off x="1341783" y="957470"/>
            <a:ext cx="8686800" cy="5486400"/>
          </a:xfrm>
        </p:spPr>
        <p:txBody>
          <a:bodyPr/>
          <a:lstStyle/>
          <a:p>
            <a:pPr marL="596646" indent="-514350">
              <a:buFont typeface="+mj-lt"/>
              <a:buAutoNum type="arabicPeriod"/>
            </a:pPr>
            <a:r>
              <a:rPr lang="en-US" dirty="0" smtClean="0"/>
              <a:t>SYN attack</a:t>
            </a:r>
          </a:p>
          <a:p>
            <a:pPr marL="596646" indent="-514350">
              <a:buFont typeface="+mj-lt"/>
              <a:buAutoNum type="arabicPeriod"/>
            </a:pPr>
            <a:r>
              <a:rPr lang="en-US" dirty="0" smtClean="0"/>
              <a:t>PING flood</a:t>
            </a:r>
          </a:p>
          <a:p>
            <a:pPr marL="596646" indent="-514350">
              <a:buFont typeface="+mj-lt"/>
              <a:buAutoNum type="arabicPeriod"/>
            </a:pPr>
            <a:r>
              <a:rPr lang="en-US" dirty="0" smtClean="0"/>
              <a:t>Ping of death</a:t>
            </a:r>
          </a:p>
          <a:p>
            <a:pPr marL="596646" indent="-514350">
              <a:buFont typeface="+mj-lt"/>
              <a:buAutoNum type="arabicPeriod"/>
            </a:pPr>
            <a:r>
              <a:rPr lang="en-US" dirty="0" smtClean="0"/>
              <a:t>Teardrop attack</a:t>
            </a:r>
          </a:p>
          <a:p>
            <a:pPr marL="596646" indent="-514350">
              <a:buFont typeface="+mj-lt"/>
              <a:buAutoNum type="arabicPeriod"/>
            </a:pPr>
            <a:r>
              <a:rPr lang="en-US" dirty="0" smtClean="0"/>
              <a:t>Smurf attack</a:t>
            </a:r>
          </a:p>
          <a:p>
            <a:pPr marL="596646" indent="-514350">
              <a:buFont typeface="+mj-lt"/>
              <a:buAutoNum type="arabicPeriod"/>
            </a:pPr>
            <a:endParaRPr lang="en-US" dirty="0"/>
          </a:p>
        </p:txBody>
      </p:sp>
      <p:pic>
        <p:nvPicPr>
          <p:cNvPr id="7" name="Picture 6" descr="dos2.jpg"/>
          <p:cNvPicPr>
            <a:picLocks noChangeAspect="1"/>
          </p:cNvPicPr>
          <p:nvPr/>
        </p:nvPicPr>
        <p:blipFill>
          <a:blip r:embed="rId2" cstate="print"/>
          <a:stretch>
            <a:fillRect/>
          </a:stretch>
        </p:blipFill>
        <p:spPr>
          <a:xfrm>
            <a:off x="7229691" y="1080052"/>
            <a:ext cx="3478086" cy="2362200"/>
          </a:xfrm>
          <a:prstGeom prst="rect">
            <a:avLst/>
          </a:prstGeom>
        </p:spPr>
      </p:pic>
    </p:spTree>
    <p:extLst>
      <p:ext uri="{BB962C8B-B14F-4D97-AF65-F5344CB8AC3E}">
        <p14:creationId xmlns:p14="http://schemas.microsoft.com/office/powerpoint/2010/main" val="2818308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20FCA7-7CD6-4DC1-80B8-ACA47B4EEDB0}" type="slidenum">
              <a:rPr lang="en-IN" smtClean="0"/>
              <a:t>35</a:t>
            </a:fld>
            <a:endParaRPr lang="en-IN"/>
          </a:p>
        </p:txBody>
      </p:sp>
      <p:sp>
        <p:nvSpPr>
          <p:cNvPr id="5" name="Title 1"/>
          <p:cNvSpPr>
            <a:spLocks noGrp="1"/>
          </p:cNvSpPr>
          <p:nvPr>
            <p:ph type="title"/>
          </p:nvPr>
        </p:nvSpPr>
        <p:spPr>
          <a:xfrm>
            <a:off x="89210" y="-1"/>
            <a:ext cx="6616390" cy="758283"/>
          </a:xfrm>
        </p:spPr>
        <p:txBody>
          <a:bodyPr/>
          <a:lstStyle/>
          <a:p>
            <a:r>
              <a:rPr lang="en-US" b="1" dirty="0" smtClean="0">
                <a:latin typeface="Times New Roman" pitchFamily="18" charset="0"/>
                <a:cs typeface="Times New Roman" pitchFamily="18" charset="0"/>
              </a:rPr>
              <a:t>SYN attack/SYN flooding</a:t>
            </a:r>
            <a:endParaRPr lang="en-US" b="1" dirty="0">
              <a:latin typeface="Times New Roman" pitchFamily="18" charset="0"/>
              <a:cs typeface="Times New Roman" pitchFamily="18" charset="0"/>
            </a:endParaRPr>
          </a:p>
        </p:txBody>
      </p:sp>
      <p:sp>
        <p:nvSpPr>
          <p:cNvPr id="6" name="Content Placeholder 2"/>
          <p:cNvSpPr>
            <a:spLocks noGrp="1"/>
          </p:cNvSpPr>
          <p:nvPr>
            <p:ph idx="1"/>
          </p:nvPr>
        </p:nvSpPr>
        <p:spPr>
          <a:xfrm>
            <a:off x="1580322" y="997227"/>
            <a:ext cx="8686800" cy="5486400"/>
          </a:xfrm>
        </p:spPr>
        <p:txBody>
          <a:bodyPr>
            <a:normAutofit lnSpcReduction="10000"/>
          </a:bodyPr>
          <a:lstStyle/>
          <a:p>
            <a:pPr algn="just">
              <a:lnSpc>
                <a:spcPct val="150000"/>
              </a:lnSpc>
            </a:pPr>
            <a:r>
              <a:rPr lang="en-US" sz="2200" dirty="0" smtClean="0">
                <a:latin typeface="Times New Roman" pitchFamily="18" charset="0"/>
                <a:cs typeface="Times New Roman" pitchFamily="18" charset="0"/>
              </a:rPr>
              <a:t>A SYN attack affects computers running on the TCP/IP protocol.</a:t>
            </a:r>
          </a:p>
          <a:p>
            <a:pPr algn="just">
              <a:lnSpc>
                <a:spcPct val="150000"/>
              </a:lnSpc>
            </a:pPr>
            <a:r>
              <a:rPr lang="en-US" sz="2200" dirty="0" smtClean="0">
                <a:latin typeface="Times New Roman" pitchFamily="18" charset="0"/>
                <a:cs typeface="Times New Roman" pitchFamily="18" charset="0"/>
              </a:rPr>
              <a:t>An attacker sends multiple SYN packets to the target computer. </a:t>
            </a:r>
          </a:p>
          <a:p>
            <a:pPr algn="just">
              <a:lnSpc>
                <a:spcPct val="150000"/>
              </a:lnSpc>
            </a:pPr>
            <a:r>
              <a:rPr lang="en-US" sz="2200" dirty="0" smtClean="0">
                <a:latin typeface="Times New Roman" pitchFamily="18" charset="0"/>
                <a:cs typeface="Times New Roman" pitchFamily="18" charset="0"/>
              </a:rPr>
              <a:t>For each SYN packet received, the target computer allocates resources and sends an acknowledgement (SYN-ACK) to the source IP address. Since the target computer does not receive a response from the attacking computer, it attempts to resend the SYN-ACK. </a:t>
            </a:r>
          </a:p>
          <a:p>
            <a:pPr algn="just">
              <a:lnSpc>
                <a:spcPct val="150000"/>
              </a:lnSpc>
            </a:pPr>
            <a:r>
              <a:rPr lang="en-US" sz="2200" dirty="0" smtClean="0">
                <a:latin typeface="Times New Roman" pitchFamily="18" charset="0"/>
                <a:cs typeface="Times New Roman" pitchFamily="18" charset="0"/>
              </a:rPr>
              <a:t>This leaves TCP ports in a half-open state. When an attacker sends TCP SYNs repeatedly, the target computer eventually runs out of resources and is unable to handle any more connections, thereby denying services to legitimate users.</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442215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20FCA7-7CD6-4DC1-80B8-ACA47B4EEDB0}" type="slidenum">
              <a:rPr lang="en-IN" smtClean="0"/>
              <a:t>36</a:t>
            </a:fld>
            <a:endParaRPr lang="en-IN"/>
          </a:p>
        </p:txBody>
      </p:sp>
      <p:sp>
        <p:nvSpPr>
          <p:cNvPr id="5" name="Title 1"/>
          <p:cNvSpPr>
            <a:spLocks noGrp="1"/>
          </p:cNvSpPr>
          <p:nvPr>
            <p:ph type="title"/>
          </p:nvPr>
        </p:nvSpPr>
        <p:spPr>
          <a:xfrm>
            <a:off x="89210" y="-1"/>
            <a:ext cx="6616390" cy="758283"/>
          </a:xfrm>
        </p:spPr>
        <p:txBody>
          <a:bodyPr/>
          <a:lstStyle/>
          <a:p>
            <a:r>
              <a:rPr lang="en-US" b="1" dirty="0" smtClean="0">
                <a:latin typeface="Times New Roman" pitchFamily="18" charset="0"/>
                <a:cs typeface="Times New Roman" pitchFamily="18" charset="0"/>
              </a:rPr>
              <a:t> Diagram show SYN flood</a:t>
            </a:r>
            <a:endParaRPr lang="en-US" b="1" dirty="0">
              <a:latin typeface="Times New Roman" pitchFamily="18" charset="0"/>
              <a:cs typeface="Times New Roman" pitchFamily="18" charset="0"/>
            </a:endParaRPr>
          </a:p>
        </p:txBody>
      </p:sp>
      <p:pic>
        <p:nvPicPr>
          <p:cNvPr id="6" name="Content Placeholder 3" descr="SYN_Flood.jpg"/>
          <p:cNvPicPr>
            <a:picLocks noGrp="1" noChangeAspect="1"/>
          </p:cNvPicPr>
          <p:nvPr>
            <p:ph idx="1"/>
          </p:nvPr>
        </p:nvPicPr>
        <p:blipFill>
          <a:blip r:embed="rId2" cstate="print"/>
          <a:stretch>
            <a:fillRect/>
          </a:stretch>
        </p:blipFill>
        <p:spPr>
          <a:xfrm>
            <a:off x="1676399" y="1600200"/>
            <a:ext cx="7686261" cy="4206240"/>
          </a:xfrm>
        </p:spPr>
      </p:pic>
    </p:spTree>
    <p:extLst>
      <p:ext uri="{BB962C8B-B14F-4D97-AF65-F5344CB8AC3E}">
        <p14:creationId xmlns:p14="http://schemas.microsoft.com/office/powerpoint/2010/main" val="10133378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20FCA7-7CD6-4DC1-80B8-ACA47B4EEDB0}" type="slidenum">
              <a:rPr lang="en-IN" smtClean="0"/>
              <a:t>37</a:t>
            </a:fld>
            <a:endParaRPr lang="en-IN"/>
          </a:p>
        </p:txBody>
      </p:sp>
      <p:sp>
        <p:nvSpPr>
          <p:cNvPr id="5" name="Title 1"/>
          <p:cNvSpPr>
            <a:spLocks noGrp="1"/>
          </p:cNvSpPr>
          <p:nvPr>
            <p:ph type="title"/>
          </p:nvPr>
        </p:nvSpPr>
        <p:spPr>
          <a:xfrm>
            <a:off x="89210" y="-1"/>
            <a:ext cx="6616390" cy="758283"/>
          </a:xfrm>
        </p:spPr>
        <p:txBody>
          <a:bodyPr/>
          <a:lstStyle/>
          <a:p>
            <a:r>
              <a:rPr lang="en-US" b="1" dirty="0" smtClean="0">
                <a:latin typeface="Times New Roman" pitchFamily="18" charset="0"/>
                <a:cs typeface="Times New Roman" pitchFamily="18" charset="0"/>
              </a:rPr>
              <a:t> PING flood	</a:t>
            </a:r>
            <a:endParaRPr lang="en-US" b="1" dirty="0">
              <a:latin typeface="Times New Roman" pitchFamily="18" charset="0"/>
              <a:cs typeface="Times New Roman" pitchFamily="18" charset="0"/>
            </a:endParaRPr>
          </a:p>
        </p:txBody>
      </p:sp>
      <p:sp>
        <p:nvSpPr>
          <p:cNvPr id="6" name="Content Placeholder 2"/>
          <p:cNvSpPr>
            <a:spLocks noGrp="1"/>
          </p:cNvSpPr>
          <p:nvPr>
            <p:ph idx="1"/>
          </p:nvPr>
        </p:nvSpPr>
        <p:spPr>
          <a:xfrm>
            <a:off x="1918252" y="758687"/>
            <a:ext cx="8686800" cy="3713922"/>
          </a:xfrm>
        </p:spPr>
        <p:txBody>
          <a:bodyPr>
            <a:normAutofit/>
          </a:bodyPr>
          <a:lstStyle/>
          <a:p>
            <a:pPr algn="just">
              <a:lnSpc>
                <a:spcPct val="150000"/>
              </a:lnSpc>
            </a:pPr>
            <a:r>
              <a:rPr lang="en-US" dirty="0" smtClean="0">
                <a:latin typeface="Times New Roman" pitchFamily="18" charset="0"/>
                <a:cs typeface="Times New Roman" pitchFamily="18" charset="0"/>
              </a:rPr>
              <a:t>It relies on the ICMP echo command, more popularly known as ping . </a:t>
            </a:r>
          </a:p>
          <a:p>
            <a:pPr algn="just">
              <a:lnSpc>
                <a:spcPct val="150000"/>
              </a:lnSpc>
            </a:pPr>
            <a:r>
              <a:rPr lang="en-US" dirty="0" smtClean="0">
                <a:latin typeface="Times New Roman" pitchFamily="18" charset="0"/>
                <a:cs typeface="Times New Roman" pitchFamily="18" charset="0"/>
              </a:rPr>
              <a:t>In legitimate situations the ping command is used by network administrators to test connectivity between two computers. </a:t>
            </a:r>
          </a:p>
          <a:p>
            <a:pPr algn="just">
              <a:lnSpc>
                <a:spcPct val="150000"/>
              </a:lnSpc>
            </a:pPr>
            <a:r>
              <a:rPr lang="en-US" dirty="0" smtClean="0">
                <a:latin typeface="Times New Roman" pitchFamily="18" charset="0"/>
                <a:cs typeface="Times New Roman" pitchFamily="18" charset="0"/>
              </a:rPr>
              <a:t>In the </a:t>
            </a:r>
            <a:r>
              <a:rPr lang="en-US" b="1" dirty="0" smtClean="0">
                <a:latin typeface="Times New Roman" pitchFamily="18" charset="0"/>
                <a:cs typeface="Times New Roman" pitchFamily="18" charset="0"/>
              </a:rPr>
              <a:t>ping flood</a:t>
            </a:r>
            <a:r>
              <a:rPr lang="en-US" dirty="0" smtClean="0">
                <a:latin typeface="Times New Roman" pitchFamily="18" charset="0"/>
                <a:cs typeface="Times New Roman" pitchFamily="18" charset="0"/>
              </a:rPr>
              <a:t> attack, it is used to flood large amounts of data packets to the victim’s computer in an attempt to overload it.</a:t>
            </a:r>
          </a:p>
          <a:p>
            <a:pPr algn="just">
              <a:lnSpc>
                <a:spcPct val="150000"/>
              </a:lnSpc>
            </a:pPr>
            <a:r>
              <a:rPr lang="en-US" dirty="0" smtClean="0">
                <a:latin typeface="Times New Roman" pitchFamily="18" charset="0"/>
                <a:cs typeface="Times New Roman" pitchFamily="18" charset="0"/>
              </a:rPr>
              <a:t>Target – Targeted system , Router or blind ping</a:t>
            </a:r>
            <a:endParaRPr lang="en-US" dirty="0">
              <a:latin typeface="Times New Roman" pitchFamily="18" charset="0"/>
              <a:cs typeface="Times New Roman" pitchFamily="18" charset="0"/>
            </a:endParaRPr>
          </a:p>
        </p:txBody>
      </p:sp>
      <p:pic>
        <p:nvPicPr>
          <p:cNvPr id="7" name="Content Placeholder 3" descr="ping-flood.gif"/>
          <p:cNvPicPr>
            <a:picLocks noChangeAspect="1"/>
          </p:cNvPicPr>
          <p:nvPr/>
        </p:nvPicPr>
        <p:blipFill>
          <a:blip r:embed="rId2" cstate="print"/>
          <a:stretch>
            <a:fillRect/>
          </a:stretch>
        </p:blipFill>
        <p:spPr>
          <a:xfrm>
            <a:off x="5244703" y="3856383"/>
            <a:ext cx="5853992" cy="2735077"/>
          </a:xfrm>
          <a:prstGeom prst="rect">
            <a:avLst/>
          </a:prstGeom>
        </p:spPr>
      </p:pic>
    </p:spTree>
    <p:extLst>
      <p:ext uri="{BB962C8B-B14F-4D97-AF65-F5344CB8AC3E}">
        <p14:creationId xmlns:p14="http://schemas.microsoft.com/office/powerpoint/2010/main" val="15049706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20FCA7-7CD6-4DC1-80B8-ACA47B4EEDB0}" type="slidenum">
              <a:rPr lang="en-IN" smtClean="0"/>
              <a:t>38</a:t>
            </a:fld>
            <a:endParaRPr lang="en-IN"/>
          </a:p>
        </p:txBody>
      </p:sp>
      <p:sp>
        <p:nvSpPr>
          <p:cNvPr id="5" name="Title 1"/>
          <p:cNvSpPr>
            <a:spLocks noGrp="1"/>
          </p:cNvSpPr>
          <p:nvPr>
            <p:ph type="title"/>
          </p:nvPr>
        </p:nvSpPr>
        <p:spPr>
          <a:xfrm>
            <a:off x="89210" y="-1"/>
            <a:ext cx="6616390" cy="758283"/>
          </a:xfrm>
        </p:spPr>
        <p:txBody>
          <a:bodyPr/>
          <a:lstStyle/>
          <a:p>
            <a:r>
              <a:rPr lang="en-US" b="1" dirty="0" smtClean="0">
                <a:latin typeface="Times New Roman" pitchFamily="18" charset="0"/>
                <a:cs typeface="Times New Roman" pitchFamily="18" charset="0"/>
              </a:rPr>
              <a:t> Ping of death</a:t>
            </a:r>
            <a:endParaRPr lang="en-US" b="1" dirty="0">
              <a:latin typeface="Times New Roman" pitchFamily="18" charset="0"/>
              <a:cs typeface="Times New Roman" pitchFamily="18" charset="0"/>
            </a:endParaRPr>
          </a:p>
        </p:txBody>
      </p:sp>
      <p:sp>
        <p:nvSpPr>
          <p:cNvPr id="6" name="Content Placeholder 2"/>
          <p:cNvSpPr>
            <a:spLocks noGrp="1"/>
          </p:cNvSpPr>
          <p:nvPr>
            <p:ph idx="1"/>
          </p:nvPr>
        </p:nvSpPr>
        <p:spPr>
          <a:xfrm>
            <a:off x="1560443" y="679174"/>
            <a:ext cx="8686800" cy="5486400"/>
          </a:xfrm>
        </p:spPr>
        <p:txBody>
          <a:bodyPr>
            <a:normAutofit/>
          </a:bodyPr>
          <a:lstStyle/>
          <a:p>
            <a:pPr algn="just">
              <a:lnSpc>
                <a:spcPct val="150000"/>
              </a:lnSpc>
            </a:pPr>
            <a:r>
              <a:rPr lang="en-US" sz="2000" dirty="0" smtClean="0">
                <a:latin typeface="Times New Roman" pitchFamily="18" charset="0"/>
                <a:cs typeface="Times New Roman" pitchFamily="18" charset="0"/>
              </a:rPr>
              <a:t>The maximum size for a packet is 65,535 bytes. If one were to send a packet larger than that, the receiving computer would ultimately crash from confusion.</a:t>
            </a:r>
          </a:p>
          <a:p>
            <a:pPr algn="just">
              <a:lnSpc>
                <a:spcPct val="150000"/>
              </a:lnSpc>
            </a:pPr>
            <a:r>
              <a:rPr lang="en-US" sz="2000" dirty="0" smtClean="0">
                <a:latin typeface="Times New Roman" pitchFamily="18" charset="0"/>
                <a:cs typeface="Times New Roman" pitchFamily="18" charset="0"/>
              </a:rPr>
              <a:t>Sending a ping of this size is against the rules of the TCP/IP protocol, but hackers can bypass this by cleverly sending the packets in fragments. When the fragments are assembled on the receiving computer, the overall packet size is too great. This will cause a buffer overflow and crash the device.</a:t>
            </a:r>
          </a:p>
          <a:p>
            <a:pPr algn="just">
              <a:lnSpc>
                <a:spcPct val="150000"/>
              </a:lnSpc>
            </a:pPr>
            <a:endParaRPr lang="en-US" sz="2000" dirty="0">
              <a:latin typeface="Times New Roman" pitchFamily="18" charset="0"/>
              <a:cs typeface="Times New Roman" pitchFamily="18" charset="0"/>
            </a:endParaRPr>
          </a:p>
        </p:txBody>
      </p:sp>
      <p:pic>
        <p:nvPicPr>
          <p:cNvPr id="7" name="Content Placeholder 3" descr="ping-of-death.jpg"/>
          <p:cNvPicPr>
            <a:picLocks noChangeAspect="1"/>
          </p:cNvPicPr>
          <p:nvPr/>
        </p:nvPicPr>
        <p:blipFill>
          <a:blip r:embed="rId2" cstate="print"/>
          <a:stretch>
            <a:fillRect/>
          </a:stretch>
        </p:blipFill>
        <p:spPr>
          <a:xfrm>
            <a:off x="3435626" y="3733800"/>
            <a:ext cx="6172200" cy="2743200"/>
          </a:xfrm>
          <a:prstGeom prst="rect">
            <a:avLst/>
          </a:prstGeom>
        </p:spPr>
      </p:pic>
    </p:spTree>
    <p:extLst>
      <p:ext uri="{BB962C8B-B14F-4D97-AF65-F5344CB8AC3E}">
        <p14:creationId xmlns:p14="http://schemas.microsoft.com/office/powerpoint/2010/main" val="35017251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20FCA7-7CD6-4DC1-80B8-ACA47B4EEDB0}" type="slidenum">
              <a:rPr lang="en-IN" smtClean="0"/>
              <a:t>39</a:t>
            </a:fld>
            <a:endParaRPr lang="en-IN"/>
          </a:p>
        </p:txBody>
      </p:sp>
      <p:pic>
        <p:nvPicPr>
          <p:cNvPr id="5" name="Content Placeholder 3" descr="AtTacK-PiNG_1.png"/>
          <p:cNvPicPr>
            <a:picLocks noGrp="1" noChangeAspect="1"/>
          </p:cNvPicPr>
          <p:nvPr>
            <p:ph idx="1"/>
          </p:nvPr>
        </p:nvPicPr>
        <p:blipFill>
          <a:blip r:embed="rId2" cstate="print"/>
          <a:stretch>
            <a:fillRect/>
          </a:stretch>
        </p:blipFill>
        <p:spPr>
          <a:xfrm>
            <a:off x="2362200" y="1295400"/>
            <a:ext cx="4774604" cy="2819048"/>
          </a:xfrm>
        </p:spPr>
      </p:pic>
      <p:sp>
        <p:nvSpPr>
          <p:cNvPr id="6" name="Title 1"/>
          <p:cNvSpPr>
            <a:spLocks noGrp="1"/>
          </p:cNvSpPr>
          <p:nvPr>
            <p:ph type="title"/>
          </p:nvPr>
        </p:nvSpPr>
        <p:spPr>
          <a:xfrm>
            <a:off x="89210" y="-1"/>
            <a:ext cx="6616390" cy="758283"/>
          </a:xfrm>
        </p:spPr>
        <p:txBody>
          <a:bodyPr/>
          <a:lstStyle/>
          <a:p>
            <a:r>
              <a:rPr lang="en-US" b="1" dirty="0" smtClean="0">
                <a:latin typeface="Times New Roman" pitchFamily="18" charset="0"/>
                <a:cs typeface="Times New Roman" pitchFamily="18" charset="0"/>
              </a:rPr>
              <a:t> Software to ping attack</a:t>
            </a:r>
            <a:endParaRPr lang="en-US" b="1" dirty="0">
              <a:latin typeface="Times New Roman" pitchFamily="18" charset="0"/>
              <a:cs typeface="Times New Roman" pitchFamily="18" charset="0"/>
            </a:endParaRPr>
          </a:p>
        </p:txBody>
      </p:sp>
      <p:sp>
        <p:nvSpPr>
          <p:cNvPr id="7" name="TextBox 6"/>
          <p:cNvSpPr txBox="1"/>
          <p:nvPr/>
        </p:nvSpPr>
        <p:spPr>
          <a:xfrm>
            <a:off x="1447800" y="4876800"/>
            <a:ext cx="6324600" cy="923330"/>
          </a:xfrm>
          <a:prstGeom prst="rect">
            <a:avLst/>
          </a:prstGeom>
          <a:noFill/>
        </p:spPr>
        <p:txBody>
          <a:bodyPr wrap="square" rtlCol="0">
            <a:spAutoFit/>
          </a:bodyPr>
          <a:lstStyle/>
          <a:p>
            <a:r>
              <a:rPr lang="en-US" b="1" dirty="0" smtClean="0"/>
              <a:t>Download Link:-</a:t>
            </a:r>
          </a:p>
          <a:p>
            <a:r>
              <a:rPr lang="en-US" u="sng" dirty="0" smtClean="0"/>
              <a:t>http://www.softpedia.com/progScreenshots/AtTacK-PiNG-Screenshot-80794.html</a:t>
            </a:r>
            <a:endParaRPr lang="en-US" u="sng" dirty="0"/>
          </a:p>
        </p:txBody>
      </p:sp>
    </p:spTree>
    <p:extLst>
      <p:ext uri="{BB962C8B-B14F-4D97-AF65-F5344CB8AC3E}">
        <p14:creationId xmlns:p14="http://schemas.microsoft.com/office/powerpoint/2010/main" val="1604944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20FCA7-7CD6-4DC1-80B8-ACA47B4EEDB0}" type="slidenum">
              <a:rPr lang="en-IN" smtClean="0"/>
              <a:t>4</a:t>
            </a:fld>
            <a:endParaRPr lang="en-IN"/>
          </a:p>
        </p:txBody>
      </p:sp>
      <p:sp>
        <p:nvSpPr>
          <p:cNvPr id="5" name="Content Placeholder 2"/>
          <p:cNvSpPr>
            <a:spLocks noGrp="1"/>
          </p:cNvSpPr>
          <p:nvPr>
            <p:ph idx="1"/>
          </p:nvPr>
        </p:nvSpPr>
        <p:spPr/>
        <p:txBody>
          <a:bodyPr/>
          <a:lstStyle/>
          <a:p>
            <a:pPr>
              <a:buNone/>
            </a:pPr>
            <a:endParaRPr lang="en-US" dirty="0" smtClean="0"/>
          </a:p>
          <a:p>
            <a:pPr>
              <a:buNone/>
            </a:pPr>
            <a:r>
              <a:rPr lang="en-US" dirty="0" smtClean="0"/>
              <a:t>To protect an organization’s information, you must</a:t>
            </a:r>
            <a:endParaRPr lang="en-US" b="1" dirty="0" smtClean="0">
              <a:latin typeface="Times New Roman" pitchFamily="18" charset="0"/>
              <a:cs typeface="Times New Roman" pitchFamily="18" charset="0"/>
            </a:endParaRPr>
          </a:p>
          <a:p>
            <a:pPr>
              <a:buFont typeface="+mj-lt"/>
              <a:buAutoNum type="arabicPeriod"/>
            </a:pPr>
            <a:endParaRPr lang="en-US" b="1" dirty="0" smtClean="0">
              <a:latin typeface="Times New Roman" pitchFamily="18" charset="0"/>
              <a:cs typeface="Times New Roman" pitchFamily="18" charset="0"/>
            </a:endParaRPr>
          </a:p>
          <a:p>
            <a:pPr>
              <a:buFont typeface="+mj-lt"/>
              <a:buAutoNum type="arabicPeriod"/>
            </a:pPr>
            <a:r>
              <a:rPr lang="en-US" b="1" dirty="0" smtClean="0">
                <a:latin typeface="Times New Roman" pitchFamily="18" charset="0"/>
                <a:cs typeface="Times New Roman" pitchFamily="18" charset="0"/>
              </a:rPr>
              <a:t>Know your self </a:t>
            </a:r>
          </a:p>
          <a:p>
            <a:pPr>
              <a:buFont typeface="+mj-lt"/>
              <a:buAutoNum type="arabicPeriod"/>
            </a:pPr>
            <a:endParaRPr lang="en-US" b="1" dirty="0" smtClean="0">
              <a:latin typeface="Times New Roman" pitchFamily="18" charset="0"/>
              <a:cs typeface="Times New Roman" pitchFamily="18" charset="0"/>
            </a:endParaRPr>
          </a:p>
          <a:p>
            <a:pPr>
              <a:buFont typeface="+mj-lt"/>
              <a:buAutoNum type="arabicPeriod"/>
            </a:pPr>
            <a:r>
              <a:rPr lang="en-US" b="1" dirty="0" smtClean="0">
                <a:latin typeface="Times New Roman" pitchFamily="18" charset="0"/>
                <a:cs typeface="Times New Roman" pitchFamily="18" charset="0"/>
              </a:rPr>
              <a:t>Know the threats you face </a:t>
            </a:r>
          </a:p>
        </p:txBody>
      </p:sp>
    </p:spTree>
    <p:extLst>
      <p:ext uri="{BB962C8B-B14F-4D97-AF65-F5344CB8AC3E}">
        <p14:creationId xmlns:p14="http://schemas.microsoft.com/office/powerpoint/2010/main" val="4220607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20FCA7-7CD6-4DC1-80B8-ACA47B4EEDB0}" type="slidenum">
              <a:rPr lang="en-IN" smtClean="0"/>
              <a:t>40</a:t>
            </a:fld>
            <a:endParaRPr lang="en-IN"/>
          </a:p>
        </p:txBody>
      </p:sp>
      <p:sp>
        <p:nvSpPr>
          <p:cNvPr id="5" name="Title 1"/>
          <p:cNvSpPr>
            <a:spLocks noGrp="1"/>
          </p:cNvSpPr>
          <p:nvPr>
            <p:ph type="title"/>
          </p:nvPr>
        </p:nvSpPr>
        <p:spPr>
          <a:xfrm>
            <a:off x="89210" y="-1"/>
            <a:ext cx="6616390" cy="758283"/>
          </a:xfrm>
        </p:spPr>
        <p:txBody>
          <a:bodyPr/>
          <a:lstStyle/>
          <a:p>
            <a:r>
              <a:rPr lang="en-US" b="1" dirty="0" smtClean="0">
                <a:latin typeface="Times New Roman" pitchFamily="18" charset="0"/>
                <a:cs typeface="Times New Roman" pitchFamily="18" charset="0"/>
              </a:rPr>
              <a:t> Teardrop Attack</a:t>
            </a:r>
            <a:endParaRPr lang="en-US" b="1" dirty="0">
              <a:latin typeface="Times New Roman" pitchFamily="18" charset="0"/>
              <a:cs typeface="Times New Roman" pitchFamily="18" charset="0"/>
            </a:endParaRPr>
          </a:p>
        </p:txBody>
      </p:sp>
      <p:sp>
        <p:nvSpPr>
          <p:cNvPr id="6" name="Content Placeholder 2"/>
          <p:cNvSpPr>
            <a:spLocks noGrp="1"/>
          </p:cNvSpPr>
          <p:nvPr>
            <p:ph idx="1"/>
          </p:nvPr>
        </p:nvSpPr>
        <p:spPr>
          <a:xfrm>
            <a:off x="1818861" y="838200"/>
            <a:ext cx="8686800" cy="5486400"/>
          </a:xfrm>
        </p:spPr>
        <p:txBody>
          <a:bodyPr>
            <a:normAutofit/>
          </a:bodyPr>
          <a:lstStyle/>
          <a:p>
            <a:pPr algn="just">
              <a:lnSpc>
                <a:spcPct val="200000"/>
              </a:lnSpc>
            </a:pPr>
            <a:r>
              <a:rPr lang="en-US" sz="2000" dirty="0" smtClean="0">
                <a:latin typeface="Times New Roman" pitchFamily="18" charset="0"/>
                <a:cs typeface="Times New Roman" pitchFamily="18" charset="0"/>
              </a:rPr>
              <a:t>A teardrop attack is a denial of service (DoS) attack conducted by targeting TCP/IP fragmentation reassembly codes. </a:t>
            </a:r>
          </a:p>
          <a:p>
            <a:pPr algn="just">
              <a:lnSpc>
                <a:spcPct val="200000"/>
              </a:lnSpc>
            </a:pPr>
            <a:r>
              <a:rPr lang="en-US" sz="2000" dirty="0" smtClean="0">
                <a:latin typeface="Times New Roman" pitchFamily="18" charset="0"/>
                <a:cs typeface="Times New Roman" pitchFamily="18" charset="0"/>
              </a:rPr>
              <a:t>This attack causes fragmented packets to overlap one another on the host receipt; the host attempts to reconstruct them during the process but fails.</a:t>
            </a:r>
          </a:p>
          <a:p>
            <a:pPr algn="just">
              <a:lnSpc>
                <a:spcPct val="200000"/>
              </a:lnSpc>
            </a:pPr>
            <a:r>
              <a:rPr lang="en-US" sz="2000" dirty="0" smtClean="0">
                <a:latin typeface="Times New Roman" pitchFamily="18" charset="0"/>
                <a:cs typeface="Times New Roman" pitchFamily="18" charset="0"/>
              </a:rPr>
              <a:t>Gigantic payloads are sent to the machine that is being targeted, causing system crashes.</a:t>
            </a:r>
          </a:p>
          <a:p>
            <a:pPr>
              <a:lnSpc>
                <a:spcPct val="200000"/>
              </a:lnSpc>
              <a:buNone/>
            </a:pPr>
            <a:r>
              <a:rPr lang="en-US" sz="2000" dirty="0" smtClean="0"/>
              <a:t/>
            </a:r>
            <a:br>
              <a:rPr lang="en-US" sz="2000" dirty="0" smtClean="0"/>
            </a:b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632399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20FCA7-7CD6-4DC1-80B8-ACA47B4EEDB0}" type="slidenum">
              <a:rPr lang="en-IN" smtClean="0"/>
              <a:t>41</a:t>
            </a:fld>
            <a:endParaRPr lang="en-IN"/>
          </a:p>
        </p:txBody>
      </p:sp>
      <p:sp>
        <p:nvSpPr>
          <p:cNvPr id="5" name="Title 1"/>
          <p:cNvSpPr>
            <a:spLocks noGrp="1"/>
          </p:cNvSpPr>
          <p:nvPr>
            <p:ph type="title"/>
          </p:nvPr>
        </p:nvSpPr>
        <p:spPr>
          <a:xfrm>
            <a:off x="89210" y="-1"/>
            <a:ext cx="6616390" cy="758283"/>
          </a:xfrm>
        </p:spPr>
        <p:txBody>
          <a:bodyPr>
            <a:normAutofit/>
          </a:bodyPr>
          <a:lstStyle/>
          <a:p>
            <a:r>
              <a:rPr lang="en-US" b="1" dirty="0" smtClean="0">
                <a:latin typeface="Times New Roman" pitchFamily="18" charset="0"/>
                <a:cs typeface="Times New Roman" pitchFamily="18" charset="0"/>
              </a:rPr>
              <a:t> Smurf Attack</a:t>
            </a:r>
            <a:endParaRPr lang="en-US" b="1" dirty="0">
              <a:latin typeface="Times New Roman" pitchFamily="18" charset="0"/>
              <a:cs typeface="Times New Roman" pitchFamily="18" charset="0"/>
            </a:endParaRPr>
          </a:p>
        </p:txBody>
      </p:sp>
      <p:sp>
        <p:nvSpPr>
          <p:cNvPr id="6" name="Content Placeholder 2"/>
          <p:cNvSpPr>
            <a:spLocks noGrp="1"/>
          </p:cNvSpPr>
          <p:nvPr>
            <p:ph idx="1"/>
          </p:nvPr>
        </p:nvSpPr>
        <p:spPr>
          <a:xfrm>
            <a:off x="1818861" y="897835"/>
            <a:ext cx="8686800" cy="5486400"/>
          </a:xfrm>
        </p:spPr>
        <p:txBody>
          <a:bodyPr>
            <a:noAutofit/>
          </a:bodyPr>
          <a:lstStyle/>
          <a:p>
            <a:pPr algn="just"/>
            <a:r>
              <a:rPr lang="en-US" sz="2000" dirty="0" smtClean="0">
                <a:latin typeface="Times New Roman" pitchFamily="18" charset="0"/>
                <a:cs typeface="Times New Roman" pitchFamily="18" charset="0"/>
              </a:rPr>
              <a:t>A smurf attack is a type of denial of service attack in which a system is flooded with spoofed ping messages. This creates high computer network traffic on the victim’s network, which often renders it unresponsive.</a:t>
            </a:r>
          </a:p>
          <a:p>
            <a:pPr algn="just"/>
            <a:r>
              <a:rPr lang="en-US" sz="2000" dirty="0" err="1" smtClean="0">
                <a:latin typeface="Times New Roman" pitchFamily="18" charset="0"/>
                <a:cs typeface="Times New Roman" pitchFamily="18" charset="0"/>
              </a:rPr>
              <a:t>Smurfing</a:t>
            </a:r>
            <a:r>
              <a:rPr lang="en-US" sz="2000" dirty="0" smtClean="0">
                <a:latin typeface="Times New Roman" pitchFamily="18" charset="0"/>
                <a:cs typeface="Times New Roman" pitchFamily="18" charset="0"/>
              </a:rPr>
              <a:t> takes certain well-known facts about Internet Protocol and Internet Control Message Protocol (ICMP) into account. </a:t>
            </a:r>
          </a:p>
          <a:p>
            <a:pPr algn="just"/>
            <a:r>
              <a:rPr lang="en-US" sz="2000" dirty="0" smtClean="0">
                <a:latin typeface="Times New Roman" pitchFamily="18" charset="0"/>
                <a:cs typeface="Times New Roman" pitchFamily="18" charset="0"/>
              </a:rPr>
              <a:t>ICMP is used by network administrators to exchange information about network state, and can also be used to ping other nodes to determine their operational status. </a:t>
            </a:r>
          </a:p>
          <a:p>
            <a:pPr algn="just"/>
            <a:r>
              <a:rPr lang="en-US" sz="2000" dirty="0" smtClean="0">
                <a:latin typeface="Times New Roman" pitchFamily="18" charset="0"/>
                <a:cs typeface="Times New Roman" pitchFamily="18" charset="0"/>
              </a:rPr>
              <a:t>The smurf program sends a spoofed network packet(broadcasting) that contains an ICMP ping. The resulting echo responses to the ping message are directed toward the victim’s IP address. </a:t>
            </a:r>
          </a:p>
          <a:p>
            <a:pPr algn="just"/>
            <a:r>
              <a:rPr lang="en-US" sz="2000" dirty="0" smtClean="0">
                <a:latin typeface="Times New Roman" pitchFamily="18" charset="0"/>
                <a:cs typeface="Times New Roman" pitchFamily="18" charset="0"/>
              </a:rPr>
              <a:t>Large number of pings and the resulting echoes can make the network unusable for real traffic.</a:t>
            </a:r>
          </a:p>
          <a:p>
            <a:pPr algn="just">
              <a:buNone/>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5955900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20FCA7-7CD6-4DC1-80B8-ACA47B4EEDB0}" type="slidenum">
              <a:rPr lang="en-IN" smtClean="0"/>
              <a:t>42</a:t>
            </a:fld>
            <a:endParaRPr lang="en-IN"/>
          </a:p>
        </p:txBody>
      </p:sp>
      <p:sp>
        <p:nvSpPr>
          <p:cNvPr id="5" name="Title 1"/>
          <p:cNvSpPr>
            <a:spLocks noGrp="1"/>
          </p:cNvSpPr>
          <p:nvPr>
            <p:ph type="title"/>
          </p:nvPr>
        </p:nvSpPr>
        <p:spPr>
          <a:xfrm>
            <a:off x="2428461" y="2464490"/>
            <a:ext cx="6616390" cy="758283"/>
          </a:xfrm>
        </p:spPr>
        <p:txBody>
          <a:bodyPr/>
          <a:lstStyle/>
          <a:p>
            <a:r>
              <a:rPr lang="en-US" dirty="0" smtClean="0"/>
              <a:t>              Thank You </a:t>
            </a:r>
            <a:endParaRPr lang="en-IN" dirty="0"/>
          </a:p>
        </p:txBody>
      </p:sp>
    </p:spTree>
    <p:extLst>
      <p:ext uri="{BB962C8B-B14F-4D97-AF65-F5344CB8AC3E}">
        <p14:creationId xmlns:p14="http://schemas.microsoft.com/office/powerpoint/2010/main" val="154258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D5BC80-A4E9-43AE-8DFD-B46B006EEFB7}"/>
              </a:ext>
            </a:extLst>
          </p:cNvPr>
          <p:cNvSpPr>
            <a:spLocks noGrp="1"/>
          </p:cNvSpPr>
          <p:nvPr>
            <p:ph type="title"/>
          </p:nvPr>
        </p:nvSpPr>
        <p:spPr>
          <a:xfrm>
            <a:off x="1860343" y="84084"/>
            <a:ext cx="8911687" cy="1280890"/>
          </a:xfrm>
        </p:spPr>
        <p:txBody>
          <a:bodyPr>
            <a:normAutofit/>
          </a:bodyPr>
          <a:lstStyle/>
          <a:p>
            <a:r>
              <a:rPr lang="en-US" b="1" dirty="0">
                <a:latin typeface="Times New Roman" pitchFamily="18" charset="0"/>
                <a:cs typeface="Times New Roman" pitchFamily="18" charset="0"/>
              </a:rPr>
              <a:t>Categories of </a:t>
            </a:r>
            <a:r>
              <a:rPr lang="en-US" b="1" dirty="0" smtClean="0">
                <a:latin typeface="Times New Roman" pitchFamily="18" charset="0"/>
                <a:cs typeface="Times New Roman" pitchFamily="18" charset="0"/>
              </a:rPr>
              <a:t>Threats:</a:t>
            </a:r>
            <a:endParaRPr lang="en-IN" b="1" dirty="0">
              <a:solidFill>
                <a:schemeClr val="tx1">
                  <a:lumMod val="95000"/>
                  <a:lumOff val="5000"/>
                </a:schemeClr>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FA800716-2F64-44B3-A6EC-4A6BC8EDAE3A}"/>
              </a:ext>
            </a:extLst>
          </p:cNvPr>
          <p:cNvSpPr>
            <a:spLocks noGrp="1"/>
          </p:cNvSpPr>
          <p:nvPr>
            <p:ph idx="1"/>
          </p:nvPr>
        </p:nvSpPr>
        <p:spPr>
          <a:xfrm>
            <a:off x="2098882" y="1264555"/>
            <a:ext cx="8915400" cy="3777622"/>
          </a:xfrm>
        </p:spPr>
        <p:txBody>
          <a:bodyPr/>
          <a:lstStyle/>
          <a:p>
            <a:pPr marL="0" indent="0">
              <a:buNone/>
            </a:pPr>
            <a:endParaRPr lang="en-IN" dirty="0">
              <a:solidFill>
                <a:schemeClr val="tx1">
                  <a:lumMod val="95000"/>
                  <a:lumOff val="5000"/>
                </a:schemeClr>
              </a:solidFill>
              <a:latin typeface="Times New Roman" pitchFamily="18" charset="0"/>
              <a:cs typeface="Times New Roman" pitchFamily="18" charset="0"/>
            </a:endParaRPr>
          </a:p>
          <a:p>
            <a:pPr marL="0" indent="0">
              <a:buNone/>
            </a:pPr>
            <a:endParaRPr lang="en-IN" dirty="0">
              <a:solidFill>
                <a:schemeClr val="tx1">
                  <a:lumMod val="95000"/>
                  <a:lumOff val="5000"/>
                </a:schemeClr>
              </a:solidFill>
              <a:latin typeface="Times New Roman" pitchFamily="18" charset="0"/>
              <a:cs typeface="Times New Roman" pitchFamily="18" charset="0"/>
            </a:endParaRPr>
          </a:p>
          <a:p>
            <a:endParaRPr lang="en-IN" dirty="0"/>
          </a:p>
        </p:txBody>
      </p:sp>
      <p:sp>
        <p:nvSpPr>
          <p:cNvPr id="7" name="Slide Number Placeholder 6">
            <a:extLst>
              <a:ext uri="{FF2B5EF4-FFF2-40B4-BE49-F238E27FC236}">
                <a16:creationId xmlns="" xmlns:a16="http://schemas.microsoft.com/office/drawing/2014/main" id="{FA77E81F-220A-4355-BC04-BD94F618E2A4}"/>
              </a:ext>
            </a:extLst>
          </p:cNvPr>
          <p:cNvSpPr>
            <a:spLocks noGrp="1"/>
          </p:cNvSpPr>
          <p:nvPr>
            <p:ph type="sldNum" sz="quarter" idx="12"/>
          </p:nvPr>
        </p:nvSpPr>
        <p:spPr/>
        <p:txBody>
          <a:bodyPr/>
          <a:lstStyle/>
          <a:p>
            <a:fld id="{7F20FCA7-7CD6-4DC1-80B8-ACA47B4EEDB0}" type="slidenum">
              <a:rPr lang="en-IN" smtClean="0"/>
              <a:t>5</a:t>
            </a:fld>
            <a:endParaRPr lang="en-IN"/>
          </a:p>
        </p:txBody>
      </p:sp>
      <p:sp>
        <p:nvSpPr>
          <p:cNvPr id="8" name="Content Placeholder 2"/>
          <p:cNvSpPr txBox="1">
            <a:spLocks/>
          </p:cNvSpPr>
          <p:nvPr/>
        </p:nvSpPr>
        <p:spPr>
          <a:xfrm>
            <a:off x="2295939" y="1364974"/>
            <a:ext cx="8686800" cy="5486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smtClean="0">
                <a:latin typeface="Times New Roman" pitchFamily="18" charset="0"/>
                <a:cs typeface="Times New Roman" pitchFamily="18" charset="0"/>
              </a:rPr>
              <a:t>Acts of Human Error or failure                 	      Accident and employee mistake</a:t>
            </a:r>
          </a:p>
          <a:p>
            <a:r>
              <a:rPr lang="en-US" sz="2000" dirty="0" smtClean="0">
                <a:latin typeface="Times New Roman" pitchFamily="18" charset="0"/>
                <a:cs typeface="Times New Roman" pitchFamily="18" charset="0"/>
              </a:rPr>
              <a:t>Compromises to intellectual property             Privacy, Copyright infringement</a:t>
            </a:r>
          </a:p>
          <a:p>
            <a:r>
              <a:rPr lang="en-US" sz="2000" dirty="0" smtClean="0">
                <a:latin typeface="Times New Roman" pitchFamily="18" charset="0"/>
                <a:cs typeface="Times New Roman" pitchFamily="18" charset="0"/>
              </a:rPr>
              <a:t>Deliberate acts of espionage or trespass          Unauthorized access (CI,IS &amp; SS)</a:t>
            </a:r>
          </a:p>
          <a:p>
            <a:r>
              <a:rPr lang="en-US" sz="2000" dirty="0" smtClean="0">
                <a:latin typeface="Times New Roman" pitchFamily="18" charset="0"/>
                <a:cs typeface="Times New Roman" pitchFamily="18" charset="0"/>
              </a:rPr>
              <a:t>Deliberate acts of information extortion           Blackmail</a:t>
            </a:r>
          </a:p>
          <a:p>
            <a:r>
              <a:rPr lang="en-US" sz="2000" dirty="0" smtClean="0">
                <a:latin typeface="Times New Roman" pitchFamily="18" charset="0"/>
                <a:cs typeface="Times New Roman" pitchFamily="18" charset="0"/>
              </a:rPr>
              <a:t>Deliberate acts of sabotage and vandalism       Destruction</a:t>
            </a:r>
          </a:p>
          <a:p>
            <a:r>
              <a:rPr lang="en-US" sz="2000" dirty="0" smtClean="0">
                <a:latin typeface="Times New Roman" pitchFamily="18" charset="0"/>
                <a:cs typeface="Times New Roman" pitchFamily="18" charset="0"/>
              </a:rPr>
              <a:t>Deliberate acts of theft</a:t>
            </a:r>
          </a:p>
          <a:p>
            <a:r>
              <a:rPr lang="en-US" sz="2000" dirty="0" smtClean="0">
                <a:latin typeface="Times New Roman" pitchFamily="18" charset="0"/>
                <a:cs typeface="Times New Roman" pitchFamily="18" charset="0"/>
              </a:rPr>
              <a:t>Deliberate software attacks                               Virus, Worms, Macros and DOS</a:t>
            </a:r>
          </a:p>
          <a:p>
            <a:r>
              <a:rPr lang="en-US" sz="2000" dirty="0" smtClean="0">
                <a:latin typeface="Times New Roman" pitchFamily="18" charset="0"/>
                <a:cs typeface="Times New Roman" pitchFamily="18" charset="0"/>
              </a:rPr>
              <a:t>Forces of nature			                               Fire, Flood, Earthquake</a:t>
            </a:r>
          </a:p>
          <a:p>
            <a:r>
              <a:rPr lang="en-US" sz="2000" dirty="0" smtClean="0">
                <a:latin typeface="Times New Roman" pitchFamily="18" charset="0"/>
                <a:cs typeface="Times New Roman" pitchFamily="18" charset="0"/>
              </a:rPr>
              <a:t>Technical hardware failures or errors	                 Equipment failure</a:t>
            </a:r>
          </a:p>
          <a:p>
            <a:r>
              <a:rPr lang="en-US" sz="2000" dirty="0" smtClean="0">
                <a:latin typeface="Times New Roman" pitchFamily="18" charset="0"/>
                <a:cs typeface="Times New Roman" pitchFamily="18" charset="0"/>
              </a:rPr>
              <a:t>Technical software failures or errors                  Bugs, Code problems</a:t>
            </a:r>
          </a:p>
          <a:p>
            <a:r>
              <a:rPr lang="en-US" sz="2000" dirty="0" smtClean="0">
                <a:latin typeface="Times New Roman" pitchFamily="18" charset="0"/>
                <a:cs typeface="Times New Roman" pitchFamily="18" charset="0"/>
              </a:rPr>
              <a:t>Technological obsolescence		                        Outdated Technologies</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147352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F20FCA7-7CD6-4DC1-80B8-ACA47B4EEDB0}" type="slidenum">
              <a:rPr lang="en-IN" smtClean="0"/>
              <a:t>6</a:t>
            </a:fld>
            <a:endParaRPr lang="en-IN"/>
          </a:p>
        </p:txBody>
      </p:sp>
      <p:sp>
        <p:nvSpPr>
          <p:cNvPr id="6" name="Title 1"/>
          <p:cNvSpPr>
            <a:spLocks noGrp="1"/>
          </p:cNvSpPr>
          <p:nvPr>
            <p:ph type="title"/>
          </p:nvPr>
        </p:nvSpPr>
        <p:spPr>
          <a:xfrm>
            <a:off x="1658647" y="0"/>
            <a:ext cx="8911687" cy="1280890"/>
          </a:xfrm>
        </p:spPr>
        <p:txBody>
          <a:bodyPr/>
          <a:lstStyle/>
          <a:p>
            <a:r>
              <a:rPr lang="en-US" b="1" dirty="0" smtClean="0">
                <a:latin typeface="Times New Roman" pitchFamily="18" charset="0"/>
                <a:cs typeface="Times New Roman" pitchFamily="18" charset="0"/>
              </a:rPr>
              <a:t>Deliberate  software attack  </a:t>
            </a:r>
            <a:endParaRPr lang="en-IN" b="1" dirty="0">
              <a:latin typeface="Times New Roman" pitchFamily="18" charset="0"/>
              <a:cs typeface="Times New Roman" pitchFamily="18" charset="0"/>
            </a:endParaRPr>
          </a:p>
        </p:txBody>
      </p:sp>
      <p:sp>
        <p:nvSpPr>
          <p:cNvPr id="8" name="Content Placeholder 2"/>
          <p:cNvSpPr>
            <a:spLocks noGrp="1"/>
          </p:cNvSpPr>
          <p:nvPr>
            <p:ph idx="1"/>
          </p:nvPr>
        </p:nvSpPr>
        <p:spPr>
          <a:xfrm>
            <a:off x="2017644" y="1371600"/>
            <a:ext cx="8686800" cy="5486400"/>
          </a:xfrm>
        </p:spPr>
        <p:txBody>
          <a:bodyPr>
            <a:normAutofit/>
          </a:bodyPr>
          <a:lstStyle/>
          <a:p>
            <a:r>
              <a:rPr lang="en-US" sz="2000" dirty="0" smtClean="0">
                <a:latin typeface="Times New Roman" pitchFamily="18" charset="0"/>
                <a:cs typeface="Times New Roman" pitchFamily="18" charset="0"/>
              </a:rPr>
              <a:t>Virus </a:t>
            </a:r>
          </a:p>
          <a:p>
            <a:r>
              <a:rPr lang="en-US" sz="2000" dirty="0" smtClean="0">
                <a:latin typeface="Times New Roman" pitchFamily="18" charset="0"/>
                <a:cs typeface="Times New Roman" pitchFamily="18" charset="0"/>
              </a:rPr>
              <a:t>Worms</a:t>
            </a:r>
          </a:p>
          <a:p>
            <a:r>
              <a:rPr lang="en-US" sz="2000" dirty="0" smtClean="0">
                <a:latin typeface="Times New Roman" pitchFamily="18" charset="0"/>
                <a:cs typeface="Times New Roman" pitchFamily="18" charset="0"/>
              </a:rPr>
              <a:t>Trojan Horses</a:t>
            </a:r>
          </a:p>
          <a:p>
            <a:r>
              <a:rPr lang="en-US" sz="2000" dirty="0" smtClean="0">
                <a:latin typeface="Times New Roman" pitchFamily="18" charset="0"/>
                <a:cs typeface="Times New Roman" pitchFamily="18" charset="0"/>
              </a:rPr>
              <a:t>Back Door or Trap Door</a:t>
            </a:r>
          </a:p>
          <a:p>
            <a:r>
              <a:rPr lang="en-US" sz="2000" dirty="0" smtClean="0">
                <a:latin typeface="Times New Roman" pitchFamily="18" charset="0"/>
                <a:cs typeface="Times New Roman" pitchFamily="18" charset="0"/>
              </a:rPr>
              <a:t>Polymorphic threats </a:t>
            </a:r>
          </a:p>
          <a:p>
            <a:r>
              <a:rPr lang="en-US" sz="2000" dirty="0" smtClean="0">
                <a:latin typeface="Times New Roman" pitchFamily="18" charset="0"/>
                <a:cs typeface="Times New Roman" pitchFamily="18" charset="0"/>
              </a:rPr>
              <a:t>Hoaxes</a:t>
            </a:r>
          </a:p>
          <a:p>
            <a:r>
              <a:rPr lang="en-US" sz="2000" dirty="0" smtClean="0">
                <a:latin typeface="Times New Roman" pitchFamily="18" charset="0"/>
                <a:cs typeface="Times New Roman" pitchFamily="18" charset="0"/>
              </a:rPr>
              <a:t>Other types of attacks</a:t>
            </a:r>
          </a:p>
          <a:p>
            <a:pPr>
              <a:buNone/>
            </a:pPr>
            <a:endParaRPr lang="en-US" sz="2000" dirty="0" smtClean="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15946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CF3D5597-8AA1-4CC1-AA39-EE45F2DBAE3E}"/>
              </a:ext>
            </a:extLst>
          </p:cNvPr>
          <p:cNvSpPr>
            <a:spLocks noGrp="1"/>
          </p:cNvSpPr>
          <p:nvPr>
            <p:ph type="sldNum" sz="quarter" idx="12"/>
          </p:nvPr>
        </p:nvSpPr>
        <p:spPr/>
        <p:txBody>
          <a:bodyPr/>
          <a:lstStyle/>
          <a:p>
            <a:fld id="{7F20FCA7-7CD6-4DC1-80B8-ACA47B4EEDB0}" type="slidenum">
              <a:rPr lang="en-IN" smtClean="0"/>
              <a:t>7</a:t>
            </a:fld>
            <a:endParaRPr lang="en-IN"/>
          </a:p>
        </p:txBody>
      </p:sp>
      <p:sp>
        <p:nvSpPr>
          <p:cNvPr id="24" name="Content Placeholder 2"/>
          <p:cNvSpPr>
            <a:spLocks noGrp="1"/>
          </p:cNvSpPr>
          <p:nvPr>
            <p:ph idx="1"/>
          </p:nvPr>
        </p:nvSpPr>
        <p:spPr>
          <a:xfrm>
            <a:off x="1739348" y="1036983"/>
            <a:ext cx="8686800" cy="5486400"/>
          </a:xfrm>
        </p:spPr>
        <p:txBody>
          <a:bodyPr>
            <a:normAutofit/>
          </a:bodyPr>
          <a:lstStyle/>
          <a:p>
            <a:pPr algn="just">
              <a:lnSpc>
                <a:spcPct val="150000"/>
              </a:lnSpc>
            </a:pPr>
            <a:r>
              <a:rPr lang="en-US" sz="2000" dirty="0" smtClean="0">
                <a:latin typeface="Times New Roman" pitchFamily="18" charset="0"/>
                <a:cs typeface="Times New Roman" pitchFamily="18" charset="0"/>
              </a:rPr>
              <a:t>Computer virus is a harmful software program written intentionally to enter a computer without the user's permission or knowledge.</a:t>
            </a:r>
            <a:endParaRPr lang="en-IN" sz="2000" dirty="0" smtClean="0">
              <a:latin typeface="Times New Roman" pitchFamily="18" charset="0"/>
              <a:cs typeface="Times New Roman" pitchFamily="18" charset="0"/>
            </a:endParaRPr>
          </a:p>
          <a:p>
            <a:pPr algn="just">
              <a:lnSpc>
                <a:spcPct val="150000"/>
              </a:lnSpc>
            </a:pPr>
            <a:r>
              <a:rPr lang="en-IN" sz="2000" dirty="0" smtClean="0">
                <a:latin typeface="Times New Roman" pitchFamily="18" charset="0"/>
                <a:cs typeface="Times New Roman" pitchFamily="18" charset="0"/>
              </a:rPr>
              <a:t>A </a:t>
            </a:r>
            <a:r>
              <a:rPr lang="en-IN" sz="2000" b="1" dirty="0" smtClean="0">
                <a:latin typeface="Times New Roman" pitchFamily="18" charset="0"/>
                <a:cs typeface="Times New Roman" pitchFamily="18" charset="0"/>
              </a:rPr>
              <a:t>computer virus</a:t>
            </a:r>
            <a:r>
              <a:rPr lang="en-IN" sz="2000" dirty="0" smtClean="0">
                <a:latin typeface="Times New Roman" pitchFamily="18" charset="0"/>
                <a:cs typeface="Times New Roman" pitchFamily="18" charset="0"/>
              </a:rPr>
              <a:t> is a malware program that, when executed, replicates by inserting copies of itself (possibly modified) into other computer programs, data files, or the boot sector of the hard drive</a:t>
            </a:r>
            <a:endParaRPr lang="en-IN" sz="2000" b="1" dirty="0" smtClean="0">
              <a:latin typeface="Times New Roman" pitchFamily="18" charset="0"/>
              <a:cs typeface="Times New Roman" pitchFamily="18" charset="0"/>
            </a:endParaRPr>
          </a:p>
          <a:p>
            <a:pPr>
              <a:lnSpc>
                <a:spcPct val="150000"/>
              </a:lnSpc>
              <a:buNone/>
            </a:pPr>
            <a:r>
              <a:rPr lang="en-US" sz="2000" b="1" dirty="0" smtClean="0">
                <a:latin typeface="Times New Roman" pitchFamily="18" charset="0"/>
                <a:cs typeface="Times New Roman" pitchFamily="18" charset="0"/>
              </a:rPr>
              <a:t>Characteristics of Computer Viruses:</a:t>
            </a:r>
            <a:endParaRPr lang="en-IN" sz="2000" b="1" dirty="0" smtClean="0">
              <a:latin typeface="Times New Roman" pitchFamily="18" charset="0"/>
              <a:cs typeface="Times New Roman" pitchFamily="18" charset="0"/>
            </a:endParaRPr>
          </a:p>
          <a:p>
            <a:pPr>
              <a:lnSpc>
                <a:spcPct val="150000"/>
              </a:lnSpc>
            </a:pPr>
            <a:r>
              <a:rPr lang="en-US" sz="2000" dirty="0" smtClean="0">
                <a:latin typeface="Times New Roman" pitchFamily="18" charset="0"/>
                <a:cs typeface="Times New Roman" pitchFamily="18" charset="0"/>
              </a:rPr>
              <a:t>Propagates when the host program is executed.</a:t>
            </a:r>
          </a:p>
          <a:p>
            <a:pPr>
              <a:lnSpc>
                <a:spcPct val="150000"/>
              </a:lnSpc>
            </a:pPr>
            <a:r>
              <a:rPr lang="en-US" sz="2000" dirty="0" smtClean="0">
                <a:latin typeface="Times New Roman" pitchFamily="18" charset="0"/>
                <a:cs typeface="Times New Roman" pitchFamily="18" charset="0"/>
              </a:rPr>
              <a:t>Has an incubation period, during which no damage is done.</a:t>
            </a:r>
          </a:p>
          <a:p>
            <a:pPr>
              <a:lnSpc>
                <a:spcPct val="150000"/>
              </a:lnSpc>
            </a:pPr>
            <a:r>
              <a:rPr lang="en-US" sz="2000" dirty="0" smtClean="0">
                <a:latin typeface="Times New Roman" pitchFamily="18" charset="0"/>
                <a:cs typeface="Times New Roman" pitchFamily="18" charset="0"/>
              </a:rPr>
              <a:t>After incubation period, begins to manifest its behavior.</a:t>
            </a:r>
          </a:p>
          <a:p>
            <a:pPr algn="just">
              <a:lnSpc>
                <a:spcPct val="150000"/>
              </a:lnSpc>
              <a:buNone/>
            </a:pPr>
            <a:endParaRPr lang="en-IN" sz="2000" b="1" dirty="0" smtClean="0">
              <a:latin typeface="Times New Roman" pitchFamily="18" charset="0"/>
              <a:cs typeface="Times New Roman" pitchFamily="18" charset="0"/>
            </a:endParaRPr>
          </a:p>
          <a:p>
            <a:pPr algn="just">
              <a:lnSpc>
                <a:spcPct val="150000"/>
              </a:lnSpc>
            </a:pPr>
            <a:endParaRPr lang="en-IN" sz="2000" dirty="0">
              <a:latin typeface="Times New Roman" pitchFamily="18" charset="0"/>
              <a:cs typeface="Times New Roman" pitchFamily="18" charset="0"/>
            </a:endParaRPr>
          </a:p>
        </p:txBody>
      </p:sp>
      <p:sp>
        <p:nvSpPr>
          <p:cNvPr id="25" name="Title 1"/>
          <p:cNvSpPr>
            <a:spLocks noGrp="1"/>
          </p:cNvSpPr>
          <p:nvPr>
            <p:ph type="title"/>
          </p:nvPr>
        </p:nvSpPr>
        <p:spPr>
          <a:xfrm>
            <a:off x="1142758" y="39757"/>
            <a:ext cx="6616390" cy="758283"/>
          </a:xfrm>
        </p:spPr>
        <p:txBody>
          <a:bodyPr/>
          <a:lstStyle/>
          <a:p>
            <a:r>
              <a:rPr lang="en-US" b="1" dirty="0" smtClean="0">
                <a:latin typeface="Times New Roman" pitchFamily="18" charset="0"/>
                <a:cs typeface="Times New Roman" pitchFamily="18" charset="0"/>
              </a:rPr>
              <a:t>Virus </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461459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97CB72E3-B533-4E31-8027-73B8BA6B4563}"/>
              </a:ext>
            </a:extLst>
          </p:cNvPr>
          <p:cNvSpPr>
            <a:spLocks noGrp="1"/>
          </p:cNvSpPr>
          <p:nvPr>
            <p:ph type="sldNum" sz="quarter" idx="12"/>
          </p:nvPr>
        </p:nvSpPr>
        <p:spPr/>
        <p:txBody>
          <a:bodyPr/>
          <a:lstStyle/>
          <a:p>
            <a:fld id="{7F20FCA7-7CD6-4DC1-80B8-ACA47B4EEDB0}" type="slidenum">
              <a:rPr lang="en-IN" smtClean="0"/>
              <a:t>8</a:t>
            </a:fld>
            <a:endParaRPr lang="en-IN"/>
          </a:p>
        </p:txBody>
      </p:sp>
      <p:sp>
        <p:nvSpPr>
          <p:cNvPr id="8" name="Title 1"/>
          <p:cNvSpPr>
            <a:spLocks noGrp="1"/>
          </p:cNvSpPr>
          <p:nvPr>
            <p:ph type="title"/>
          </p:nvPr>
        </p:nvSpPr>
        <p:spPr>
          <a:xfrm>
            <a:off x="89210" y="-1"/>
            <a:ext cx="6616390" cy="758283"/>
          </a:xfrm>
        </p:spPr>
        <p:txBody>
          <a:bodyPr/>
          <a:lstStyle/>
          <a:p>
            <a:r>
              <a:rPr lang="en-US" b="1" dirty="0" smtClean="0">
                <a:latin typeface="Times New Roman" pitchFamily="18" charset="0"/>
                <a:cs typeface="Times New Roman" pitchFamily="18" charset="0"/>
              </a:rPr>
              <a:t>   Types of Virus</a:t>
            </a:r>
            <a:endParaRPr lang="en-US" b="1" dirty="0">
              <a:latin typeface="Times New Roman" pitchFamily="18" charset="0"/>
              <a:cs typeface="Times New Roman" pitchFamily="18" charset="0"/>
            </a:endParaRPr>
          </a:p>
        </p:txBody>
      </p:sp>
      <p:sp>
        <p:nvSpPr>
          <p:cNvPr id="9" name="Content Placeholder 2"/>
          <p:cNvSpPr>
            <a:spLocks noGrp="1"/>
          </p:cNvSpPr>
          <p:nvPr>
            <p:ph idx="1"/>
          </p:nvPr>
        </p:nvSpPr>
        <p:spPr>
          <a:xfrm>
            <a:off x="1639957" y="1096618"/>
            <a:ext cx="8686800" cy="5486400"/>
          </a:xfrm>
        </p:spPr>
        <p:txBody>
          <a:bodyPr>
            <a:normAutofit/>
          </a:bodyPr>
          <a:lstStyle/>
          <a:p>
            <a:r>
              <a:rPr lang="en-US" sz="2000" dirty="0" smtClean="0">
                <a:latin typeface="Times New Roman" pitchFamily="18" charset="0"/>
                <a:cs typeface="Times New Roman" pitchFamily="18" charset="0"/>
              </a:rPr>
              <a:t>Memory Resident Virus</a:t>
            </a:r>
          </a:p>
          <a:p>
            <a:r>
              <a:rPr lang="en-US" sz="2000" dirty="0" smtClean="0">
                <a:latin typeface="Times New Roman" pitchFamily="18" charset="0"/>
                <a:cs typeface="Times New Roman" pitchFamily="18" charset="0"/>
              </a:rPr>
              <a:t>Direct action virus</a:t>
            </a:r>
          </a:p>
          <a:p>
            <a:r>
              <a:rPr lang="en-US" sz="2000" dirty="0" smtClean="0">
                <a:latin typeface="Times New Roman" pitchFamily="18" charset="0"/>
                <a:cs typeface="Times New Roman" pitchFamily="18" charset="0"/>
              </a:rPr>
              <a:t>Overwrite virus</a:t>
            </a:r>
          </a:p>
          <a:p>
            <a:r>
              <a:rPr lang="en-US" sz="2000" dirty="0" smtClean="0">
                <a:latin typeface="Times New Roman" pitchFamily="18" charset="0"/>
                <a:cs typeface="Times New Roman" pitchFamily="18" charset="0"/>
              </a:rPr>
              <a:t>Boot sector virus</a:t>
            </a:r>
          </a:p>
          <a:p>
            <a:r>
              <a:rPr lang="en-US" sz="2000" dirty="0" smtClean="0">
                <a:latin typeface="Times New Roman" pitchFamily="18" charset="0"/>
                <a:cs typeface="Times New Roman" pitchFamily="18" charset="0"/>
              </a:rPr>
              <a:t>Macro virus</a:t>
            </a:r>
          </a:p>
          <a:p>
            <a:r>
              <a:rPr lang="en-US" sz="2000" dirty="0" smtClean="0">
                <a:latin typeface="Times New Roman" pitchFamily="18" charset="0"/>
                <a:cs typeface="Times New Roman" pitchFamily="18" charset="0"/>
              </a:rPr>
              <a:t>Polymorphic virus</a:t>
            </a:r>
          </a:p>
          <a:p>
            <a:r>
              <a:rPr lang="en-US" sz="2000" dirty="0" smtClean="0">
                <a:latin typeface="Times New Roman" pitchFamily="18" charset="0"/>
                <a:cs typeface="Times New Roman" pitchFamily="18" charset="0"/>
              </a:rPr>
              <a:t> Web scripting virus</a:t>
            </a:r>
          </a:p>
          <a:p>
            <a:pPr>
              <a:buNone/>
            </a:pP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628420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89063045-E4FA-4B27-AE97-B7EA179E1FA3}"/>
              </a:ext>
            </a:extLst>
          </p:cNvPr>
          <p:cNvSpPr>
            <a:spLocks noGrp="1"/>
          </p:cNvSpPr>
          <p:nvPr>
            <p:ph type="sldNum" sz="quarter" idx="12"/>
          </p:nvPr>
        </p:nvSpPr>
        <p:spPr/>
        <p:txBody>
          <a:bodyPr/>
          <a:lstStyle/>
          <a:p>
            <a:fld id="{7F20FCA7-7CD6-4DC1-80B8-ACA47B4EEDB0}" type="slidenum">
              <a:rPr lang="en-IN" smtClean="0"/>
              <a:t>9</a:t>
            </a:fld>
            <a:endParaRPr lang="en-IN"/>
          </a:p>
        </p:txBody>
      </p:sp>
      <p:sp>
        <p:nvSpPr>
          <p:cNvPr id="7" name="Title 1"/>
          <p:cNvSpPr>
            <a:spLocks noGrp="1"/>
          </p:cNvSpPr>
          <p:nvPr>
            <p:ph type="title"/>
          </p:nvPr>
        </p:nvSpPr>
        <p:spPr>
          <a:xfrm>
            <a:off x="89210" y="-1"/>
            <a:ext cx="6616390" cy="758283"/>
          </a:xfrm>
        </p:spPr>
        <p:txBody>
          <a:bodyPr/>
          <a:lstStyle/>
          <a:p>
            <a:r>
              <a:rPr lang="en-US" b="1" dirty="0" smtClean="0">
                <a:latin typeface="Times New Roman" pitchFamily="18" charset="0"/>
                <a:cs typeface="Times New Roman" pitchFamily="18" charset="0"/>
              </a:rPr>
              <a:t>Types of Virus</a:t>
            </a:r>
            <a:endParaRPr lang="en-US" b="1" dirty="0">
              <a:latin typeface="Times New Roman" pitchFamily="18" charset="0"/>
              <a:cs typeface="Times New Roman" pitchFamily="18" charset="0"/>
            </a:endParaRPr>
          </a:p>
        </p:txBody>
      </p:sp>
      <p:sp>
        <p:nvSpPr>
          <p:cNvPr id="8" name="Content Placeholder 2"/>
          <p:cNvSpPr>
            <a:spLocks noGrp="1"/>
          </p:cNvSpPr>
          <p:nvPr>
            <p:ph idx="1"/>
          </p:nvPr>
        </p:nvSpPr>
        <p:spPr>
          <a:xfrm>
            <a:off x="1878497" y="778565"/>
            <a:ext cx="8686800" cy="5486400"/>
          </a:xfrm>
        </p:spPr>
        <p:txBody>
          <a:bodyPr>
            <a:noAutofit/>
          </a:bodyPr>
          <a:lstStyle/>
          <a:p>
            <a:pPr algn="just">
              <a:buNone/>
            </a:pPr>
            <a:r>
              <a:rPr lang="en-US" sz="2100" b="1" dirty="0" smtClean="0">
                <a:latin typeface="Times New Roman" pitchFamily="18" charset="0"/>
                <a:cs typeface="Times New Roman" pitchFamily="18" charset="0"/>
              </a:rPr>
              <a:t>Memory Resident Virus </a:t>
            </a:r>
            <a:r>
              <a:rPr lang="en-US" sz="2100" dirty="0" smtClean="0">
                <a:latin typeface="Times New Roman" pitchFamily="18" charset="0"/>
                <a:cs typeface="Times New Roman" pitchFamily="18" charset="0"/>
              </a:rPr>
              <a:t>: These viruses fix themselves in the computer memory and get activated whenever the OS runs and infects all the files that are then opened.</a:t>
            </a:r>
          </a:p>
          <a:p>
            <a:pPr algn="just"/>
            <a:r>
              <a:rPr lang="en-US" sz="2100" dirty="0" smtClean="0">
                <a:latin typeface="Times New Roman" pitchFamily="18" charset="0"/>
                <a:cs typeface="Times New Roman" pitchFamily="18" charset="0"/>
              </a:rPr>
              <a:t>Target: It can corrupt files and programs that are opened, closed, copied, renamed, etc.</a:t>
            </a:r>
          </a:p>
          <a:p>
            <a:pPr algn="just"/>
            <a:r>
              <a:rPr lang="en-US" sz="2100" dirty="0" smtClean="0">
                <a:latin typeface="Times New Roman" pitchFamily="18" charset="0"/>
                <a:cs typeface="Times New Roman" pitchFamily="18" charset="0"/>
              </a:rPr>
              <a:t>Examples: Randex, CMJ, Meve, and MrKlunky</a:t>
            </a:r>
          </a:p>
          <a:p>
            <a:pPr algn="just">
              <a:buNone/>
            </a:pPr>
            <a:r>
              <a:rPr lang="en-US" sz="2100" b="1" dirty="0" smtClean="0">
                <a:latin typeface="Times New Roman" pitchFamily="18" charset="0"/>
                <a:cs typeface="Times New Roman" pitchFamily="18" charset="0"/>
              </a:rPr>
              <a:t>Direct Action Virus :</a:t>
            </a:r>
            <a:r>
              <a:rPr lang="en-US" sz="2100" dirty="0" smtClean="0">
                <a:latin typeface="Times New Roman" pitchFamily="18" charset="0"/>
                <a:cs typeface="Times New Roman" pitchFamily="18" charset="0"/>
              </a:rPr>
              <a:t> The main purpose of this virus is to replicate and take action when it is executed. When a specific condition is met, the virus will go into action and infect files AUTOEXEC.BAT file path. This batch file is always located in the root directory of the hard disk and carries out certain operations when the computer is booted.</a:t>
            </a:r>
          </a:p>
          <a:p>
            <a:pPr algn="just"/>
            <a:r>
              <a:rPr lang="en-US" sz="2100" dirty="0" smtClean="0">
                <a:latin typeface="Times New Roman" pitchFamily="18" charset="0"/>
                <a:cs typeface="Times New Roman" pitchFamily="18" charset="0"/>
              </a:rPr>
              <a:t>Target: It is a file-</a:t>
            </a:r>
            <a:r>
              <a:rPr lang="en-US" sz="2100" dirty="0" err="1" smtClean="0">
                <a:latin typeface="Times New Roman" pitchFamily="18" charset="0"/>
                <a:cs typeface="Times New Roman" pitchFamily="18" charset="0"/>
              </a:rPr>
              <a:t>infecter</a:t>
            </a:r>
            <a:r>
              <a:rPr lang="en-US" sz="2100" dirty="0" smtClean="0">
                <a:latin typeface="Times New Roman" pitchFamily="18" charset="0"/>
                <a:cs typeface="Times New Roman" pitchFamily="18" charset="0"/>
              </a:rPr>
              <a:t> virus.</a:t>
            </a:r>
          </a:p>
          <a:p>
            <a:pPr algn="just"/>
            <a:r>
              <a:rPr lang="en-US" sz="2100" dirty="0" smtClean="0">
                <a:latin typeface="Times New Roman" pitchFamily="18" charset="0"/>
                <a:cs typeface="Times New Roman" pitchFamily="18" charset="0"/>
              </a:rPr>
              <a:t>Examples: Vienna virus</a:t>
            </a:r>
          </a:p>
          <a:p>
            <a:pPr algn="just">
              <a:buNone/>
            </a:pPr>
            <a:r>
              <a:rPr lang="en-US" sz="2100" dirty="0" smtClean="0">
                <a:latin typeface="Times New Roman" pitchFamily="18" charset="0"/>
                <a:cs typeface="Times New Roman" pitchFamily="18" charset="0"/>
              </a:rPr>
              <a:t/>
            </a:r>
            <a:br>
              <a:rPr lang="en-US" sz="2100" dirty="0" smtClean="0">
                <a:latin typeface="Times New Roman" pitchFamily="18" charset="0"/>
                <a:cs typeface="Times New Roman" pitchFamily="18" charset="0"/>
              </a:rPr>
            </a:br>
            <a:r>
              <a:rPr lang="en-US" sz="2100" dirty="0" smtClean="0">
                <a:latin typeface="Times New Roman" pitchFamily="18" charset="0"/>
                <a:cs typeface="Times New Roman" pitchFamily="18" charset="0"/>
              </a:rPr>
              <a:t/>
            </a:r>
            <a:br>
              <a:rPr lang="en-US" sz="2100" dirty="0" smtClean="0">
                <a:latin typeface="Times New Roman" pitchFamily="18" charset="0"/>
                <a:cs typeface="Times New Roman" pitchFamily="18" charset="0"/>
              </a:rPr>
            </a:br>
            <a:endParaRPr lang="en-US" sz="2100" dirty="0">
              <a:latin typeface="Times New Roman" pitchFamily="18" charset="0"/>
              <a:cs typeface="Times New Roman" pitchFamily="18" charset="0"/>
            </a:endParaRPr>
          </a:p>
        </p:txBody>
      </p:sp>
    </p:spTree>
    <p:extLst>
      <p:ext uri="{BB962C8B-B14F-4D97-AF65-F5344CB8AC3E}">
        <p14:creationId xmlns:p14="http://schemas.microsoft.com/office/powerpoint/2010/main" val="95411050"/>
      </p:ext>
    </p:extLst>
  </p:cSld>
  <p:clrMapOvr>
    <a:masterClrMapping/>
  </p:clrMapOvr>
</p:sld>
</file>

<file path=ppt/theme/theme1.xml><?xml version="1.0" encoding="utf-8"?>
<a:theme xmlns:a="http://schemas.openxmlformats.org/drawingml/2006/main" name="Wisp">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295</TotalTime>
  <Words>1826</Words>
  <Application>Microsoft Office PowerPoint</Application>
  <PresentationFormat>Widescreen</PresentationFormat>
  <Paragraphs>272</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微軟正黑體</vt:lpstr>
      <vt:lpstr>Arial</vt:lpstr>
      <vt:lpstr>Calibri</vt:lpstr>
      <vt:lpstr>Century Gothic</vt:lpstr>
      <vt:lpstr>Times New Roman</vt:lpstr>
      <vt:lpstr>Wingdings 3</vt:lpstr>
      <vt:lpstr>Wisp</vt:lpstr>
      <vt:lpstr>NEED OF IT SECURITY</vt:lpstr>
      <vt:lpstr>Topics to be covered :</vt:lpstr>
      <vt:lpstr>Business needs </vt:lpstr>
      <vt:lpstr>PowerPoint Presentation</vt:lpstr>
      <vt:lpstr>Categories of Threats:</vt:lpstr>
      <vt:lpstr>Deliberate  software attack  </vt:lpstr>
      <vt:lpstr>Virus </vt:lpstr>
      <vt:lpstr>   Types of Virus</vt:lpstr>
      <vt:lpstr>Types of Virus</vt:lpstr>
      <vt:lpstr> Types of Virus</vt:lpstr>
      <vt:lpstr>Types of Virus</vt:lpstr>
      <vt:lpstr>  Types of virus</vt:lpstr>
      <vt:lpstr>PowerPoint Presentation</vt:lpstr>
      <vt:lpstr> Worms</vt:lpstr>
      <vt:lpstr>     Types of Worms</vt:lpstr>
      <vt:lpstr>Trojan Horses</vt:lpstr>
      <vt:lpstr>How Trojans can impact you</vt:lpstr>
      <vt:lpstr>How Trojans can impact you</vt:lpstr>
      <vt:lpstr> Backdoor /Trap doors</vt:lpstr>
      <vt:lpstr> Hoaxes</vt:lpstr>
      <vt:lpstr>Other Types of Attacks</vt:lpstr>
      <vt:lpstr> Other Types of Attacks</vt:lpstr>
      <vt:lpstr>Sniffing Attack</vt:lpstr>
      <vt:lpstr>Password guessing attack</vt:lpstr>
      <vt:lpstr> Brute force attack</vt:lpstr>
      <vt:lpstr> Dictionary attack</vt:lpstr>
      <vt:lpstr>PowerPoint Presentation</vt:lpstr>
      <vt:lpstr>Social Engineering Attack</vt:lpstr>
      <vt:lpstr> Phishing Attack</vt:lpstr>
      <vt:lpstr> PRETexting Attack</vt:lpstr>
      <vt:lpstr>Critical Characteristics Of Information</vt:lpstr>
      <vt:lpstr> Quid Pro Quo</vt:lpstr>
      <vt:lpstr>  DoS attack</vt:lpstr>
      <vt:lpstr>  Common DoS Attacks</vt:lpstr>
      <vt:lpstr>SYN attack/SYN flooding</vt:lpstr>
      <vt:lpstr> Diagram show SYN flood</vt:lpstr>
      <vt:lpstr> PING flood </vt:lpstr>
      <vt:lpstr> Ping of death</vt:lpstr>
      <vt:lpstr> Software to ping attack</vt:lpstr>
      <vt:lpstr> Teardrop Attack</vt:lpstr>
      <vt:lpstr> Smurf Attack</vt:lpstr>
      <vt:lpstr>              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Information Security</dc:title>
  <dc:creator>admin</dc:creator>
  <cp:lastModifiedBy>Hari Haran</cp:lastModifiedBy>
  <cp:revision>42</cp:revision>
  <dcterms:created xsi:type="dcterms:W3CDTF">2020-04-24T19:02:51Z</dcterms:created>
  <dcterms:modified xsi:type="dcterms:W3CDTF">2020-04-29T03:14:23Z</dcterms:modified>
</cp:coreProperties>
</file>