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1"/>
  </p:notesMasterIdLst>
  <p:sldIdLst>
    <p:sldId id="256"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4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1597" autoAdjust="0"/>
  </p:normalViewPr>
  <p:slideViewPr>
    <p:cSldViewPr snapToGrid="0">
      <p:cViewPr varScale="1">
        <p:scale>
          <a:sx n="64" d="100"/>
          <a:sy n="64" d="100"/>
        </p:scale>
        <p:origin x="900" y="78"/>
      </p:cViewPr>
      <p:guideLst>
        <p:guide orient="horz" pos="2160"/>
        <p:guide pos="3840"/>
      </p:guideLst>
    </p:cSldViewPr>
  </p:slideViewPr>
  <p:outlineViewPr>
    <p:cViewPr>
      <p:scale>
        <a:sx n="33" d="100"/>
        <a:sy n="33" d="100"/>
      </p:scale>
      <p:origin x="0" y="359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1F5EF-6308-434D-93DA-DFC8F1C8D691}" type="datetimeFigureOut">
              <a:rPr lang="en-IN" smtClean="0"/>
              <a:t>25-05-2020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57518-64E8-4BEB-AC03-C3CD7B768F66}" type="slidenum">
              <a:rPr lang="en-IN" smtClean="0"/>
              <a:t>‹#›</a:t>
            </a:fld>
            <a:endParaRPr lang="en-IN"/>
          </a:p>
        </p:txBody>
      </p:sp>
    </p:spTree>
    <p:extLst>
      <p:ext uri="{BB962C8B-B14F-4D97-AF65-F5344CB8AC3E}">
        <p14:creationId xmlns:p14="http://schemas.microsoft.com/office/powerpoint/2010/main" val="60710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79EC7-2C71-4729-8398-E4F69F68B476}" type="slidenum">
              <a:rPr lang="en-US" smtClean="0"/>
              <a:pPr/>
              <a:t>4</a:t>
            </a:fld>
            <a:endParaRPr lang="en-US" dirty="0"/>
          </a:p>
        </p:txBody>
      </p:sp>
    </p:spTree>
    <p:extLst>
      <p:ext uri="{BB962C8B-B14F-4D97-AF65-F5344CB8AC3E}">
        <p14:creationId xmlns:p14="http://schemas.microsoft.com/office/powerpoint/2010/main" val="352763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B49D5B-7278-4784-9F76-2C9B84531232}" type="datetime1">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9674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ABC84-F487-4352-B2C4-889C55FCC4F9}" type="datetime1">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3226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E6DB8-1E9D-4B22-B486-B971093735A0}" type="datetime1">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40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002255-4783-4504-8235-EA033D8E6059}" type="datetime1">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936325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058753-21D5-47E6-926E-01A1F0FBAE78}" type="datetime1">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971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C62556-CC47-4958-99EB-F140AE0FB805}" type="datetime1">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287104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B5444-B409-4F8B-9D16-67F1EBECDDDF}" type="datetime1">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61451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2410A-7A0C-4836-B0CB-C8E928F64D92}" type="datetime1">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750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5D363-B5F5-4040-B0E3-274AC9131B5A}" type="datetime1">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05077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CD776-C245-4928-A93A-84A13409E393}" type="datetime1">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574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5FF9D-8AE9-4E45-9135-B271267E1607}" type="datetime1">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6998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A2CD0-3FF8-467D-870D-438F4F00E7ED}" type="datetime1">
              <a:rPr lang="en-IN" smtClean="0"/>
              <a:t>25-05-2020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7970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234E2-99ED-49AD-A913-3F230C79A801}" type="datetime1">
              <a:rPr lang="en-IN" smtClean="0"/>
              <a:t>25-05-2020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8977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1372-4796-4D3E-AC75-12F37320DFE0}" type="datetime1">
              <a:rPr lang="en-IN" smtClean="0"/>
              <a:t>25-05-2020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0081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56899-A5CB-47BA-B21D-E00B65C9790E}" type="datetime1">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5803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5C51D-B0EF-409B-A053-24C9ECADCA4F}" type="datetime1">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09484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4F0049-3B68-45FC-B1C8-43811923E69D}" type="datetime1">
              <a:rPr lang="en-IN" smtClean="0"/>
              <a:t>25-05-2020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20FCA7-7CD6-4DC1-80B8-ACA47B4EEDB0}" type="slidenum">
              <a:rPr lang="en-IN" smtClean="0"/>
              <a:t>‹#›</a:t>
            </a:fld>
            <a:endParaRPr lang="en-IN"/>
          </a:p>
        </p:txBody>
      </p:sp>
    </p:spTree>
    <p:extLst>
      <p:ext uri="{BB962C8B-B14F-4D97-AF65-F5344CB8AC3E}">
        <p14:creationId xmlns:p14="http://schemas.microsoft.com/office/powerpoint/2010/main" val="2033737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35F3D32C-8ADB-4D90-A66F-30B23F6D8C11}"/>
              </a:ext>
            </a:extLst>
          </p:cNvPr>
          <p:cNvSpPr>
            <a:spLocks noGrp="1"/>
          </p:cNvSpPr>
          <p:nvPr>
            <p:ph type="ctrTitle"/>
          </p:nvPr>
        </p:nvSpPr>
        <p:spPr>
          <a:xfrm>
            <a:off x="5807765" y="2266122"/>
            <a:ext cx="6384235" cy="1162878"/>
          </a:xfrm>
        </p:spPr>
        <p:txBody>
          <a:bodyPr>
            <a:noAutofit/>
          </a:bodyPr>
          <a:lstStyle/>
          <a:p>
            <a:pPr algn="ctr"/>
            <a:r>
              <a:rPr lang="en-US" sz="3600" b="1" dirty="0" smtClean="0"/>
              <a:t>Risk Management</a:t>
            </a:r>
            <a:endParaRPr lang="en-US" altLang="en-US" sz="3500" dirty="0"/>
          </a:p>
        </p:txBody>
      </p:sp>
      <p:sp>
        <p:nvSpPr>
          <p:cNvPr id="11" name="Rectangle 10">
            <a:extLst>
              <a:ext uri="{FF2B5EF4-FFF2-40B4-BE49-F238E27FC236}">
                <a16:creationId xmlns:a16="http://schemas.microsoft.com/office/drawing/2014/main" xmlns="" id="{054C7E9D-BEDB-4959-AA29-4E04D8AFCDC2}"/>
              </a:ext>
            </a:extLst>
          </p:cNvPr>
          <p:cNvSpPr/>
          <p:nvPr/>
        </p:nvSpPr>
        <p:spPr>
          <a:xfrm>
            <a:off x="2177149" y="4376765"/>
            <a:ext cx="1901785" cy="553998"/>
          </a:xfrm>
          <a:prstGeom prst="rect">
            <a:avLst/>
          </a:prstGeom>
        </p:spPr>
        <p:txBody>
          <a:bodyPr wrap="square">
            <a:spAutoFit/>
          </a:bodyPr>
          <a:lstStyle/>
          <a:p>
            <a:r>
              <a:rPr lang="en-US" altLang="en-US" sz="3000" b="1" dirty="0">
                <a:solidFill>
                  <a:schemeClr val="accent2">
                    <a:lumMod val="50000"/>
                  </a:schemeClr>
                </a:solidFill>
                <a:latin typeface="Times New Roman" panose="02020603050405020304" pitchFamily="18" charset="0"/>
                <a:cs typeface="Times New Roman" panose="02020603050405020304" pitchFamily="18" charset="0"/>
              </a:rPr>
              <a:t>Module</a:t>
            </a:r>
            <a:r>
              <a:rPr lang="en-US" altLang="en-US" sz="3000" b="1" dirty="0">
                <a:solidFill>
                  <a:schemeClr val="accent2">
                    <a:lumMod val="50000"/>
                  </a:schemeClr>
                </a:solidFill>
                <a:latin typeface="Calibri" panose="020F0502020204030204" pitchFamily="34" charset="0"/>
              </a:rPr>
              <a:t> </a:t>
            </a:r>
            <a:r>
              <a:rPr lang="en-US" altLang="en-US" sz="3000" b="1" dirty="0">
                <a:solidFill>
                  <a:schemeClr val="accent2">
                    <a:lumMod val="50000"/>
                  </a:schemeClr>
                </a:solidFill>
                <a:latin typeface="Calibri" panose="020F0502020204030204" pitchFamily="34" charset="0"/>
              </a:rPr>
              <a:t>3</a:t>
            </a:r>
            <a:r>
              <a:rPr lang="en-US" altLang="en-US" sz="3000" b="1" dirty="0" smtClean="0">
                <a:solidFill>
                  <a:schemeClr val="accent2">
                    <a:lumMod val="50000"/>
                  </a:schemeClr>
                </a:solidFill>
                <a:latin typeface="Calibri" panose="020F0502020204030204" pitchFamily="34" charset="0"/>
              </a:rPr>
              <a:t> </a:t>
            </a:r>
            <a:endParaRPr lang="en-IN" altLang="en-US" sz="3000" dirty="0">
              <a:solidFill>
                <a:schemeClr val="accent2">
                  <a:lumMod val="50000"/>
                </a:schemeClr>
              </a:solidFill>
              <a:latin typeface="Calibri" panose="020F0502020204030204" pitchFamily="34" charset="0"/>
            </a:endParaRPr>
          </a:p>
        </p:txBody>
      </p:sp>
      <p:pic>
        <p:nvPicPr>
          <p:cNvPr id="12" name="Picture 5" descr="security-mindmap-.png.rendition.cq5dam.webintel.920.460.jpg">
            <a:extLst>
              <a:ext uri="{FF2B5EF4-FFF2-40B4-BE49-F238E27FC236}">
                <a16:creationId xmlns:a16="http://schemas.microsoft.com/office/drawing/2014/main" xmlns="" id="{68414103-3C8A-48AA-8E2E-BEB70191B7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4499" y="3725393"/>
            <a:ext cx="464026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8">
            <a:extLst>
              <a:ext uri="{FF2B5EF4-FFF2-40B4-BE49-F238E27FC236}">
                <a16:creationId xmlns:a16="http://schemas.microsoft.com/office/drawing/2014/main" xmlns="" id="{EE75838C-6E90-4D49-89A7-5B28FD28C1C6}"/>
              </a:ext>
            </a:extLst>
          </p:cNvPr>
          <p:cNvSpPr txBox="1">
            <a:spLocks/>
          </p:cNvSpPr>
          <p:nvPr/>
        </p:nvSpPr>
        <p:spPr>
          <a:xfrm>
            <a:off x="7073152" y="1148870"/>
            <a:ext cx="4830855" cy="79541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a:latin typeface="Times New Roman" panose="02020603050405020304" pitchFamily="18" charset="0"/>
                <a:cs typeface="Times New Roman" panose="02020603050405020304" pitchFamily="18" charset="0"/>
              </a:rPr>
              <a:t> School of Computer Science and IT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JAIN (DEEMED-TO-BE UNIVERSITY)</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Department of Bachelor of Computer Applications</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F4DC4F7E-41E7-40B1-A60E-7F770A2E1B61}"/>
              </a:ext>
            </a:extLst>
          </p:cNvPr>
          <p:cNvPicPr/>
          <p:nvPr/>
        </p:nvPicPr>
        <p:blipFill>
          <a:blip r:embed="rId3" cstate="print"/>
          <a:srcRect/>
          <a:stretch>
            <a:fillRect/>
          </a:stretch>
        </p:blipFill>
        <p:spPr>
          <a:xfrm>
            <a:off x="7503458" y="278640"/>
            <a:ext cx="3779814" cy="887506"/>
          </a:xfrm>
          <a:prstGeom prst="rect">
            <a:avLst/>
          </a:prstGeom>
          <a:noFill/>
          <a:ln w="9525">
            <a:noFill/>
            <a:miter lim="800000"/>
            <a:headEnd/>
            <a:tailEnd/>
          </a:ln>
          <a:effectLst>
            <a:softEdge rad="0"/>
          </a:effectLst>
        </p:spPr>
      </p:pic>
      <p:cxnSp>
        <p:nvCxnSpPr>
          <p:cNvPr id="10" name="Straight Connector 9">
            <a:extLst>
              <a:ext uri="{FF2B5EF4-FFF2-40B4-BE49-F238E27FC236}">
                <a16:creationId xmlns:a16="http://schemas.microsoft.com/office/drawing/2014/main" xmlns="" id="{FE52413B-837A-49C9-BFC9-E146ED900A2E}"/>
              </a:ext>
            </a:extLst>
          </p:cNvPr>
          <p:cNvCxnSpPr>
            <a:cxnSpLocks/>
          </p:cNvCxnSpPr>
          <p:nvPr/>
        </p:nvCxnSpPr>
        <p:spPr>
          <a:xfrm>
            <a:off x="5807765" y="2045881"/>
            <a:ext cx="6384235"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794FFB36-B41F-4524-9330-F5EF01968EA3}"/>
              </a:ext>
            </a:extLst>
          </p:cNvPr>
          <p:cNvCxnSpPr>
            <a:cxnSpLocks/>
          </p:cNvCxnSpPr>
          <p:nvPr/>
        </p:nvCxnSpPr>
        <p:spPr>
          <a:xfrm>
            <a:off x="5791199" y="0"/>
            <a:ext cx="0" cy="6858000"/>
          </a:xfrm>
          <a:prstGeom prst="line">
            <a:avLst/>
          </a:prstGeom>
          <a:ln/>
        </p:spPr>
        <p:style>
          <a:lnRef idx="1">
            <a:schemeClr val="dk1"/>
          </a:lnRef>
          <a:fillRef idx="0">
            <a:schemeClr val="dk1"/>
          </a:fillRef>
          <a:effectRef idx="0">
            <a:schemeClr val="dk1"/>
          </a:effectRef>
          <a:fontRef idx="minor">
            <a:schemeClr val="tx1"/>
          </a:fontRef>
        </p:style>
      </p:cxnSp>
      <p:sp>
        <p:nvSpPr>
          <p:cNvPr id="18" name="Slide Number Placeholder 17">
            <a:extLst>
              <a:ext uri="{FF2B5EF4-FFF2-40B4-BE49-F238E27FC236}">
                <a16:creationId xmlns:a16="http://schemas.microsoft.com/office/drawing/2014/main" xmlns="" id="{185AE630-DDEB-4DD0-9A4B-39739F464E42}"/>
              </a:ext>
            </a:extLst>
          </p:cNvPr>
          <p:cNvSpPr>
            <a:spLocks noGrp="1"/>
          </p:cNvSpPr>
          <p:nvPr>
            <p:ph type="sldNum" sz="quarter" idx="12"/>
          </p:nvPr>
        </p:nvSpPr>
        <p:spPr/>
        <p:txBody>
          <a:bodyPr/>
          <a:lstStyle/>
          <a:p>
            <a:r>
              <a:rPr lang="en-IN" dirty="0" smtClean="0"/>
              <a:t>1</a:t>
            </a:r>
            <a:endParaRPr lang="en-IN" dirty="0"/>
          </a:p>
        </p:txBody>
      </p:sp>
    </p:spTree>
    <p:extLst>
      <p:ext uri="{BB962C8B-B14F-4D97-AF65-F5344CB8AC3E}">
        <p14:creationId xmlns:p14="http://schemas.microsoft.com/office/powerpoint/2010/main" val="418346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dirty="0">
                <a:latin typeface="Times New Roman" pitchFamily="18" charset="0"/>
                <a:cs typeface="Times New Roman" pitchFamily="18" charset="0"/>
              </a:rPr>
              <a:t>Context</a:t>
            </a:r>
            <a:endParaRPr lang="en-US" sz="2400" dirty="0">
              <a:latin typeface="Times New Roman" pitchFamily="18" charset="0"/>
              <a:cs typeface="Times New Roman" pitchFamily="18" charset="0"/>
            </a:endParaRPr>
          </a:p>
        </p:txBody>
      </p:sp>
      <p:sp>
        <p:nvSpPr>
          <p:cNvPr id="7" name="Content Placeholder 6"/>
          <p:cNvSpPr>
            <a:spLocks noGrp="1"/>
          </p:cNvSpPr>
          <p:nvPr>
            <p:ph idx="1"/>
          </p:nvPr>
        </p:nvSpPr>
        <p:spPr/>
        <p:txBody>
          <a:bodyPr>
            <a:normAutofit fontScale="77500" lnSpcReduction="20000"/>
          </a:bodyPr>
          <a:lstStyle/>
          <a:p>
            <a:pPr algn="just">
              <a:lnSpc>
                <a:spcPct val="200000"/>
              </a:lnSpc>
              <a:buNone/>
            </a:pPr>
            <a:r>
              <a:rPr lang="en-US" sz="2200" dirty="0">
                <a:latin typeface="Times New Roman" pitchFamily="18" charset="0"/>
                <a:cs typeface="Times New Roman" pitchFamily="18" charset="0"/>
              </a:rPr>
              <a:t>Know Yourself -:</a:t>
            </a:r>
          </a:p>
          <a:p>
            <a:pPr algn="just">
              <a:lnSpc>
                <a:spcPct val="200000"/>
              </a:lnSpc>
            </a:pPr>
            <a:r>
              <a:rPr lang="en-US" sz="2200" dirty="0">
                <a:latin typeface="Times New Roman" pitchFamily="18" charset="0"/>
                <a:cs typeface="Times New Roman" pitchFamily="18" charset="0"/>
              </a:rPr>
              <a:t>Identify, Examine &amp; Understand the information systems. </a:t>
            </a:r>
          </a:p>
          <a:p>
            <a:pPr algn="just">
              <a:lnSpc>
                <a:spcPct val="200000"/>
              </a:lnSpc>
            </a:pPr>
            <a:r>
              <a:rPr lang="en-US" sz="2200" dirty="0">
                <a:latin typeface="Times New Roman" pitchFamily="18" charset="0"/>
                <a:cs typeface="Times New Roman" pitchFamily="18" charset="0"/>
              </a:rPr>
              <a:t>To protect assets, you must understand what they are? </a:t>
            </a:r>
          </a:p>
          <a:p>
            <a:pPr algn="just">
              <a:lnSpc>
                <a:spcPct val="200000"/>
              </a:lnSpc>
            </a:pPr>
            <a:r>
              <a:rPr lang="en-US" sz="2200" dirty="0">
                <a:latin typeface="Times New Roman" pitchFamily="18" charset="0"/>
                <a:cs typeface="Times New Roman" pitchFamily="18" charset="0"/>
              </a:rPr>
              <a:t>The policies, Education and training programs, and technologies.</a:t>
            </a:r>
          </a:p>
          <a:p>
            <a:pPr algn="just">
              <a:lnSpc>
                <a:spcPct val="200000"/>
              </a:lnSpc>
              <a:buNone/>
            </a:pPr>
            <a:r>
              <a:rPr lang="en-US" sz="2200" dirty="0">
                <a:latin typeface="Times New Roman" pitchFamily="18" charset="0"/>
                <a:cs typeface="Times New Roman" pitchFamily="18" charset="0"/>
              </a:rPr>
              <a:t>Know Enemy -:</a:t>
            </a:r>
          </a:p>
          <a:p>
            <a:pPr algn="just">
              <a:lnSpc>
                <a:spcPct val="200000"/>
              </a:lnSpc>
            </a:pPr>
            <a:r>
              <a:rPr lang="en-US" sz="2200" dirty="0">
                <a:latin typeface="Times New Roman" pitchFamily="18" charset="0"/>
                <a:cs typeface="Times New Roman" pitchFamily="18" charset="0"/>
              </a:rPr>
              <a:t>Identifying, Examining &amp; Understanding the threats facing the organization.</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10</a:t>
            </a:fld>
            <a:endParaRPr lang="en-US" dirty="0"/>
          </a:p>
        </p:txBody>
      </p:sp>
    </p:spTree>
    <p:extLst>
      <p:ext uri="{BB962C8B-B14F-4D97-AF65-F5344CB8AC3E}">
        <p14:creationId xmlns:p14="http://schemas.microsoft.com/office/powerpoint/2010/main" val="3796460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a:latin typeface="Times New Roman" pitchFamily="18" charset="0"/>
                <a:cs typeface="Times New Roman" pitchFamily="18" charset="0"/>
              </a:rPr>
              <a:t>Roles played by the different communities of interest in org :</a:t>
            </a:r>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200000"/>
              </a:lnSpc>
              <a:buNone/>
            </a:pPr>
            <a:r>
              <a:rPr lang="en-US" sz="2200" b="1" dirty="0">
                <a:latin typeface="Times New Roman" pitchFamily="18" charset="0"/>
                <a:cs typeface="Times New Roman" pitchFamily="18" charset="0"/>
              </a:rPr>
              <a:t>Information Security Specialist</a:t>
            </a:r>
            <a:r>
              <a:rPr lang="en-US" sz="2200" dirty="0">
                <a:latin typeface="Times New Roman" pitchFamily="18" charset="0"/>
                <a:cs typeface="Times New Roman" pitchFamily="18" charset="0"/>
              </a:rPr>
              <a:t> : </a:t>
            </a:r>
          </a:p>
          <a:p>
            <a:pPr algn="just">
              <a:lnSpc>
                <a:spcPct val="200000"/>
              </a:lnSpc>
            </a:pPr>
            <a:r>
              <a:rPr lang="en-US" sz="2200" dirty="0">
                <a:latin typeface="Times New Roman" pitchFamily="18" charset="0"/>
                <a:cs typeface="Times New Roman" pitchFamily="18" charset="0"/>
              </a:rPr>
              <a:t>Best understand threats &amp; attacks that introduce risk into the org.</a:t>
            </a:r>
          </a:p>
          <a:p>
            <a:pPr algn="just">
              <a:lnSpc>
                <a:spcPct val="200000"/>
              </a:lnSpc>
            </a:pPr>
            <a:r>
              <a:rPr lang="en-US" sz="2200" dirty="0">
                <a:latin typeface="Times New Roman" pitchFamily="18" charset="0"/>
                <a:cs typeface="Times New Roman" pitchFamily="18" charset="0"/>
              </a:rPr>
              <a:t>Take an leadership role in addressing risk.</a:t>
            </a:r>
          </a:p>
          <a:p>
            <a:pPr algn="just">
              <a:lnSpc>
                <a:spcPct val="200000"/>
              </a:lnSpc>
              <a:buNone/>
            </a:pPr>
            <a:r>
              <a:rPr lang="en-US" sz="2200" b="1" dirty="0">
                <a:latin typeface="Times New Roman" pitchFamily="18" charset="0"/>
                <a:cs typeface="Times New Roman" pitchFamily="18" charset="0"/>
              </a:rPr>
              <a:t>Management &amp; Users</a:t>
            </a:r>
            <a:r>
              <a:rPr lang="en-US" sz="2200" dirty="0">
                <a:latin typeface="Times New Roman" pitchFamily="18" charset="0"/>
                <a:cs typeface="Times New Roman" pitchFamily="18" charset="0"/>
              </a:rPr>
              <a:t> : Management ensure resources are allocated to IS &amp; IT.</a:t>
            </a:r>
          </a:p>
          <a:p>
            <a:pPr algn="just">
              <a:lnSpc>
                <a:spcPct val="200000"/>
              </a:lnSpc>
              <a:buNone/>
            </a:pPr>
            <a:r>
              <a:rPr lang="en-US" sz="2200" b="1" dirty="0">
                <a:latin typeface="Times New Roman" pitchFamily="18" charset="0"/>
                <a:cs typeface="Times New Roman" pitchFamily="18" charset="0"/>
              </a:rPr>
              <a:t>Information Technology Specialist</a:t>
            </a:r>
            <a:r>
              <a:rPr lang="en-US" sz="2200" dirty="0">
                <a:latin typeface="Times New Roman" pitchFamily="18" charset="0"/>
                <a:cs typeface="Times New Roman" pitchFamily="18" charset="0"/>
              </a:rPr>
              <a:t>: Must build secure system &amp; operate them safely.</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11</a:t>
            </a:fld>
            <a:endParaRPr lang="en-US" dirty="0"/>
          </a:p>
        </p:txBody>
      </p:sp>
    </p:spTree>
    <p:extLst>
      <p:ext uri="{BB962C8B-B14F-4D97-AF65-F5344CB8AC3E}">
        <p14:creationId xmlns:p14="http://schemas.microsoft.com/office/powerpoint/2010/main" val="2709670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Accountability of Risk management </a:t>
            </a:r>
            <a:endParaRPr lang="en-US" sz="2200" dirty="0"/>
          </a:p>
        </p:txBody>
      </p:sp>
      <p:sp>
        <p:nvSpPr>
          <p:cNvPr id="3" name="Content Placeholder 2"/>
          <p:cNvSpPr>
            <a:spLocks noGrp="1"/>
          </p:cNvSpPr>
          <p:nvPr>
            <p:ph idx="1"/>
          </p:nvPr>
        </p:nvSpPr>
        <p:spPr>
          <a:xfrm>
            <a:off x="2589212" y="1152907"/>
            <a:ext cx="8686800" cy="5486400"/>
          </a:xfrm>
        </p:spPr>
        <p:txBody>
          <a:bodyPr>
            <a:normAutofit/>
          </a:bodyPr>
          <a:lstStyle/>
          <a:p>
            <a:pPr algn="just">
              <a:lnSpc>
                <a:spcPct val="200000"/>
              </a:lnSpc>
            </a:pPr>
            <a:r>
              <a:rPr lang="en-US" sz="2200" dirty="0">
                <a:latin typeface="Times New Roman" pitchFamily="18" charset="0"/>
                <a:cs typeface="Times New Roman" pitchFamily="18" charset="0"/>
              </a:rPr>
              <a:t>Evaluate Risk controls   -   </a:t>
            </a:r>
            <a:r>
              <a:rPr lang="en-US" sz="2200" b="1" dirty="0">
                <a:latin typeface="Times New Roman" pitchFamily="18" charset="0"/>
                <a:cs typeface="Times New Roman" pitchFamily="18" charset="0"/>
              </a:rPr>
              <a:t>Evaluation</a:t>
            </a:r>
          </a:p>
          <a:p>
            <a:pPr algn="just">
              <a:lnSpc>
                <a:spcPct val="200000"/>
              </a:lnSpc>
            </a:pPr>
            <a:r>
              <a:rPr lang="en-US" sz="2200" dirty="0">
                <a:latin typeface="Times New Roman" pitchFamily="18" charset="0"/>
                <a:cs typeface="Times New Roman" pitchFamily="18" charset="0"/>
              </a:rPr>
              <a:t>Determine which controls are effective – </a:t>
            </a:r>
            <a:r>
              <a:rPr lang="en-US" sz="2200" b="1" dirty="0">
                <a:latin typeface="Times New Roman" pitchFamily="18" charset="0"/>
                <a:cs typeface="Times New Roman" pitchFamily="18" charset="0"/>
              </a:rPr>
              <a:t>Cost Effective</a:t>
            </a:r>
          </a:p>
          <a:p>
            <a:pPr algn="just">
              <a:lnSpc>
                <a:spcPct val="200000"/>
              </a:lnSpc>
            </a:pPr>
            <a:r>
              <a:rPr lang="en-US" sz="2200" dirty="0">
                <a:latin typeface="Times New Roman" pitchFamily="18" charset="0"/>
                <a:cs typeface="Times New Roman" pitchFamily="18" charset="0"/>
              </a:rPr>
              <a:t>Assist in acquiring or installing needed controls - </a:t>
            </a:r>
            <a:r>
              <a:rPr lang="en-US" sz="2200" b="1" dirty="0">
                <a:latin typeface="Times New Roman" pitchFamily="18" charset="0"/>
                <a:cs typeface="Times New Roman" pitchFamily="18" charset="0"/>
              </a:rPr>
              <a:t>Assisting</a:t>
            </a:r>
          </a:p>
          <a:p>
            <a:pPr algn="just">
              <a:lnSpc>
                <a:spcPct val="200000"/>
              </a:lnSpc>
            </a:pPr>
            <a:r>
              <a:rPr lang="en-US" sz="2200" dirty="0">
                <a:latin typeface="Times New Roman" pitchFamily="18" charset="0"/>
                <a:cs typeface="Times New Roman" pitchFamily="18" charset="0"/>
              </a:rPr>
              <a:t>Ensure that controls remain effective - </a:t>
            </a:r>
            <a:r>
              <a:rPr lang="en-US" sz="2200" b="1" dirty="0">
                <a:latin typeface="Times New Roman" pitchFamily="18" charset="0"/>
                <a:cs typeface="Times New Roman" pitchFamily="18" charset="0"/>
              </a:rPr>
              <a:t>Monitoring</a:t>
            </a:r>
          </a:p>
          <a:p>
            <a:pPr>
              <a:lnSpc>
                <a:spcPct val="200000"/>
              </a:lnSpc>
            </a:pPr>
            <a:endParaRPr lang="en-US" sz="2200"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12</a:t>
            </a:fld>
            <a:endParaRPr lang="en-US" dirty="0"/>
          </a:p>
        </p:txBody>
      </p:sp>
    </p:spTree>
    <p:extLst>
      <p:ext uri="{BB962C8B-B14F-4D97-AF65-F5344CB8AC3E}">
        <p14:creationId xmlns:p14="http://schemas.microsoft.com/office/powerpoint/2010/main" val="43608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Risk Management Process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2591068" y="1474033"/>
            <a:ext cx="8915400" cy="3777622"/>
          </a:xfrm>
        </p:spPr>
        <p:txBody>
          <a:bodyPr>
            <a:normAutofit/>
          </a:bodyPr>
          <a:lstStyle/>
          <a:p>
            <a:pPr>
              <a:lnSpc>
                <a:spcPct val="150000"/>
              </a:lnSpc>
            </a:pPr>
            <a:r>
              <a:rPr lang="en-US" sz="2200" dirty="0">
                <a:latin typeface="Times New Roman" pitchFamily="18" charset="0"/>
                <a:cs typeface="Times New Roman" pitchFamily="18" charset="0"/>
              </a:rPr>
              <a:t>Inventory Review - Assets</a:t>
            </a:r>
          </a:p>
          <a:p>
            <a:pPr>
              <a:lnSpc>
                <a:spcPct val="150000"/>
              </a:lnSpc>
            </a:pPr>
            <a:r>
              <a:rPr lang="en-US" sz="2200" dirty="0">
                <a:latin typeface="Times New Roman" pitchFamily="18" charset="0"/>
                <a:cs typeface="Times New Roman" pitchFamily="18" charset="0"/>
              </a:rPr>
              <a:t>Identification - Vulnerability</a:t>
            </a:r>
          </a:p>
          <a:p>
            <a:pPr>
              <a:lnSpc>
                <a:spcPct val="150000"/>
              </a:lnSpc>
            </a:pPr>
            <a:r>
              <a:rPr lang="en-US" sz="2200" dirty="0">
                <a:latin typeface="Times New Roman" pitchFamily="18" charset="0"/>
                <a:cs typeface="Times New Roman" pitchFamily="18" charset="0"/>
              </a:rPr>
              <a:t>Controls – Strategies Reviewed</a:t>
            </a:r>
          </a:p>
          <a:p>
            <a:pPr>
              <a:lnSpc>
                <a:spcPct val="150000"/>
              </a:lnSpc>
            </a:pPr>
            <a:r>
              <a:rPr lang="en-US" sz="2200" dirty="0">
                <a:latin typeface="Times New Roman" pitchFamily="18" charset="0"/>
                <a:cs typeface="Times New Roman" pitchFamily="18" charset="0"/>
              </a:rPr>
              <a:t>Cost effective – Measuring the Strategies</a:t>
            </a:r>
          </a:p>
          <a:p>
            <a:pPr>
              <a:lnSpc>
                <a:spcPct val="150000"/>
              </a:lnSpc>
            </a:pPr>
            <a:r>
              <a:rPr lang="en-US" sz="2200" dirty="0">
                <a:latin typeface="Times New Roman" pitchFamily="18" charset="0"/>
                <a:cs typeface="Times New Roman" pitchFamily="18" charset="0"/>
              </a:rPr>
              <a:t>Monitoring – Managing on going process</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13</a:t>
            </a:fld>
            <a:endParaRPr lang="en-US" dirty="0"/>
          </a:p>
        </p:txBody>
      </p:sp>
    </p:spTree>
    <p:extLst>
      <p:ext uri="{BB962C8B-B14F-4D97-AF65-F5344CB8AC3E}">
        <p14:creationId xmlns:p14="http://schemas.microsoft.com/office/powerpoint/2010/main" val="2838068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 Process</a:t>
            </a:r>
            <a:endParaRPr lang="en-US" dirty="0"/>
          </a:p>
        </p:txBody>
      </p:sp>
      <p:sp>
        <p:nvSpPr>
          <p:cNvPr id="3" name="Content Placeholder 2"/>
          <p:cNvSpPr>
            <a:spLocks noGrp="1"/>
          </p:cNvSpPr>
          <p:nvPr>
            <p:ph idx="1"/>
          </p:nvPr>
        </p:nvSpPr>
        <p:spPr>
          <a:xfrm>
            <a:off x="2705368" y="1264555"/>
            <a:ext cx="8686800" cy="5181600"/>
          </a:xfrm>
        </p:spPr>
        <p:txBody>
          <a:bodyPr>
            <a:normAutofit/>
          </a:bodyPr>
          <a:lstStyle/>
          <a:p>
            <a:pPr marL="973138" indent="-973138" algn="just">
              <a:lnSpc>
                <a:spcPct val="200000"/>
              </a:lnSpc>
              <a:buNone/>
            </a:pPr>
            <a:r>
              <a:rPr lang="en-US" sz="2000" b="1" dirty="0">
                <a:latin typeface="Times New Roman" pitchFamily="18" charset="0"/>
                <a:cs typeface="Times New Roman" pitchFamily="18" charset="0"/>
              </a:rPr>
              <a:t>Step 1</a:t>
            </a:r>
            <a:r>
              <a:rPr lang="en-US" sz="2000" dirty="0">
                <a:latin typeface="Times New Roman" pitchFamily="18" charset="0"/>
                <a:cs typeface="Times New Roman" pitchFamily="18" charset="0"/>
              </a:rPr>
              <a:t>: IT professionals or employees they should know about their org. information assets through identifying, classifying and prioritize them</a:t>
            </a:r>
          </a:p>
          <a:p>
            <a:pPr marL="1031875" indent="-1031875" algn="just">
              <a:lnSpc>
                <a:spcPct val="200000"/>
              </a:lnSpc>
              <a:buNone/>
            </a:pPr>
            <a:r>
              <a:rPr lang="en-US" sz="2000" b="1" dirty="0">
                <a:latin typeface="Times New Roman" pitchFamily="18" charset="0"/>
                <a:cs typeface="Times New Roman" pitchFamily="18" charset="0"/>
              </a:rPr>
              <a:t>Step 2</a:t>
            </a:r>
            <a:r>
              <a:rPr lang="en-US" sz="2000" dirty="0">
                <a:latin typeface="Times New Roman" pitchFamily="18" charset="0"/>
                <a:cs typeface="Times New Roman" pitchFamily="18" charset="0"/>
              </a:rPr>
              <a:t>: Once Assets are identified , Then threat identification process is undertaken</a:t>
            </a:r>
          </a:p>
          <a:p>
            <a:pPr algn="just">
              <a:lnSpc>
                <a:spcPct val="200000"/>
              </a:lnSpc>
              <a:buNone/>
            </a:pPr>
            <a:r>
              <a:rPr lang="en-US" sz="2000" b="1" dirty="0">
                <a:latin typeface="Times New Roman" pitchFamily="18" charset="0"/>
                <a:cs typeface="Times New Roman" pitchFamily="18" charset="0"/>
              </a:rPr>
              <a:t>Step 3</a:t>
            </a:r>
            <a:r>
              <a:rPr lang="en-US" sz="2000" dirty="0">
                <a:latin typeface="Times New Roman" pitchFamily="18" charset="0"/>
                <a:cs typeface="Times New Roman" pitchFamily="18" charset="0"/>
              </a:rPr>
              <a:t>: Each assets are examined to identify vulnerabilities</a:t>
            </a:r>
          </a:p>
          <a:p>
            <a:pPr algn="just">
              <a:lnSpc>
                <a:spcPct val="200000"/>
              </a:lnSpc>
              <a:buNone/>
            </a:pPr>
            <a:r>
              <a:rPr lang="en-US" sz="2000" b="1" dirty="0">
                <a:latin typeface="Times New Roman" pitchFamily="18" charset="0"/>
                <a:cs typeface="Times New Roman" pitchFamily="18" charset="0"/>
              </a:rPr>
              <a:t>Step 4</a:t>
            </a:r>
            <a:r>
              <a:rPr lang="en-US" sz="2000" dirty="0">
                <a:latin typeface="Times New Roman" pitchFamily="18" charset="0"/>
                <a:cs typeface="Times New Roman" pitchFamily="18" charset="0"/>
              </a:rPr>
              <a:t>: If found, Controls are identified and assessed to limit possible losses</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14</a:t>
            </a:fld>
            <a:endParaRPr lang="en-US" dirty="0"/>
          </a:p>
        </p:txBody>
      </p:sp>
    </p:spTree>
    <p:extLst>
      <p:ext uri="{BB962C8B-B14F-4D97-AF65-F5344CB8AC3E}">
        <p14:creationId xmlns:p14="http://schemas.microsoft.com/office/powerpoint/2010/main" val="3258030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 </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15</a:t>
            </a:fld>
            <a:endParaRPr lang="en-US" dirty="0"/>
          </a:p>
        </p:txBody>
      </p:sp>
      <p:sp>
        <p:nvSpPr>
          <p:cNvPr id="6" name="TextBox 5"/>
          <p:cNvSpPr txBox="1"/>
          <p:nvPr/>
        </p:nvSpPr>
        <p:spPr>
          <a:xfrm>
            <a:off x="2135561" y="1484784"/>
            <a:ext cx="3124573" cy="369332"/>
          </a:xfrm>
          <a:prstGeom prst="rect">
            <a:avLst/>
          </a:prstGeom>
          <a:noFill/>
          <a:ln>
            <a:solidFill>
              <a:srgbClr val="FFC000"/>
            </a:solidFill>
          </a:ln>
        </p:spPr>
        <p:txBody>
          <a:bodyPr wrap="none" rtlCol="0">
            <a:spAutoFit/>
          </a:bodyPr>
          <a:lstStyle/>
          <a:p>
            <a:r>
              <a:rPr lang="en-US" dirty="0"/>
              <a:t>Identify &amp; inventory assets </a:t>
            </a:r>
            <a:endParaRPr lang="en-US" dirty="0"/>
          </a:p>
        </p:txBody>
      </p:sp>
      <p:sp>
        <p:nvSpPr>
          <p:cNvPr id="7" name="TextBox 6"/>
          <p:cNvSpPr txBox="1"/>
          <p:nvPr/>
        </p:nvSpPr>
        <p:spPr>
          <a:xfrm>
            <a:off x="4295801" y="3296064"/>
            <a:ext cx="2996333" cy="369332"/>
          </a:xfrm>
          <a:prstGeom prst="rect">
            <a:avLst/>
          </a:prstGeom>
          <a:noFill/>
          <a:ln>
            <a:solidFill>
              <a:srgbClr val="FFC000"/>
            </a:solidFill>
          </a:ln>
        </p:spPr>
        <p:txBody>
          <a:bodyPr wrap="none" rtlCol="0">
            <a:spAutoFit/>
          </a:bodyPr>
          <a:lstStyle/>
          <a:p>
            <a:r>
              <a:rPr lang="en-US" dirty="0"/>
              <a:t>Classify &amp; prioritize assets </a:t>
            </a:r>
            <a:endParaRPr lang="en-US" dirty="0"/>
          </a:p>
        </p:txBody>
      </p:sp>
      <p:sp>
        <p:nvSpPr>
          <p:cNvPr id="8" name="TextBox 7"/>
          <p:cNvSpPr txBox="1"/>
          <p:nvPr/>
        </p:nvSpPr>
        <p:spPr>
          <a:xfrm>
            <a:off x="6665356" y="4988240"/>
            <a:ext cx="3116559" cy="369332"/>
          </a:xfrm>
          <a:prstGeom prst="rect">
            <a:avLst/>
          </a:prstGeom>
          <a:noFill/>
          <a:ln>
            <a:solidFill>
              <a:srgbClr val="FFC000"/>
            </a:solidFill>
          </a:ln>
        </p:spPr>
        <p:txBody>
          <a:bodyPr wrap="none" rtlCol="0">
            <a:spAutoFit/>
          </a:bodyPr>
          <a:lstStyle/>
          <a:p>
            <a:r>
              <a:rPr lang="en-US" dirty="0"/>
              <a:t>Identify &amp; prioritize threats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742107"/>
            <a:ext cx="1938528" cy="109118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635" y="1178223"/>
            <a:ext cx="2159000" cy="2159000"/>
          </a:xfrm>
          <a:prstGeom prst="rect">
            <a:avLst/>
          </a:prstGeom>
        </p:spPr>
      </p:pic>
    </p:spTree>
    <p:extLst>
      <p:ext uri="{BB962C8B-B14F-4D97-AF65-F5344CB8AC3E}">
        <p14:creationId xmlns:p14="http://schemas.microsoft.com/office/powerpoint/2010/main" val="4225191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 identification and inventory </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3060" y="1780364"/>
            <a:ext cx="6746474" cy="4480080"/>
          </a:xfrm>
        </p:spPr>
      </p:pic>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16</a:t>
            </a:fld>
            <a:endParaRPr lang="en-US" dirty="0"/>
          </a:p>
        </p:txBody>
      </p:sp>
    </p:spTree>
    <p:extLst>
      <p:ext uri="{BB962C8B-B14F-4D97-AF65-F5344CB8AC3E}">
        <p14:creationId xmlns:p14="http://schemas.microsoft.com/office/powerpoint/2010/main" val="266503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itchFamily="18" charset="0"/>
                <a:cs typeface="Times New Roman" pitchFamily="18" charset="0"/>
              </a:rPr>
              <a:t>Asset identification </a:t>
            </a:r>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2591068" y="1429062"/>
            <a:ext cx="8915400" cy="3777622"/>
          </a:xfrm>
        </p:spPr>
        <p:txBody>
          <a:bodyPr>
            <a:normAutofit/>
          </a:bodyPr>
          <a:lstStyle/>
          <a:p>
            <a:r>
              <a:rPr lang="en-US" sz="2200" dirty="0">
                <a:latin typeface="Times New Roman" pitchFamily="18" charset="0"/>
                <a:cs typeface="Times New Roman" pitchFamily="18" charset="0"/>
              </a:rPr>
              <a:t>People </a:t>
            </a:r>
          </a:p>
          <a:p>
            <a:r>
              <a:rPr lang="en-US" sz="2200" dirty="0">
                <a:latin typeface="Times New Roman" pitchFamily="18" charset="0"/>
                <a:cs typeface="Times New Roman" pitchFamily="18" charset="0"/>
              </a:rPr>
              <a:t>Procedure </a:t>
            </a:r>
          </a:p>
          <a:p>
            <a:r>
              <a:rPr lang="en-US" sz="2200" dirty="0">
                <a:latin typeface="Times New Roman" pitchFamily="18" charset="0"/>
                <a:cs typeface="Times New Roman" pitchFamily="18" charset="0"/>
              </a:rPr>
              <a:t>Data </a:t>
            </a:r>
          </a:p>
          <a:p>
            <a:r>
              <a:rPr lang="en-US" sz="2200" dirty="0">
                <a:latin typeface="Times New Roman" pitchFamily="18" charset="0"/>
                <a:cs typeface="Times New Roman" pitchFamily="18" charset="0"/>
              </a:rPr>
              <a:t>Software </a:t>
            </a:r>
          </a:p>
          <a:p>
            <a:r>
              <a:rPr lang="en-US" sz="2200" dirty="0">
                <a:latin typeface="Times New Roman" pitchFamily="18" charset="0"/>
                <a:cs typeface="Times New Roman" pitchFamily="18" charset="0"/>
              </a:rPr>
              <a:t>Hardware </a:t>
            </a:r>
          </a:p>
          <a:p>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17</a:t>
            </a:fld>
            <a:endParaRPr lang="en-US" dirty="0"/>
          </a:p>
        </p:txBody>
      </p:sp>
    </p:spTree>
    <p:extLst>
      <p:ext uri="{BB962C8B-B14F-4D97-AF65-F5344CB8AC3E}">
        <p14:creationId xmlns:p14="http://schemas.microsoft.com/office/powerpoint/2010/main" val="2033525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itchFamily="18" charset="0"/>
                <a:cs typeface="Times New Roman" pitchFamily="18" charset="0"/>
              </a:rPr>
              <a:t>Asset identification</a:t>
            </a:r>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2439310" y="1264555"/>
            <a:ext cx="8915400" cy="3777622"/>
          </a:xfrm>
        </p:spPr>
        <p:txBody>
          <a:bodyPr>
            <a:normAutofit/>
          </a:bodyPr>
          <a:lstStyle/>
          <a:p>
            <a:pPr algn="just"/>
            <a:r>
              <a:rPr lang="en-US" sz="2000" dirty="0">
                <a:latin typeface="Times New Roman" pitchFamily="18" charset="0"/>
                <a:cs typeface="Times New Roman" pitchFamily="18" charset="0"/>
              </a:rPr>
              <a:t>Identify the organizations’ information assets—that is, identify, classify, and prioritize them.</a:t>
            </a:r>
          </a:p>
          <a:p>
            <a:pPr algn="just"/>
            <a:r>
              <a:rPr lang="en-US" sz="2000" dirty="0">
                <a:latin typeface="Times New Roman" pitchFamily="18" charset="0"/>
                <a:cs typeface="Times New Roman" pitchFamily="18" charset="0"/>
              </a:rPr>
              <a:t>Risk identification is an iterative process  and begins with the enumeration of assets, including all of the elements of an organization’s system, such as people, procedures, data and information, software, hardware and networking elements</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18</a:t>
            </a:fld>
            <a:endParaRPr lang="en-US" dirty="0"/>
          </a:p>
        </p:txBody>
      </p:sp>
      <p:pic>
        <p:nvPicPr>
          <p:cNvPr id="2051" name="Picture 3"/>
          <p:cNvPicPr>
            <a:picLocks noChangeAspect="1" noChangeArrowheads="1"/>
          </p:cNvPicPr>
          <p:nvPr/>
        </p:nvPicPr>
        <p:blipFill>
          <a:blip r:embed="rId2"/>
          <a:srcRect/>
          <a:stretch>
            <a:fillRect/>
          </a:stretch>
        </p:blipFill>
        <p:spPr bwMode="auto">
          <a:xfrm>
            <a:off x="2934610" y="3069595"/>
            <a:ext cx="7924800" cy="3505200"/>
          </a:xfrm>
          <a:prstGeom prst="rect">
            <a:avLst/>
          </a:prstGeom>
          <a:noFill/>
          <a:ln w="9525">
            <a:noFill/>
            <a:miter lim="800000"/>
            <a:headEnd/>
            <a:tailEnd/>
          </a:ln>
          <a:effectLst/>
        </p:spPr>
      </p:pic>
    </p:spTree>
    <p:extLst>
      <p:ext uri="{BB962C8B-B14F-4D97-AF65-F5344CB8AC3E}">
        <p14:creationId xmlns:p14="http://schemas.microsoft.com/office/powerpoint/2010/main" val="1886736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Asset Classifications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379350" y="1489023"/>
            <a:ext cx="8915400" cy="3777622"/>
          </a:xfrm>
        </p:spPr>
        <p:txBody>
          <a:bodyPr>
            <a:noAutofit/>
          </a:bodyPr>
          <a:lstStyle/>
          <a:p>
            <a:pPr algn="just">
              <a:lnSpc>
                <a:spcPct val="150000"/>
              </a:lnSpc>
            </a:pPr>
            <a:r>
              <a:rPr lang="en-US" dirty="0">
                <a:latin typeface="Times New Roman" pitchFamily="18" charset="0"/>
                <a:cs typeface="Times New Roman" pitchFamily="18" charset="0"/>
              </a:rPr>
              <a:t>Identifying human resources, documentation, and data assets is more difficult than identifying hardware and software assets.</a:t>
            </a:r>
          </a:p>
          <a:p>
            <a:pPr algn="just">
              <a:lnSpc>
                <a:spcPct val="150000"/>
              </a:lnSpc>
            </a:pPr>
            <a:r>
              <a:rPr lang="en-US" dirty="0">
                <a:latin typeface="Times New Roman" pitchFamily="18" charset="0"/>
                <a:cs typeface="Times New Roman" pitchFamily="18" charset="0"/>
              </a:rPr>
              <a:t>People with knowledge, experience, and judgment should be assigned the task.</a:t>
            </a:r>
          </a:p>
          <a:p>
            <a:pPr algn="just">
              <a:lnSpc>
                <a:spcPct val="150000"/>
              </a:lnSpc>
              <a:buNone/>
            </a:pPr>
            <a:r>
              <a:rPr lang="en-US" dirty="0">
                <a:latin typeface="Times New Roman" pitchFamily="18" charset="0"/>
                <a:cs typeface="Times New Roman" pitchFamily="18" charset="0"/>
              </a:rPr>
              <a:t>Consider the following asset attributes:</a:t>
            </a:r>
          </a:p>
          <a:p>
            <a:pPr algn="just">
              <a:lnSpc>
                <a:spcPct val="150000"/>
              </a:lnSpc>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People:</a:t>
            </a:r>
            <a:r>
              <a:rPr lang="en-US" dirty="0">
                <a:latin typeface="Times New Roman" pitchFamily="18" charset="0"/>
                <a:cs typeface="Times New Roman" pitchFamily="18" charset="0"/>
              </a:rPr>
              <a:t> Position name/number/ID (avoid names and stick to identifying positions, roles, or functions); supervisor; security clearance level; special skills</a:t>
            </a:r>
          </a:p>
          <a:p>
            <a:pPr algn="just">
              <a:lnSpc>
                <a:spcPct val="150000"/>
              </a:lnSpc>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Procedures:</a:t>
            </a:r>
            <a:r>
              <a:rPr lang="en-US" dirty="0">
                <a:latin typeface="Times New Roman" pitchFamily="18" charset="0"/>
                <a:cs typeface="Times New Roman" pitchFamily="18" charset="0"/>
              </a:rPr>
              <a:t> Description; intended purpose; relationship to software, hardware, and networking elements; storage location for reference; storage location for update</a:t>
            </a:r>
          </a:p>
          <a:p>
            <a:pPr algn="just">
              <a:lnSpc>
                <a:spcPct val="150000"/>
              </a:lnSpc>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Data</a:t>
            </a:r>
            <a:r>
              <a:rPr lang="en-US" dirty="0">
                <a:latin typeface="Times New Roman" pitchFamily="18" charset="0"/>
                <a:cs typeface="Times New Roman" pitchFamily="18" charset="0"/>
              </a:rPr>
              <a:t>: Classification; owner, creator, and manager; size of data structure; data structure used (sequential or relational); online or offline; location; backup procedures employed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19</a:t>
            </a:fld>
            <a:endParaRPr lang="en-US" dirty="0"/>
          </a:p>
        </p:txBody>
      </p:sp>
    </p:spTree>
    <p:extLst>
      <p:ext uri="{BB962C8B-B14F-4D97-AF65-F5344CB8AC3E}">
        <p14:creationId xmlns:p14="http://schemas.microsoft.com/office/powerpoint/2010/main" val="3274790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Importance of Risk management</a:t>
            </a:r>
          </a:p>
          <a:p>
            <a:r>
              <a:rPr lang="en-US" dirty="0" smtClean="0">
                <a:latin typeface="Times New Roman" pitchFamily="18" charset="0"/>
                <a:cs typeface="Times New Roman" pitchFamily="18" charset="0"/>
              </a:rPr>
              <a:t>Phases of Risk Management</a:t>
            </a:r>
          </a:p>
          <a:p>
            <a:r>
              <a:rPr lang="en-US" dirty="0" smtClean="0">
                <a:latin typeface="Times New Roman" pitchFamily="18" charset="0"/>
                <a:cs typeface="Times New Roman" pitchFamily="18" charset="0"/>
              </a:rPr>
              <a:t>Risk Management Process</a:t>
            </a:r>
          </a:p>
          <a:p>
            <a:r>
              <a:rPr lang="en-US" dirty="0" smtClean="0">
                <a:latin typeface="Times New Roman" pitchFamily="18" charset="0"/>
                <a:cs typeface="Times New Roman" pitchFamily="18" charset="0"/>
              </a:rPr>
              <a:t>Risk Analysis methods. </a:t>
            </a:r>
          </a:p>
          <a:p>
            <a:r>
              <a:rPr lang="en-US" dirty="0" smtClean="0">
                <a:latin typeface="Times New Roman" pitchFamily="18" charset="0"/>
                <a:cs typeface="Times New Roman" pitchFamily="18" charset="0"/>
              </a:rPr>
              <a:t>Risk-IT Framework of ISACA</a:t>
            </a: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a:t>
            </a:fld>
            <a:endParaRPr lang="en-US" dirty="0"/>
          </a:p>
        </p:txBody>
      </p:sp>
      <p:pic>
        <p:nvPicPr>
          <p:cNvPr id="2050" name="Picture 2" descr="http://www.slideteam.net/media/catalog/product/cache/1/image/9df78eab33525d08d6e5fb8d27136e95/3/d/3d_man_with_checklist_for_production_goals_stock_photo_Slide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4210" y="2895600"/>
            <a:ext cx="3657600"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661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Asset Classification</a:t>
            </a:r>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2591068" y="1264555"/>
            <a:ext cx="8915400" cy="3777622"/>
          </a:xfrm>
        </p:spPr>
        <p:txBody>
          <a:bodyPr>
            <a:noAutofit/>
          </a:bodyPr>
          <a:lstStyle/>
          <a:p>
            <a:pPr algn="just">
              <a:lnSpc>
                <a:spcPct val="150000"/>
              </a:lnSpc>
              <a:buNone/>
            </a:pPr>
            <a:r>
              <a:rPr lang="en-US" sz="2200" b="1" dirty="0">
                <a:latin typeface="Times New Roman" pitchFamily="18" charset="0"/>
                <a:cs typeface="Times New Roman" pitchFamily="18" charset="0"/>
              </a:rPr>
              <a:t>H/w, S/w &amp; Network</a:t>
            </a:r>
            <a:r>
              <a:rPr lang="en-US" sz="2200" dirty="0">
                <a:latin typeface="Times New Roman" pitchFamily="18" charset="0"/>
                <a:cs typeface="Times New Roman" pitchFamily="18" charset="0"/>
              </a:rPr>
              <a:t> :</a:t>
            </a:r>
          </a:p>
          <a:p>
            <a:pPr algn="just">
              <a:lnSpc>
                <a:spcPct val="150000"/>
              </a:lnSpc>
              <a:buNone/>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Name</a:t>
            </a:r>
            <a:r>
              <a:rPr lang="en-US" sz="2200" dirty="0">
                <a:latin typeface="Times New Roman" pitchFamily="18" charset="0"/>
                <a:cs typeface="Times New Roman" pitchFamily="18" charset="0"/>
              </a:rPr>
              <a:t>: Use the most common device or program name. Organizations may have several names for the same product.</a:t>
            </a:r>
          </a:p>
          <a:p>
            <a:pPr algn="just">
              <a:lnSpc>
                <a:spcPct val="150000"/>
              </a:lnSpc>
              <a:buNone/>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IP address</a:t>
            </a:r>
            <a:r>
              <a:rPr lang="en-US" sz="2200" dirty="0">
                <a:latin typeface="Times New Roman" pitchFamily="18" charset="0"/>
                <a:cs typeface="Times New Roman" pitchFamily="18" charset="0"/>
              </a:rPr>
              <a:t>: This can be a useful identifier for network devices and servers, but does not usually apply to software. </a:t>
            </a:r>
          </a:p>
          <a:p>
            <a:pPr algn="just">
              <a:lnSpc>
                <a:spcPct val="150000"/>
              </a:lnSpc>
              <a:buNone/>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Media access control (MAC) address:</a:t>
            </a:r>
            <a:r>
              <a:rPr lang="en-US" sz="2200" dirty="0">
                <a:latin typeface="Times New Roman" pitchFamily="18" charset="0"/>
                <a:cs typeface="Times New Roman" pitchFamily="18" charset="0"/>
              </a:rPr>
              <a:t> MAC addresses are sometimes called electronic serial numbers or hardware addresses.</a:t>
            </a:r>
          </a:p>
          <a:p>
            <a:pPr algn="just">
              <a:lnSpc>
                <a:spcPct val="150000"/>
              </a:lnSpc>
              <a:buNone/>
            </a:pPr>
            <a:r>
              <a:rPr lang="en-US" sz="2200" dirty="0">
                <a:latin typeface="Times New Roman" pitchFamily="18" charset="0"/>
                <a:cs typeface="Times New Roman" pitchFamily="18" charset="0"/>
              </a:rPr>
              <a:t>	Serial number, Manufacturer name, Software version, update revision, Physical location, Logical location, Controlling entity etc.,</a:t>
            </a:r>
          </a:p>
          <a:p>
            <a:pPr algn="just">
              <a:lnSpc>
                <a:spcPct val="150000"/>
              </a:lnSpc>
              <a:buNone/>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20</a:t>
            </a:fld>
            <a:endParaRPr lang="en-US" dirty="0"/>
          </a:p>
        </p:txBody>
      </p:sp>
    </p:spTree>
    <p:extLst>
      <p:ext uri="{BB962C8B-B14F-4D97-AF65-F5344CB8AC3E}">
        <p14:creationId xmlns:p14="http://schemas.microsoft.com/office/powerpoint/2010/main" val="1714751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Data Classification</a:t>
            </a:r>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152907"/>
            <a:ext cx="8686800" cy="5486400"/>
          </a:xfrm>
        </p:spPr>
        <p:txBody>
          <a:bodyPr>
            <a:normAutofit/>
          </a:bodyPr>
          <a:lstStyle/>
          <a:p>
            <a:pPr algn="just">
              <a:lnSpc>
                <a:spcPct val="150000"/>
              </a:lnSpc>
            </a:pPr>
            <a:r>
              <a:rPr lang="en-US" sz="2000" b="1" dirty="0">
                <a:latin typeface="Times New Roman" pitchFamily="18" charset="0"/>
                <a:cs typeface="Times New Roman" pitchFamily="18" charset="0"/>
              </a:rPr>
              <a:t>Public</a:t>
            </a:r>
            <a:r>
              <a:rPr lang="en-US" sz="2000" dirty="0">
                <a:latin typeface="Times New Roman" pitchFamily="18" charset="0"/>
                <a:cs typeface="Times New Roman" pitchFamily="18" charset="0"/>
              </a:rPr>
              <a:t>: Information for general public dissemination, such as an advertisement or public release.</a:t>
            </a:r>
          </a:p>
          <a:p>
            <a:pPr algn="just">
              <a:lnSpc>
                <a:spcPct val="150000"/>
              </a:lnSpc>
            </a:pPr>
            <a:r>
              <a:rPr lang="en-US" sz="2000" b="1" dirty="0">
                <a:latin typeface="Times New Roman" pitchFamily="18" charset="0"/>
                <a:cs typeface="Times New Roman" pitchFamily="18" charset="0"/>
              </a:rPr>
              <a:t>For Official Use Only</a:t>
            </a:r>
            <a:r>
              <a:rPr lang="en-US" sz="2000" dirty="0">
                <a:latin typeface="Times New Roman" pitchFamily="18" charset="0"/>
                <a:cs typeface="Times New Roman" pitchFamily="18" charset="0"/>
              </a:rPr>
              <a:t>: Information that is not particularly sensitive, but not for public release, such as internal communications.</a:t>
            </a:r>
          </a:p>
          <a:p>
            <a:pPr algn="just">
              <a:lnSpc>
                <a:spcPct val="150000"/>
              </a:lnSpc>
            </a:pPr>
            <a:r>
              <a:rPr lang="en-US" sz="2000" b="1" dirty="0">
                <a:latin typeface="Times New Roman" pitchFamily="18" charset="0"/>
                <a:cs typeface="Times New Roman" pitchFamily="18" charset="0"/>
              </a:rPr>
              <a:t>Sensitive</a:t>
            </a:r>
            <a:r>
              <a:rPr lang="en-US" sz="2000" dirty="0">
                <a:latin typeface="Times New Roman" pitchFamily="18" charset="0"/>
                <a:cs typeface="Times New Roman" pitchFamily="18" charset="0"/>
              </a:rPr>
              <a:t>: Information important to the business that could embarrass the company or cause loss of market share if revealed.</a:t>
            </a:r>
          </a:p>
          <a:p>
            <a:pPr algn="just">
              <a:lnSpc>
                <a:spcPct val="150000"/>
              </a:lnSpc>
            </a:pPr>
            <a:r>
              <a:rPr lang="en-US" sz="2000" dirty="0">
                <a:latin typeface="Times New Roman" pitchFamily="18" charset="0"/>
                <a:cs typeface="Times New Roman" pitchFamily="18" charset="0"/>
              </a:rPr>
              <a:t>A data classification scheme generally requires a corresponding personnel </a:t>
            </a:r>
            <a:r>
              <a:rPr lang="en-US" sz="2000" b="1" dirty="0">
                <a:latin typeface="Times New Roman" pitchFamily="18" charset="0"/>
                <a:cs typeface="Times New Roman" pitchFamily="18" charset="0"/>
              </a:rPr>
              <a:t>security clearance </a:t>
            </a:r>
            <a:r>
              <a:rPr lang="en-US" sz="2000" dirty="0">
                <a:latin typeface="Times New Roman" pitchFamily="18" charset="0"/>
                <a:cs typeface="Times New Roman" pitchFamily="18" charset="0"/>
              </a:rPr>
              <a:t>structure, which determines the level of information individuals are authorized to view, based on what they need to know.</a:t>
            </a:r>
          </a:p>
          <a:p>
            <a:pPr algn="just">
              <a:lnSpc>
                <a:spcPct val="150000"/>
              </a:lnSpc>
            </a:pPr>
            <a:r>
              <a:rPr lang="en-US" sz="2000" dirty="0">
                <a:latin typeface="Times New Roman" pitchFamily="18" charset="0"/>
                <a:cs typeface="Times New Roman" pitchFamily="18" charset="0"/>
              </a:rPr>
              <a:t>Fundamental Principle is NEED TO KNOW basis</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21</a:t>
            </a:fld>
            <a:endParaRPr lang="en-US" dirty="0"/>
          </a:p>
        </p:txBody>
      </p:sp>
    </p:spTree>
    <p:extLst>
      <p:ext uri="{BB962C8B-B14F-4D97-AF65-F5344CB8AC3E}">
        <p14:creationId xmlns:p14="http://schemas.microsoft.com/office/powerpoint/2010/main" val="708214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Info asset valuation – Prioritize Assets</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152907"/>
            <a:ext cx="8686800" cy="5486400"/>
          </a:xfrm>
        </p:spPr>
        <p:txBody>
          <a:bodyPr>
            <a:noAutofit/>
          </a:bodyPr>
          <a:lstStyle/>
          <a:p>
            <a:pPr algn="just">
              <a:lnSpc>
                <a:spcPct val="200000"/>
              </a:lnSpc>
              <a:buNone/>
            </a:pPr>
            <a:r>
              <a:rPr lang="en-US" sz="2000" dirty="0">
                <a:latin typeface="Times New Roman" pitchFamily="18" charset="0"/>
                <a:cs typeface="Times New Roman" pitchFamily="18" charset="0"/>
              </a:rPr>
              <a:t>Based on Questionnaire assists in developing the weighting criteria :</a:t>
            </a:r>
          </a:p>
          <a:p>
            <a:pPr algn="just">
              <a:lnSpc>
                <a:spcPct val="200000"/>
              </a:lnSpc>
            </a:pPr>
            <a:r>
              <a:rPr lang="en-US" sz="2000" dirty="0">
                <a:latin typeface="Times New Roman" pitchFamily="18" charset="0"/>
                <a:cs typeface="Times New Roman" pitchFamily="18" charset="0"/>
              </a:rPr>
              <a:t>Which information asset is the most critical to the success of the organization? </a:t>
            </a:r>
          </a:p>
          <a:p>
            <a:pPr algn="just">
              <a:lnSpc>
                <a:spcPct val="200000"/>
              </a:lnSpc>
            </a:pPr>
            <a:r>
              <a:rPr lang="en-US" sz="2000" dirty="0">
                <a:latin typeface="Times New Roman" pitchFamily="18" charset="0"/>
                <a:cs typeface="Times New Roman" pitchFamily="18" charset="0"/>
              </a:rPr>
              <a:t>Which information asset generates the most revenue?</a:t>
            </a:r>
          </a:p>
          <a:p>
            <a:pPr algn="just">
              <a:lnSpc>
                <a:spcPct val="200000"/>
              </a:lnSpc>
            </a:pPr>
            <a:r>
              <a:rPr lang="en-US" sz="2000" dirty="0">
                <a:latin typeface="Times New Roman" pitchFamily="18" charset="0"/>
                <a:cs typeface="Times New Roman" pitchFamily="18" charset="0"/>
              </a:rPr>
              <a:t>Which information asset would be the most expensive to replace?</a:t>
            </a:r>
          </a:p>
          <a:p>
            <a:pPr algn="just">
              <a:lnSpc>
                <a:spcPct val="200000"/>
              </a:lnSpc>
            </a:pPr>
            <a:r>
              <a:rPr lang="en-US" sz="2000" dirty="0">
                <a:latin typeface="Times New Roman" pitchFamily="18" charset="0"/>
                <a:cs typeface="Times New Roman" pitchFamily="18" charset="0"/>
              </a:rPr>
              <a:t>Which information asset would be the most expensive to protect?</a:t>
            </a:r>
          </a:p>
          <a:p>
            <a:pPr algn="just">
              <a:lnSpc>
                <a:spcPct val="200000"/>
              </a:lnSpc>
            </a:pPr>
            <a:r>
              <a:rPr lang="en-US" sz="2000" dirty="0">
                <a:latin typeface="Times New Roman" pitchFamily="18" charset="0"/>
                <a:cs typeface="Times New Roman" pitchFamily="18" charset="0"/>
              </a:rPr>
              <a:t>Which information asset would most expose the company to liability or embarrassment if revealed?</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22</a:t>
            </a:fld>
            <a:endParaRPr lang="en-US" dirty="0"/>
          </a:p>
        </p:txBody>
      </p:sp>
    </p:spTree>
    <p:extLst>
      <p:ext uri="{BB962C8B-B14F-4D97-AF65-F5344CB8AC3E}">
        <p14:creationId xmlns:p14="http://schemas.microsoft.com/office/powerpoint/2010/main" val="3925468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Threat Identification</a:t>
            </a:r>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264555"/>
            <a:ext cx="8915400" cy="3777622"/>
          </a:xfrm>
        </p:spPr>
        <p:txBody>
          <a:bodyPr>
            <a:noAutofit/>
          </a:bodyPr>
          <a:lstStyle/>
          <a:p>
            <a:pPr algn="just">
              <a:lnSpc>
                <a:spcPct val="170000"/>
              </a:lnSpc>
            </a:pPr>
            <a:r>
              <a:rPr lang="en-US" sz="1400" dirty="0" smtClean="0">
                <a:latin typeface="Times New Roman" pitchFamily="18" charset="0"/>
                <a:cs typeface="Times New Roman" pitchFamily="18" charset="0"/>
              </a:rPr>
              <a:t>A threat source is defined as any circumstance or event with the potential to cause harm to the asset under review.</a:t>
            </a:r>
          </a:p>
          <a:p>
            <a:pPr algn="just">
              <a:lnSpc>
                <a:spcPct val="170000"/>
              </a:lnSpc>
            </a:pPr>
            <a:r>
              <a:rPr lang="en-US" sz="1400" dirty="0" smtClean="0">
                <a:latin typeface="Times New Roman" pitchFamily="18" charset="0"/>
                <a:cs typeface="Times New Roman" pitchFamily="18" charset="0"/>
              </a:rPr>
              <a:t>Create as complete a list of threat sources as possible.</a:t>
            </a:r>
          </a:p>
          <a:p>
            <a:pPr algn="just">
              <a:lnSpc>
                <a:spcPct val="170000"/>
              </a:lnSpc>
            </a:pPr>
            <a:r>
              <a:rPr lang="en-US" sz="1400" dirty="0" smtClean="0">
                <a:latin typeface="Times New Roman" pitchFamily="18" charset="0"/>
                <a:cs typeface="Times New Roman" pitchFamily="18" charset="0"/>
              </a:rPr>
              <a:t>Typically, there are three major categories of threat sources:</a:t>
            </a:r>
          </a:p>
          <a:p>
            <a:pPr algn="just">
              <a:lnSpc>
                <a:spcPct val="170000"/>
              </a:lnSpc>
            </a:pPr>
            <a:r>
              <a:rPr lang="en-US" sz="1400" b="1" dirty="0" smtClean="0">
                <a:latin typeface="Times New Roman" pitchFamily="18" charset="0"/>
                <a:cs typeface="Times New Roman" pitchFamily="18" charset="0"/>
              </a:rPr>
              <a:t>Natural threats</a:t>
            </a:r>
            <a:r>
              <a:rPr lang="en-US" sz="1400" dirty="0" smtClean="0">
                <a:latin typeface="Times New Roman" pitchFamily="18" charset="0"/>
                <a:cs typeface="Times New Roman" pitchFamily="18" charset="0"/>
              </a:rPr>
              <a:t> — Floods, earthquakes, cyclone, landslides, avalanches, electrical storms, and other such events</a:t>
            </a:r>
          </a:p>
          <a:p>
            <a:pPr algn="just">
              <a:lnSpc>
                <a:spcPct val="170000"/>
              </a:lnSpc>
            </a:pPr>
            <a:r>
              <a:rPr lang="en-US" sz="1400" b="1" dirty="0" smtClean="0">
                <a:latin typeface="Times New Roman" pitchFamily="18" charset="0"/>
                <a:cs typeface="Times New Roman" pitchFamily="18" charset="0"/>
              </a:rPr>
              <a:t>Human threats</a:t>
            </a:r>
            <a:r>
              <a:rPr lang="en-US" sz="1400" dirty="0" smtClean="0">
                <a:latin typeface="Times New Roman" pitchFamily="18" charset="0"/>
                <a:cs typeface="Times New Roman" pitchFamily="18" charset="0"/>
              </a:rPr>
              <a:t> —Events that are either enabled by or caused by human beings, such as unintentional acts (errors and omissions) or deliberate acts (fraud, malicious software, unauthorized access). Statistically, the threat that causes the largest loss to information resources remains human errors and omissions</a:t>
            </a:r>
          </a:p>
          <a:p>
            <a:pPr algn="just">
              <a:lnSpc>
                <a:spcPct val="170000"/>
              </a:lnSpc>
            </a:pPr>
            <a:r>
              <a:rPr lang="en-US" sz="1400" b="1" dirty="0" smtClean="0">
                <a:latin typeface="Times New Roman" pitchFamily="18" charset="0"/>
                <a:cs typeface="Times New Roman" pitchFamily="18" charset="0"/>
              </a:rPr>
              <a:t>Environmental threats</a:t>
            </a:r>
            <a:r>
              <a:rPr lang="en-US" sz="1400" dirty="0" smtClean="0">
                <a:latin typeface="Times New Roman" pitchFamily="18" charset="0"/>
                <a:cs typeface="Times New Roman" pitchFamily="18" charset="0"/>
              </a:rPr>
              <a:t> — Long-term power outages, pollution, chemical spills, liquid leakage.</a:t>
            </a:r>
          </a:p>
          <a:p>
            <a:pPr algn="just">
              <a:lnSpc>
                <a:spcPct val="170000"/>
              </a:lnSpc>
            </a:pPr>
            <a:r>
              <a:rPr lang="en-US" sz="1400" dirty="0" smtClean="0">
                <a:latin typeface="Times New Roman" pitchFamily="18" charset="0"/>
                <a:cs typeface="Times New Roman" pitchFamily="18" charset="0"/>
              </a:rPr>
              <a:t>Developing checklists, examine historical data and brainstorming with stakeholders are some ways of identifying threats.</a:t>
            </a:r>
            <a:endParaRPr lang="en-US" sz="1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23</a:t>
            </a:fld>
            <a:endParaRPr lang="en-US" dirty="0"/>
          </a:p>
        </p:txBody>
      </p:sp>
    </p:spTree>
    <p:extLst>
      <p:ext uri="{BB962C8B-B14F-4D97-AF65-F5344CB8AC3E}">
        <p14:creationId xmlns:p14="http://schemas.microsoft.com/office/powerpoint/2010/main" val="2012337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Threats to info security</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24</a:t>
            </a:fld>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589212" y="1460671"/>
            <a:ext cx="8686800" cy="5119467"/>
          </a:xfrm>
          <a:prstGeom prst="rect">
            <a:avLst/>
          </a:prstGeom>
          <a:noFill/>
          <a:ln w="9525">
            <a:noFill/>
            <a:miter lim="800000"/>
            <a:headEnd/>
            <a:tailEnd/>
          </a:ln>
          <a:effectLst/>
        </p:spPr>
      </p:pic>
    </p:spTree>
    <p:extLst>
      <p:ext uri="{BB962C8B-B14F-4D97-AF65-F5344CB8AC3E}">
        <p14:creationId xmlns:p14="http://schemas.microsoft.com/office/powerpoint/2010/main" val="397479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and Prioritize threats</a:t>
            </a:r>
            <a:endParaRPr lang="en-US" dirty="0"/>
          </a:p>
        </p:txBody>
      </p:sp>
      <p:sp>
        <p:nvSpPr>
          <p:cNvPr id="3" name="Content Placeholder 2"/>
          <p:cNvSpPr>
            <a:spLocks noGrp="1"/>
          </p:cNvSpPr>
          <p:nvPr>
            <p:ph idx="1"/>
          </p:nvPr>
        </p:nvSpPr>
        <p:spPr>
          <a:xfrm>
            <a:off x="2589212" y="1743856"/>
            <a:ext cx="8915400" cy="3777622"/>
          </a:xfrm>
        </p:spPr>
        <p:txBody>
          <a:bodyPr>
            <a:normAutofit/>
          </a:bodyPr>
          <a:lstStyle/>
          <a:p>
            <a:pPr algn="just">
              <a:lnSpc>
                <a:spcPct val="150000"/>
              </a:lnSpc>
              <a:buNone/>
            </a:pPr>
            <a:r>
              <a:rPr lang="en-US" sz="2200" dirty="0">
                <a:latin typeface="Times New Roman" pitchFamily="18" charset="0"/>
                <a:cs typeface="Times New Roman" pitchFamily="18" charset="0"/>
              </a:rPr>
              <a:t>Address each threat with a few basic questions, as follows:</a:t>
            </a:r>
          </a:p>
          <a:p>
            <a:pPr algn="just">
              <a:lnSpc>
                <a:spcPct val="150000"/>
              </a:lnSpc>
            </a:pPr>
            <a:r>
              <a:rPr lang="en-US" sz="2200" dirty="0">
                <a:latin typeface="Times New Roman" pitchFamily="18" charset="0"/>
                <a:cs typeface="Times New Roman" pitchFamily="18" charset="0"/>
              </a:rPr>
              <a:t>Which threats present a danger to an organization’s assets in the given environment?</a:t>
            </a:r>
          </a:p>
          <a:p>
            <a:pPr algn="just">
              <a:lnSpc>
                <a:spcPct val="150000"/>
              </a:lnSpc>
            </a:pPr>
            <a:r>
              <a:rPr lang="en-US" sz="2200" dirty="0">
                <a:latin typeface="Times New Roman" pitchFamily="18" charset="0"/>
                <a:cs typeface="Times New Roman" pitchFamily="18" charset="0"/>
              </a:rPr>
              <a:t>Which threat represent most danger to the organizations information?</a:t>
            </a:r>
          </a:p>
          <a:p>
            <a:pPr algn="just">
              <a:lnSpc>
                <a:spcPct val="150000"/>
              </a:lnSpc>
            </a:pPr>
            <a:r>
              <a:rPr lang="en-US" sz="2200" dirty="0">
                <a:latin typeface="Times New Roman" pitchFamily="18" charset="0"/>
                <a:cs typeface="Times New Roman" pitchFamily="18" charset="0"/>
              </a:rPr>
              <a:t>How much would it cost to recover from a successful attack?</a:t>
            </a:r>
          </a:p>
          <a:p>
            <a:pPr algn="just">
              <a:lnSpc>
                <a:spcPct val="150000"/>
              </a:lnSpc>
            </a:pPr>
            <a:r>
              <a:rPr lang="en-US" sz="2200" dirty="0">
                <a:latin typeface="Times New Roman" pitchFamily="18" charset="0"/>
                <a:cs typeface="Times New Roman" pitchFamily="18" charset="0"/>
              </a:rPr>
              <a:t>Which of the threats would require the greatest expenditure to prevent?</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25</a:t>
            </a:fld>
            <a:endParaRPr lang="en-US" dirty="0"/>
          </a:p>
        </p:txBody>
      </p:sp>
    </p:spTree>
    <p:extLst>
      <p:ext uri="{BB962C8B-B14F-4D97-AF65-F5344CB8AC3E}">
        <p14:creationId xmlns:p14="http://schemas.microsoft.com/office/powerpoint/2010/main" val="7670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itchFamily="18" charset="0"/>
                <a:cs typeface="Times New Roman" pitchFamily="18" charset="0"/>
              </a:rPr>
              <a:t>Process of Vulnerability identification</a:t>
            </a:r>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2591068" y="1743855"/>
            <a:ext cx="8915400" cy="3777622"/>
          </a:xfrm>
        </p:spPr>
        <p:txBody>
          <a:bodyPr>
            <a:normAutofit fontScale="92500" lnSpcReduction="10000"/>
          </a:bodyPr>
          <a:lstStyle/>
          <a:p>
            <a:pPr algn="just"/>
            <a:r>
              <a:rPr lang="en-US" sz="2200" dirty="0">
                <a:latin typeface="Times New Roman" pitchFamily="18" charset="0"/>
                <a:cs typeface="Times New Roman" pitchFamily="18" charset="0"/>
              </a:rPr>
              <a:t>Create a list of Vulnerabilities for each information asset. </a:t>
            </a:r>
          </a:p>
          <a:p>
            <a:pPr algn="just"/>
            <a:r>
              <a:rPr lang="en-US" sz="2200" dirty="0">
                <a:latin typeface="Times New Roman" pitchFamily="18" charset="0"/>
                <a:cs typeface="Times New Roman" pitchFamily="18" charset="0"/>
              </a:rPr>
              <a:t>Groups of people work iteratively in a series of sessions give best result.</a:t>
            </a:r>
          </a:p>
          <a:p>
            <a:pPr algn="just"/>
            <a:r>
              <a:rPr lang="en-US" sz="2200" dirty="0">
                <a:latin typeface="Times New Roman" pitchFamily="18" charset="0"/>
                <a:cs typeface="Times New Roman" pitchFamily="18" charset="0"/>
              </a:rPr>
              <a:t>At the end of Identification process, you have a list of assets and their vulnerabilities.</a:t>
            </a:r>
          </a:p>
          <a:p>
            <a:pPr algn="just">
              <a:buNone/>
            </a:pPr>
            <a:endParaRPr lang="en-US" sz="2200" dirty="0">
              <a:latin typeface="Times New Roman" pitchFamily="18" charset="0"/>
              <a:cs typeface="Times New Roman" pitchFamily="18" charset="0"/>
            </a:endParaRPr>
          </a:p>
          <a:p>
            <a:pPr algn="just">
              <a:buNone/>
            </a:pPr>
            <a:r>
              <a:rPr lang="en-US" sz="2200" b="1" dirty="0">
                <a:latin typeface="Times New Roman" pitchFamily="18" charset="0"/>
                <a:cs typeface="Times New Roman" pitchFamily="18" charset="0"/>
              </a:rPr>
              <a:t>		Threat 				Possible Vulnerabilities</a:t>
            </a:r>
          </a:p>
          <a:p>
            <a:pPr marL="457200" indent="-457200" algn="just">
              <a:buAutoNum type="arabicPeriod"/>
            </a:pPr>
            <a:r>
              <a:rPr lang="en-US" sz="2200" dirty="0">
                <a:latin typeface="Times New Roman" pitchFamily="18" charset="0"/>
                <a:cs typeface="Times New Roman" pitchFamily="18" charset="0"/>
              </a:rPr>
              <a:t>Deliberate S/W attacks		IP is vulnerable to DOS.</a:t>
            </a:r>
          </a:p>
          <a:p>
            <a:pPr marL="457200" indent="-457200" algn="just">
              <a:buAutoNum type="arabicPeriod"/>
            </a:pPr>
            <a:r>
              <a:rPr lang="en-US" sz="2200" dirty="0">
                <a:latin typeface="Times New Roman" pitchFamily="18" charset="0"/>
                <a:cs typeface="Times New Roman" pitchFamily="18" charset="0"/>
              </a:rPr>
              <a:t>Acts of Human error or failure	Employee may cause outage</a:t>
            </a:r>
          </a:p>
          <a:p>
            <a:pPr marL="457200" indent="-457200" algn="just">
              <a:buAutoNum type="arabicPeriod"/>
            </a:pPr>
            <a:r>
              <a:rPr lang="en-US" sz="2200" dirty="0">
                <a:latin typeface="Times New Roman" pitchFamily="18" charset="0"/>
                <a:cs typeface="Times New Roman" pitchFamily="18" charset="0"/>
              </a:rPr>
              <a:t>Technical S/W failures or Errors	Vendor supplied routing software 					could fail</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26</a:t>
            </a:fld>
            <a:endParaRPr lang="en-US" dirty="0"/>
          </a:p>
        </p:txBody>
      </p:sp>
    </p:spTree>
    <p:extLst>
      <p:ext uri="{BB962C8B-B14F-4D97-AF65-F5344CB8AC3E}">
        <p14:creationId xmlns:p14="http://schemas.microsoft.com/office/powerpoint/2010/main" val="2702716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News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377" y="1399167"/>
            <a:ext cx="3200400" cy="4638675"/>
          </a:xfrm>
        </p:spPr>
      </p:pic>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211" y="1767008"/>
            <a:ext cx="3381375" cy="4733925"/>
          </a:xfrm>
          <a:prstGeom prst="rect">
            <a:avLst/>
          </a:prstGeom>
        </p:spPr>
      </p:pic>
    </p:spTree>
    <p:extLst>
      <p:ext uri="{BB962C8B-B14F-4D97-AF65-F5344CB8AC3E}">
        <p14:creationId xmlns:p14="http://schemas.microsoft.com/office/powerpoint/2010/main" val="415389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Level 1 - Worksheet</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28</a:t>
            </a:fld>
            <a:endParaRPr lang="en-US" dirty="0"/>
          </a:p>
        </p:txBody>
      </p:sp>
      <p:pic>
        <p:nvPicPr>
          <p:cNvPr id="1026" name="Picture 2" descr="C:\Users\ALL IS WELL\Desktop\Worksheet.JPG"/>
          <p:cNvPicPr>
            <a:picLocks noChangeAspect="1" noChangeArrowheads="1"/>
          </p:cNvPicPr>
          <p:nvPr/>
        </p:nvPicPr>
        <p:blipFill>
          <a:blip r:embed="rId2"/>
          <a:srcRect/>
          <a:stretch>
            <a:fillRect/>
          </a:stretch>
        </p:blipFill>
        <p:spPr bwMode="auto">
          <a:xfrm>
            <a:off x="2017711" y="1295400"/>
            <a:ext cx="8763000" cy="5562600"/>
          </a:xfrm>
          <a:prstGeom prst="rect">
            <a:avLst/>
          </a:prstGeom>
          <a:noFill/>
        </p:spPr>
      </p:pic>
    </p:spTree>
    <p:extLst>
      <p:ext uri="{BB962C8B-B14F-4D97-AF65-F5344CB8AC3E}">
        <p14:creationId xmlns:p14="http://schemas.microsoft.com/office/powerpoint/2010/main" val="161647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latin typeface="Times New Roman" pitchFamily="18" charset="0"/>
                <a:cs typeface="Times New Roman" pitchFamily="18" charset="0"/>
              </a:rPr>
              <a:t>Risk Assessment</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29</a:t>
            </a:fld>
            <a:endParaRPr lang="en-US" dirty="0"/>
          </a:p>
        </p:txBody>
      </p:sp>
      <p:sp>
        <p:nvSpPr>
          <p:cNvPr id="6" name="TextBox 5"/>
          <p:cNvSpPr txBox="1"/>
          <p:nvPr/>
        </p:nvSpPr>
        <p:spPr>
          <a:xfrm>
            <a:off x="1703513" y="1541750"/>
            <a:ext cx="5415265" cy="369332"/>
          </a:xfrm>
          <a:prstGeom prst="rect">
            <a:avLst/>
          </a:prstGeom>
          <a:noFill/>
          <a:ln>
            <a:solidFill>
              <a:srgbClr val="00B0F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Identify vulnerabilities between assets &amp; threat </a:t>
            </a:r>
            <a:endParaRPr lang="en-US" dirty="0"/>
          </a:p>
        </p:txBody>
      </p:sp>
      <p:sp>
        <p:nvSpPr>
          <p:cNvPr id="7" name="TextBox 6"/>
          <p:cNvSpPr txBox="1"/>
          <p:nvPr/>
        </p:nvSpPr>
        <p:spPr>
          <a:xfrm>
            <a:off x="6734495" y="5966588"/>
            <a:ext cx="4006225" cy="369332"/>
          </a:xfrm>
          <a:prstGeom prst="rect">
            <a:avLst/>
          </a:prstGeom>
          <a:noFill/>
          <a:ln>
            <a:solidFill>
              <a:srgbClr val="00B0F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dirty="0"/>
              <a:t>Identify &amp; quantify asset exposure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411" y="2694551"/>
            <a:ext cx="3577580" cy="2683185"/>
          </a:xfrm>
          <a:prstGeom prst="rect">
            <a:avLst/>
          </a:prstGeom>
        </p:spPr>
      </p:pic>
    </p:spTree>
    <p:extLst>
      <p:ext uri="{BB962C8B-B14F-4D97-AF65-F5344CB8AC3E}">
        <p14:creationId xmlns:p14="http://schemas.microsoft.com/office/powerpoint/2010/main" val="2278779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97755"/>
            <a:ext cx="8911687" cy="1280890"/>
          </a:xfrm>
        </p:spPr>
        <p:txBody>
          <a:bodyPr/>
          <a:lstStyle/>
          <a:p>
            <a:r>
              <a:rPr lang="en-US" dirty="0" smtClean="0"/>
              <a:t>Introduction</a:t>
            </a:r>
            <a:endParaRPr lang="en-US" dirty="0"/>
          </a:p>
        </p:txBody>
      </p:sp>
      <p:sp>
        <p:nvSpPr>
          <p:cNvPr id="3" name="Content Placeholder 2"/>
          <p:cNvSpPr>
            <a:spLocks noGrp="1"/>
          </p:cNvSpPr>
          <p:nvPr>
            <p:ph idx="1"/>
          </p:nvPr>
        </p:nvSpPr>
        <p:spPr>
          <a:xfrm>
            <a:off x="1752600" y="838200"/>
            <a:ext cx="8686800" cy="5410200"/>
          </a:xfrm>
        </p:spPr>
        <p:txBody>
          <a:bodyPr>
            <a:noAutofit/>
          </a:bodyPr>
          <a:lstStyle/>
          <a:p>
            <a:pPr algn="just">
              <a:lnSpc>
                <a:spcPct val="150000"/>
              </a:lnSpc>
            </a:pPr>
            <a:r>
              <a:rPr lang="en-US" sz="2000" dirty="0">
                <a:latin typeface="Times New Roman" pitchFamily="18" charset="0"/>
                <a:cs typeface="Times New Roman" pitchFamily="18" charset="0"/>
              </a:rPr>
              <a:t>The term risk refers to the concept that an action or choice can result in a losing situation.</a:t>
            </a:r>
          </a:p>
          <a:p>
            <a:pPr algn="just">
              <a:lnSpc>
                <a:spcPct val="150000"/>
              </a:lnSpc>
            </a:pPr>
            <a:r>
              <a:rPr lang="en-US" sz="2000" dirty="0">
                <a:latin typeface="Times New Roman" pitchFamily="18" charset="0"/>
                <a:cs typeface="Times New Roman" pitchFamily="18" charset="0"/>
              </a:rPr>
              <a:t>Risk management is the total process used to identify, control, and minimize the impact of uncertain events. </a:t>
            </a:r>
          </a:p>
          <a:p>
            <a:pPr algn="just">
              <a:lnSpc>
                <a:spcPct val="150000"/>
              </a:lnSpc>
            </a:pPr>
            <a:r>
              <a:rPr lang="en-US" sz="2000" dirty="0">
                <a:latin typeface="Times New Roman" pitchFamily="18" charset="0"/>
                <a:cs typeface="Times New Roman" pitchFamily="18" charset="0"/>
              </a:rPr>
              <a:t>Risks can come from various sources including uncertainty in financial markets, threats from project failures (at any phase in design, development, production, or sustainment life-cycles), legal liabilities, credit risk, accidents, natural causes and disasters, deliberate attack from an adversary, or events of uncertain or unpredictable root causes.</a:t>
            </a:r>
          </a:p>
          <a:p>
            <a:pPr algn="just">
              <a:lnSpc>
                <a:spcPct val="150000"/>
              </a:lnSpc>
            </a:pPr>
            <a:r>
              <a:rPr lang="en-US" sz="2000" dirty="0">
                <a:latin typeface="Times New Roman" pitchFamily="18" charset="0"/>
                <a:cs typeface="Times New Roman" pitchFamily="18" charset="0"/>
              </a:rPr>
              <a:t>The objective of the risk management program is to reduce the risk of performing some activity or function to an acceptable level.</a:t>
            </a:r>
          </a:p>
        </p:txBody>
      </p:sp>
      <p:sp>
        <p:nvSpPr>
          <p:cNvPr id="5" name="Slide Number Placeholder 4"/>
          <p:cNvSpPr>
            <a:spLocks noGrp="1"/>
          </p:cNvSpPr>
          <p:nvPr>
            <p:ph type="sldNum" sz="quarter" idx="12"/>
          </p:nvPr>
        </p:nvSpPr>
        <p:spPr/>
        <p:txBody>
          <a:bodyPr/>
          <a:lstStyle/>
          <a:p>
            <a:fld id="{6237BB6C-CC30-4470-9E73-6CFFC494060D}" type="slidenum">
              <a:rPr lang="en-US" smtClean="0"/>
              <a:pPr/>
              <a:t>3</a:t>
            </a:fld>
            <a:endParaRPr lang="en-US" dirty="0"/>
          </a:p>
        </p:txBody>
      </p:sp>
    </p:spTree>
    <p:extLst>
      <p:ext uri="{BB962C8B-B14F-4D97-AF65-F5344CB8AC3E}">
        <p14:creationId xmlns:p14="http://schemas.microsoft.com/office/powerpoint/2010/main" val="2246320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Process of Risk Assessment		</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593954"/>
            <a:ext cx="8915400" cy="3777622"/>
          </a:xfrm>
        </p:spPr>
        <p:txBody>
          <a:bodyPr>
            <a:normAutofit fontScale="70000" lnSpcReduction="20000"/>
          </a:bodyPr>
          <a:lstStyle/>
          <a:p>
            <a:pPr algn="just">
              <a:lnSpc>
                <a:spcPct val="150000"/>
              </a:lnSpc>
            </a:pPr>
            <a:r>
              <a:rPr lang="en-US" sz="2200" dirty="0">
                <a:latin typeface="Times New Roman" pitchFamily="18" charset="0"/>
                <a:cs typeface="Times New Roman" pitchFamily="18" charset="0"/>
              </a:rPr>
              <a:t>After identifying all the threats related to information assets.</a:t>
            </a:r>
          </a:p>
          <a:p>
            <a:pPr algn="just">
              <a:lnSpc>
                <a:spcPct val="150000"/>
              </a:lnSpc>
            </a:pPr>
            <a:r>
              <a:rPr lang="en-US" sz="2200" dirty="0">
                <a:latin typeface="Times New Roman" pitchFamily="18" charset="0"/>
                <a:cs typeface="Times New Roman" pitchFamily="18" charset="0"/>
              </a:rPr>
              <a:t>Ranked vulnerability risk worksheet is the initial working document for the next step in the risk management process</a:t>
            </a:r>
          </a:p>
          <a:p>
            <a:pPr lvl="1" algn="just">
              <a:lnSpc>
                <a:spcPct val="150000"/>
              </a:lnSpc>
            </a:pPr>
            <a:r>
              <a:rPr lang="en-US" sz="2200" dirty="0">
                <a:latin typeface="Times New Roman" pitchFamily="18" charset="0"/>
                <a:cs typeface="Times New Roman" pitchFamily="18" charset="0"/>
              </a:rPr>
              <a:t>  Assessment</a:t>
            </a:r>
          </a:p>
          <a:p>
            <a:pPr lvl="1" algn="just">
              <a:lnSpc>
                <a:spcPct val="150000"/>
              </a:lnSpc>
            </a:pPr>
            <a:r>
              <a:rPr lang="en-US" sz="2200" dirty="0">
                <a:latin typeface="Times New Roman" pitchFamily="18" charset="0"/>
                <a:cs typeface="Times New Roman" pitchFamily="18" charset="0"/>
              </a:rPr>
              <a:t> Controlling risk</a:t>
            </a:r>
          </a:p>
          <a:p>
            <a:pPr algn="just">
              <a:lnSpc>
                <a:spcPct val="150000"/>
              </a:lnSpc>
              <a:buNone/>
            </a:pPr>
            <a:r>
              <a:rPr lang="en-US" sz="2200" dirty="0">
                <a:latin typeface="Times New Roman" pitchFamily="18" charset="0"/>
                <a:cs typeface="Times New Roman" pitchFamily="18" charset="0"/>
              </a:rPr>
              <a:t>Valuation of information Asset:</a:t>
            </a:r>
          </a:p>
          <a:p>
            <a:pPr lvl="1" algn="just">
              <a:lnSpc>
                <a:spcPct val="150000"/>
              </a:lnSpc>
            </a:pPr>
            <a:r>
              <a:rPr lang="en-US" sz="2200" dirty="0">
                <a:latin typeface="Times New Roman" pitchFamily="18" charset="0"/>
                <a:cs typeface="Times New Roman" pitchFamily="18" charset="0"/>
              </a:rPr>
              <a:t>Information asset classification worksheet</a:t>
            </a:r>
          </a:p>
          <a:p>
            <a:pPr lvl="1" algn="just">
              <a:lnSpc>
                <a:spcPct val="150000"/>
              </a:lnSpc>
            </a:pPr>
            <a:r>
              <a:rPr lang="en-US" sz="2200" dirty="0">
                <a:latin typeface="Times New Roman" pitchFamily="18" charset="0"/>
                <a:cs typeface="Times New Roman" pitchFamily="18" charset="0"/>
              </a:rPr>
              <a:t>Weighted criteria analysis worksheet</a:t>
            </a:r>
          </a:p>
          <a:p>
            <a:pPr lvl="1" algn="just">
              <a:lnSpc>
                <a:spcPct val="150000"/>
              </a:lnSpc>
            </a:pPr>
            <a:r>
              <a:rPr lang="en-US" sz="2200" dirty="0">
                <a:latin typeface="Times New Roman" pitchFamily="18" charset="0"/>
                <a:cs typeface="Times New Roman" pitchFamily="18" charset="0"/>
              </a:rPr>
              <a:t> Ranked vulnerability risk worksheet</a:t>
            </a: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30</a:t>
            </a:fld>
            <a:endParaRPr lang="en-US" dirty="0"/>
          </a:p>
        </p:txBody>
      </p:sp>
    </p:spTree>
    <p:extLst>
      <p:ext uri="{BB962C8B-B14F-4D97-AF65-F5344CB8AC3E}">
        <p14:creationId xmlns:p14="http://schemas.microsoft.com/office/powerpoint/2010/main" val="1343855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b="1" dirty="0">
                <a:latin typeface="Times New Roman" pitchFamily="18" charset="0"/>
                <a:cs typeface="Times New Roman" pitchFamily="18" charset="0"/>
              </a:rPr>
              <a:t>Risk Identification Estimate Factors – NIST Standard</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474033"/>
            <a:ext cx="8915400" cy="3777622"/>
          </a:xfrm>
        </p:spPr>
        <p:txBody>
          <a:bodyPr>
            <a:normAutofit/>
          </a:bodyPr>
          <a:lstStyle/>
          <a:p>
            <a:pPr>
              <a:lnSpc>
                <a:spcPct val="150000"/>
              </a:lnSpc>
            </a:pPr>
            <a:r>
              <a:rPr lang="en-US" sz="2200" dirty="0">
                <a:latin typeface="Times New Roman" pitchFamily="18" charset="0"/>
                <a:cs typeface="Times New Roman" pitchFamily="18" charset="0"/>
              </a:rPr>
              <a:t>Likelihood</a:t>
            </a:r>
          </a:p>
          <a:p>
            <a:pPr>
              <a:lnSpc>
                <a:spcPct val="150000"/>
              </a:lnSpc>
            </a:pPr>
            <a:r>
              <a:rPr lang="en-US" sz="2200" dirty="0">
                <a:latin typeface="Times New Roman" pitchFamily="18" charset="0"/>
                <a:cs typeface="Times New Roman" pitchFamily="18" charset="0"/>
              </a:rPr>
              <a:t>Value of information assets</a:t>
            </a:r>
          </a:p>
          <a:p>
            <a:pPr>
              <a:lnSpc>
                <a:spcPct val="150000"/>
              </a:lnSpc>
            </a:pPr>
            <a:r>
              <a:rPr lang="en-US" sz="2200" dirty="0">
                <a:latin typeface="Times New Roman" pitchFamily="18" charset="0"/>
                <a:cs typeface="Times New Roman" pitchFamily="18" charset="0"/>
              </a:rPr>
              <a:t>Percentage of risk mitigated</a:t>
            </a:r>
          </a:p>
          <a:p>
            <a:pPr>
              <a:lnSpc>
                <a:spcPct val="150000"/>
              </a:lnSpc>
            </a:pPr>
            <a:r>
              <a:rPr lang="en-US" sz="2200" dirty="0">
                <a:latin typeface="Times New Roman" pitchFamily="18" charset="0"/>
                <a:cs typeface="Times New Roman" pitchFamily="18" charset="0"/>
              </a:rPr>
              <a:t>Uncertainty</a:t>
            </a:r>
          </a:p>
          <a:p>
            <a:pPr>
              <a:lnSpc>
                <a:spcPct val="150000"/>
              </a:lnSpc>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31</a:t>
            </a:fld>
            <a:endParaRPr lang="en-US" dirty="0"/>
          </a:p>
        </p:txBody>
      </p:sp>
    </p:spTree>
    <p:extLst>
      <p:ext uri="{BB962C8B-B14F-4D97-AF65-F5344CB8AC3E}">
        <p14:creationId xmlns:p14="http://schemas.microsoft.com/office/powerpoint/2010/main" val="252714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b="1" dirty="0">
                <a:latin typeface="Times New Roman" pitchFamily="18" charset="0"/>
                <a:cs typeface="Times New Roman" pitchFamily="18" charset="0"/>
              </a:rPr>
              <a:t>Factors- National Institute of Standards &amp; Technology (NIST) gives some standards</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371600"/>
            <a:ext cx="8686800" cy="5486400"/>
          </a:xfrm>
        </p:spPr>
        <p:txBody>
          <a:bodyPr>
            <a:normAutofit/>
          </a:bodyPr>
          <a:lstStyle/>
          <a:p>
            <a:pPr algn="just">
              <a:lnSpc>
                <a:spcPct val="150000"/>
              </a:lnSpc>
            </a:pPr>
            <a:r>
              <a:rPr lang="en-US" sz="2200" dirty="0">
                <a:latin typeface="Times New Roman" pitchFamily="18" charset="0"/>
                <a:cs typeface="Times New Roman" pitchFamily="18" charset="0"/>
              </a:rPr>
              <a:t>Likelihood : Probability of specific vulnerability within an organization will be successfully attacked</a:t>
            </a:r>
          </a:p>
          <a:p>
            <a:pPr algn="just">
              <a:lnSpc>
                <a:spcPct val="150000"/>
              </a:lnSpc>
            </a:pPr>
            <a:r>
              <a:rPr lang="en-US" sz="2200" dirty="0">
                <a:latin typeface="Times New Roman" pitchFamily="18" charset="0"/>
                <a:cs typeface="Times New Roman" pitchFamily="18" charset="0"/>
              </a:rPr>
              <a:t>0.1 = Low</a:t>
            </a:r>
          </a:p>
          <a:p>
            <a:pPr algn="just">
              <a:lnSpc>
                <a:spcPct val="150000"/>
              </a:lnSpc>
            </a:pPr>
            <a:r>
              <a:rPr lang="en-US" sz="2200" dirty="0">
                <a:latin typeface="Times New Roman" pitchFamily="18" charset="0"/>
                <a:cs typeface="Times New Roman" pitchFamily="18" charset="0"/>
              </a:rPr>
              <a:t>1.0 = high</a:t>
            </a:r>
          </a:p>
          <a:p>
            <a:pPr algn="just">
              <a:lnSpc>
                <a:spcPct val="150000"/>
              </a:lnSpc>
            </a:pPr>
            <a:r>
              <a:rPr lang="en-US" sz="2200" dirty="0">
                <a:latin typeface="Times New Roman" pitchFamily="18" charset="0"/>
                <a:cs typeface="Times New Roman" pitchFamily="18" charset="0"/>
              </a:rPr>
              <a:t>E.g. : No. of network attacks can be forecast based on how many  network address the organization has assigned.</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32</a:t>
            </a:fld>
            <a:endParaRPr lang="en-US" dirty="0"/>
          </a:p>
        </p:txBody>
      </p:sp>
    </p:spTree>
    <p:extLst>
      <p:ext uri="{BB962C8B-B14F-4D97-AF65-F5344CB8AC3E}">
        <p14:creationId xmlns:p14="http://schemas.microsoft.com/office/powerpoint/2010/main" val="1974218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Risk Determination</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2705368" y="1152907"/>
            <a:ext cx="8686800" cy="5486400"/>
          </a:xfrm>
        </p:spPr>
        <p:txBody>
          <a:bodyPr>
            <a:normAutofit/>
          </a:bodyPr>
          <a:lstStyle/>
          <a:p>
            <a:pPr algn="just">
              <a:lnSpc>
                <a:spcPct val="150000"/>
              </a:lnSpc>
            </a:pPr>
            <a:r>
              <a:rPr lang="en-US" sz="2200" dirty="0">
                <a:latin typeface="Times New Roman" pitchFamily="18" charset="0"/>
                <a:cs typeface="Times New Roman" pitchFamily="18" charset="0"/>
              </a:rPr>
              <a:t>Risk = </a:t>
            </a:r>
            <a:r>
              <a:rPr lang="en-US" sz="2200" b="1" dirty="0">
                <a:latin typeface="Times New Roman" pitchFamily="18" charset="0"/>
                <a:cs typeface="Times New Roman" pitchFamily="18" charset="0"/>
              </a:rPr>
              <a:t>[ ( Likelihood of vulnerability occurrence ) X (Value of information Asset )] --</a:t>
            </a:r>
            <a:r>
              <a:rPr lang="en-US" sz="2200" dirty="0">
                <a:latin typeface="Times New Roman" pitchFamily="18" charset="0"/>
                <a:cs typeface="Times New Roman" pitchFamily="18" charset="0"/>
              </a:rPr>
              <a:t> ( % of risk mitigated by current controls) + uncertainty of current knowledge of the Vulnerability.</a:t>
            </a:r>
          </a:p>
          <a:p>
            <a:pPr algn="just">
              <a:lnSpc>
                <a:spcPct val="150000"/>
              </a:lnSpc>
              <a:buNone/>
            </a:pPr>
            <a:endParaRPr lang="en-US" sz="2200" dirty="0">
              <a:latin typeface="Times New Roman" pitchFamily="18" charset="0"/>
              <a:cs typeface="Times New Roman" pitchFamily="18" charset="0"/>
            </a:endParaRPr>
          </a:p>
          <a:p>
            <a:pPr algn="just">
              <a:lnSpc>
                <a:spcPct val="150000"/>
              </a:lnSpc>
              <a:buNone/>
            </a:pPr>
            <a:r>
              <a:rPr lang="en-US" sz="2200" dirty="0">
                <a:latin typeface="Times New Roman" pitchFamily="18" charset="0"/>
                <a:cs typeface="Times New Roman" pitchFamily="18" charset="0"/>
              </a:rPr>
              <a:t>For the purpose of relative risk assessment, risk equals:</a:t>
            </a:r>
          </a:p>
          <a:p>
            <a:pPr algn="just">
              <a:lnSpc>
                <a:spcPct val="150000"/>
              </a:lnSpc>
            </a:pPr>
            <a:r>
              <a:rPr lang="en-US" sz="2200" dirty="0">
                <a:latin typeface="Times New Roman" pitchFamily="18" charset="0"/>
                <a:cs typeface="Times New Roman" pitchFamily="18" charset="0"/>
              </a:rPr>
              <a:t>Likelihood of vulnerability occurrence TIMES value (or impact)</a:t>
            </a:r>
          </a:p>
          <a:p>
            <a:pPr algn="just">
              <a:lnSpc>
                <a:spcPct val="150000"/>
              </a:lnSpc>
            </a:pPr>
            <a:r>
              <a:rPr lang="en-US" sz="2200" dirty="0">
                <a:latin typeface="Times New Roman" pitchFamily="18" charset="0"/>
                <a:cs typeface="Times New Roman" pitchFamily="18" charset="0"/>
              </a:rPr>
              <a:t>MINUS percentage risk already controlled</a:t>
            </a:r>
          </a:p>
          <a:p>
            <a:pPr algn="just">
              <a:lnSpc>
                <a:spcPct val="150000"/>
              </a:lnSpc>
            </a:pPr>
            <a:r>
              <a:rPr lang="en-US" sz="2200" dirty="0">
                <a:latin typeface="Times New Roman" pitchFamily="18" charset="0"/>
                <a:cs typeface="Times New Roman" pitchFamily="18" charset="0"/>
              </a:rPr>
              <a:t>PLUS an element of uncertainty</a:t>
            </a:r>
          </a:p>
          <a:p>
            <a:pPr algn="just">
              <a:lnSpc>
                <a:spcPct val="150000"/>
              </a:lnSpc>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33</a:t>
            </a:fld>
            <a:endParaRPr lang="en-US" dirty="0"/>
          </a:p>
        </p:txBody>
      </p:sp>
    </p:spTree>
    <p:extLst>
      <p:ext uri="{BB962C8B-B14F-4D97-AF65-F5344CB8AC3E}">
        <p14:creationId xmlns:p14="http://schemas.microsoft.com/office/powerpoint/2010/main" val="2948280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Risk Determination – Example 1</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2591068" y="1504013"/>
            <a:ext cx="8915400" cy="3777622"/>
          </a:xfrm>
        </p:spPr>
        <p:txBody>
          <a:bodyPr>
            <a:normAutofit fontScale="92500" lnSpcReduction="10000"/>
          </a:bodyPr>
          <a:lstStyle/>
          <a:p>
            <a:pPr algn="just">
              <a:buNone/>
            </a:pPr>
            <a:r>
              <a:rPr lang="en-US" sz="2200" dirty="0">
                <a:latin typeface="Times New Roman" pitchFamily="18" charset="0"/>
                <a:cs typeface="Times New Roman" pitchFamily="18" charset="0"/>
              </a:rPr>
              <a:t>Information Asset </a:t>
            </a:r>
            <a:r>
              <a:rPr lang="en-US" sz="2200" b="1" dirty="0">
                <a:latin typeface="Times New Roman" pitchFamily="18" charset="0"/>
                <a:cs typeface="Times New Roman" pitchFamily="18" charset="0"/>
              </a:rPr>
              <a:t>A</a:t>
            </a:r>
            <a:r>
              <a:rPr lang="en-US" sz="2200" dirty="0">
                <a:latin typeface="Times New Roman" pitchFamily="18" charset="0"/>
                <a:cs typeface="Times New Roman" pitchFamily="18" charset="0"/>
              </a:rPr>
              <a:t> has a value score of 50 &amp; has one vulnerability:</a:t>
            </a:r>
          </a:p>
          <a:p>
            <a:pPr algn="just">
              <a:buNone/>
            </a:pPr>
            <a:r>
              <a:rPr lang="en-US" sz="2200" dirty="0">
                <a:latin typeface="Times New Roman" pitchFamily="18" charset="0"/>
                <a:cs typeface="Times New Roman" pitchFamily="18" charset="0"/>
              </a:rPr>
              <a:t>Vulnerability 1 has a likelihood of 1.0 with no current controls, estimate </a:t>
            </a:r>
          </a:p>
          <a:p>
            <a:pPr algn="just">
              <a:buNone/>
            </a:pPr>
            <a:r>
              <a:rPr lang="en-US" sz="2200" dirty="0">
                <a:latin typeface="Times New Roman" pitchFamily="18" charset="0"/>
                <a:cs typeface="Times New Roman" pitchFamily="18" charset="0"/>
              </a:rPr>
              <a:t>that assumptions and data are 90% accurate.</a:t>
            </a:r>
          </a:p>
          <a:p>
            <a:pPr algn="just">
              <a:buNone/>
            </a:pPr>
            <a:endParaRPr lang="en-US" sz="2200" dirty="0">
              <a:latin typeface="Times New Roman" pitchFamily="18" charset="0"/>
              <a:cs typeface="Times New Roman" pitchFamily="18" charset="0"/>
            </a:endParaRPr>
          </a:p>
          <a:p>
            <a:pPr algn="just">
              <a:buNone/>
            </a:pPr>
            <a:r>
              <a:rPr lang="en-US" sz="2200" b="1" dirty="0">
                <a:latin typeface="Times New Roman" pitchFamily="18" charset="0"/>
                <a:cs typeface="Times New Roman" pitchFamily="18" charset="0"/>
              </a:rPr>
              <a:t>Solution</a:t>
            </a:r>
            <a:r>
              <a:rPr lang="en-US" sz="2200" dirty="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rPr>
              <a:t>             Risk   = [(1.0) * 50] – 0 % + 10 %</a:t>
            </a:r>
          </a:p>
          <a:p>
            <a:pPr algn="just">
              <a:buNone/>
            </a:pPr>
            <a:r>
              <a:rPr lang="en-US" sz="2200" dirty="0">
                <a:latin typeface="Times New Roman" pitchFamily="18" charset="0"/>
                <a:cs typeface="Times New Roman" pitchFamily="18" charset="0"/>
              </a:rPr>
              <a:t>		          = (50 * 1.0) –(( 50 * 1.0)* 0.0) + ( 50 *1.0) * 0.1)</a:t>
            </a:r>
          </a:p>
          <a:p>
            <a:pPr algn="just">
              <a:buNone/>
            </a:pPr>
            <a:r>
              <a:rPr lang="en-US" sz="2200" dirty="0">
                <a:latin typeface="Times New Roman" pitchFamily="18" charset="0"/>
                <a:cs typeface="Times New Roman" pitchFamily="18" charset="0"/>
              </a:rPr>
              <a:t>		          = 50 – 0 + 5</a:t>
            </a:r>
          </a:p>
          <a:p>
            <a:pPr algn="just">
              <a:buNone/>
            </a:pPr>
            <a:r>
              <a:rPr lang="en-US" sz="2200" dirty="0">
                <a:latin typeface="Times New Roman" pitchFamily="18" charset="0"/>
                <a:cs typeface="Times New Roman" pitchFamily="18" charset="0"/>
              </a:rPr>
              <a:t>                       = 55</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34</a:t>
            </a:fld>
            <a:endParaRPr lang="en-US" dirty="0"/>
          </a:p>
        </p:txBody>
      </p:sp>
    </p:spTree>
    <p:extLst>
      <p:ext uri="{BB962C8B-B14F-4D97-AF65-F5344CB8AC3E}">
        <p14:creationId xmlns:p14="http://schemas.microsoft.com/office/powerpoint/2010/main" val="1911773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Risk Determination – Example 2</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519004"/>
            <a:ext cx="8915400" cy="3777622"/>
          </a:xfrm>
        </p:spPr>
        <p:txBody>
          <a:bodyPr>
            <a:normAutofit fontScale="92500" lnSpcReduction="10000"/>
          </a:bodyPr>
          <a:lstStyle/>
          <a:p>
            <a:pPr algn="just">
              <a:buNone/>
            </a:pPr>
            <a:r>
              <a:rPr lang="en-US" sz="2200" dirty="0">
                <a:latin typeface="Times New Roman" pitchFamily="18" charset="0"/>
                <a:cs typeface="Times New Roman" pitchFamily="18" charset="0"/>
              </a:rPr>
              <a:t>Information Asset </a:t>
            </a:r>
            <a:r>
              <a:rPr lang="en-US" sz="2200" b="1" dirty="0">
                <a:latin typeface="Times New Roman" pitchFamily="18" charset="0"/>
                <a:cs typeface="Times New Roman" pitchFamily="18" charset="0"/>
              </a:rPr>
              <a:t>B</a:t>
            </a:r>
            <a:r>
              <a:rPr lang="en-US" sz="2200" dirty="0">
                <a:latin typeface="Times New Roman" pitchFamily="18" charset="0"/>
                <a:cs typeface="Times New Roman" pitchFamily="18" charset="0"/>
              </a:rPr>
              <a:t> has a value score of 100 &amp; has one vulnerability:</a:t>
            </a:r>
          </a:p>
          <a:p>
            <a:pPr algn="just">
              <a:buNone/>
            </a:pPr>
            <a:r>
              <a:rPr lang="en-US" sz="2200" dirty="0">
                <a:latin typeface="Times New Roman" pitchFamily="18" charset="0"/>
                <a:cs typeface="Times New Roman" pitchFamily="18" charset="0"/>
              </a:rPr>
              <a:t>Vulnerability 2 has a likelihood of 0.5 with current controls 50 % , estimate </a:t>
            </a:r>
          </a:p>
          <a:p>
            <a:pPr algn="just">
              <a:buNone/>
            </a:pPr>
            <a:r>
              <a:rPr lang="en-US" sz="2200" dirty="0">
                <a:latin typeface="Times New Roman" pitchFamily="18" charset="0"/>
                <a:cs typeface="Times New Roman" pitchFamily="18" charset="0"/>
              </a:rPr>
              <a:t>that assumptions and data are 80% accurate.</a:t>
            </a:r>
          </a:p>
          <a:p>
            <a:pPr algn="just">
              <a:buNone/>
            </a:pPr>
            <a:endParaRPr lang="en-US" sz="2200" dirty="0">
              <a:latin typeface="Times New Roman" pitchFamily="18" charset="0"/>
              <a:cs typeface="Times New Roman" pitchFamily="18" charset="0"/>
            </a:endParaRPr>
          </a:p>
          <a:p>
            <a:pPr algn="just">
              <a:buNone/>
            </a:pPr>
            <a:r>
              <a:rPr lang="en-US" sz="2200" b="1" dirty="0">
                <a:latin typeface="Times New Roman" pitchFamily="18" charset="0"/>
                <a:cs typeface="Times New Roman" pitchFamily="18" charset="0"/>
              </a:rPr>
              <a:t>Solution</a:t>
            </a:r>
            <a:r>
              <a:rPr lang="en-US" sz="2200" dirty="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rPr>
              <a:t>             Risk   = [(0.5) * 100] – 50 % + 20 %</a:t>
            </a:r>
          </a:p>
          <a:p>
            <a:pPr algn="just">
              <a:buNone/>
            </a:pPr>
            <a:r>
              <a:rPr lang="en-US" sz="2200" dirty="0">
                <a:latin typeface="Times New Roman" pitchFamily="18" charset="0"/>
                <a:cs typeface="Times New Roman" pitchFamily="18" charset="0"/>
              </a:rPr>
              <a:t>		          = (100 * 0.5) –(( 100 * 0.5)* 0.5) + ( 100 *0.5) * 0.2)</a:t>
            </a:r>
          </a:p>
          <a:p>
            <a:pPr algn="just">
              <a:buNone/>
            </a:pPr>
            <a:r>
              <a:rPr lang="en-US" sz="2200" dirty="0">
                <a:latin typeface="Times New Roman" pitchFamily="18" charset="0"/>
                <a:cs typeface="Times New Roman" pitchFamily="18" charset="0"/>
              </a:rPr>
              <a:t>		          = 50 – 25 + 10</a:t>
            </a:r>
          </a:p>
          <a:p>
            <a:pPr algn="just">
              <a:buNone/>
            </a:pPr>
            <a:r>
              <a:rPr lang="en-US" sz="2200" dirty="0">
                <a:latin typeface="Times New Roman" pitchFamily="18" charset="0"/>
                <a:cs typeface="Times New Roman" pitchFamily="18" charset="0"/>
              </a:rPr>
              <a:t>                       = 35</a:t>
            </a: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35</a:t>
            </a:fld>
            <a:endParaRPr lang="en-US" dirty="0"/>
          </a:p>
        </p:txBody>
      </p:sp>
    </p:spTree>
    <p:extLst>
      <p:ext uri="{BB962C8B-B14F-4D97-AF65-F5344CB8AC3E}">
        <p14:creationId xmlns:p14="http://schemas.microsoft.com/office/powerpoint/2010/main" val="1636829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Identify Possible controls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608944"/>
            <a:ext cx="8915400" cy="3777622"/>
          </a:xfrm>
        </p:spPr>
        <p:txBody>
          <a:bodyPr>
            <a:normAutofit fontScale="77500" lnSpcReduction="20000"/>
          </a:bodyPr>
          <a:lstStyle/>
          <a:p>
            <a:pPr algn="just">
              <a:lnSpc>
                <a:spcPct val="150000"/>
              </a:lnSpc>
            </a:pPr>
            <a:r>
              <a:rPr lang="en-US" sz="2200" b="1" dirty="0">
                <a:latin typeface="Times New Roman" pitchFamily="18" charset="0"/>
                <a:cs typeface="Times New Roman" pitchFamily="18" charset="0"/>
              </a:rPr>
              <a:t>Residual Risk</a:t>
            </a:r>
            <a:r>
              <a:rPr lang="en-US" sz="2200" dirty="0">
                <a:latin typeface="Times New Roman" pitchFamily="18" charset="0"/>
                <a:cs typeface="Times New Roman" pitchFamily="18" charset="0"/>
              </a:rPr>
              <a:t> : Residual risk is the risk that remains to the information asset even after the existing control has been applied.</a:t>
            </a:r>
          </a:p>
          <a:p>
            <a:pPr algn="just">
              <a:lnSpc>
                <a:spcPct val="150000"/>
              </a:lnSpc>
              <a:buNone/>
            </a:pPr>
            <a:r>
              <a:rPr lang="en-US" sz="2200" b="1" dirty="0">
                <a:latin typeface="Times New Roman" pitchFamily="18" charset="0"/>
                <a:cs typeface="Times New Roman" pitchFamily="18" charset="0"/>
              </a:rPr>
              <a:t>Categories of Control  </a:t>
            </a:r>
            <a:r>
              <a:rPr lang="en-US" sz="2200" dirty="0">
                <a:latin typeface="Times New Roman" pitchFamily="18" charset="0"/>
                <a:cs typeface="Times New Roman" pitchFamily="18" charset="0"/>
              </a:rPr>
              <a:t>:</a:t>
            </a:r>
          </a:p>
          <a:p>
            <a:pPr marL="1254125" indent="-1254125" algn="just">
              <a:lnSpc>
                <a:spcPct val="150000"/>
              </a:lnSpc>
              <a:buNone/>
            </a:pPr>
            <a:r>
              <a:rPr lang="en-US" sz="2200" dirty="0">
                <a:latin typeface="Times New Roman" pitchFamily="18" charset="0"/>
                <a:cs typeface="Times New Roman" pitchFamily="18" charset="0"/>
              </a:rPr>
              <a:t>Policies – General Security Policy, Program Security policies, Issue &amp;   System Specific Policies</a:t>
            </a:r>
          </a:p>
          <a:p>
            <a:pPr algn="just">
              <a:lnSpc>
                <a:spcPct val="150000"/>
              </a:lnSpc>
              <a:buNone/>
            </a:pPr>
            <a:r>
              <a:rPr lang="en-US" sz="2200" dirty="0">
                <a:latin typeface="Times New Roman" pitchFamily="18" charset="0"/>
                <a:cs typeface="Times New Roman" pitchFamily="18" charset="0"/>
              </a:rPr>
              <a:t>Programs – Education, Training &amp; Awareness</a:t>
            </a:r>
          </a:p>
          <a:p>
            <a:pPr algn="just">
              <a:lnSpc>
                <a:spcPct val="150000"/>
              </a:lnSpc>
              <a:buNone/>
            </a:pPr>
            <a:r>
              <a:rPr lang="en-US" sz="2200" dirty="0">
                <a:latin typeface="Times New Roman" pitchFamily="18" charset="0"/>
                <a:cs typeface="Times New Roman" pitchFamily="18" charset="0"/>
              </a:rPr>
              <a:t>Technologies – Technical Implementation policies</a:t>
            </a:r>
          </a:p>
          <a:p>
            <a:pPr marL="1946275" indent="-1946275" algn="just">
              <a:lnSpc>
                <a:spcPct val="150000"/>
              </a:lnSpc>
              <a:buNone/>
            </a:pPr>
            <a:r>
              <a:rPr lang="en-US" sz="2200" b="1" dirty="0">
                <a:latin typeface="Times New Roman" pitchFamily="18" charset="0"/>
                <a:cs typeface="Times New Roman" pitchFamily="18" charset="0"/>
              </a:rPr>
              <a:t>Access Control</a:t>
            </a:r>
            <a:r>
              <a:rPr lang="en-US" sz="2200" dirty="0">
                <a:latin typeface="Times New Roman" pitchFamily="18" charset="0"/>
                <a:cs typeface="Times New Roman" pitchFamily="18" charset="0"/>
              </a:rPr>
              <a:t> : Specially addresses admission of a user into a trusted area of the organization.</a:t>
            </a:r>
          </a:p>
          <a:p>
            <a:pPr algn="just">
              <a:lnSpc>
                <a:spcPct val="150000"/>
              </a:lnSpc>
              <a:buNone/>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Eg</a:t>
            </a:r>
            <a:r>
              <a:rPr lang="en-US" sz="2200" dirty="0">
                <a:latin typeface="Times New Roman" pitchFamily="18" charset="0"/>
                <a:cs typeface="Times New Roman" pitchFamily="18" charset="0"/>
              </a:rPr>
              <a:t>: Computer rooms, Power Rooms. </a:t>
            </a:r>
          </a:p>
          <a:p>
            <a:pPr algn="just">
              <a:lnSpc>
                <a:spcPct val="150000"/>
              </a:lnSpc>
              <a:buNone/>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36</a:t>
            </a:fld>
            <a:endParaRPr lang="en-US" dirty="0"/>
          </a:p>
        </p:txBody>
      </p:sp>
    </p:spTree>
    <p:extLst>
      <p:ext uri="{BB962C8B-B14F-4D97-AF65-F5344CB8AC3E}">
        <p14:creationId xmlns:p14="http://schemas.microsoft.com/office/powerpoint/2010/main" val="3221011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Types of Access Control</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591068" y="1578964"/>
            <a:ext cx="8915400" cy="3777622"/>
          </a:xfrm>
        </p:spPr>
        <p:txBody>
          <a:bodyPr>
            <a:normAutofit fontScale="77500" lnSpcReduction="20000"/>
          </a:bodyPr>
          <a:lstStyle/>
          <a:p>
            <a:pPr algn="just">
              <a:lnSpc>
                <a:spcPct val="200000"/>
              </a:lnSpc>
            </a:pPr>
            <a:r>
              <a:rPr lang="en-US" sz="2200" b="1" dirty="0">
                <a:latin typeface="Times New Roman" pitchFamily="18" charset="0"/>
                <a:cs typeface="Times New Roman" pitchFamily="18" charset="0"/>
              </a:rPr>
              <a:t>Discretionary</a:t>
            </a:r>
            <a:r>
              <a:rPr lang="en-US" sz="2200" dirty="0">
                <a:latin typeface="Times New Roman" pitchFamily="18" charset="0"/>
                <a:cs typeface="Times New Roman" pitchFamily="18" charset="0"/>
              </a:rPr>
              <a:t> - Implemented at discretion or option of the data user</a:t>
            </a:r>
          </a:p>
          <a:p>
            <a:pPr algn="just">
              <a:lnSpc>
                <a:spcPct val="200000"/>
              </a:lnSpc>
            </a:pPr>
            <a:r>
              <a:rPr lang="en-US" sz="2200" b="1" dirty="0">
                <a:latin typeface="Times New Roman" pitchFamily="18" charset="0"/>
                <a:cs typeface="Times New Roman" pitchFamily="18" charset="0"/>
              </a:rPr>
              <a:t>Mandatory</a:t>
            </a:r>
            <a:r>
              <a:rPr lang="en-US" sz="2200" dirty="0">
                <a:latin typeface="Times New Roman" pitchFamily="18" charset="0"/>
                <a:cs typeface="Times New Roman" pitchFamily="18" charset="0"/>
              </a:rPr>
              <a:t> - Give users and data owners limited control over access to information resources</a:t>
            </a:r>
          </a:p>
          <a:p>
            <a:pPr algn="just">
              <a:lnSpc>
                <a:spcPct val="200000"/>
              </a:lnSpc>
            </a:pPr>
            <a:r>
              <a:rPr lang="en-US" sz="2200" b="1" dirty="0">
                <a:latin typeface="Times New Roman" pitchFamily="18" charset="0"/>
                <a:cs typeface="Times New Roman" pitchFamily="18" charset="0"/>
              </a:rPr>
              <a:t>Nondiscretionary</a:t>
            </a:r>
            <a:r>
              <a:rPr lang="en-US" sz="2200" dirty="0">
                <a:latin typeface="Times New Roman" pitchFamily="18" charset="0"/>
                <a:cs typeface="Times New Roman" pitchFamily="18" charset="0"/>
              </a:rPr>
              <a:t> - Managed by a central authority in the organization; can be based on individual’s role (role-based controls) or a specified set of assigned tasks (task-based controls)</a:t>
            </a:r>
          </a:p>
          <a:p>
            <a:pPr algn="just">
              <a:lnSpc>
                <a:spcPct val="200000"/>
              </a:lnSpc>
            </a:pPr>
            <a:r>
              <a:rPr lang="en-US" sz="2200" b="1" dirty="0">
                <a:latin typeface="Times New Roman" pitchFamily="18" charset="0"/>
                <a:cs typeface="Times New Roman" pitchFamily="18" charset="0"/>
              </a:rPr>
              <a:t>Lattice Based </a:t>
            </a:r>
            <a:r>
              <a:rPr lang="en-US" sz="2200" dirty="0">
                <a:latin typeface="Times New Roman" pitchFamily="18" charset="0"/>
                <a:cs typeface="Times New Roman" pitchFamily="18" charset="0"/>
              </a:rPr>
              <a:t>– Variation of MAC – Users are assigned matrix of authorization for particular area of access.</a:t>
            </a:r>
          </a:p>
          <a:p>
            <a:pPr algn="just">
              <a:lnSpc>
                <a:spcPct val="200000"/>
              </a:lnSpc>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37</a:t>
            </a:fld>
            <a:endParaRPr lang="en-US" dirty="0"/>
          </a:p>
        </p:txBody>
      </p:sp>
    </p:spTree>
    <p:extLst>
      <p:ext uri="{BB962C8B-B14F-4D97-AF65-F5344CB8AC3E}">
        <p14:creationId xmlns:p14="http://schemas.microsoft.com/office/powerpoint/2010/main" val="1464227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Documenting the result of risk assessment</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2591068" y="1608944"/>
            <a:ext cx="8915400" cy="3777622"/>
          </a:xfrm>
        </p:spPr>
        <p:txBody>
          <a:bodyPr>
            <a:normAutofit/>
          </a:bodyPr>
          <a:lstStyle/>
          <a:p>
            <a:pPr algn="just"/>
            <a:r>
              <a:rPr lang="en-US" dirty="0">
                <a:latin typeface="Times New Roman" pitchFamily="18" charset="0"/>
                <a:cs typeface="Times New Roman" pitchFamily="18" charset="0"/>
              </a:rPr>
              <a:t>By the end of the Risk Assessment process, you probably have a collection of long lists of information assets with data about each of them.</a:t>
            </a:r>
          </a:p>
          <a:p>
            <a:pPr algn="just"/>
            <a:r>
              <a:rPr lang="en-US" dirty="0">
                <a:latin typeface="Times New Roman" pitchFamily="18" charset="0"/>
                <a:cs typeface="Times New Roman" pitchFamily="18" charset="0"/>
              </a:rPr>
              <a:t>The goal of this process is to identify the information assets that have specific vulnerabilities and list them, ranked according to those most needing protection.</a:t>
            </a:r>
          </a:p>
          <a:p>
            <a:pPr algn="just"/>
            <a:r>
              <a:rPr lang="en-US" dirty="0">
                <a:latin typeface="Times New Roman" pitchFamily="18" charset="0"/>
                <a:cs typeface="Times New Roman" pitchFamily="18" charset="0"/>
              </a:rPr>
              <a:t>You should also have collected some information about the controls that are already in place.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38</a:t>
            </a:fld>
            <a:endParaRPr lang="en-US" dirty="0"/>
          </a:p>
        </p:txBody>
      </p:sp>
    </p:spTree>
    <p:extLst>
      <p:ext uri="{BB962C8B-B14F-4D97-AF65-F5344CB8AC3E}">
        <p14:creationId xmlns:p14="http://schemas.microsoft.com/office/powerpoint/2010/main" val="613275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Worksheet Level 2</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39</a:t>
            </a:fld>
            <a:endParaRPr lang="en-US" dirty="0"/>
          </a:p>
        </p:txBody>
      </p:sp>
      <p:pic>
        <p:nvPicPr>
          <p:cNvPr id="2050" name="Picture 2" descr="C:\Users\ALL IS WELL\Desktop\risk2.JPG"/>
          <p:cNvPicPr>
            <a:picLocks noChangeAspect="1" noChangeArrowheads="1"/>
          </p:cNvPicPr>
          <p:nvPr/>
        </p:nvPicPr>
        <p:blipFill>
          <a:blip r:embed="rId2"/>
          <a:srcRect/>
          <a:stretch>
            <a:fillRect/>
          </a:stretch>
        </p:blipFill>
        <p:spPr bwMode="auto">
          <a:xfrm>
            <a:off x="3153043" y="1601293"/>
            <a:ext cx="7791450" cy="3295650"/>
          </a:xfrm>
          <a:prstGeom prst="rect">
            <a:avLst/>
          </a:prstGeom>
          <a:noFill/>
        </p:spPr>
      </p:pic>
    </p:spTree>
    <p:extLst>
      <p:ext uri="{BB962C8B-B14F-4D97-AF65-F5344CB8AC3E}">
        <p14:creationId xmlns:p14="http://schemas.microsoft.com/office/powerpoint/2010/main" val="290109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a:latin typeface="Times New Roman" panose="02020603050405020304" pitchFamily="18" charset="0"/>
                <a:cs typeface="Times New Roman" panose="02020603050405020304" pitchFamily="18" charset="0"/>
              </a:rPr>
              <a:t>Risk </a:t>
            </a:r>
            <a:r>
              <a:rPr lang="en-US" b="1" dirty="0" smtClean="0">
                <a:latin typeface="Times New Roman" panose="02020603050405020304" pitchFamily="18" charset="0"/>
                <a:cs typeface="Times New Roman" panose="02020603050405020304" pitchFamily="18" charset="0"/>
              </a:rPr>
              <a:t>Management?</a:t>
            </a:r>
            <a:endParaRPr lang="en-US" dirty="0"/>
          </a:p>
        </p:txBody>
      </p:sp>
      <p:sp>
        <p:nvSpPr>
          <p:cNvPr id="3" name="Content Placeholder 2"/>
          <p:cNvSpPr>
            <a:spLocks noGrp="1"/>
          </p:cNvSpPr>
          <p:nvPr>
            <p:ph idx="1"/>
          </p:nvPr>
        </p:nvSpPr>
        <p:spPr>
          <a:xfrm>
            <a:off x="2394339" y="1540189"/>
            <a:ext cx="8915400" cy="3777622"/>
          </a:xfrm>
        </p:spPr>
        <p:txBody>
          <a:bodyPr>
            <a:normAutofit/>
          </a:bodyPr>
          <a:lstStyle/>
          <a:p>
            <a:pPr algn="just"/>
            <a:r>
              <a:rPr lang="en-US" sz="2000" dirty="0">
                <a:latin typeface="Times New Roman" pitchFamily="18" charset="0"/>
                <a:cs typeface="Times New Roman" pitchFamily="18" charset="0"/>
              </a:rPr>
              <a:t>The formal process of identifying and controlling the risks facing an organization is called risk management. It is the probability of an undesired event causing damage to an asset. </a:t>
            </a:r>
          </a:p>
          <a:p>
            <a:pPr lvl="4" algn="just"/>
            <a:r>
              <a:rPr lang="en-US"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(Or)</a:t>
            </a:r>
          </a:p>
          <a:p>
            <a:pPr marL="339725" lvl="4" indent="0" algn="just"/>
            <a:r>
              <a:rPr lang="en-US" sz="1800" dirty="0">
                <a:latin typeface="Times New Roman" pitchFamily="18" charset="0"/>
                <a:cs typeface="Times New Roman" pitchFamily="18" charset="0"/>
              </a:rPr>
              <a:t>The process of identifying Vulnerability in an organization information system &amp; taking carefully respond to CIA. </a:t>
            </a:r>
          </a:p>
          <a:p>
            <a:pPr lvl="4" algn="just"/>
            <a:endParaRPr lang="en-US" sz="1800" dirty="0">
              <a:latin typeface="Times New Roman" pitchFamily="18" charset="0"/>
              <a:cs typeface="Times New Roman" pitchFamily="18" charset="0"/>
            </a:endParaRPr>
          </a:p>
          <a:p>
            <a:pPr lvl="4" algn="just"/>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237BB6C-CC30-4470-9E73-6CFFC494060D}" type="slidenum">
              <a:rPr lang="en-US" smtClean="0"/>
              <a:pPr/>
              <a:t>4</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6298" y="3698823"/>
            <a:ext cx="6038853" cy="2819400"/>
          </a:xfrm>
          <a:prstGeom prst="rect">
            <a:avLst/>
          </a:prstGeom>
        </p:spPr>
      </p:pic>
    </p:spTree>
    <p:extLst>
      <p:ext uri="{BB962C8B-B14F-4D97-AF65-F5344CB8AC3E}">
        <p14:creationId xmlns:p14="http://schemas.microsoft.com/office/powerpoint/2010/main" val="3751274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sz="2600">
                <a:latin typeface="Times New Roman" pitchFamily="18" charset="0"/>
                <a:cs typeface="Times New Roman" pitchFamily="18" charset="0"/>
              </a:rPr>
              <a:t>Risk control strategy </a:t>
            </a:r>
          </a:p>
        </p:txBody>
      </p:sp>
      <p:sp>
        <p:nvSpPr>
          <p:cNvPr id="57347" name="Content Placeholder 2"/>
          <p:cNvSpPr>
            <a:spLocks noGrp="1"/>
          </p:cNvSpPr>
          <p:nvPr>
            <p:ph idx="1"/>
          </p:nvPr>
        </p:nvSpPr>
        <p:spPr>
          <a:xfrm>
            <a:off x="2591068" y="1623935"/>
            <a:ext cx="8915400" cy="3777622"/>
          </a:xfrm>
        </p:spPr>
        <p:txBody>
          <a:bodyPr/>
          <a:lstStyle/>
          <a:p>
            <a:pPr eaLnBrk="1" hangingPunct="1"/>
            <a:r>
              <a:rPr lang="en-US" sz="2200" dirty="0">
                <a:latin typeface="Times New Roman" pitchFamily="18" charset="0"/>
                <a:cs typeface="Times New Roman" pitchFamily="18" charset="0"/>
              </a:rPr>
              <a:t>Acceptance</a:t>
            </a:r>
          </a:p>
          <a:p>
            <a:pPr eaLnBrk="1" hangingPunct="1"/>
            <a:r>
              <a:rPr lang="en-US" sz="2200" dirty="0" err="1">
                <a:latin typeface="Times New Roman" pitchFamily="18" charset="0"/>
                <a:cs typeface="Times New Roman" pitchFamily="18" charset="0"/>
              </a:rPr>
              <a:t>Mitigatation</a:t>
            </a:r>
            <a:r>
              <a:rPr lang="en-US" sz="2200" dirty="0">
                <a:latin typeface="Times New Roman" pitchFamily="18" charset="0"/>
                <a:cs typeface="Times New Roman" pitchFamily="18" charset="0"/>
              </a:rPr>
              <a:t> </a:t>
            </a:r>
          </a:p>
          <a:p>
            <a:pPr eaLnBrk="1" hangingPunct="1"/>
            <a:r>
              <a:rPr lang="en-US" sz="2200" dirty="0">
                <a:latin typeface="Times New Roman" pitchFamily="18" charset="0"/>
                <a:cs typeface="Times New Roman" pitchFamily="18" charset="0"/>
              </a:rPr>
              <a:t>Avoidance </a:t>
            </a:r>
          </a:p>
          <a:p>
            <a:pPr eaLnBrk="1" hangingPunct="1"/>
            <a:r>
              <a:rPr lang="en-US" sz="2200" dirty="0">
                <a:latin typeface="Times New Roman" pitchFamily="18" charset="0"/>
                <a:cs typeface="Times New Roman" pitchFamily="18" charset="0"/>
              </a:rPr>
              <a:t>Transference </a:t>
            </a:r>
          </a:p>
          <a:p>
            <a:pPr eaLnBrk="1" hangingPunct="1"/>
            <a:r>
              <a:rPr lang="en-US" sz="2200" dirty="0">
                <a:latin typeface="Times New Roman" pitchFamily="18" charset="0"/>
                <a:cs typeface="Times New Roman" pitchFamily="18" charset="0"/>
              </a:rPr>
              <a:t>Terminate  </a:t>
            </a:r>
          </a:p>
        </p:txBody>
      </p:sp>
      <p:sp>
        <p:nvSpPr>
          <p:cNvPr id="47108" name="Footer Placeholder 3"/>
          <p:cNvSpPr>
            <a:spLocks noGrp="1"/>
          </p:cNvSpPr>
          <p:nvPr>
            <p:ph type="ftr" sz="quarter" idx="4294967295"/>
          </p:nvPr>
        </p:nvSpPr>
        <p:spPr bwMode="auto">
          <a:xfrm>
            <a:off x="4625975" y="6553201"/>
            <a:ext cx="2895600" cy="290513"/>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smtClean="0"/>
              <a:t>                                                          </a:t>
            </a:r>
            <a:endParaRPr lang="en-US" dirty="0" smtClean="0"/>
          </a:p>
        </p:txBody>
      </p:sp>
      <p:sp>
        <p:nvSpPr>
          <p:cNvPr id="47109"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D8FA78-C779-49EC-8DEC-B888E3DA73E2}" type="slidenum">
              <a:rPr lang="en-US" smtClean="0"/>
              <a:pPr fontAlgn="base">
                <a:spcBef>
                  <a:spcPct val="0"/>
                </a:spcBef>
                <a:spcAft>
                  <a:spcPct val="0"/>
                </a:spcAft>
                <a:defRPr/>
              </a:pPr>
              <a:t>40</a:t>
            </a:fld>
            <a:endParaRPr lang="en-US" smtClean="0"/>
          </a:p>
        </p:txBody>
      </p:sp>
    </p:spTree>
    <p:extLst>
      <p:ext uri="{BB962C8B-B14F-4D97-AF65-F5344CB8AC3E}">
        <p14:creationId xmlns:p14="http://schemas.microsoft.com/office/powerpoint/2010/main" val="4037240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z="2400">
                <a:latin typeface="Times New Roman" pitchFamily="18" charset="0"/>
                <a:cs typeface="Times New Roman" pitchFamily="18" charset="0"/>
              </a:rPr>
              <a:t>Accept control strategy </a:t>
            </a:r>
          </a:p>
        </p:txBody>
      </p:sp>
      <p:sp>
        <p:nvSpPr>
          <p:cNvPr id="58371" name="Content Placeholder 2"/>
          <p:cNvSpPr>
            <a:spLocks noGrp="1"/>
          </p:cNvSpPr>
          <p:nvPr>
            <p:ph idx="1"/>
          </p:nvPr>
        </p:nvSpPr>
        <p:spPr>
          <a:xfrm>
            <a:off x="2589212" y="1066801"/>
            <a:ext cx="8686800" cy="5486400"/>
          </a:xfrm>
        </p:spPr>
        <p:txBody>
          <a:bodyPr/>
          <a:lstStyle/>
          <a:p>
            <a:pPr algn="just" eaLnBrk="1" hangingPunct="1">
              <a:lnSpc>
                <a:spcPct val="150000"/>
              </a:lnSpc>
            </a:pPr>
            <a:r>
              <a:rPr lang="en-US" sz="2100" dirty="0">
                <a:latin typeface="Times New Roman" pitchFamily="18" charset="0"/>
                <a:cs typeface="Times New Roman" pitchFamily="18" charset="0"/>
              </a:rPr>
              <a:t>Is the choice to do nothing to protect a vulnerability and to accept the outcome of its explanation. </a:t>
            </a:r>
          </a:p>
          <a:p>
            <a:pPr algn="just" eaLnBrk="1" hangingPunct="1">
              <a:lnSpc>
                <a:spcPct val="150000"/>
              </a:lnSpc>
              <a:buFont typeface="Arial" charset="0"/>
              <a:buNone/>
            </a:pPr>
            <a:r>
              <a:rPr lang="en-US" sz="2100" b="1" dirty="0">
                <a:latin typeface="Times New Roman" pitchFamily="18" charset="0"/>
                <a:cs typeface="Times New Roman" pitchFamily="18" charset="0"/>
              </a:rPr>
              <a:t>Acceptance is valid only when :</a:t>
            </a:r>
          </a:p>
        </p:txBody>
      </p:sp>
      <p:sp>
        <p:nvSpPr>
          <p:cNvPr id="51204" name="Footer Placeholder 3"/>
          <p:cNvSpPr>
            <a:spLocks noGrp="1"/>
          </p:cNvSpPr>
          <p:nvPr>
            <p:ph type="ftr" sz="quarter" idx="4294967295"/>
          </p:nvPr>
        </p:nvSpPr>
        <p:spPr bwMode="auto">
          <a:xfrm>
            <a:off x="4625975" y="6553201"/>
            <a:ext cx="2895600" cy="290513"/>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smtClean="0"/>
              <a:t>                                                          </a:t>
            </a:r>
            <a:endParaRPr lang="en-US" dirty="0" smtClean="0"/>
          </a:p>
        </p:txBody>
      </p:sp>
      <p:sp>
        <p:nvSpPr>
          <p:cNvPr id="51205"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8AE256-D255-4705-9EB4-20E9A673CD85}" type="slidenum">
              <a:rPr lang="en-US" smtClean="0"/>
              <a:pPr fontAlgn="base">
                <a:spcBef>
                  <a:spcPct val="0"/>
                </a:spcBef>
                <a:spcAft>
                  <a:spcPct val="0"/>
                </a:spcAft>
                <a:defRPr/>
              </a:pPr>
              <a:t>41</a:t>
            </a:fld>
            <a:endParaRPr lang="en-US" smtClean="0"/>
          </a:p>
        </p:txBody>
      </p:sp>
      <p:sp>
        <p:nvSpPr>
          <p:cNvPr id="58374" name="TextBox 6"/>
          <p:cNvSpPr txBox="1">
            <a:spLocks noChangeArrowheads="1"/>
          </p:cNvSpPr>
          <p:nvPr/>
        </p:nvSpPr>
        <p:spPr bwMode="auto">
          <a:xfrm>
            <a:off x="2060028" y="2521638"/>
            <a:ext cx="9215984" cy="3000821"/>
          </a:xfrm>
          <a:prstGeom prst="rect">
            <a:avLst/>
          </a:prstGeom>
          <a:noFill/>
          <a:ln w="9525">
            <a:noFill/>
            <a:miter lim="800000"/>
            <a:headEnd/>
            <a:tailEnd/>
          </a:ln>
        </p:spPr>
        <p:txBody>
          <a:bodyPr wrap="none">
            <a:spAutoFit/>
          </a:bodyPr>
          <a:lstStyle/>
          <a:p>
            <a:pPr marL="1031875" indent="-398463">
              <a:lnSpc>
                <a:spcPct val="150000"/>
              </a:lnSpc>
              <a:buFont typeface="Arial" charset="0"/>
              <a:buChar char="•"/>
            </a:pPr>
            <a:r>
              <a:rPr lang="en-IN" sz="2100" dirty="0">
                <a:latin typeface="Times New Roman" pitchFamily="18" charset="0"/>
                <a:cs typeface="Times New Roman" pitchFamily="18" charset="0"/>
              </a:rPr>
              <a:t>Determined the level of risk</a:t>
            </a:r>
          </a:p>
          <a:p>
            <a:pPr marL="1031875" indent="-398463">
              <a:lnSpc>
                <a:spcPct val="150000"/>
              </a:lnSpc>
              <a:buFont typeface="Arial" charset="0"/>
              <a:buChar char="•"/>
            </a:pPr>
            <a:r>
              <a:rPr lang="en-IN" sz="2100" dirty="0">
                <a:latin typeface="Times New Roman" pitchFamily="18" charset="0"/>
                <a:cs typeface="Times New Roman" pitchFamily="18" charset="0"/>
              </a:rPr>
              <a:t>Assessed the probability of attack</a:t>
            </a:r>
          </a:p>
          <a:p>
            <a:pPr marL="1031875" indent="-398463">
              <a:lnSpc>
                <a:spcPct val="150000"/>
              </a:lnSpc>
              <a:buFont typeface="Arial" charset="0"/>
              <a:buChar char="•"/>
            </a:pPr>
            <a:r>
              <a:rPr lang="en-IN" sz="2100" dirty="0">
                <a:latin typeface="Times New Roman" pitchFamily="18" charset="0"/>
                <a:cs typeface="Times New Roman" pitchFamily="18" charset="0"/>
              </a:rPr>
              <a:t>Estimated the potential damage that could occur from attacks</a:t>
            </a:r>
          </a:p>
          <a:p>
            <a:pPr marL="1031875" indent="-398463">
              <a:lnSpc>
                <a:spcPct val="150000"/>
              </a:lnSpc>
              <a:buFont typeface="Arial" charset="0"/>
              <a:buChar char="•"/>
            </a:pPr>
            <a:r>
              <a:rPr lang="en-IN" sz="2100" dirty="0">
                <a:latin typeface="Times New Roman" pitchFamily="18" charset="0"/>
                <a:cs typeface="Times New Roman" pitchFamily="18" charset="0"/>
              </a:rPr>
              <a:t>Performed a thorough cost benefit analysis</a:t>
            </a:r>
          </a:p>
          <a:p>
            <a:pPr marL="1031875" indent="-398463">
              <a:lnSpc>
                <a:spcPct val="150000"/>
              </a:lnSpc>
              <a:buFont typeface="Arial" charset="0"/>
              <a:buChar char="•"/>
            </a:pPr>
            <a:r>
              <a:rPr lang="en-IN" sz="2100" dirty="0">
                <a:latin typeface="Times New Roman" pitchFamily="18" charset="0"/>
                <a:cs typeface="Times New Roman" pitchFamily="18" charset="0"/>
              </a:rPr>
              <a:t>Decided that the particular function, service, information, or asset did not </a:t>
            </a:r>
          </a:p>
          <a:p>
            <a:pPr marL="1031875" indent="-398463">
              <a:lnSpc>
                <a:spcPct val="150000"/>
              </a:lnSpc>
            </a:pPr>
            <a:r>
              <a:rPr lang="en-IN" sz="2100" dirty="0">
                <a:latin typeface="Times New Roman" pitchFamily="18" charset="0"/>
                <a:cs typeface="Times New Roman" pitchFamily="18" charset="0"/>
              </a:rPr>
              <a:t>      justify the </a:t>
            </a:r>
            <a:r>
              <a:rPr lang="en-US" sz="2100" dirty="0">
                <a:latin typeface="Times New Roman" pitchFamily="18" charset="0"/>
                <a:cs typeface="Times New Roman" pitchFamily="18" charset="0"/>
              </a:rPr>
              <a:t>cost of protection</a:t>
            </a:r>
          </a:p>
        </p:txBody>
      </p:sp>
    </p:spTree>
    <p:extLst>
      <p:ext uri="{BB962C8B-B14F-4D97-AF65-F5344CB8AC3E}">
        <p14:creationId xmlns:p14="http://schemas.microsoft.com/office/powerpoint/2010/main" val="33902351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233161" y="99972"/>
            <a:ext cx="8911687" cy="1280890"/>
          </a:xfrm>
        </p:spPr>
        <p:txBody>
          <a:bodyPr/>
          <a:lstStyle/>
          <a:p>
            <a:pPr eaLnBrk="1" hangingPunct="1"/>
            <a:r>
              <a:rPr lang="en-US" smtClean="0"/>
              <a:t>Mitigate control strategy </a:t>
            </a:r>
          </a:p>
        </p:txBody>
      </p:sp>
      <p:sp>
        <p:nvSpPr>
          <p:cNvPr id="59395" name="Content Placeholder 2"/>
          <p:cNvSpPr>
            <a:spLocks noGrp="1"/>
          </p:cNvSpPr>
          <p:nvPr>
            <p:ph idx="1"/>
          </p:nvPr>
        </p:nvSpPr>
        <p:spPr>
          <a:xfrm>
            <a:off x="1941511" y="1159189"/>
            <a:ext cx="8915400" cy="3777622"/>
          </a:xfrm>
        </p:spPr>
        <p:txBody>
          <a:bodyPr/>
          <a:lstStyle/>
          <a:p>
            <a:pPr algn="just" eaLnBrk="1" hangingPunct="1">
              <a:lnSpc>
                <a:spcPct val="150000"/>
              </a:lnSpc>
            </a:pPr>
            <a:r>
              <a:rPr lang="en-US" sz="2100" dirty="0">
                <a:latin typeface="Times New Roman" pitchFamily="18" charset="0"/>
                <a:cs typeface="Times New Roman" pitchFamily="18" charset="0"/>
              </a:rPr>
              <a:t>Mitigate control strategy attempts to reduce the impact caused by the exploitation of vulnerability through planning and preparation. </a:t>
            </a:r>
          </a:p>
          <a:p>
            <a:pPr algn="just" eaLnBrk="1" hangingPunct="1">
              <a:lnSpc>
                <a:spcPct val="150000"/>
              </a:lnSpc>
            </a:pPr>
            <a:r>
              <a:rPr lang="en-US" sz="2100" dirty="0">
                <a:latin typeface="Times New Roman" pitchFamily="18" charset="0"/>
                <a:cs typeface="Times New Roman" pitchFamily="18" charset="0"/>
              </a:rPr>
              <a:t>Mitigation begins with the early detection that an attack is in progress and the ability of the organization to respond quickly, efficiently and effectively.</a:t>
            </a:r>
          </a:p>
        </p:txBody>
      </p:sp>
      <p:sp>
        <p:nvSpPr>
          <p:cNvPr id="50180" name="Footer Placeholder 3"/>
          <p:cNvSpPr>
            <a:spLocks noGrp="1"/>
          </p:cNvSpPr>
          <p:nvPr>
            <p:ph type="ftr" sz="quarter" idx="4294967295"/>
          </p:nvPr>
        </p:nvSpPr>
        <p:spPr bwMode="auto">
          <a:xfrm>
            <a:off x="4625975" y="6553201"/>
            <a:ext cx="2895600" cy="290513"/>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smtClean="0"/>
              <a:t>                                                          </a:t>
            </a:r>
            <a:endParaRPr lang="en-US" dirty="0" smtClean="0"/>
          </a:p>
        </p:txBody>
      </p:sp>
      <p:sp>
        <p:nvSpPr>
          <p:cNvPr id="50181"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45AFED-D50A-4825-B154-EF9346BF00A2}" type="slidenum">
              <a:rPr lang="en-US" smtClean="0"/>
              <a:pPr fontAlgn="base">
                <a:spcBef>
                  <a:spcPct val="0"/>
                </a:spcBef>
                <a:spcAft>
                  <a:spcPct val="0"/>
                </a:spcAft>
                <a:defRPr/>
              </a:pPr>
              <a:t>42</a:t>
            </a:fld>
            <a:endParaRPr lang="en-US" smtClean="0"/>
          </a:p>
        </p:txBody>
      </p:sp>
      <p:sp>
        <p:nvSpPr>
          <p:cNvPr id="6" name="TextBox 5"/>
          <p:cNvSpPr txBox="1"/>
          <p:nvPr/>
        </p:nvSpPr>
        <p:spPr>
          <a:xfrm>
            <a:off x="2481938" y="3048000"/>
            <a:ext cx="8370887" cy="2677656"/>
          </a:xfrm>
          <a:prstGeom prst="rect">
            <a:avLst/>
          </a:prstGeom>
          <a:noFill/>
        </p:spPr>
        <p:txBody>
          <a:bodyPr>
            <a:spAutoFit/>
          </a:bodyPr>
          <a:lstStyle/>
          <a:p>
            <a:pPr>
              <a:lnSpc>
                <a:spcPct val="200000"/>
              </a:lnSpc>
              <a:defRPr/>
            </a:pPr>
            <a:r>
              <a:rPr lang="en-US" sz="2100" dirty="0">
                <a:latin typeface="Times New Roman" pitchFamily="18" charset="0"/>
                <a:cs typeface="Times New Roman" pitchFamily="18" charset="0"/>
              </a:rPr>
              <a:t>There are three types of plan </a:t>
            </a:r>
          </a:p>
          <a:p>
            <a:pPr marL="342900" indent="-342900">
              <a:lnSpc>
                <a:spcPct val="200000"/>
              </a:lnSpc>
              <a:buFont typeface="+mj-lt"/>
              <a:buAutoNum type="arabicPeriod"/>
              <a:defRPr/>
            </a:pPr>
            <a:r>
              <a:rPr lang="en-US" sz="2100" dirty="0">
                <a:latin typeface="Times New Roman" pitchFamily="18" charset="0"/>
                <a:cs typeface="Times New Roman" pitchFamily="18" charset="0"/>
              </a:rPr>
              <a:t>Incident Response plan – Actions to take while incident is in progress</a:t>
            </a:r>
          </a:p>
          <a:p>
            <a:pPr marL="342900" indent="-342900">
              <a:lnSpc>
                <a:spcPct val="200000"/>
              </a:lnSpc>
              <a:buFont typeface="+mj-lt"/>
              <a:buAutoNum type="arabicPeriod"/>
              <a:defRPr/>
            </a:pPr>
            <a:r>
              <a:rPr lang="en-US" sz="2100" dirty="0">
                <a:latin typeface="Times New Roman" pitchFamily="18" charset="0"/>
                <a:cs typeface="Times New Roman" pitchFamily="18" charset="0"/>
              </a:rPr>
              <a:t>Disaster Recovery plan  - Most common mitigation procedure</a:t>
            </a:r>
          </a:p>
          <a:p>
            <a:pPr marL="342900" indent="-342900">
              <a:lnSpc>
                <a:spcPct val="200000"/>
              </a:lnSpc>
              <a:buFont typeface="+mj-lt"/>
              <a:buAutoNum type="arabicPeriod"/>
              <a:defRPr/>
            </a:pPr>
            <a:r>
              <a:rPr lang="en-US" sz="2100" dirty="0">
                <a:latin typeface="Times New Roman" pitchFamily="18" charset="0"/>
                <a:cs typeface="Times New Roman" pitchFamily="18" charset="0"/>
              </a:rPr>
              <a:t>Business Continuity plan – Continuation of business activities</a:t>
            </a:r>
          </a:p>
        </p:txBody>
      </p:sp>
    </p:spTree>
    <p:extLst>
      <p:ext uri="{BB962C8B-B14F-4D97-AF65-F5344CB8AC3E}">
        <p14:creationId xmlns:p14="http://schemas.microsoft.com/office/powerpoint/2010/main" val="2223910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Incidence Response plan</a:t>
            </a:r>
          </a:p>
        </p:txBody>
      </p:sp>
      <p:sp>
        <p:nvSpPr>
          <p:cNvPr id="3" name="Content Placeholder 2"/>
          <p:cNvSpPr>
            <a:spLocks noGrp="1"/>
          </p:cNvSpPr>
          <p:nvPr>
            <p:ph idx="1"/>
          </p:nvPr>
        </p:nvSpPr>
        <p:spPr>
          <a:xfrm>
            <a:off x="2589212" y="1593954"/>
            <a:ext cx="8915400" cy="3777622"/>
          </a:xfrm>
        </p:spPr>
        <p:txBody>
          <a:bodyPr>
            <a:noAutofit/>
          </a:bodyPr>
          <a:lstStyle/>
          <a:p>
            <a:pPr>
              <a:lnSpc>
                <a:spcPct val="150000"/>
              </a:lnSpc>
              <a:defRPr/>
            </a:pPr>
            <a:r>
              <a:rPr lang="en-US" sz="1700" dirty="0">
                <a:latin typeface="Times New Roman" pitchFamily="18" charset="0"/>
                <a:cs typeface="Times New Roman" pitchFamily="18" charset="0"/>
              </a:rPr>
              <a:t>It will be taken while the incident in progress.</a:t>
            </a:r>
          </a:p>
          <a:p>
            <a:pPr>
              <a:lnSpc>
                <a:spcPct val="150000"/>
              </a:lnSpc>
              <a:buFont typeface="Arial" charset="0"/>
              <a:buNone/>
              <a:defRPr/>
            </a:pPr>
            <a:r>
              <a:rPr lang="en-US" sz="1700" dirty="0">
                <a:latin typeface="Times New Roman" pitchFamily="18" charset="0"/>
                <a:cs typeface="Times New Roman" pitchFamily="18" charset="0"/>
              </a:rPr>
              <a:t>This IRP Plan provides answers to questions such as</a:t>
            </a:r>
          </a:p>
          <a:p>
            <a:pPr indent="454025">
              <a:lnSpc>
                <a:spcPct val="150000"/>
              </a:lnSpc>
              <a:buNone/>
              <a:defRPr/>
            </a:pPr>
            <a:r>
              <a:rPr lang="en-US" sz="1700" dirty="0">
                <a:latin typeface="Times New Roman" pitchFamily="18" charset="0"/>
                <a:cs typeface="Times New Roman" pitchFamily="18" charset="0"/>
              </a:rPr>
              <a:t>1. What do I do now?</a:t>
            </a:r>
          </a:p>
          <a:p>
            <a:pPr indent="454025">
              <a:lnSpc>
                <a:spcPct val="150000"/>
              </a:lnSpc>
              <a:buNone/>
              <a:defRPr/>
            </a:pPr>
            <a:r>
              <a:rPr lang="en-US" sz="1700" dirty="0">
                <a:latin typeface="Times New Roman" pitchFamily="18" charset="0"/>
                <a:cs typeface="Times New Roman" pitchFamily="18" charset="0"/>
              </a:rPr>
              <a:t>2. What should the administrator do first?</a:t>
            </a:r>
          </a:p>
          <a:p>
            <a:pPr indent="454025">
              <a:lnSpc>
                <a:spcPct val="150000"/>
              </a:lnSpc>
              <a:buNone/>
              <a:defRPr/>
            </a:pPr>
            <a:r>
              <a:rPr lang="en-US" sz="1700" dirty="0">
                <a:latin typeface="Times New Roman" pitchFamily="18" charset="0"/>
                <a:cs typeface="Times New Roman" pitchFamily="18" charset="0"/>
              </a:rPr>
              <a:t>3. Whom should they contact?</a:t>
            </a:r>
          </a:p>
          <a:p>
            <a:pPr indent="454025">
              <a:lnSpc>
                <a:spcPct val="150000"/>
              </a:lnSpc>
              <a:buNone/>
              <a:defRPr/>
            </a:pPr>
            <a:r>
              <a:rPr lang="en-US" sz="1700" dirty="0">
                <a:latin typeface="Times New Roman" pitchFamily="18" charset="0"/>
                <a:cs typeface="Times New Roman" pitchFamily="18" charset="0"/>
              </a:rPr>
              <a:t>4. What should they document?</a:t>
            </a:r>
          </a:p>
          <a:p>
            <a:pPr algn="just">
              <a:lnSpc>
                <a:spcPct val="200000"/>
              </a:lnSpc>
              <a:defRPr/>
            </a:pPr>
            <a:r>
              <a:rPr lang="en-US" sz="1700" dirty="0">
                <a:latin typeface="Times New Roman" pitchFamily="18" charset="0"/>
                <a:cs typeface="Times New Roman" pitchFamily="18" charset="0"/>
              </a:rPr>
              <a:t>Ex. For example, a system’s administrator may notice that someone is copying information from the server without authorization, signaling violation of policy by a potential hacker or an unauthorized employee</a:t>
            </a:r>
          </a:p>
        </p:txBody>
      </p:sp>
      <p:sp>
        <p:nvSpPr>
          <p:cNvPr id="4" name="Footer Placeholder 3"/>
          <p:cNvSpPr>
            <a:spLocks noGrp="1"/>
          </p:cNvSpPr>
          <p:nvPr>
            <p:ph type="ftr" sz="quarter" idx="4294967295"/>
          </p:nvPr>
        </p:nvSpPr>
        <p:spPr>
          <a:xfrm>
            <a:off x="4625975" y="6553201"/>
            <a:ext cx="2895600" cy="290513"/>
          </a:xfrm>
          <a:prstGeom prst="rect">
            <a:avLst/>
          </a:prstGeom>
        </p:spPr>
        <p:txBody>
          <a:bodyPr/>
          <a:lstStyle/>
          <a:p>
            <a:pPr>
              <a:defRPr/>
            </a:pPr>
            <a:r>
              <a:rPr lang="en-US" dirty="0" smtClean="0"/>
              <a:t>                                                          </a:t>
            </a:r>
            <a:endParaRPr lang="en-US" dirty="0"/>
          </a:p>
        </p:txBody>
      </p:sp>
      <p:sp>
        <p:nvSpPr>
          <p:cNvPr id="5" name="Slide Number Placeholder 4"/>
          <p:cNvSpPr>
            <a:spLocks noGrp="1"/>
          </p:cNvSpPr>
          <p:nvPr>
            <p:ph type="sldNum" sz="quarter" idx="11"/>
          </p:nvPr>
        </p:nvSpPr>
        <p:spPr/>
        <p:txBody>
          <a:bodyPr/>
          <a:lstStyle/>
          <a:p>
            <a:pPr>
              <a:defRPr/>
            </a:pPr>
            <a:fld id="{94C101BB-F85F-4DD4-BF27-311E0330E44D}" type="slidenum">
              <a:rPr lang="en-US" smtClean="0"/>
              <a:pPr>
                <a:defRPr/>
              </a:pPr>
              <a:t>43</a:t>
            </a:fld>
            <a:endParaRPr lang="en-US" dirty="0"/>
          </a:p>
        </p:txBody>
      </p:sp>
    </p:spTree>
    <p:extLst>
      <p:ext uri="{BB962C8B-B14F-4D97-AF65-F5344CB8AC3E}">
        <p14:creationId xmlns:p14="http://schemas.microsoft.com/office/powerpoint/2010/main" val="812825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2400">
                <a:latin typeface="Times New Roman" pitchFamily="18" charset="0"/>
                <a:cs typeface="Times New Roman" pitchFamily="18" charset="0"/>
              </a:rPr>
              <a:t>Disaster Recovery Plan</a:t>
            </a:r>
          </a:p>
        </p:txBody>
      </p:sp>
      <p:sp>
        <p:nvSpPr>
          <p:cNvPr id="3" name="Content Placeholder 2"/>
          <p:cNvSpPr>
            <a:spLocks noGrp="1"/>
          </p:cNvSpPr>
          <p:nvPr>
            <p:ph idx="1"/>
          </p:nvPr>
        </p:nvSpPr>
        <p:spPr>
          <a:xfrm>
            <a:off x="2591068" y="1474033"/>
            <a:ext cx="8915400" cy="3777622"/>
          </a:xfrm>
        </p:spPr>
        <p:txBody>
          <a:bodyPr>
            <a:noAutofit/>
          </a:bodyPr>
          <a:lstStyle/>
          <a:p>
            <a:pPr>
              <a:lnSpc>
                <a:spcPct val="150000"/>
              </a:lnSpc>
              <a:defRPr/>
            </a:pPr>
            <a:r>
              <a:rPr lang="en-US" sz="1600" dirty="0">
                <a:latin typeface="Times New Roman" pitchFamily="18" charset="0"/>
                <a:cs typeface="Times New Roman" pitchFamily="18" charset="0"/>
              </a:rPr>
              <a:t>It includes entire spectrum of activities used to recover from the incident.</a:t>
            </a:r>
          </a:p>
          <a:p>
            <a:pPr>
              <a:lnSpc>
                <a:spcPct val="150000"/>
              </a:lnSpc>
              <a:buFont typeface="Arial" charset="0"/>
              <a:buNone/>
              <a:defRPr/>
            </a:pPr>
            <a:r>
              <a:rPr lang="en-US" sz="1600" dirty="0">
                <a:latin typeface="Times New Roman" pitchFamily="18" charset="0"/>
                <a:cs typeface="Times New Roman" pitchFamily="18" charset="0"/>
              </a:rPr>
              <a:t>Includes :</a:t>
            </a:r>
          </a:p>
          <a:p>
            <a:pPr marL="1195388" indent="-398463">
              <a:lnSpc>
                <a:spcPct val="150000"/>
              </a:lnSpc>
              <a:defRPr/>
            </a:pPr>
            <a:r>
              <a:rPr lang="en-US" sz="1600" dirty="0">
                <a:latin typeface="Times New Roman" pitchFamily="18" charset="0"/>
                <a:cs typeface="Times New Roman" pitchFamily="18" charset="0"/>
              </a:rPr>
              <a:t>All preparations for the recovery process </a:t>
            </a:r>
          </a:p>
          <a:p>
            <a:pPr marL="1195388" indent="-398463">
              <a:lnSpc>
                <a:spcPct val="150000"/>
              </a:lnSpc>
              <a:defRPr/>
            </a:pPr>
            <a:r>
              <a:rPr lang="en-US" sz="1600" dirty="0">
                <a:latin typeface="Times New Roman" pitchFamily="18" charset="0"/>
                <a:cs typeface="Times New Roman" pitchFamily="18" charset="0"/>
              </a:rPr>
              <a:t>Strategies to limit losses during the disaster </a:t>
            </a:r>
          </a:p>
          <a:p>
            <a:pPr marL="1195388" indent="-398463">
              <a:lnSpc>
                <a:spcPct val="150000"/>
              </a:lnSpc>
              <a:defRPr/>
            </a:pPr>
            <a:r>
              <a:rPr lang="en-US" sz="1600" dirty="0">
                <a:latin typeface="Times New Roman" pitchFamily="18" charset="0"/>
                <a:cs typeface="Times New Roman" pitchFamily="18" charset="0"/>
              </a:rPr>
              <a:t>Detailed steps to follow when the smoke clears </a:t>
            </a:r>
          </a:p>
          <a:p>
            <a:pPr marL="1195388" indent="-398463">
              <a:lnSpc>
                <a:spcPct val="150000"/>
              </a:lnSpc>
              <a:defRPr/>
            </a:pPr>
            <a:r>
              <a:rPr lang="en-US" sz="1600" dirty="0">
                <a:latin typeface="Times New Roman" pitchFamily="18" charset="0"/>
                <a:cs typeface="Times New Roman" pitchFamily="18" charset="0"/>
              </a:rPr>
              <a:t>The dust settles, or the</a:t>
            </a:r>
          </a:p>
          <a:p>
            <a:pPr marL="1195388" indent="-398463">
              <a:lnSpc>
                <a:spcPct val="150000"/>
              </a:lnSpc>
              <a:defRPr/>
            </a:pPr>
            <a:r>
              <a:rPr lang="en-US" sz="1600" dirty="0">
                <a:latin typeface="Times New Roman" pitchFamily="18" charset="0"/>
                <a:cs typeface="Times New Roman" pitchFamily="18" charset="0"/>
              </a:rPr>
              <a:t>Floodwater recede.</a:t>
            </a:r>
          </a:p>
          <a:p>
            <a:pPr algn="just">
              <a:lnSpc>
                <a:spcPct val="150000"/>
              </a:lnSpc>
              <a:defRPr/>
            </a:pPr>
            <a:r>
              <a:rPr lang="en-US" sz="1600" dirty="0">
                <a:latin typeface="Times New Roman" pitchFamily="18" charset="0"/>
                <a:cs typeface="Times New Roman" pitchFamily="18" charset="0"/>
              </a:rPr>
              <a:t>DRP focuses more on preparations completed before and actions taken after the incident, whereas the IRP focuses on intelligence gathering, information analysis, coordinated decision making, and urgent, concrete actions.</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4294967295"/>
          </p:nvPr>
        </p:nvSpPr>
        <p:spPr>
          <a:xfrm>
            <a:off x="4625975" y="6553201"/>
            <a:ext cx="2895600" cy="290513"/>
          </a:xfrm>
          <a:prstGeom prst="rect">
            <a:avLst/>
          </a:prstGeom>
        </p:spPr>
        <p:txBody>
          <a:bodyPr/>
          <a:lstStyle/>
          <a:p>
            <a:pPr>
              <a:defRPr/>
            </a:pPr>
            <a:r>
              <a:rPr lang="en-US" dirty="0" smtClean="0"/>
              <a:t>                                                          </a:t>
            </a:r>
            <a:endParaRPr lang="en-US" dirty="0"/>
          </a:p>
        </p:txBody>
      </p:sp>
      <p:sp>
        <p:nvSpPr>
          <p:cNvPr id="5" name="Slide Number Placeholder 4"/>
          <p:cNvSpPr>
            <a:spLocks noGrp="1"/>
          </p:cNvSpPr>
          <p:nvPr>
            <p:ph type="sldNum" sz="quarter" idx="11"/>
          </p:nvPr>
        </p:nvSpPr>
        <p:spPr/>
        <p:txBody>
          <a:bodyPr/>
          <a:lstStyle/>
          <a:p>
            <a:pPr>
              <a:defRPr/>
            </a:pPr>
            <a:fld id="{7F552597-95E3-4F4E-A3BD-BAF473F9AF9B}" type="slidenum">
              <a:rPr lang="en-US" smtClean="0"/>
              <a:pPr>
                <a:defRPr/>
              </a:pPr>
              <a:t>44</a:t>
            </a:fld>
            <a:endParaRPr lang="en-US" dirty="0"/>
          </a:p>
        </p:txBody>
      </p:sp>
    </p:spTree>
    <p:extLst>
      <p:ext uri="{BB962C8B-B14F-4D97-AF65-F5344CB8AC3E}">
        <p14:creationId xmlns:p14="http://schemas.microsoft.com/office/powerpoint/2010/main" val="1038566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z="2400">
                <a:latin typeface="Times New Roman" pitchFamily="18" charset="0"/>
                <a:cs typeface="Times New Roman" pitchFamily="18" charset="0"/>
              </a:rPr>
              <a:t>Business Continuity Plan</a:t>
            </a:r>
          </a:p>
        </p:txBody>
      </p:sp>
      <p:sp>
        <p:nvSpPr>
          <p:cNvPr id="62467" name="Content Placeholder 2"/>
          <p:cNvSpPr>
            <a:spLocks noGrp="1"/>
          </p:cNvSpPr>
          <p:nvPr>
            <p:ph idx="1"/>
          </p:nvPr>
        </p:nvSpPr>
        <p:spPr>
          <a:xfrm>
            <a:off x="1752600" y="1066800"/>
            <a:ext cx="8686800" cy="5257800"/>
          </a:xfrm>
        </p:spPr>
        <p:txBody>
          <a:bodyPr/>
          <a:lstStyle/>
          <a:p>
            <a:pPr algn="just">
              <a:lnSpc>
                <a:spcPct val="150000"/>
              </a:lnSpc>
            </a:pPr>
            <a:r>
              <a:rPr lang="en-US" sz="2100">
                <a:latin typeface="Times New Roman" pitchFamily="18" charset="0"/>
                <a:cs typeface="Times New Roman" pitchFamily="18" charset="0"/>
              </a:rPr>
              <a:t>BCP is the most strategic and long term of the three plans.</a:t>
            </a:r>
          </a:p>
          <a:p>
            <a:pPr algn="just">
              <a:lnSpc>
                <a:spcPct val="150000"/>
              </a:lnSpc>
            </a:pPr>
            <a:r>
              <a:rPr lang="en-US" sz="2100">
                <a:latin typeface="Times New Roman" pitchFamily="18" charset="0"/>
                <a:cs typeface="Times New Roman" pitchFamily="18" charset="0"/>
              </a:rPr>
              <a:t>It encompasses the continuation of business activities if a catastrophic event occurs, such as the loss of an entire database, building or operations center.</a:t>
            </a:r>
          </a:p>
          <a:p>
            <a:pPr algn="just">
              <a:lnSpc>
                <a:spcPct val="150000"/>
              </a:lnSpc>
              <a:buFont typeface="Arial" charset="0"/>
              <a:buNone/>
            </a:pPr>
            <a:r>
              <a:rPr lang="en-US" sz="2100">
                <a:latin typeface="Times New Roman" pitchFamily="18" charset="0"/>
                <a:cs typeface="Times New Roman" pitchFamily="18" charset="0"/>
              </a:rPr>
              <a:t>BCP Includes:</a:t>
            </a:r>
          </a:p>
          <a:p>
            <a:pPr algn="just">
              <a:lnSpc>
                <a:spcPct val="150000"/>
              </a:lnSpc>
            </a:pPr>
            <a:r>
              <a:rPr lang="en-US" sz="2100">
                <a:latin typeface="Times New Roman" pitchFamily="18" charset="0"/>
                <a:cs typeface="Times New Roman" pitchFamily="18" charset="0"/>
              </a:rPr>
              <a:t>Planning the steps necessary to ensure the continuation of the organization when the scope or scale of a disaster exceeds the ability of the DRP to restore operations.</a:t>
            </a:r>
          </a:p>
          <a:p>
            <a:pPr algn="just">
              <a:lnSpc>
                <a:spcPct val="150000"/>
              </a:lnSpc>
            </a:pPr>
            <a:r>
              <a:rPr lang="en-US" sz="2100">
                <a:latin typeface="Times New Roman" pitchFamily="18" charset="0"/>
              </a:rPr>
              <a:t>Many companies offer this service as a contingency against disastrous events such as fires. Floods, earthquakes, and most natural disasters.</a:t>
            </a:r>
            <a:endParaRPr lang="en-US" sz="2100">
              <a:latin typeface="Times New Roman" pitchFamily="18" charset="0"/>
              <a:cs typeface="Times New Roman" pitchFamily="18" charset="0"/>
            </a:endParaRPr>
          </a:p>
        </p:txBody>
      </p:sp>
      <p:sp>
        <p:nvSpPr>
          <p:cNvPr id="4" name="Footer Placeholder 3"/>
          <p:cNvSpPr>
            <a:spLocks noGrp="1"/>
          </p:cNvSpPr>
          <p:nvPr>
            <p:ph type="ftr" sz="quarter" idx="4294967295"/>
          </p:nvPr>
        </p:nvSpPr>
        <p:spPr>
          <a:xfrm>
            <a:off x="4625975" y="6553201"/>
            <a:ext cx="2895600" cy="290513"/>
          </a:xfrm>
          <a:prstGeom prst="rect">
            <a:avLst/>
          </a:prstGeom>
        </p:spPr>
        <p:txBody>
          <a:bodyPr/>
          <a:lstStyle/>
          <a:p>
            <a:pPr>
              <a:defRPr/>
            </a:pPr>
            <a:r>
              <a:rPr lang="en-US" dirty="0" smtClean="0"/>
              <a:t>                                                          </a:t>
            </a:r>
            <a:endParaRPr lang="en-US" dirty="0"/>
          </a:p>
        </p:txBody>
      </p:sp>
      <p:sp>
        <p:nvSpPr>
          <p:cNvPr id="5" name="Slide Number Placeholder 4"/>
          <p:cNvSpPr>
            <a:spLocks noGrp="1"/>
          </p:cNvSpPr>
          <p:nvPr>
            <p:ph type="sldNum" sz="quarter" idx="11"/>
          </p:nvPr>
        </p:nvSpPr>
        <p:spPr/>
        <p:txBody>
          <a:bodyPr/>
          <a:lstStyle/>
          <a:p>
            <a:pPr>
              <a:defRPr/>
            </a:pPr>
            <a:fld id="{FF7DEFE1-D6AB-4600-A7C0-7A6FC721E4DA}" type="slidenum">
              <a:rPr lang="en-US" smtClean="0"/>
              <a:pPr>
                <a:defRPr/>
              </a:pPr>
              <a:t>45</a:t>
            </a:fld>
            <a:endParaRPr lang="en-US" dirty="0"/>
          </a:p>
        </p:txBody>
      </p:sp>
    </p:spTree>
    <p:extLst>
      <p:ext uri="{BB962C8B-B14F-4D97-AF65-F5344CB8AC3E}">
        <p14:creationId xmlns:p14="http://schemas.microsoft.com/office/powerpoint/2010/main" val="2793777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970089" y="483424"/>
            <a:ext cx="8911687" cy="1280890"/>
          </a:xfrm>
        </p:spPr>
        <p:txBody>
          <a:bodyPr/>
          <a:lstStyle/>
          <a:p>
            <a:pPr eaLnBrk="1" hangingPunct="1"/>
            <a:r>
              <a:rPr lang="en-US" dirty="0" smtClean="0"/>
              <a:t>Defend control strategy </a:t>
            </a:r>
          </a:p>
        </p:txBody>
      </p:sp>
      <p:sp>
        <p:nvSpPr>
          <p:cNvPr id="3" name="Content Placeholder 2"/>
          <p:cNvSpPr>
            <a:spLocks noGrp="1"/>
          </p:cNvSpPr>
          <p:nvPr>
            <p:ph idx="1"/>
          </p:nvPr>
        </p:nvSpPr>
        <p:spPr>
          <a:xfrm>
            <a:off x="1941511" y="1535308"/>
            <a:ext cx="8915400" cy="3777622"/>
          </a:xfrm>
        </p:spPr>
        <p:txBody>
          <a:bodyPr rtlCol="0">
            <a:normAutofit/>
          </a:bodyPr>
          <a:lstStyle/>
          <a:p>
            <a:pPr algn="just">
              <a:spcBef>
                <a:spcPts val="0"/>
              </a:spcBef>
              <a:buFont typeface="Arial" pitchFamily="34" charset="0"/>
              <a:buChar char="•"/>
              <a:defRPr/>
            </a:pPr>
            <a:r>
              <a:rPr lang="en-US" sz="2200" dirty="0">
                <a:latin typeface="Times New Roman" pitchFamily="18" charset="0"/>
                <a:cs typeface="Times New Roman" pitchFamily="18" charset="0"/>
              </a:rPr>
              <a:t>Defend control strategy attempts to prevent the exploitation of vulnerability.</a:t>
            </a:r>
          </a:p>
          <a:p>
            <a:pPr algn="just">
              <a:spcBef>
                <a:spcPts val="0"/>
              </a:spcBef>
              <a:buFont typeface="Arial" pitchFamily="34" charset="0"/>
              <a:buChar char="•"/>
              <a:defRPr/>
            </a:pPr>
            <a:r>
              <a:rPr lang="en-US" sz="2200" dirty="0">
                <a:latin typeface="Times New Roman" pitchFamily="18" charset="0"/>
                <a:cs typeface="Times New Roman" pitchFamily="18" charset="0"/>
              </a:rPr>
              <a:t>This is the preferred approach and is accomplished by means of countering threats , vulnerabilities from assets , limiting access to asset and adding protecting </a:t>
            </a:r>
          </a:p>
          <a:p>
            <a:pPr marL="0" indent="0" algn="just">
              <a:spcBef>
                <a:spcPts val="0"/>
              </a:spcBef>
              <a:buNone/>
              <a:defRPr/>
            </a:pPr>
            <a:endParaRPr lang="en-US" sz="2200" dirty="0">
              <a:latin typeface="Times New Roman" pitchFamily="18" charset="0"/>
              <a:cs typeface="Times New Roman" pitchFamily="18" charset="0"/>
            </a:endParaRPr>
          </a:p>
        </p:txBody>
      </p:sp>
      <p:sp>
        <p:nvSpPr>
          <p:cNvPr id="48132" name="Footer Placeholder 3"/>
          <p:cNvSpPr>
            <a:spLocks noGrp="1"/>
          </p:cNvSpPr>
          <p:nvPr>
            <p:ph type="ftr" sz="quarter" idx="4294967295"/>
          </p:nvPr>
        </p:nvSpPr>
        <p:spPr bwMode="auto">
          <a:xfrm>
            <a:off x="4625975" y="6553201"/>
            <a:ext cx="2895600" cy="290513"/>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smtClean="0"/>
              <a:t>                                                          </a:t>
            </a:r>
            <a:endParaRPr lang="en-US" dirty="0" smtClean="0"/>
          </a:p>
        </p:txBody>
      </p:sp>
      <p:sp>
        <p:nvSpPr>
          <p:cNvPr id="48133"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71BA17-0A16-4173-9B95-AEEFD6921127}" type="slidenum">
              <a:rPr lang="en-US" smtClean="0"/>
              <a:pPr fontAlgn="base">
                <a:spcBef>
                  <a:spcPct val="0"/>
                </a:spcBef>
                <a:spcAft>
                  <a:spcPct val="0"/>
                </a:spcAft>
                <a:defRPr/>
              </a:pPr>
              <a:t>46</a:t>
            </a:fld>
            <a:endParaRPr lang="en-US" smtClean="0"/>
          </a:p>
        </p:txBody>
      </p:sp>
      <p:sp>
        <p:nvSpPr>
          <p:cNvPr id="6" name="TextBox 5"/>
          <p:cNvSpPr txBox="1"/>
          <p:nvPr/>
        </p:nvSpPr>
        <p:spPr>
          <a:xfrm>
            <a:off x="1970089" y="3676651"/>
            <a:ext cx="3466013" cy="2031325"/>
          </a:xfrm>
          <a:prstGeom prst="rect">
            <a:avLst/>
          </a:prstGeom>
          <a:noFill/>
        </p:spPr>
        <p:txBody>
          <a:bodyPr wrap="none">
            <a:spAutoFit/>
          </a:bodyPr>
          <a:lstStyle/>
          <a:p>
            <a:pPr>
              <a:lnSpc>
                <a:spcPct val="150000"/>
              </a:lnSpc>
              <a:defRPr/>
            </a:pPr>
            <a:r>
              <a:rPr lang="en-US" sz="2100" b="1" dirty="0">
                <a:latin typeface="Times New Roman" pitchFamily="18" charset="0"/>
                <a:cs typeface="Times New Roman" pitchFamily="18" charset="0"/>
              </a:rPr>
              <a:t>Common methods of Defend</a:t>
            </a:r>
          </a:p>
          <a:p>
            <a:pPr marL="342900" indent="-342900">
              <a:lnSpc>
                <a:spcPct val="150000"/>
              </a:lnSpc>
              <a:buFont typeface="+mj-lt"/>
              <a:buAutoNum type="arabicPeriod"/>
              <a:defRPr/>
            </a:pPr>
            <a:r>
              <a:rPr lang="en-US" sz="2100" dirty="0">
                <a:latin typeface="Times New Roman" pitchFamily="18" charset="0"/>
                <a:cs typeface="Times New Roman" pitchFamily="18" charset="0"/>
              </a:rPr>
              <a:t>Application of policy </a:t>
            </a:r>
          </a:p>
          <a:p>
            <a:pPr marL="342900" indent="-342900">
              <a:lnSpc>
                <a:spcPct val="150000"/>
              </a:lnSpc>
              <a:buFont typeface="+mj-lt"/>
              <a:buAutoNum type="arabicPeriod"/>
              <a:defRPr/>
            </a:pPr>
            <a:r>
              <a:rPr lang="en-US" sz="2100" dirty="0">
                <a:latin typeface="Times New Roman" pitchFamily="18" charset="0"/>
                <a:cs typeface="Times New Roman" pitchFamily="18" charset="0"/>
              </a:rPr>
              <a:t>Education and training </a:t>
            </a:r>
          </a:p>
          <a:p>
            <a:pPr marL="342900" indent="-342900">
              <a:lnSpc>
                <a:spcPct val="150000"/>
              </a:lnSpc>
              <a:buFont typeface="+mj-lt"/>
              <a:buAutoNum type="arabicPeriod"/>
              <a:defRPr/>
            </a:pPr>
            <a:r>
              <a:rPr lang="en-US" sz="2100" dirty="0">
                <a:latin typeface="Times New Roman" pitchFamily="18" charset="0"/>
                <a:cs typeface="Times New Roman" pitchFamily="18" charset="0"/>
              </a:rPr>
              <a:t>Application of technology </a:t>
            </a:r>
          </a:p>
        </p:txBody>
      </p:sp>
      <p:pic>
        <p:nvPicPr>
          <p:cNvPr id="63495" name="Picture 6"/>
          <p:cNvPicPr>
            <a:picLocks noChangeAspect="1"/>
          </p:cNvPicPr>
          <p:nvPr/>
        </p:nvPicPr>
        <p:blipFill>
          <a:blip r:embed="rId2"/>
          <a:srcRect/>
          <a:stretch>
            <a:fillRect/>
          </a:stretch>
        </p:blipFill>
        <p:spPr bwMode="auto">
          <a:xfrm>
            <a:off x="7712076" y="3548064"/>
            <a:ext cx="2879725" cy="2700337"/>
          </a:xfrm>
          <a:prstGeom prst="rect">
            <a:avLst/>
          </a:prstGeom>
          <a:noFill/>
          <a:ln w="9525">
            <a:noFill/>
            <a:miter lim="800000"/>
            <a:headEnd/>
            <a:tailEnd/>
          </a:ln>
        </p:spPr>
      </p:pic>
    </p:spTree>
    <p:extLst>
      <p:ext uri="{BB962C8B-B14F-4D97-AF65-F5344CB8AC3E}">
        <p14:creationId xmlns:p14="http://schemas.microsoft.com/office/powerpoint/2010/main" val="28034878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943367" y="444228"/>
            <a:ext cx="8911687" cy="1280890"/>
          </a:xfrm>
        </p:spPr>
        <p:txBody>
          <a:bodyPr/>
          <a:lstStyle/>
          <a:p>
            <a:pPr eaLnBrk="1" hangingPunct="1"/>
            <a:r>
              <a:rPr lang="en-US" dirty="0" smtClean="0"/>
              <a:t>Transfer control strategy </a:t>
            </a:r>
          </a:p>
        </p:txBody>
      </p:sp>
      <p:sp>
        <p:nvSpPr>
          <p:cNvPr id="59395" name="Content Placeholder 2"/>
          <p:cNvSpPr>
            <a:spLocks noGrp="1"/>
          </p:cNvSpPr>
          <p:nvPr>
            <p:ph idx="1"/>
          </p:nvPr>
        </p:nvSpPr>
        <p:spPr>
          <a:xfrm>
            <a:off x="2290997" y="1391504"/>
            <a:ext cx="8763000" cy="5257800"/>
          </a:xfrm>
        </p:spPr>
        <p:txBody>
          <a:bodyPr>
            <a:normAutofit/>
          </a:bodyPr>
          <a:lstStyle/>
          <a:p>
            <a:pPr algn="just" eaLnBrk="1" hangingPunct="1">
              <a:defRPr/>
            </a:pPr>
            <a:r>
              <a:rPr lang="en-US" sz="2100" dirty="0">
                <a:latin typeface="Times New Roman" pitchFamily="18" charset="0"/>
                <a:cs typeface="Times New Roman" pitchFamily="18" charset="0"/>
              </a:rPr>
              <a:t>It is an control approach that attempts to Shift the risk to other assets, other process , or other organizations</a:t>
            </a:r>
          </a:p>
          <a:p>
            <a:pPr algn="just" eaLnBrk="1" hangingPunct="1">
              <a:defRPr/>
            </a:pPr>
            <a:r>
              <a:rPr lang="en-US" sz="2100" dirty="0">
                <a:latin typeface="Times New Roman" pitchFamily="18" charset="0"/>
                <a:cs typeface="Times New Roman" pitchFamily="18" charset="0"/>
              </a:rPr>
              <a:t>It may be accomplished through </a:t>
            </a:r>
          </a:p>
          <a:p>
            <a:pPr lvl="1" algn="just" eaLnBrk="1" hangingPunct="1">
              <a:buFont typeface="Arial" charset="0"/>
              <a:buChar char="•"/>
              <a:defRPr/>
            </a:pPr>
            <a:r>
              <a:rPr lang="en-US" sz="2100" dirty="0">
                <a:latin typeface="Times New Roman" pitchFamily="18" charset="0"/>
                <a:cs typeface="Times New Roman" pitchFamily="18" charset="0"/>
              </a:rPr>
              <a:t>Rethinking how services are offered</a:t>
            </a:r>
          </a:p>
          <a:p>
            <a:pPr lvl="1" algn="just" eaLnBrk="1" hangingPunct="1">
              <a:buFont typeface="Arial" charset="0"/>
              <a:buChar char="•"/>
              <a:defRPr/>
            </a:pPr>
            <a:r>
              <a:rPr lang="en-US" sz="2100" dirty="0">
                <a:latin typeface="Times New Roman" pitchFamily="18" charset="0"/>
                <a:cs typeface="Times New Roman" pitchFamily="18" charset="0"/>
              </a:rPr>
              <a:t>Revising deployment model</a:t>
            </a:r>
            <a:endParaRPr lang="en-US" sz="1900" dirty="0">
              <a:latin typeface="Times New Roman" pitchFamily="18" charset="0"/>
              <a:cs typeface="Times New Roman" pitchFamily="18" charset="0"/>
            </a:endParaRPr>
          </a:p>
          <a:p>
            <a:pPr lvl="1" algn="just" eaLnBrk="1" hangingPunct="1">
              <a:buFont typeface="Arial" charset="0"/>
              <a:buChar char="•"/>
              <a:defRPr/>
            </a:pPr>
            <a:r>
              <a:rPr lang="en-US" sz="2100" dirty="0">
                <a:latin typeface="Times New Roman" pitchFamily="18" charset="0"/>
                <a:cs typeface="Times New Roman" pitchFamily="18" charset="0"/>
              </a:rPr>
              <a:t>Purchasing Insurance </a:t>
            </a:r>
          </a:p>
          <a:p>
            <a:pPr lvl="1" algn="just" eaLnBrk="1" hangingPunct="1">
              <a:buFont typeface="Arial" charset="0"/>
              <a:buChar char="•"/>
              <a:defRPr/>
            </a:pPr>
            <a:r>
              <a:rPr lang="en-US" sz="2100" dirty="0">
                <a:latin typeface="Times New Roman" pitchFamily="18" charset="0"/>
                <a:cs typeface="Times New Roman" pitchFamily="18" charset="0"/>
              </a:rPr>
              <a:t>Outsourcing to other organization </a:t>
            </a:r>
          </a:p>
          <a:p>
            <a:pPr lvl="1" algn="just" eaLnBrk="1" hangingPunct="1">
              <a:buFont typeface="Arial" charset="0"/>
              <a:buChar char="•"/>
              <a:defRPr/>
            </a:pPr>
            <a:r>
              <a:rPr lang="en-US" sz="2100" dirty="0">
                <a:latin typeface="Times New Roman" pitchFamily="18" charset="0"/>
                <a:cs typeface="Times New Roman" pitchFamily="18" charset="0"/>
              </a:rPr>
              <a:t>Implementing Service contract </a:t>
            </a:r>
          </a:p>
          <a:p>
            <a:pPr marL="0" lvl="1" indent="0" algn="just">
              <a:buNone/>
              <a:defRPr/>
            </a:pPr>
            <a:r>
              <a:rPr lang="en-US" sz="2100" b="1" dirty="0">
                <a:latin typeface="Times New Roman" pitchFamily="18" charset="0"/>
                <a:cs typeface="Times New Roman" pitchFamily="18" charset="0"/>
              </a:rPr>
              <a:t>Information Security mistake made by individuals :</a:t>
            </a:r>
          </a:p>
          <a:p>
            <a:pPr marL="0" lvl="1" indent="0" algn="just">
              <a:buNone/>
              <a:defRPr/>
            </a:pPr>
            <a:r>
              <a:rPr lang="en-US" sz="2100" dirty="0">
                <a:latin typeface="Times New Roman" pitchFamily="18" charset="0"/>
                <a:cs typeface="Times New Roman" pitchFamily="18" charset="0"/>
              </a:rPr>
              <a:t>E.g. Password on post it notes, Leaving unattended computers on, Poor password, Plug &amp; Play</a:t>
            </a:r>
          </a:p>
          <a:p>
            <a:pPr marL="0" lvl="1" indent="0" algn="just">
              <a:buNone/>
              <a:defRPr/>
            </a:pPr>
            <a:r>
              <a:rPr lang="en-US" sz="2100" b="1" dirty="0">
                <a:latin typeface="Times New Roman" pitchFamily="18" charset="0"/>
                <a:cs typeface="Times New Roman" pitchFamily="18" charset="0"/>
              </a:rPr>
              <a:t>Soln</a:t>
            </a:r>
            <a:r>
              <a:rPr lang="en-US" sz="2100" dirty="0">
                <a:latin typeface="Times New Roman" pitchFamily="18" charset="0"/>
                <a:cs typeface="Times New Roman" pitchFamily="18" charset="0"/>
              </a:rPr>
              <a:t>: Should hire an Quality Security Management and with admin experience.</a:t>
            </a:r>
          </a:p>
          <a:p>
            <a:pPr marL="0" lvl="1" indent="0" algn="just">
              <a:buNone/>
              <a:defRPr/>
            </a:pPr>
            <a:endParaRPr lang="en-US" sz="2100" dirty="0">
              <a:latin typeface="Times New Roman" pitchFamily="18" charset="0"/>
              <a:cs typeface="Times New Roman" pitchFamily="18" charset="0"/>
            </a:endParaRPr>
          </a:p>
          <a:p>
            <a:pPr algn="just" eaLnBrk="1" hangingPunct="1">
              <a:buFont typeface="Arial" charset="0"/>
              <a:buNone/>
              <a:defRPr/>
            </a:pPr>
            <a:endParaRPr lang="en-US" sz="2100" dirty="0">
              <a:latin typeface="Times New Roman" pitchFamily="18" charset="0"/>
              <a:cs typeface="Times New Roman" pitchFamily="18" charset="0"/>
            </a:endParaRPr>
          </a:p>
          <a:p>
            <a:pPr algn="just" eaLnBrk="1" hangingPunct="1">
              <a:defRPr/>
            </a:pPr>
            <a:endParaRPr lang="en-US" sz="2100" dirty="0">
              <a:latin typeface="Times New Roman" pitchFamily="18" charset="0"/>
              <a:cs typeface="Times New Roman" pitchFamily="18" charset="0"/>
            </a:endParaRPr>
          </a:p>
        </p:txBody>
      </p:sp>
      <p:sp>
        <p:nvSpPr>
          <p:cNvPr id="49156" name="Footer Placeholder 3"/>
          <p:cNvSpPr>
            <a:spLocks noGrp="1"/>
          </p:cNvSpPr>
          <p:nvPr>
            <p:ph type="ftr" sz="quarter" idx="4294967295"/>
          </p:nvPr>
        </p:nvSpPr>
        <p:spPr bwMode="auto">
          <a:xfrm>
            <a:off x="4625975" y="6553201"/>
            <a:ext cx="2895600" cy="290513"/>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smtClean="0"/>
              <a:t>                                                          </a:t>
            </a:r>
            <a:endParaRPr lang="en-US" dirty="0" smtClean="0"/>
          </a:p>
        </p:txBody>
      </p:sp>
      <p:sp>
        <p:nvSpPr>
          <p:cNvPr id="49157" name="Slide Number Placeholder 4"/>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F8BC15-9BB5-4D22-972C-6898283BAB04}" type="slidenum">
              <a:rPr lang="en-US" smtClean="0"/>
              <a:pPr fontAlgn="base">
                <a:spcBef>
                  <a:spcPct val="0"/>
                </a:spcBef>
                <a:spcAft>
                  <a:spcPct val="0"/>
                </a:spcAft>
                <a:defRPr/>
              </a:pPr>
              <a:t>47</a:t>
            </a:fld>
            <a:endParaRPr lang="en-US" smtClean="0"/>
          </a:p>
        </p:txBody>
      </p:sp>
    </p:spTree>
    <p:extLst>
      <p:ext uri="{BB962C8B-B14F-4D97-AF65-F5344CB8AC3E}">
        <p14:creationId xmlns:p14="http://schemas.microsoft.com/office/powerpoint/2010/main" val="8154975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Terminate</a:t>
            </a:r>
          </a:p>
        </p:txBody>
      </p:sp>
      <p:sp>
        <p:nvSpPr>
          <p:cNvPr id="65539" name="Content Placeholder 2"/>
          <p:cNvSpPr>
            <a:spLocks noGrp="1"/>
          </p:cNvSpPr>
          <p:nvPr>
            <p:ph idx="1"/>
          </p:nvPr>
        </p:nvSpPr>
        <p:spPr>
          <a:xfrm>
            <a:off x="2589212" y="1758846"/>
            <a:ext cx="8915400" cy="3777622"/>
          </a:xfrm>
        </p:spPr>
        <p:txBody>
          <a:bodyPr/>
          <a:lstStyle/>
          <a:p>
            <a:pPr algn="just"/>
            <a:r>
              <a:rPr lang="en-US" sz="2200" dirty="0">
                <a:latin typeface="Times New Roman" pitchFamily="18" charset="0"/>
                <a:cs typeface="Times New Roman" pitchFamily="18" charset="0"/>
              </a:rPr>
              <a:t>The terminate control strategy directs the organization to avoid those business activities that introduce uncontrollable risks.</a:t>
            </a:r>
          </a:p>
          <a:p>
            <a:pPr algn="just"/>
            <a:r>
              <a:rPr lang="en-US" sz="2200" dirty="0">
                <a:latin typeface="Times New Roman" pitchFamily="18" charset="0"/>
                <a:cs typeface="Times New Roman" pitchFamily="18" charset="0"/>
              </a:rPr>
              <a:t>By terminating the questionable activity, the organization reduces the risk exposure.</a:t>
            </a:r>
          </a:p>
          <a:p>
            <a:pPr algn="just"/>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If an organization studies the risks from implementing business-to-consumer e-commerce operations and determines that the risks are not sufficiently offset by the potential benefits, the organization may seek an alternate mechanism to meet customer needs</a:t>
            </a:r>
          </a:p>
        </p:txBody>
      </p:sp>
      <p:sp>
        <p:nvSpPr>
          <p:cNvPr id="5" name="Slide Number Placeholder 4"/>
          <p:cNvSpPr>
            <a:spLocks noGrp="1"/>
          </p:cNvSpPr>
          <p:nvPr>
            <p:ph type="sldNum" sz="quarter" idx="11"/>
          </p:nvPr>
        </p:nvSpPr>
        <p:spPr/>
        <p:txBody>
          <a:bodyPr/>
          <a:lstStyle/>
          <a:p>
            <a:pPr>
              <a:defRPr/>
            </a:pPr>
            <a:fld id="{6D6D8014-17AC-4D42-901E-4B82F3F07127}" type="slidenum">
              <a:rPr lang="en-US" smtClean="0"/>
              <a:pPr>
                <a:defRPr/>
              </a:pPr>
              <a:t>48</a:t>
            </a:fld>
            <a:endParaRPr lang="en-US" dirty="0"/>
          </a:p>
        </p:txBody>
      </p:sp>
    </p:spTree>
    <p:extLst>
      <p:ext uri="{BB962C8B-B14F-4D97-AF65-F5344CB8AC3E}">
        <p14:creationId xmlns:p14="http://schemas.microsoft.com/office/powerpoint/2010/main" val="747180586"/>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49</a:t>
            </a:fld>
            <a:endParaRPr lang="en-IN"/>
          </a:p>
        </p:txBody>
      </p:sp>
      <p:sp>
        <p:nvSpPr>
          <p:cNvPr id="5" name="Title 1"/>
          <p:cNvSpPr>
            <a:spLocks noGrp="1"/>
          </p:cNvSpPr>
          <p:nvPr>
            <p:ph type="title"/>
          </p:nvPr>
        </p:nvSpPr>
        <p:spPr>
          <a:xfrm>
            <a:off x="2428461" y="2464490"/>
            <a:ext cx="6616390" cy="758283"/>
          </a:xfrm>
        </p:spPr>
        <p:txBody>
          <a:bodyPr/>
          <a:lstStyle/>
          <a:p>
            <a:r>
              <a:rPr lang="en-US" dirty="0" smtClean="0"/>
              <a:t>              Thank You </a:t>
            </a:r>
            <a:endParaRPr lang="en-IN" dirty="0"/>
          </a:p>
        </p:txBody>
      </p:sp>
    </p:spTree>
    <p:extLst>
      <p:ext uri="{BB962C8B-B14F-4D97-AF65-F5344CB8AC3E}">
        <p14:creationId xmlns:p14="http://schemas.microsoft.com/office/powerpoint/2010/main" val="15425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36066"/>
            <a:ext cx="6616390" cy="758283"/>
          </a:xfrm>
        </p:spPr>
        <p:txBody>
          <a:bodyPr>
            <a:normAutofit/>
          </a:bodyPr>
          <a:lstStyle/>
          <a:p>
            <a:pPr algn="just"/>
            <a:r>
              <a:rPr lang="en-US" sz="2200" dirty="0">
                <a:latin typeface="Times New Roman" pitchFamily="18" charset="0"/>
                <a:cs typeface="Times New Roman" pitchFamily="18" charset="0"/>
              </a:rPr>
              <a:t>Components of Risk management </a:t>
            </a:r>
            <a:endParaRPr lang="en-US" sz="2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10283716" y="6576060"/>
            <a:ext cx="367983" cy="287168"/>
          </a:xfrm>
        </p:spPr>
        <p:txBody>
          <a:bodyPr/>
          <a:lstStyle/>
          <a:p>
            <a:pPr algn="just"/>
            <a:fld id="{6237BB6C-CC30-4470-9E73-6CFFC494060D}" type="slidenum">
              <a:rPr lang="en-US">
                <a:latin typeface="Times New Roman" pitchFamily="18" charset="0"/>
                <a:cs typeface="Times New Roman" pitchFamily="18" charset="0"/>
              </a:rPr>
              <a:pPr algn="just"/>
              <a:t>5</a:t>
            </a:fld>
            <a:endParaRPr lang="en-US" dirty="0">
              <a:latin typeface="Times New Roman" pitchFamily="18" charset="0"/>
              <a:cs typeface="Times New Roman" pitchFamily="18" charset="0"/>
            </a:endParaRPr>
          </a:p>
        </p:txBody>
      </p:sp>
      <p:sp>
        <p:nvSpPr>
          <p:cNvPr id="6" name="TextBox 5"/>
          <p:cNvSpPr txBox="1"/>
          <p:nvPr/>
        </p:nvSpPr>
        <p:spPr>
          <a:xfrm>
            <a:off x="1676400" y="1332876"/>
            <a:ext cx="2159566" cy="400110"/>
          </a:xfrm>
          <a:prstGeom prst="rect">
            <a:avLst/>
          </a:prstGeom>
          <a:noFill/>
          <a:ln w="28575">
            <a:solidFill>
              <a:srgbClr val="FF0000"/>
            </a:solidFill>
          </a:ln>
        </p:spPr>
        <p:txBody>
          <a:bodyPr wrap="none" rtlCol="0">
            <a:spAutoFit/>
          </a:bodyPr>
          <a:lstStyle/>
          <a:p>
            <a:pPr algn="just"/>
            <a:r>
              <a:rPr lang="en-US" sz="2000" dirty="0">
                <a:latin typeface="Times New Roman" pitchFamily="18" charset="0"/>
                <a:cs typeface="Times New Roman" pitchFamily="18" charset="0"/>
              </a:rPr>
              <a:t>Risk Identification </a:t>
            </a:r>
            <a:endParaRPr lang="en-US" sz="2000" dirty="0">
              <a:latin typeface="Times New Roman" pitchFamily="18" charset="0"/>
              <a:cs typeface="Times New Roman" pitchFamily="18" charset="0"/>
            </a:endParaRPr>
          </a:p>
        </p:txBody>
      </p:sp>
      <p:sp>
        <p:nvSpPr>
          <p:cNvPr id="7" name="TextBox 6"/>
          <p:cNvSpPr txBox="1"/>
          <p:nvPr/>
        </p:nvSpPr>
        <p:spPr>
          <a:xfrm>
            <a:off x="1721153" y="3418529"/>
            <a:ext cx="1977080" cy="400110"/>
          </a:xfrm>
          <a:prstGeom prst="rect">
            <a:avLst/>
          </a:prstGeom>
          <a:noFill/>
          <a:ln w="28575">
            <a:solidFill>
              <a:srgbClr val="FF0000"/>
            </a:solidFill>
          </a:ln>
        </p:spPr>
        <p:txBody>
          <a:bodyPr wrap="none" rtlCol="0">
            <a:spAutoFit/>
          </a:bodyPr>
          <a:lstStyle/>
          <a:p>
            <a:pPr algn="just"/>
            <a:r>
              <a:rPr lang="en-US" sz="2000" dirty="0">
                <a:latin typeface="Times New Roman" pitchFamily="18" charset="0"/>
                <a:cs typeface="Times New Roman" pitchFamily="18" charset="0"/>
              </a:rPr>
              <a:t>Risk Assessment </a:t>
            </a:r>
            <a:endParaRPr lang="en-US" sz="2000" dirty="0">
              <a:latin typeface="Times New Roman" pitchFamily="18" charset="0"/>
              <a:cs typeface="Times New Roman" pitchFamily="18" charset="0"/>
            </a:endParaRPr>
          </a:p>
        </p:txBody>
      </p:sp>
      <p:sp>
        <p:nvSpPr>
          <p:cNvPr id="8" name="TextBox 7"/>
          <p:cNvSpPr txBox="1"/>
          <p:nvPr/>
        </p:nvSpPr>
        <p:spPr>
          <a:xfrm>
            <a:off x="1937177" y="5517232"/>
            <a:ext cx="1564852" cy="400110"/>
          </a:xfrm>
          <a:prstGeom prst="rect">
            <a:avLst/>
          </a:prstGeom>
          <a:noFill/>
          <a:ln w="28575">
            <a:solidFill>
              <a:srgbClr val="FF0000"/>
            </a:solidFill>
          </a:ln>
        </p:spPr>
        <p:txBody>
          <a:bodyPr wrap="none" rtlCol="0">
            <a:spAutoFit/>
          </a:bodyPr>
          <a:lstStyle/>
          <a:p>
            <a:pPr algn="just"/>
            <a:r>
              <a:rPr lang="en-US" sz="2000" dirty="0">
                <a:latin typeface="Times New Roman" pitchFamily="18" charset="0"/>
                <a:cs typeface="Times New Roman" pitchFamily="18" charset="0"/>
              </a:rPr>
              <a:t>Risk Control </a:t>
            </a:r>
            <a:endParaRPr lang="en-US" sz="2000" dirty="0">
              <a:latin typeface="Times New Roman" pitchFamily="18" charset="0"/>
              <a:cs typeface="Times New Roman" pitchFamily="18" charset="0"/>
            </a:endParaRPr>
          </a:p>
        </p:txBody>
      </p:sp>
      <p:sp>
        <p:nvSpPr>
          <p:cNvPr id="9" name="TextBox 8"/>
          <p:cNvSpPr txBox="1"/>
          <p:nvPr/>
        </p:nvSpPr>
        <p:spPr>
          <a:xfrm>
            <a:off x="4069023" y="1194377"/>
            <a:ext cx="6563015" cy="1015663"/>
          </a:xfrm>
          <a:prstGeom prst="rect">
            <a:avLst/>
          </a:prstGeom>
          <a:noFill/>
        </p:spPr>
        <p:txBody>
          <a:bodyPr wrap="none" rtlCol="0">
            <a:spAutoFit/>
          </a:bodyPr>
          <a:lstStyle/>
          <a:p>
            <a:pPr algn="just">
              <a:lnSpc>
                <a:spcPct val="150000"/>
              </a:lnSpc>
            </a:pPr>
            <a:r>
              <a:rPr lang="en-US" sz="2000" dirty="0">
                <a:latin typeface="Times New Roman" pitchFamily="18" charset="0"/>
                <a:cs typeface="Times New Roman" pitchFamily="18" charset="0"/>
              </a:rPr>
              <a:t>Examination and Documentation of the security posture of an </a:t>
            </a:r>
          </a:p>
          <a:p>
            <a:pPr algn="just">
              <a:lnSpc>
                <a:spcPct val="150000"/>
              </a:lnSpc>
            </a:pPr>
            <a:r>
              <a:rPr lang="en-US" sz="2000" dirty="0">
                <a:latin typeface="Times New Roman" pitchFamily="18" charset="0"/>
                <a:cs typeface="Times New Roman" pitchFamily="18" charset="0"/>
              </a:rPr>
              <a:t>organization’s information technology and the risks it faces.</a:t>
            </a:r>
            <a:endParaRPr lang="en-US" sz="2000" dirty="0">
              <a:latin typeface="Times New Roman" pitchFamily="18" charset="0"/>
              <a:cs typeface="Times New Roman" pitchFamily="18" charset="0"/>
            </a:endParaRPr>
          </a:p>
        </p:txBody>
      </p:sp>
      <p:cxnSp>
        <p:nvCxnSpPr>
          <p:cNvPr id="11" name="Straight Arrow Connector 10"/>
          <p:cNvCxnSpPr>
            <a:stCxn id="6" idx="3"/>
            <a:endCxn id="9" idx="1"/>
          </p:cNvCxnSpPr>
          <p:nvPr/>
        </p:nvCxnSpPr>
        <p:spPr>
          <a:xfrm>
            <a:off x="3835966" y="1532932"/>
            <a:ext cx="233056" cy="16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69022" y="3286726"/>
            <a:ext cx="6294178" cy="1015663"/>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Determination of the extent to which the organization’s </a:t>
            </a:r>
          </a:p>
          <a:p>
            <a:pPr algn="just">
              <a:lnSpc>
                <a:spcPct val="150000"/>
              </a:lnSpc>
            </a:pPr>
            <a:r>
              <a:rPr lang="en-US" sz="2000" dirty="0">
                <a:latin typeface="Times New Roman" pitchFamily="18" charset="0"/>
                <a:cs typeface="Times New Roman" pitchFamily="18" charset="0"/>
              </a:rPr>
              <a:t>information assets are exposed or at risk.</a:t>
            </a:r>
            <a:endParaRPr lang="en-US" sz="2000" dirty="0">
              <a:latin typeface="Times New Roman" pitchFamily="18" charset="0"/>
              <a:cs typeface="Times New Roman" pitchFamily="18" charset="0"/>
            </a:endParaRPr>
          </a:p>
        </p:txBody>
      </p:sp>
      <p:cxnSp>
        <p:nvCxnSpPr>
          <p:cNvPr id="14" name="Straight Arrow Connector 13"/>
          <p:cNvCxnSpPr>
            <a:stCxn id="7" idx="3"/>
            <a:endCxn id="12" idx="1"/>
          </p:cNvCxnSpPr>
          <p:nvPr/>
        </p:nvCxnSpPr>
        <p:spPr>
          <a:xfrm>
            <a:off x="3698234" y="3618585"/>
            <a:ext cx="370789" cy="175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69023" y="5374958"/>
            <a:ext cx="6470489" cy="1015663"/>
          </a:xfrm>
          <a:prstGeom prst="rect">
            <a:avLst/>
          </a:prstGeom>
          <a:noFill/>
        </p:spPr>
        <p:txBody>
          <a:bodyPr wrap="none" rtlCol="0">
            <a:spAutoFit/>
          </a:bodyPr>
          <a:lstStyle/>
          <a:p>
            <a:pPr algn="just">
              <a:lnSpc>
                <a:spcPct val="150000"/>
              </a:lnSpc>
            </a:pPr>
            <a:r>
              <a:rPr lang="en-US" sz="2000" dirty="0">
                <a:latin typeface="Times New Roman" pitchFamily="18" charset="0"/>
                <a:cs typeface="Times New Roman" pitchFamily="18" charset="0"/>
              </a:rPr>
              <a:t>Application of controls to reduce the risk to an organization’s</a:t>
            </a:r>
          </a:p>
          <a:p>
            <a:pPr algn="just">
              <a:lnSpc>
                <a:spcPct val="150000"/>
              </a:lnSpc>
            </a:pPr>
            <a:r>
              <a:rPr lang="en-US" sz="2000" dirty="0">
                <a:latin typeface="Times New Roman" pitchFamily="18" charset="0"/>
                <a:cs typeface="Times New Roman" pitchFamily="18" charset="0"/>
              </a:rPr>
              <a:t> data and information system.</a:t>
            </a:r>
            <a:endParaRPr lang="en-US" sz="2000" dirty="0">
              <a:latin typeface="Times New Roman" pitchFamily="18" charset="0"/>
              <a:cs typeface="Times New Roman" pitchFamily="18" charset="0"/>
            </a:endParaRPr>
          </a:p>
        </p:txBody>
      </p:sp>
      <p:cxnSp>
        <p:nvCxnSpPr>
          <p:cNvPr id="17" name="Straight Arrow Connector 16"/>
          <p:cNvCxnSpPr>
            <a:stCxn id="8" idx="3"/>
            <a:endCxn id="15" idx="1"/>
          </p:cNvCxnSpPr>
          <p:nvPr/>
        </p:nvCxnSpPr>
        <p:spPr>
          <a:xfrm>
            <a:off x="3502030" y="5717287"/>
            <a:ext cx="566993" cy="165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7" idx="0"/>
          </p:cNvCxnSpPr>
          <p:nvPr/>
        </p:nvCxnSpPr>
        <p:spPr>
          <a:xfrm rot="5400000">
            <a:off x="1890168" y="2552512"/>
            <a:ext cx="1685543" cy="4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rot="16200000" flipH="1">
            <a:off x="1865353" y="4662980"/>
            <a:ext cx="1698593" cy="9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093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&amp; SDLC</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Effective risk management must be totally integrated into the organization’s system development life cycle.</a:t>
            </a:r>
          </a:p>
          <a:p>
            <a:pPr algn="just"/>
            <a:r>
              <a:rPr lang="en-US" dirty="0" smtClean="0">
                <a:latin typeface="Times New Roman" pitchFamily="18" charset="0"/>
                <a:cs typeface="Times New Roman" pitchFamily="18" charset="0"/>
              </a:rPr>
              <a:t> The typical SDLC has five phases,</a:t>
            </a:r>
          </a:p>
          <a:p>
            <a:pPr algn="just">
              <a:buNone/>
            </a:pPr>
            <a:r>
              <a:rPr lang="en-US" dirty="0" smtClean="0">
                <a:latin typeface="Times New Roman" pitchFamily="18" charset="0"/>
                <a:cs typeface="Times New Roman" pitchFamily="18" charset="0"/>
              </a:rPr>
              <a:t>		Analysis</a:t>
            </a:r>
          </a:p>
          <a:p>
            <a:pPr algn="just">
              <a:buNone/>
            </a:pPr>
            <a:r>
              <a:rPr lang="en-US" dirty="0" smtClean="0">
                <a:latin typeface="Times New Roman" pitchFamily="18" charset="0"/>
                <a:cs typeface="Times New Roman" pitchFamily="18" charset="0"/>
              </a:rPr>
              <a:t>		Design</a:t>
            </a:r>
          </a:p>
          <a:p>
            <a:pPr algn="just">
              <a:buNone/>
            </a:pPr>
            <a:r>
              <a:rPr lang="en-US" dirty="0" smtClean="0">
                <a:latin typeface="Times New Roman" pitchFamily="18" charset="0"/>
                <a:cs typeface="Times New Roman" pitchFamily="18" charset="0"/>
              </a:rPr>
              <a:t>		Construction</a:t>
            </a:r>
          </a:p>
          <a:p>
            <a:pPr algn="just">
              <a:buNone/>
            </a:pPr>
            <a:r>
              <a:rPr lang="en-US" dirty="0" smtClean="0">
                <a:latin typeface="Times New Roman" pitchFamily="18" charset="0"/>
                <a:cs typeface="Times New Roman" pitchFamily="18" charset="0"/>
              </a:rPr>
              <a:t>		Test</a:t>
            </a:r>
          </a:p>
          <a:p>
            <a:pPr algn="just">
              <a:buNone/>
            </a:pPr>
            <a:r>
              <a:rPr lang="en-US" dirty="0" smtClean="0">
                <a:latin typeface="Times New Roman" pitchFamily="18" charset="0"/>
                <a:cs typeface="Times New Roman" pitchFamily="18" charset="0"/>
              </a:rPr>
              <a:t>		Maintenance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6</a:t>
            </a:fld>
            <a:endParaRPr lang="en-US" dirty="0"/>
          </a:p>
        </p:txBody>
      </p:sp>
    </p:spTree>
    <p:extLst>
      <p:ext uri="{BB962C8B-B14F-4D97-AF65-F5344CB8AC3E}">
        <p14:creationId xmlns:p14="http://schemas.microsoft.com/office/powerpoint/2010/main" val="2574299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&amp; SDLC</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7</a:t>
            </a:fld>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703883" y="1201004"/>
            <a:ext cx="9144000" cy="5638800"/>
          </a:xfrm>
          <a:prstGeom prst="rect">
            <a:avLst/>
          </a:prstGeom>
          <a:noFill/>
          <a:ln w="9525">
            <a:noFill/>
            <a:miter lim="800000"/>
            <a:headEnd/>
            <a:tailEnd/>
          </a:ln>
          <a:effectLst/>
        </p:spPr>
      </p:pic>
    </p:spTree>
    <p:extLst>
      <p:ext uri="{BB962C8B-B14F-4D97-AF65-F5344CB8AC3E}">
        <p14:creationId xmlns:p14="http://schemas.microsoft.com/office/powerpoint/2010/main" val="2589535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&amp; SDLC</a:t>
            </a:r>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6237BB6C-CC30-4470-9E73-6CFFC494060D}" type="slidenum">
              <a:rPr lang="en-US" smtClean="0"/>
              <a:pPr/>
              <a:t>8</a:t>
            </a:fld>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189814" y="1264555"/>
            <a:ext cx="8762999" cy="5486400"/>
          </a:xfrm>
          <a:prstGeom prst="rect">
            <a:avLst/>
          </a:prstGeom>
          <a:noFill/>
          <a:ln w="9525">
            <a:noFill/>
            <a:miter lim="800000"/>
            <a:headEnd/>
            <a:tailEnd/>
          </a:ln>
          <a:effectLst/>
        </p:spPr>
      </p:pic>
    </p:spTree>
    <p:extLst>
      <p:ext uri="{BB962C8B-B14F-4D97-AF65-F5344CB8AC3E}">
        <p14:creationId xmlns:p14="http://schemas.microsoft.com/office/powerpoint/2010/main" val="1048677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237BB6C-CC30-4470-9E73-6CFFC494060D}" type="slidenum">
              <a:rPr lang="en-US" sz="1800"/>
              <a:pPr/>
              <a:t>9</a:t>
            </a:fld>
            <a:endParaRPr lang="en-US" sz="1800" dirty="0"/>
          </a:p>
        </p:txBody>
      </p:sp>
      <p:sp>
        <p:nvSpPr>
          <p:cNvPr id="6" name="TextBox 5"/>
          <p:cNvSpPr txBox="1"/>
          <p:nvPr/>
        </p:nvSpPr>
        <p:spPr>
          <a:xfrm>
            <a:off x="1626455" y="1196752"/>
            <a:ext cx="89434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If you know your </a:t>
            </a:r>
            <a:r>
              <a:rPr lang="en-US" b="1" dirty="0">
                <a:solidFill>
                  <a:srgbClr val="FF0000"/>
                </a:solidFill>
                <a:latin typeface="Times New Roman" panose="02020603050405020304" pitchFamily="18" charset="0"/>
                <a:cs typeface="Times New Roman" panose="02020603050405020304" pitchFamily="18" charset="0"/>
              </a:rPr>
              <a:t>enemy</a:t>
            </a:r>
            <a:r>
              <a:rPr lang="en-US" dirty="0">
                <a:latin typeface="Times New Roman" panose="02020603050405020304" pitchFamily="18" charset="0"/>
                <a:cs typeface="Times New Roman" panose="02020603050405020304" pitchFamily="18" charset="0"/>
              </a:rPr>
              <a:t> and know </a:t>
            </a:r>
            <a:r>
              <a:rPr lang="en-US" b="1" dirty="0">
                <a:solidFill>
                  <a:srgbClr val="FF0000"/>
                </a:solidFill>
                <a:latin typeface="Times New Roman" panose="02020603050405020304" pitchFamily="18" charset="0"/>
                <a:cs typeface="Times New Roman" panose="02020603050405020304" pitchFamily="18" charset="0"/>
              </a:rPr>
              <a:t>yourself</a:t>
            </a:r>
            <a:r>
              <a:rPr lang="en-US" dirty="0">
                <a:latin typeface="Times New Roman" panose="02020603050405020304" pitchFamily="18" charset="0"/>
                <a:cs typeface="Times New Roman" panose="02020603050405020304" pitchFamily="18" charset="0"/>
              </a:rPr>
              <a:t>, you need not fear the result of a hundred battles. </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676400" y="152401"/>
            <a:ext cx="3622402" cy="461665"/>
          </a:xfrm>
          <a:prstGeom prst="rect">
            <a:avLst/>
          </a:prstGeom>
          <a:noFill/>
        </p:spPr>
        <p:txBody>
          <a:bodyPr wrap="none" rtlCol="0">
            <a:spAutoFit/>
          </a:bodyPr>
          <a:lstStyle/>
          <a:p>
            <a:r>
              <a:rPr lang="en-US" sz="2400" b="1" dirty="0">
                <a:latin typeface="Times New Roman" pitchFamily="18" charset="0"/>
                <a:cs typeface="Times New Roman" pitchFamily="18" charset="0"/>
              </a:rPr>
              <a:t>General Sun Tzu Wu Said</a:t>
            </a:r>
            <a:endParaRPr lang="en-US" sz="2400" b="1" dirty="0">
              <a:latin typeface="Times New Roman" pitchFamily="18" charset="0"/>
              <a:cs typeface="Times New Roman" pitchFamily="18" charset="0"/>
            </a:endParaRPr>
          </a:p>
        </p:txBody>
      </p:sp>
      <p:sp>
        <p:nvSpPr>
          <p:cNvPr id="8" name="TextBox 7"/>
          <p:cNvSpPr txBox="1"/>
          <p:nvPr/>
        </p:nvSpPr>
        <p:spPr>
          <a:xfrm>
            <a:off x="1672942" y="3164953"/>
            <a:ext cx="10464724" cy="369332"/>
          </a:xfrm>
          <a:prstGeom prst="rect">
            <a:avLst/>
          </a:prstGeom>
          <a:noFill/>
        </p:spPr>
        <p:txBody>
          <a:bodyPr wrap="none" rtlCol="0">
            <a:spAutoFit/>
          </a:bodyPr>
          <a:lstStyle/>
          <a:p>
            <a:r>
              <a:rPr lang="en-US" dirty="0"/>
              <a:t>If you know </a:t>
            </a:r>
            <a:r>
              <a:rPr lang="en-US" dirty="0">
                <a:solidFill>
                  <a:srgbClr val="FF0000"/>
                </a:solidFill>
              </a:rPr>
              <a:t>yourself</a:t>
            </a:r>
            <a:r>
              <a:rPr lang="en-US" dirty="0"/>
              <a:t> but not the </a:t>
            </a:r>
            <a:r>
              <a:rPr lang="en-US" dirty="0">
                <a:solidFill>
                  <a:srgbClr val="FF0000"/>
                </a:solidFill>
              </a:rPr>
              <a:t>enemy</a:t>
            </a:r>
            <a:r>
              <a:rPr lang="en-US" dirty="0"/>
              <a:t>, for every victory gained you will also </a:t>
            </a:r>
            <a:r>
              <a:rPr lang="en-US" dirty="0">
                <a:solidFill>
                  <a:srgbClr val="FF0000"/>
                </a:solidFill>
              </a:rPr>
              <a:t>suffer a defeat</a:t>
            </a:r>
            <a:r>
              <a:rPr lang="en-US" dirty="0"/>
              <a:t>.</a:t>
            </a:r>
            <a:endParaRPr lang="en-US" dirty="0"/>
          </a:p>
        </p:txBody>
      </p:sp>
      <p:sp>
        <p:nvSpPr>
          <p:cNvPr id="9" name="TextBox 8"/>
          <p:cNvSpPr txBox="1"/>
          <p:nvPr/>
        </p:nvSpPr>
        <p:spPr>
          <a:xfrm>
            <a:off x="1915348" y="5373216"/>
            <a:ext cx="8316700" cy="369332"/>
          </a:xfrm>
          <a:prstGeom prst="rect">
            <a:avLst/>
          </a:prstGeom>
          <a:noFill/>
        </p:spPr>
        <p:txBody>
          <a:bodyPr wrap="none" rtlCol="0">
            <a:spAutoFit/>
          </a:bodyPr>
          <a:lstStyle/>
          <a:p>
            <a:pPr algn="ctr"/>
            <a:r>
              <a:rPr lang="en-US" dirty="0"/>
              <a:t>If you know </a:t>
            </a:r>
            <a:r>
              <a:rPr lang="en-US" dirty="0">
                <a:solidFill>
                  <a:srgbClr val="FF0000"/>
                </a:solidFill>
              </a:rPr>
              <a:t>nothing</a:t>
            </a:r>
            <a:r>
              <a:rPr lang="en-US" dirty="0"/>
              <a:t> the </a:t>
            </a:r>
            <a:r>
              <a:rPr lang="en-US" dirty="0">
                <a:solidFill>
                  <a:srgbClr val="FF0000"/>
                </a:solidFill>
              </a:rPr>
              <a:t>enemy nor yourself</a:t>
            </a:r>
            <a:r>
              <a:rPr lang="en-US" dirty="0"/>
              <a:t>, you will </a:t>
            </a:r>
            <a:r>
              <a:rPr lang="en-US" dirty="0">
                <a:solidFill>
                  <a:srgbClr val="FF0000"/>
                </a:solidFill>
              </a:rPr>
              <a:t>suffer</a:t>
            </a:r>
            <a:r>
              <a:rPr lang="en-US" dirty="0"/>
              <a:t> in every battle.</a:t>
            </a:r>
            <a:endParaRPr lang="en-US" dirty="0"/>
          </a:p>
        </p:txBody>
      </p:sp>
    </p:spTree>
    <p:extLst>
      <p:ext uri="{BB962C8B-B14F-4D97-AF65-F5344CB8AC3E}">
        <p14:creationId xmlns:p14="http://schemas.microsoft.com/office/powerpoint/2010/main" val="2893972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303</TotalTime>
  <Words>2340</Words>
  <Application>Microsoft Office PowerPoint</Application>
  <PresentationFormat>Widescreen</PresentationFormat>
  <Paragraphs>366</Paragraphs>
  <Slides>49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Century Gothic</vt:lpstr>
      <vt:lpstr>Times New Roman</vt:lpstr>
      <vt:lpstr>Wingdings 3</vt:lpstr>
      <vt:lpstr>Wisp</vt:lpstr>
      <vt:lpstr>Risk Management</vt:lpstr>
      <vt:lpstr>Agenda </vt:lpstr>
      <vt:lpstr>Introduction</vt:lpstr>
      <vt:lpstr>What is Risk Management?</vt:lpstr>
      <vt:lpstr>Components of Risk management </vt:lpstr>
      <vt:lpstr>RM &amp; SDLC</vt:lpstr>
      <vt:lpstr>RM &amp; SDLC</vt:lpstr>
      <vt:lpstr>RM &amp; SDLC</vt:lpstr>
      <vt:lpstr>PowerPoint Presentation</vt:lpstr>
      <vt:lpstr>Context</vt:lpstr>
      <vt:lpstr>Roles played by the different communities of interest in org :</vt:lpstr>
      <vt:lpstr>Accountability of Risk management </vt:lpstr>
      <vt:lpstr>Risk Management Process </vt:lpstr>
      <vt:lpstr>Risk Identification Process</vt:lpstr>
      <vt:lpstr>Risk Identification </vt:lpstr>
      <vt:lpstr>Asser identification and inventory </vt:lpstr>
      <vt:lpstr>Asset identification </vt:lpstr>
      <vt:lpstr>Asset identification</vt:lpstr>
      <vt:lpstr>Asset Classifications</vt:lpstr>
      <vt:lpstr>Asset Classification</vt:lpstr>
      <vt:lpstr>Data Classification</vt:lpstr>
      <vt:lpstr>Info asset valuation – Prioritize Assets</vt:lpstr>
      <vt:lpstr>Threat Identification</vt:lpstr>
      <vt:lpstr>Categories of Threats to info security</vt:lpstr>
      <vt:lpstr>Identify and Prioritize threats</vt:lpstr>
      <vt:lpstr>Process of Vulnerability identification</vt:lpstr>
      <vt:lpstr>Tech News </vt:lpstr>
      <vt:lpstr>Output of Level 1 - Worksheet</vt:lpstr>
      <vt:lpstr>Risk Assessment</vt:lpstr>
      <vt:lpstr>Process of Risk Assessment  </vt:lpstr>
      <vt:lpstr>Risk Identification Estimate Factors – NIST Standard</vt:lpstr>
      <vt:lpstr>Factors- National Institute of Standards &amp; Technology (NIST) gives some standards</vt:lpstr>
      <vt:lpstr>Risk Determination</vt:lpstr>
      <vt:lpstr>Risk Determination – Example 1</vt:lpstr>
      <vt:lpstr>Risk Determination – Example 2</vt:lpstr>
      <vt:lpstr>Identify Possible controls</vt:lpstr>
      <vt:lpstr>Types of Access Control</vt:lpstr>
      <vt:lpstr>Documenting the result of risk assessment</vt:lpstr>
      <vt:lpstr>Worksheet Level 2</vt:lpstr>
      <vt:lpstr>Risk control strategy </vt:lpstr>
      <vt:lpstr>Accept control strategy </vt:lpstr>
      <vt:lpstr>Mitigate control strategy </vt:lpstr>
      <vt:lpstr>Incidence Response plan</vt:lpstr>
      <vt:lpstr>Disaster Recovery Plan</vt:lpstr>
      <vt:lpstr>Business Continuity Plan</vt:lpstr>
      <vt:lpstr>Defend control strategy </vt:lpstr>
      <vt:lpstr>Transfer control strategy </vt:lpstr>
      <vt:lpstr>Terminate</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dc:title>
  <dc:creator>admin</dc:creator>
  <cp:lastModifiedBy>Hari Haran</cp:lastModifiedBy>
  <cp:revision>43</cp:revision>
  <dcterms:created xsi:type="dcterms:W3CDTF">2020-04-24T19:02:51Z</dcterms:created>
  <dcterms:modified xsi:type="dcterms:W3CDTF">2020-05-25T06:32:44Z</dcterms:modified>
</cp:coreProperties>
</file>