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24"/>
  </p:notesMasterIdLst>
  <p:sldIdLst>
    <p:sldId id="256" r:id="rId2"/>
    <p:sldId id="257" r:id="rId3"/>
    <p:sldId id="341" r:id="rId4"/>
    <p:sldId id="342" r:id="rId5"/>
    <p:sldId id="343" r:id="rId6"/>
    <p:sldId id="344" r:id="rId7"/>
    <p:sldId id="345" r:id="rId8"/>
    <p:sldId id="346" r:id="rId9"/>
    <p:sldId id="347" r:id="rId10"/>
    <p:sldId id="456" r:id="rId11"/>
    <p:sldId id="349" r:id="rId12"/>
    <p:sldId id="350" r:id="rId13"/>
    <p:sldId id="351" r:id="rId14"/>
    <p:sldId id="352" r:id="rId15"/>
    <p:sldId id="353" r:id="rId16"/>
    <p:sldId id="354" r:id="rId17"/>
    <p:sldId id="355" r:id="rId18"/>
    <p:sldId id="356" r:id="rId19"/>
    <p:sldId id="357" r:id="rId20"/>
    <p:sldId id="358" r:id="rId21"/>
    <p:sldId id="359" r:id="rId22"/>
    <p:sldId id="361" r:id="rId23"/>
    <p:sldId id="362" r:id="rId24"/>
    <p:sldId id="363" r:id="rId25"/>
    <p:sldId id="364" r:id="rId26"/>
    <p:sldId id="457" r:id="rId27"/>
    <p:sldId id="365" r:id="rId28"/>
    <p:sldId id="366" r:id="rId29"/>
    <p:sldId id="367" r:id="rId30"/>
    <p:sldId id="368" r:id="rId31"/>
    <p:sldId id="369" r:id="rId32"/>
    <p:sldId id="370" r:id="rId33"/>
    <p:sldId id="371" r:id="rId34"/>
    <p:sldId id="372" r:id="rId35"/>
    <p:sldId id="373" r:id="rId36"/>
    <p:sldId id="374" r:id="rId37"/>
    <p:sldId id="375" r:id="rId38"/>
    <p:sldId id="376" r:id="rId39"/>
    <p:sldId id="377" r:id="rId40"/>
    <p:sldId id="379" r:id="rId41"/>
    <p:sldId id="380" r:id="rId42"/>
    <p:sldId id="381" r:id="rId43"/>
    <p:sldId id="382" r:id="rId44"/>
    <p:sldId id="383" r:id="rId45"/>
    <p:sldId id="384" r:id="rId46"/>
    <p:sldId id="385" r:id="rId47"/>
    <p:sldId id="386" r:id="rId48"/>
    <p:sldId id="387" r:id="rId49"/>
    <p:sldId id="388" r:id="rId50"/>
    <p:sldId id="389" r:id="rId51"/>
    <p:sldId id="390" r:id="rId52"/>
    <p:sldId id="391" r:id="rId53"/>
    <p:sldId id="393" r:id="rId54"/>
    <p:sldId id="392" r:id="rId55"/>
    <p:sldId id="394" r:id="rId56"/>
    <p:sldId id="395" r:id="rId57"/>
    <p:sldId id="396" r:id="rId58"/>
    <p:sldId id="397" r:id="rId59"/>
    <p:sldId id="398" r:id="rId60"/>
    <p:sldId id="399" r:id="rId61"/>
    <p:sldId id="400" r:id="rId62"/>
    <p:sldId id="401" r:id="rId63"/>
    <p:sldId id="402" r:id="rId64"/>
    <p:sldId id="403" r:id="rId65"/>
    <p:sldId id="404" r:id="rId66"/>
    <p:sldId id="405" r:id="rId67"/>
    <p:sldId id="406" r:id="rId68"/>
    <p:sldId id="458" r:id="rId69"/>
    <p:sldId id="407" r:id="rId70"/>
    <p:sldId id="408" r:id="rId71"/>
    <p:sldId id="409" r:id="rId72"/>
    <p:sldId id="410" r:id="rId73"/>
    <p:sldId id="411" r:id="rId74"/>
    <p:sldId id="412" r:id="rId75"/>
    <p:sldId id="459" r:id="rId76"/>
    <p:sldId id="413" r:id="rId77"/>
    <p:sldId id="414" r:id="rId78"/>
    <p:sldId id="415" r:id="rId79"/>
    <p:sldId id="416" r:id="rId80"/>
    <p:sldId id="460" r:id="rId81"/>
    <p:sldId id="417" r:id="rId82"/>
    <p:sldId id="418" r:id="rId83"/>
    <p:sldId id="419" r:id="rId84"/>
    <p:sldId id="420" r:id="rId85"/>
    <p:sldId id="461" r:id="rId86"/>
    <p:sldId id="462" r:id="rId87"/>
    <p:sldId id="463" r:id="rId88"/>
    <p:sldId id="466" r:id="rId89"/>
    <p:sldId id="464" r:id="rId90"/>
    <p:sldId id="423" r:id="rId91"/>
    <p:sldId id="424" r:id="rId92"/>
    <p:sldId id="425" r:id="rId93"/>
    <p:sldId id="426" r:id="rId94"/>
    <p:sldId id="427" r:id="rId95"/>
    <p:sldId id="428" r:id="rId96"/>
    <p:sldId id="429" r:id="rId97"/>
    <p:sldId id="430" r:id="rId98"/>
    <p:sldId id="431" r:id="rId99"/>
    <p:sldId id="432" r:id="rId100"/>
    <p:sldId id="433" r:id="rId101"/>
    <p:sldId id="434" r:id="rId102"/>
    <p:sldId id="435" r:id="rId103"/>
    <p:sldId id="436" r:id="rId104"/>
    <p:sldId id="437" r:id="rId105"/>
    <p:sldId id="438" r:id="rId106"/>
    <p:sldId id="439" r:id="rId107"/>
    <p:sldId id="440" r:id="rId108"/>
    <p:sldId id="441" r:id="rId109"/>
    <p:sldId id="442" r:id="rId110"/>
    <p:sldId id="443" r:id="rId111"/>
    <p:sldId id="444" r:id="rId112"/>
    <p:sldId id="445" r:id="rId113"/>
    <p:sldId id="446" r:id="rId114"/>
    <p:sldId id="447" r:id="rId115"/>
    <p:sldId id="448" r:id="rId116"/>
    <p:sldId id="449" r:id="rId117"/>
    <p:sldId id="450" r:id="rId118"/>
    <p:sldId id="451" r:id="rId119"/>
    <p:sldId id="452" r:id="rId120"/>
    <p:sldId id="453" r:id="rId121"/>
    <p:sldId id="454" r:id="rId122"/>
    <p:sldId id="455" r:id="rId1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8" autoAdjust="0"/>
    <p:restoredTop sz="91597" autoAdjust="0"/>
  </p:normalViewPr>
  <p:slideViewPr>
    <p:cSldViewPr snapToGrid="0">
      <p:cViewPr>
        <p:scale>
          <a:sx n="48" d="100"/>
          <a:sy n="48" d="100"/>
        </p:scale>
        <p:origin x="-1584" y="-534"/>
      </p:cViewPr>
      <p:guideLst>
        <p:guide orient="horz" pos="2160"/>
        <p:guide pos="3840"/>
      </p:guideLst>
    </p:cSldViewPr>
  </p:slideViewPr>
  <p:outlineViewPr>
    <p:cViewPr>
      <p:scale>
        <a:sx n="33" d="100"/>
        <a:sy n="33" d="100"/>
      </p:scale>
      <p:origin x="0" y="3593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890E91-B29C-4E5C-8D94-2CDBC6F939BD}" type="doc">
      <dgm:prSet loTypeId="urn:microsoft.com/office/officeart/2005/8/layout/process2" loCatId="process" qsTypeId="urn:microsoft.com/office/officeart/2005/8/quickstyle/simple4" qsCatId="simple" csTypeId="urn:microsoft.com/office/officeart/2005/8/colors/colorful2" csCatId="colorful" phldr="1"/>
      <dgm:spPr/>
      <dgm:t>
        <a:bodyPr/>
        <a:lstStyle/>
        <a:p>
          <a:endParaRPr lang="en-US"/>
        </a:p>
      </dgm:t>
    </dgm:pt>
    <dgm:pt modelId="{A5A1CB2A-E3CD-4FC0-A20E-02277F4C15E3}">
      <dgm:prSet/>
      <dgm:spPr/>
      <dgm:t>
        <a:bodyPr/>
        <a:lstStyle/>
        <a:p>
          <a:pPr rtl="0"/>
          <a:r>
            <a:rPr lang="en-US" dirty="0" smtClean="0"/>
            <a:t>Governing Policy</a:t>
          </a:r>
          <a:endParaRPr lang="en-US" dirty="0"/>
        </a:p>
      </dgm:t>
    </dgm:pt>
    <dgm:pt modelId="{0CD7BD73-6D24-4F79-BE9E-006BA2590AAE}" type="parTrans" cxnId="{D1FF6104-AA03-4337-8256-697D7692DDE2}">
      <dgm:prSet/>
      <dgm:spPr/>
      <dgm:t>
        <a:bodyPr/>
        <a:lstStyle/>
        <a:p>
          <a:endParaRPr lang="en-US"/>
        </a:p>
      </dgm:t>
    </dgm:pt>
    <dgm:pt modelId="{4D761554-2F98-49E7-95C6-B802C9415CB7}" type="sibTrans" cxnId="{D1FF6104-AA03-4337-8256-697D7692DDE2}">
      <dgm:prSet/>
      <dgm:spPr/>
      <dgm:t>
        <a:bodyPr/>
        <a:lstStyle/>
        <a:p>
          <a:endParaRPr lang="en-US"/>
        </a:p>
      </dgm:t>
    </dgm:pt>
    <dgm:pt modelId="{C8979F06-0F48-4829-8562-58DFF1E2A928}">
      <dgm:prSet/>
      <dgm:spPr/>
      <dgm:t>
        <a:bodyPr/>
        <a:lstStyle/>
        <a:p>
          <a:pPr rtl="0"/>
          <a:r>
            <a:rPr lang="en-US" dirty="0" smtClean="0"/>
            <a:t>Technical Policy</a:t>
          </a:r>
          <a:endParaRPr lang="en-US" dirty="0"/>
        </a:p>
      </dgm:t>
    </dgm:pt>
    <dgm:pt modelId="{31015C2F-B230-4230-8DEA-C8EC03733316}" type="parTrans" cxnId="{DFA98428-F4D6-485A-8107-EEDDD8A54707}">
      <dgm:prSet/>
      <dgm:spPr/>
      <dgm:t>
        <a:bodyPr/>
        <a:lstStyle/>
        <a:p>
          <a:endParaRPr lang="en-US"/>
        </a:p>
      </dgm:t>
    </dgm:pt>
    <dgm:pt modelId="{6835370E-7BD4-4895-8AEC-223B63920C69}" type="sibTrans" cxnId="{DFA98428-F4D6-485A-8107-EEDDD8A54707}">
      <dgm:prSet/>
      <dgm:spPr/>
      <dgm:t>
        <a:bodyPr/>
        <a:lstStyle/>
        <a:p>
          <a:endParaRPr lang="en-US"/>
        </a:p>
      </dgm:t>
    </dgm:pt>
    <dgm:pt modelId="{5969EE28-0FB1-43EF-B17A-6B972D39D707}">
      <dgm:prSet/>
      <dgm:spPr/>
      <dgm:t>
        <a:bodyPr/>
        <a:lstStyle/>
        <a:p>
          <a:pPr rtl="0"/>
          <a:r>
            <a:rPr lang="en-US" dirty="0" smtClean="0"/>
            <a:t>End-User Policy</a:t>
          </a:r>
          <a:endParaRPr lang="en-US" dirty="0"/>
        </a:p>
      </dgm:t>
    </dgm:pt>
    <dgm:pt modelId="{08032EE3-6001-48BD-A2E5-75BAEE9B1958}" type="parTrans" cxnId="{15D366A7-304C-439B-B745-4B8BECE4B4A0}">
      <dgm:prSet/>
      <dgm:spPr/>
      <dgm:t>
        <a:bodyPr/>
        <a:lstStyle/>
        <a:p>
          <a:endParaRPr lang="en-US"/>
        </a:p>
      </dgm:t>
    </dgm:pt>
    <dgm:pt modelId="{94A81D5B-E70F-4CB5-BE1C-F7573C866FE8}" type="sibTrans" cxnId="{15D366A7-304C-439B-B745-4B8BECE4B4A0}">
      <dgm:prSet/>
      <dgm:spPr/>
      <dgm:t>
        <a:bodyPr/>
        <a:lstStyle/>
        <a:p>
          <a:endParaRPr lang="en-US"/>
        </a:p>
      </dgm:t>
    </dgm:pt>
    <dgm:pt modelId="{6648FC88-B2E0-446C-B2B1-16D535A36C1B}" type="pres">
      <dgm:prSet presAssocID="{34890E91-B29C-4E5C-8D94-2CDBC6F939BD}" presName="linearFlow" presStyleCnt="0">
        <dgm:presLayoutVars>
          <dgm:resizeHandles val="exact"/>
        </dgm:presLayoutVars>
      </dgm:prSet>
      <dgm:spPr/>
      <dgm:t>
        <a:bodyPr/>
        <a:lstStyle/>
        <a:p>
          <a:endParaRPr lang="en-US"/>
        </a:p>
      </dgm:t>
    </dgm:pt>
    <dgm:pt modelId="{6133C80C-E643-4440-A52B-3B178BA1B2BA}" type="pres">
      <dgm:prSet presAssocID="{A5A1CB2A-E3CD-4FC0-A20E-02277F4C15E3}" presName="node" presStyleLbl="node1" presStyleIdx="0" presStyleCnt="3">
        <dgm:presLayoutVars>
          <dgm:bulletEnabled val="1"/>
        </dgm:presLayoutVars>
      </dgm:prSet>
      <dgm:spPr/>
      <dgm:t>
        <a:bodyPr/>
        <a:lstStyle/>
        <a:p>
          <a:endParaRPr lang="en-US"/>
        </a:p>
      </dgm:t>
    </dgm:pt>
    <dgm:pt modelId="{E6C38156-8B51-4599-92C0-18DB2DB74B49}" type="pres">
      <dgm:prSet presAssocID="{4D761554-2F98-49E7-95C6-B802C9415CB7}" presName="sibTrans" presStyleLbl="sibTrans2D1" presStyleIdx="0" presStyleCnt="2"/>
      <dgm:spPr/>
      <dgm:t>
        <a:bodyPr/>
        <a:lstStyle/>
        <a:p>
          <a:endParaRPr lang="en-US"/>
        </a:p>
      </dgm:t>
    </dgm:pt>
    <dgm:pt modelId="{3A4A80CE-D56A-4A4F-BDB5-F1360F5BA662}" type="pres">
      <dgm:prSet presAssocID="{4D761554-2F98-49E7-95C6-B802C9415CB7}" presName="connectorText" presStyleLbl="sibTrans2D1" presStyleIdx="0" presStyleCnt="2"/>
      <dgm:spPr/>
      <dgm:t>
        <a:bodyPr/>
        <a:lstStyle/>
        <a:p>
          <a:endParaRPr lang="en-US"/>
        </a:p>
      </dgm:t>
    </dgm:pt>
    <dgm:pt modelId="{8413AAA3-68A2-4492-B7DF-5485E11F982A}" type="pres">
      <dgm:prSet presAssocID="{C8979F06-0F48-4829-8562-58DFF1E2A928}" presName="node" presStyleLbl="node1" presStyleIdx="1" presStyleCnt="3">
        <dgm:presLayoutVars>
          <dgm:bulletEnabled val="1"/>
        </dgm:presLayoutVars>
      </dgm:prSet>
      <dgm:spPr/>
      <dgm:t>
        <a:bodyPr/>
        <a:lstStyle/>
        <a:p>
          <a:endParaRPr lang="en-US"/>
        </a:p>
      </dgm:t>
    </dgm:pt>
    <dgm:pt modelId="{12F2E481-D5B6-46F0-A534-F35158446603}" type="pres">
      <dgm:prSet presAssocID="{6835370E-7BD4-4895-8AEC-223B63920C69}" presName="sibTrans" presStyleLbl="sibTrans2D1" presStyleIdx="1" presStyleCnt="2"/>
      <dgm:spPr/>
      <dgm:t>
        <a:bodyPr/>
        <a:lstStyle/>
        <a:p>
          <a:endParaRPr lang="en-US"/>
        </a:p>
      </dgm:t>
    </dgm:pt>
    <dgm:pt modelId="{32CEA577-7EC3-4442-BA55-C7944B68CBE5}" type="pres">
      <dgm:prSet presAssocID="{6835370E-7BD4-4895-8AEC-223B63920C69}" presName="connectorText" presStyleLbl="sibTrans2D1" presStyleIdx="1" presStyleCnt="2"/>
      <dgm:spPr/>
      <dgm:t>
        <a:bodyPr/>
        <a:lstStyle/>
        <a:p>
          <a:endParaRPr lang="en-US"/>
        </a:p>
      </dgm:t>
    </dgm:pt>
    <dgm:pt modelId="{71C52C74-0938-490F-A5B9-FCC2349684EA}" type="pres">
      <dgm:prSet presAssocID="{5969EE28-0FB1-43EF-B17A-6B972D39D707}" presName="node" presStyleLbl="node1" presStyleIdx="2" presStyleCnt="3">
        <dgm:presLayoutVars>
          <dgm:bulletEnabled val="1"/>
        </dgm:presLayoutVars>
      </dgm:prSet>
      <dgm:spPr/>
      <dgm:t>
        <a:bodyPr/>
        <a:lstStyle/>
        <a:p>
          <a:endParaRPr lang="en-US"/>
        </a:p>
      </dgm:t>
    </dgm:pt>
  </dgm:ptLst>
  <dgm:cxnLst>
    <dgm:cxn modelId="{E24D6149-1F27-4DE9-8508-CDF0B50CBE70}" type="presOf" srcId="{4D761554-2F98-49E7-95C6-B802C9415CB7}" destId="{3A4A80CE-D56A-4A4F-BDB5-F1360F5BA662}" srcOrd="1" destOrd="0" presId="urn:microsoft.com/office/officeart/2005/8/layout/process2"/>
    <dgm:cxn modelId="{DFA98428-F4D6-485A-8107-EEDDD8A54707}" srcId="{34890E91-B29C-4E5C-8D94-2CDBC6F939BD}" destId="{C8979F06-0F48-4829-8562-58DFF1E2A928}" srcOrd="1" destOrd="0" parTransId="{31015C2F-B230-4230-8DEA-C8EC03733316}" sibTransId="{6835370E-7BD4-4895-8AEC-223B63920C69}"/>
    <dgm:cxn modelId="{3567A7DE-8200-44A8-8891-12CE0BD13090}" type="presOf" srcId="{C8979F06-0F48-4829-8562-58DFF1E2A928}" destId="{8413AAA3-68A2-4492-B7DF-5485E11F982A}" srcOrd="0" destOrd="0" presId="urn:microsoft.com/office/officeart/2005/8/layout/process2"/>
    <dgm:cxn modelId="{D1FF6104-AA03-4337-8256-697D7692DDE2}" srcId="{34890E91-B29C-4E5C-8D94-2CDBC6F939BD}" destId="{A5A1CB2A-E3CD-4FC0-A20E-02277F4C15E3}" srcOrd="0" destOrd="0" parTransId="{0CD7BD73-6D24-4F79-BE9E-006BA2590AAE}" sibTransId="{4D761554-2F98-49E7-95C6-B802C9415CB7}"/>
    <dgm:cxn modelId="{E5AB4126-11DE-46E6-8D04-9CA69D7EEA92}" type="presOf" srcId="{A5A1CB2A-E3CD-4FC0-A20E-02277F4C15E3}" destId="{6133C80C-E643-4440-A52B-3B178BA1B2BA}" srcOrd="0" destOrd="0" presId="urn:microsoft.com/office/officeart/2005/8/layout/process2"/>
    <dgm:cxn modelId="{F8BEFD60-EB8F-4137-9B29-6AD858B8F155}" type="presOf" srcId="{34890E91-B29C-4E5C-8D94-2CDBC6F939BD}" destId="{6648FC88-B2E0-446C-B2B1-16D535A36C1B}" srcOrd="0" destOrd="0" presId="urn:microsoft.com/office/officeart/2005/8/layout/process2"/>
    <dgm:cxn modelId="{C18E293D-2FE0-4231-9B78-FF80D64BB84D}" type="presOf" srcId="{6835370E-7BD4-4895-8AEC-223B63920C69}" destId="{12F2E481-D5B6-46F0-A534-F35158446603}" srcOrd="0" destOrd="0" presId="urn:microsoft.com/office/officeart/2005/8/layout/process2"/>
    <dgm:cxn modelId="{15D366A7-304C-439B-B745-4B8BECE4B4A0}" srcId="{34890E91-B29C-4E5C-8D94-2CDBC6F939BD}" destId="{5969EE28-0FB1-43EF-B17A-6B972D39D707}" srcOrd="2" destOrd="0" parTransId="{08032EE3-6001-48BD-A2E5-75BAEE9B1958}" sibTransId="{94A81D5B-E70F-4CB5-BE1C-F7573C866FE8}"/>
    <dgm:cxn modelId="{0078EBE0-721F-4233-9882-7DA31352C298}" type="presOf" srcId="{4D761554-2F98-49E7-95C6-B802C9415CB7}" destId="{E6C38156-8B51-4599-92C0-18DB2DB74B49}" srcOrd="0" destOrd="0" presId="urn:microsoft.com/office/officeart/2005/8/layout/process2"/>
    <dgm:cxn modelId="{E9BBBDA1-9762-424D-A82E-3701F9BBE95C}" type="presOf" srcId="{5969EE28-0FB1-43EF-B17A-6B972D39D707}" destId="{71C52C74-0938-490F-A5B9-FCC2349684EA}" srcOrd="0" destOrd="0" presId="urn:microsoft.com/office/officeart/2005/8/layout/process2"/>
    <dgm:cxn modelId="{D240B316-DA29-4912-BD5B-BA177D81BD72}" type="presOf" srcId="{6835370E-7BD4-4895-8AEC-223B63920C69}" destId="{32CEA577-7EC3-4442-BA55-C7944B68CBE5}" srcOrd="1" destOrd="0" presId="urn:microsoft.com/office/officeart/2005/8/layout/process2"/>
    <dgm:cxn modelId="{45D07983-BFB8-4517-B479-C92D17E48B9E}" type="presParOf" srcId="{6648FC88-B2E0-446C-B2B1-16D535A36C1B}" destId="{6133C80C-E643-4440-A52B-3B178BA1B2BA}" srcOrd="0" destOrd="0" presId="urn:microsoft.com/office/officeart/2005/8/layout/process2"/>
    <dgm:cxn modelId="{A3097F10-CAC5-48F6-B56B-173792404740}" type="presParOf" srcId="{6648FC88-B2E0-446C-B2B1-16D535A36C1B}" destId="{E6C38156-8B51-4599-92C0-18DB2DB74B49}" srcOrd="1" destOrd="0" presId="urn:microsoft.com/office/officeart/2005/8/layout/process2"/>
    <dgm:cxn modelId="{E5A1A5BB-90B2-4C7A-B282-293C6C8AF505}" type="presParOf" srcId="{E6C38156-8B51-4599-92C0-18DB2DB74B49}" destId="{3A4A80CE-D56A-4A4F-BDB5-F1360F5BA662}" srcOrd="0" destOrd="0" presId="urn:microsoft.com/office/officeart/2005/8/layout/process2"/>
    <dgm:cxn modelId="{2798C427-E0BC-46C8-A79F-8D9D9917E34D}" type="presParOf" srcId="{6648FC88-B2E0-446C-B2B1-16D535A36C1B}" destId="{8413AAA3-68A2-4492-B7DF-5485E11F982A}" srcOrd="2" destOrd="0" presId="urn:microsoft.com/office/officeart/2005/8/layout/process2"/>
    <dgm:cxn modelId="{E76999EE-7856-4A92-A370-F3D3E7E14E71}" type="presParOf" srcId="{6648FC88-B2E0-446C-B2B1-16D535A36C1B}" destId="{12F2E481-D5B6-46F0-A534-F35158446603}" srcOrd="3" destOrd="0" presId="urn:microsoft.com/office/officeart/2005/8/layout/process2"/>
    <dgm:cxn modelId="{68DA9914-ADFB-4053-9504-BC189AC32301}" type="presParOf" srcId="{12F2E481-D5B6-46F0-A534-F35158446603}" destId="{32CEA577-7EC3-4442-BA55-C7944B68CBE5}" srcOrd="0" destOrd="0" presId="urn:microsoft.com/office/officeart/2005/8/layout/process2"/>
    <dgm:cxn modelId="{93BED66E-7B17-4118-8702-ECBF7AF69C92}" type="presParOf" srcId="{6648FC88-B2E0-446C-B2B1-16D535A36C1B}" destId="{71C52C74-0938-490F-A5B9-FCC2349684EA}"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33C80C-E643-4440-A52B-3B178BA1B2BA}">
      <dsp:nvSpPr>
        <dsp:cNvPr id="0" name=""/>
        <dsp:cNvSpPr/>
      </dsp:nvSpPr>
      <dsp:spPr>
        <a:xfrm>
          <a:off x="4468058" y="0"/>
          <a:ext cx="2036683" cy="1131490"/>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dirty="0" smtClean="0"/>
            <a:t>Governing Policy</a:t>
          </a:r>
          <a:endParaRPr lang="en-US" sz="2700" kern="1200" dirty="0"/>
        </a:p>
      </dsp:txBody>
      <dsp:txXfrm>
        <a:off x="4501198" y="33140"/>
        <a:ext cx="1970403" cy="1065210"/>
      </dsp:txXfrm>
    </dsp:sp>
    <dsp:sp modelId="{E6C38156-8B51-4599-92C0-18DB2DB74B49}">
      <dsp:nvSpPr>
        <dsp:cNvPr id="0" name=""/>
        <dsp:cNvSpPr/>
      </dsp:nvSpPr>
      <dsp:spPr>
        <a:xfrm rot="5400000">
          <a:off x="5274245" y="1159778"/>
          <a:ext cx="424309" cy="509170"/>
        </a:xfrm>
        <a:prstGeom prst="rightArrow">
          <a:avLst>
            <a:gd name="adj1" fmla="val 60000"/>
            <a:gd name="adj2" fmla="val 5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rot="-5400000">
        <a:off x="5333649" y="1202209"/>
        <a:ext cx="305502" cy="297016"/>
      </dsp:txXfrm>
    </dsp:sp>
    <dsp:sp modelId="{8413AAA3-68A2-4492-B7DF-5485E11F982A}">
      <dsp:nvSpPr>
        <dsp:cNvPr id="0" name=""/>
        <dsp:cNvSpPr/>
      </dsp:nvSpPr>
      <dsp:spPr>
        <a:xfrm>
          <a:off x="4468058" y="1697236"/>
          <a:ext cx="2036683" cy="1131490"/>
        </a:xfrm>
        <a:prstGeom prst="roundRect">
          <a:avLst>
            <a:gd name="adj" fmla="val 10000"/>
          </a:avLst>
        </a:prstGeom>
        <a:gradFill rotWithShape="0">
          <a:gsLst>
            <a:gs pos="0">
              <a:schemeClr val="accent2">
                <a:hueOff val="-661686"/>
                <a:satOff val="746"/>
                <a:lumOff val="1765"/>
                <a:alphaOff val="0"/>
                <a:tint val="96000"/>
                <a:lumMod val="104000"/>
              </a:schemeClr>
            </a:gs>
            <a:gs pos="100000">
              <a:schemeClr val="accent2">
                <a:hueOff val="-661686"/>
                <a:satOff val="746"/>
                <a:lumOff val="176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dirty="0" smtClean="0"/>
            <a:t>Technical Policy</a:t>
          </a:r>
          <a:endParaRPr lang="en-US" sz="2700" kern="1200" dirty="0"/>
        </a:p>
      </dsp:txBody>
      <dsp:txXfrm>
        <a:off x="4501198" y="1730376"/>
        <a:ext cx="1970403" cy="1065210"/>
      </dsp:txXfrm>
    </dsp:sp>
    <dsp:sp modelId="{12F2E481-D5B6-46F0-A534-F35158446603}">
      <dsp:nvSpPr>
        <dsp:cNvPr id="0" name=""/>
        <dsp:cNvSpPr/>
      </dsp:nvSpPr>
      <dsp:spPr>
        <a:xfrm rot="5400000">
          <a:off x="5274245" y="2857014"/>
          <a:ext cx="424309" cy="509170"/>
        </a:xfrm>
        <a:prstGeom prst="rightArrow">
          <a:avLst>
            <a:gd name="adj1" fmla="val 60000"/>
            <a:gd name="adj2" fmla="val 50000"/>
          </a:avLst>
        </a:prstGeom>
        <a:gradFill rotWithShape="0">
          <a:gsLst>
            <a:gs pos="0">
              <a:schemeClr val="accent2">
                <a:hueOff val="-1323373"/>
                <a:satOff val="1492"/>
                <a:lumOff val="3530"/>
                <a:alphaOff val="0"/>
                <a:tint val="96000"/>
                <a:lumMod val="104000"/>
              </a:schemeClr>
            </a:gs>
            <a:gs pos="100000">
              <a:schemeClr val="accent2">
                <a:hueOff val="-1323373"/>
                <a:satOff val="1492"/>
                <a:lumOff val="353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rot="-5400000">
        <a:off x="5333649" y="2899445"/>
        <a:ext cx="305502" cy="297016"/>
      </dsp:txXfrm>
    </dsp:sp>
    <dsp:sp modelId="{71C52C74-0938-490F-A5B9-FCC2349684EA}">
      <dsp:nvSpPr>
        <dsp:cNvPr id="0" name=""/>
        <dsp:cNvSpPr/>
      </dsp:nvSpPr>
      <dsp:spPr>
        <a:xfrm>
          <a:off x="4468058" y="3394472"/>
          <a:ext cx="2036683" cy="1131490"/>
        </a:xfrm>
        <a:prstGeom prst="roundRect">
          <a:avLst>
            <a:gd name="adj" fmla="val 10000"/>
          </a:avLst>
        </a:prstGeom>
        <a:gradFill rotWithShape="0">
          <a:gsLst>
            <a:gs pos="0">
              <a:schemeClr val="accent2">
                <a:hueOff val="-1323373"/>
                <a:satOff val="1492"/>
                <a:lumOff val="3530"/>
                <a:alphaOff val="0"/>
                <a:tint val="96000"/>
                <a:lumMod val="104000"/>
              </a:schemeClr>
            </a:gs>
            <a:gs pos="100000">
              <a:schemeClr val="accent2">
                <a:hueOff val="-1323373"/>
                <a:satOff val="1492"/>
                <a:lumOff val="353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dirty="0" smtClean="0"/>
            <a:t>End-User Policy</a:t>
          </a:r>
          <a:endParaRPr lang="en-US" sz="2700" kern="1200" dirty="0"/>
        </a:p>
      </dsp:txBody>
      <dsp:txXfrm>
        <a:off x="4501198" y="3427612"/>
        <a:ext cx="1970403" cy="106521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1F5EF-6308-434D-93DA-DFC8F1C8D691}" type="datetimeFigureOut">
              <a:rPr lang="en-IN" smtClean="0"/>
              <a:t>24-05-2020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57518-64E8-4BEB-AC03-C3CD7B768F66}" type="slidenum">
              <a:rPr lang="en-IN" smtClean="0"/>
              <a:t>‹#›</a:t>
            </a:fld>
            <a:endParaRPr lang="en-IN"/>
          </a:p>
        </p:txBody>
      </p:sp>
    </p:spTree>
    <p:extLst>
      <p:ext uri="{BB962C8B-B14F-4D97-AF65-F5344CB8AC3E}">
        <p14:creationId xmlns:p14="http://schemas.microsoft.com/office/powerpoint/2010/main" val="607101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D7331C5-65FB-4542-859D-6D1127471F21}" type="slidenum">
              <a:rPr lang="en-US" smtClean="0"/>
              <a:pPr eaLnBrk="1" hangingPunct="1"/>
              <a:t>35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B49D5B-7278-4784-9F76-2C9B84531232}" type="datetime1">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1967462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ABC84-F487-4352-B2C4-889C55FCC4F9}" type="datetime1">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1322606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E6DB8-1E9D-4B22-B486-B971093735A0}" type="datetime1">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20FCA7-7CD6-4DC1-80B8-ACA47B4EEDB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40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002255-4783-4504-8235-EA033D8E6059}" type="datetime1">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936325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D058753-21D5-47E6-926E-01A1F0FBAE78}" type="datetime1">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20FCA7-7CD6-4DC1-80B8-ACA47B4EEDB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9713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C62556-CC47-4958-99EB-F140AE0FB805}" type="datetime1">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3287104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EB5444-B409-4F8B-9D16-67F1EBECDDDF}" type="datetime1">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161451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D2410A-7A0C-4836-B0CB-C8E928F64D92}" type="datetime1">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175085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5D363-B5F5-4040-B0E3-274AC9131B5A}" type="datetime1">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105077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6CD776-C245-4928-A93A-84A13409E393}" type="datetime1">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15741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65FF9D-8AE9-4E45-9135-B271267E1607}" type="datetime1">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6998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FA2CD0-3FF8-467D-870D-438F4F00E7ED}" type="datetime1">
              <a:rPr lang="en-IN" smtClean="0"/>
              <a:t>24-05-2020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379706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F234E2-99ED-49AD-A913-3F230C79A801}" type="datetime1">
              <a:rPr lang="en-IN" smtClean="0"/>
              <a:t>24-05-2020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897762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61372-4796-4D3E-AC75-12F37320DFE0}" type="datetime1">
              <a:rPr lang="en-IN" smtClean="0"/>
              <a:t>24-05-2020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2700810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356899-A5CB-47BA-B21D-E00B65C9790E}" type="datetime1">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2758035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75C51D-B0EF-409B-A053-24C9ECADCA4F}" type="datetime1">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3094846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F4F0049-3B68-45FC-B1C8-43811923E69D}" type="datetime1">
              <a:rPr lang="en-IN" smtClean="0"/>
              <a:t>24-05-2020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F20FCA7-7CD6-4DC1-80B8-ACA47B4EEDB0}" type="slidenum">
              <a:rPr lang="en-IN" smtClean="0"/>
              <a:t>‹#›</a:t>
            </a:fld>
            <a:endParaRPr lang="en-IN"/>
          </a:p>
        </p:txBody>
      </p:sp>
    </p:spTree>
    <p:extLst>
      <p:ext uri="{BB962C8B-B14F-4D97-AF65-F5344CB8AC3E}">
        <p14:creationId xmlns:p14="http://schemas.microsoft.com/office/powerpoint/2010/main" val="2033737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earchmidmarketsecurity.techtarget.com/definition/malwa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en.wikipedia.org/wiki/File:Firewall.pn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35F3D32C-8ADB-4D90-A66F-30B23F6D8C11}"/>
              </a:ext>
            </a:extLst>
          </p:cNvPr>
          <p:cNvSpPr>
            <a:spLocks noGrp="1"/>
          </p:cNvSpPr>
          <p:nvPr>
            <p:ph type="ctrTitle"/>
          </p:nvPr>
        </p:nvSpPr>
        <p:spPr>
          <a:xfrm>
            <a:off x="5807765" y="2266122"/>
            <a:ext cx="6384235" cy="1162878"/>
          </a:xfrm>
        </p:spPr>
        <p:txBody>
          <a:bodyPr>
            <a:noAutofit/>
          </a:bodyPr>
          <a:lstStyle/>
          <a:p>
            <a:pPr algn="ctr"/>
            <a:r>
              <a:rPr lang="en-US" sz="3600" b="1" dirty="0"/>
              <a:t>Network Infrastructure Security and Connectivity</a:t>
            </a:r>
            <a:endParaRPr lang="en-US" altLang="en-US" sz="3500" b="1" dirty="0"/>
          </a:p>
        </p:txBody>
      </p:sp>
      <p:sp>
        <p:nvSpPr>
          <p:cNvPr id="11" name="Rectangle 10">
            <a:extLst>
              <a:ext uri="{FF2B5EF4-FFF2-40B4-BE49-F238E27FC236}">
                <a16:creationId xmlns="" xmlns:a16="http://schemas.microsoft.com/office/drawing/2014/main" id="{054C7E9D-BEDB-4959-AA29-4E04D8AFCDC2}"/>
              </a:ext>
            </a:extLst>
          </p:cNvPr>
          <p:cNvSpPr/>
          <p:nvPr/>
        </p:nvSpPr>
        <p:spPr>
          <a:xfrm>
            <a:off x="2177149" y="4376765"/>
            <a:ext cx="1901785" cy="553998"/>
          </a:xfrm>
          <a:prstGeom prst="rect">
            <a:avLst/>
          </a:prstGeom>
        </p:spPr>
        <p:txBody>
          <a:bodyPr wrap="square">
            <a:spAutoFit/>
          </a:bodyPr>
          <a:lstStyle/>
          <a:p>
            <a:r>
              <a:rPr lang="en-US" altLang="en-US" sz="3000" b="1" dirty="0">
                <a:solidFill>
                  <a:schemeClr val="accent2">
                    <a:lumMod val="50000"/>
                  </a:schemeClr>
                </a:solidFill>
                <a:latin typeface="Times New Roman" panose="02020603050405020304" pitchFamily="18" charset="0"/>
                <a:cs typeface="Times New Roman" panose="02020603050405020304" pitchFamily="18" charset="0"/>
              </a:rPr>
              <a:t>Module</a:t>
            </a:r>
            <a:r>
              <a:rPr lang="en-US" altLang="en-US" sz="3000" b="1" dirty="0">
                <a:solidFill>
                  <a:schemeClr val="accent2">
                    <a:lumMod val="50000"/>
                  </a:schemeClr>
                </a:solidFill>
                <a:latin typeface="Calibri" panose="020F0502020204030204" pitchFamily="34" charset="0"/>
              </a:rPr>
              <a:t> </a:t>
            </a:r>
            <a:r>
              <a:rPr lang="en-US" altLang="en-US" sz="3000" b="1" dirty="0">
                <a:solidFill>
                  <a:schemeClr val="accent2">
                    <a:lumMod val="50000"/>
                  </a:schemeClr>
                </a:solidFill>
                <a:latin typeface="Calibri" panose="020F0502020204030204" pitchFamily="34" charset="0"/>
              </a:rPr>
              <a:t>4</a:t>
            </a:r>
            <a:r>
              <a:rPr lang="en-US" altLang="en-US" sz="3000" b="1" dirty="0" smtClean="0">
                <a:solidFill>
                  <a:schemeClr val="accent2">
                    <a:lumMod val="50000"/>
                  </a:schemeClr>
                </a:solidFill>
                <a:latin typeface="Calibri" panose="020F0502020204030204" pitchFamily="34" charset="0"/>
              </a:rPr>
              <a:t> </a:t>
            </a:r>
            <a:endParaRPr lang="en-IN" altLang="en-US" sz="3000" dirty="0">
              <a:solidFill>
                <a:schemeClr val="accent2">
                  <a:lumMod val="50000"/>
                </a:schemeClr>
              </a:solidFill>
              <a:latin typeface="Calibri" panose="020F0502020204030204" pitchFamily="34" charset="0"/>
            </a:endParaRPr>
          </a:p>
        </p:txBody>
      </p:sp>
      <p:pic>
        <p:nvPicPr>
          <p:cNvPr id="12" name="Picture 5" descr="security-mindmap-.png.rendition.cq5dam.webintel.920.460.jpg">
            <a:extLst>
              <a:ext uri="{FF2B5EF4-FFF2-40B4-BE49-F238E27FC236}">
                <a16:creationId xmlns="" xmlns:a16="http://schemas.microsoft.com/office/drawing/2014/main" id="{68414103-3C8A-48AA-8E2E-BEB70191B7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54499" y="3725393"/>
            <a:ext cx="4640262"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8">
            <a:extLst>
              <a:ext uri="{FF2B5EF4-FFF2-40B4-BE49-F238E27FC236}">
                <a16:creationId xmlns="" xmlns:a16="http://schemas.microsoft.com/office/drawing/2014/main" id="{EE75838C-6E90-4D49-89A7-5B28FD28C1C6}"/>
              </a:ext>
            </a:extLst>
          </p:cNvPr>
          <p:cNvSpPr txBox="1">
            <a:spLocks/>
          </p:cNvSpPr>
          <p:nvPr/>
        </p:nvSpPr>
        <p:spPr>
          <a:xfrm>
            <a:off x="7073152" y="1148870"/>
            <a:ext cx="4830855" cy="79541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a:latin typeface="Times New Roman" panose="02020603050405020304" pitchFamily="18" charset="0"/>
                <a:cs typeface="Times New Roman" panose="02020603050405020304" pitchFamily="18" charset="0"/>
              </a:rPr>
              <a:t> School of Computer Science and IT </a:t>
            </a:r>
            <a:br>
              <a:rPr lang="en-US" sz="1600">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JAIN (DEEMED-TO-BE UNIVERSITY)</a:t>
            </a:r>
            <a:br>
              <a:rPr lang="en-US" sz="1600">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Department of Bachelor of Computer Applications</a:t>
            </a: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 xmlns:a16="http://schemas.microsoft.com/office/drawing/2014/main" id="{F4DC4F7E-41E7-40B1-A60E-7F770A2E1B61}"/>
              </a:ext>
            </a:extLst>
          </p:cNvPr>
          <p:cNvPicPr/>
          <p:nvPr/>
        </p:nvPicPr>
        <p:blipFill>
          <a:blip r:embed="rId3" cstate="print"/>
          <a:srcRect/>
          <a:stretch>
            <a:fillRect/>
          </a:stretch>
        </p:blipFill>
        <p:spPr>
          <a:xfrm>
            <a:off x="7503458" y="278640"/>
            <a:ext cx="3779814" cy="887506"/>
          </a:xfrm>
          <a:prstGeom prst="rect">
            <a:avLst/>
          </a:prstGeom>
          <a:noFill/>
          <a:ln w="9525">
            <a:noFill/>
            <a:miter lim="800000"/>
            <a:headEnd/>
            <a:tailEnd/>
          </a:ln>
          <a:effectLst>
            <a:softEdge rad="0"/>
          </a:effectLst>
        </p:spPr>
      </p:pic>
      <p:cxnSp>
        <p:nvCxnSpPr>
          <p:cNvPr id="10" name="Straight Connector 9">
            <a:extLst>
              <a:ext uri="{FF2B5EF4-FFF2-40B4-BE49-F238E27FC236}">
                <a16:creationId xmlns="" xmlns:a16="http://schemas.microsoft.com/office/drawing/2014/main" id="{FE52413B-837A-49C9-BFC9-E146ED900A2E}"/>
              </a:ext>
            </a:extLst>
          </p:cNvPr>
          <p:cNvCxnSpPr>
            <a:cxnSpLocks/>
          </p:cNvCxnSpPr>
          <p:nvPr/>
        </p:nvCxnSpPr>
        <p:spPr>
          <a:xfrm>
            <a:off x="5807765" y="2045881"/>
            <a:ext cx="6384235" cy="0"/>
          </a:xfrm>
          <a:prstGeom prst="line">
            <a:avLst/>
          </a:prstGeom>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 xmlns:a16="http://schemas.microsoft.com/office/drawing/2014/main" id="{794FFB36-B41F-4524-9330-F5EF01968EA3}"/>
              </a:ext>
            </a:extLst>
          </p:cNvPr>
          <p:cNvCxnSpPr>
            <a:cxnSpLocks/>
          </p:cNvCxnSpPr>
          <p:nvPr/>
        </p:nvCxnSpPr>
        <p:spPr>
          <a:xfrm>
            <a:off x="5791199" y="0"/>
            <a:ext cx="0" cy="6858000"/>
          </a:xfrm>
          <a:prstGeom prst="line">
            <a:avLst/>
          </a:prstGeom>
          <a:ln/>
        </p:spPr>
        <p:style>
          <a:lnRef idx="1">
            <a:schemeClr val="dk1"/>
          </a:lnRef>
          <a:fillRef idx="0">
            <a:schemeClr val="dk1"/>
          </a:fillRef>
          <a:effectRef idx="0">
            <a:schemeClr val="dk1"/>
          </a:effectRef>
          <a:fontRef idx="minor">
            <a:schemeClr val="tx1"/>
          </a:fontRef>
        </p:style>
      </p:cxnSp>
      <p:sp>
        <p:nvSpPr>
          <p:cNvPr id="18" name="Slide Number Placeholder 17">
            <a:extLst>
              <a:ext uri="{FF2B5EF4-FFF2-40B4-BE49-F238E27FC236}">
                <a16:creationId xmlns="" xmlns:a16="http://schemas.microsoft.com/office/drawing/2014/main" id="{185AE630-DDEB-4DD0-9A4B-39739F464E42}"/>
              </a:ext>
            </a:extLst>
          </p:cNvPr>
          <p:cNvSpPr>
            <a:spLocks noGrp="1"/>
          </p:cNvSpPr>
          <p:nvPr>
            <p:ph type="sldNum" sz="quarter" idx="12"/>
          </p:nvPr>
        </p:nvSpPr>
        <p:spPr/>
        <p:txBody>
          <a:bodyPr/>
          <a:lstStyle/>
          <a:p>
            <a:r>
              <a:rPr lang="en-IN" dirty="0" smtClean="0"/>
              <a:t>1</a:t>
            </a:r>
            <a:endParaRPr lang="en-IN" dirty="0"/>
          </a:p>
        </p:txBody>
      </p:sp>
    </p:spTree>
    <p:extLst>
      <p:ext uri="{BB962C8B-B14F-4D97-AF65-F5344CB8AC3E}">
        <p14:creationId xmlns:p14="http://schemas.microsoft.com/office/powerpoint/2010/main" val="4183462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descr="rout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16000" y="1524000"/>
            <a:ext cx="9855200" cy="4525963"/>
          </a:xfrm>
          <a:noFill/>
        </p:spPr>
      </p:pic>
    </p:spTree>
    <p:extLst>
      <p:ext uri="{BB962C8B-B14F-4D97-AF65-F5344CB8AC3E}">
        <p14:creationId xmlns:p14="http://schemas.microsoft.com/office/powerpoint/2010/main" val="1443417548"/>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2"/>
          <p:cNvSpPr>
            <a:spLocks noGrp="1"/>
          </p:cNvSpPr>
          <p:nvPr>
            <p:ph type="title"/>
          </p:nvPr>
        </p:nvSpPr>
        <p:spPr/>
        <p:txBody>
          <a:bodyPr/>
          <a:lstStyle/>
          <a:p>
            <a:pPr eaLnBrk="1" hangingPunct="1"/>
            <a:r>
              <a:rPr lang="en-US" smtClean="0"/>
              <a:t>Statistical Anomaly Detection</a:t>
            </a:r>
          </a:p>
        </p:txBody>
      </p:sp>
      <p:sp>
        <p:nvSpPr>
          <p:cNvPr id="105475" name="Rectangle 3"/>
          <p:cNvSpPr>
            <a:spLocks noGrp="1" noChangeArrowheads="1"/>
          </p:cNvSpPr>
          <p:nvPr>
            <p:ph idx="1"/>
          </p:nvPr>
        </p:nvSpPr>
        <p:spPr>
          <a:xfrm>
            <a:off x="406400" y="1447800"/>
            <a:ext cx="11379200" cy="4724400"/>
          </a:xfrm>
        </p:spPr>
        <p:txBody>
          <a:bodyPr/>
          <a:lstStyle/>
          <a:p>
            <a:pPr algn="just" eaLnBrk="1" hangingPunct="1">
              <a:lnSpc>
                <a:spcPct val="150000"/>
              </a:lnSpc>
            </a:pPr>
            <a:r>
              <a:rPr lang="en-US" b="1" smtClean="0"/>
              <a:t>Counter</a:t>
            </a:r>
            <a:r>
              <a:rPr lang="en-US" smtClean="0"/>
              <a:t>: Typically, a count of certain event types is kept over a particular period of time. </a:t>
            </a:r>
          </a:p>
          <a:p>
            <a:pPr algn="just" eaLnBrk="1" hangingPunct="1">
              <a:lnSpc>
                <a:spcPct val="150000"/>
              </a:lnSpc>
            </a:pPr>
            <a:r>
              <a:rPr lang="en-US" smtClean="0"/>
              <a:t>Examples include the numbers of logins, number of password failures, number of times a given command is executed during a single user session.</a:t>
            </a:r>
          </a:p>
          <a:p>
            <a:pPr algn="just" eaLnBrk="1" hangingPunct="1">
              <a:lnSpc>
                <a:spcPct val="150000"/>
              </a:lnSpc>
            </a:pPr>
            <a:r>
              <a:rPr lang="en-US" b="1" smtClean="0"/>
              <a:t>Interval timer: </a:t>
            </a:r>
            <a:r>
              <a:rPr lang="en-US" smtClean="0"/>
              <a:t>The length of time between two related events.</a:t>
            </a:r>
          </a:p>
          <a:p>
            <a:pPr algn="just" eaLnBrk="1" hangingPunct="1">
              <a:lnSpc>
                <a:spcPct val="150000"/>
              </a:lnSpc>
            </a:pPr>
            <a:r>
              <a:rPr lang="en-US" smtClean="0"/>
              <a:t>Ex. is the length of time lapsed between two successive logins to an account.</a:t>
            </a:r>
          </a:p>
        </p:txBody>
      </p:sp>
    </p:spTree>
    <p:extLst>
      <p:ext uri="{BB962C8B-B14F-4D97-AF65-F5344CB8AC3E}">
        <p14:creationId xmlns:p14="http://schemas.microsoft.com/office/powerpoint/2010/main" val="1704801673"/>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smtClean="0"/>
              <a:t>Drawbacks of Anomaly detection IDS</a:t>
            </a:r>
          </a:p>
        </p:txBody>
      </p:sp>
      <p:sp>
        <p:nvSpPr>
          <p:cNvPr id="106499" name="Rectangle 3"/>
          <p:cNvSpPr>
            <a:spLocks noGrp="1" noChangeArrowheads="1"/>
          </p:cNvSpPr>
          <p:nvPr>
            <p:ph type="body" idx="1"/>
          </p:nvPr>
        </p:nvSpPr>
        <p:spPr>
          <a:xfrm>
            <a:off x="304800" y="1600201"/>
            <a:ext cx="11582400" cy="4525963"/>
          </a:xfrm>
        </p:spPr>
        <p:txBody>
          <a:bodyPr/>
          <a:lstStyle/>
          <a:p>
            <a:pPr algn="just" eaLnBrk="1" hangingPunct="1">
              <a:lnSpc>
                <a:spcPct val="150000"/>
              </a:lnSpc>
            </a:pPr>
            <a:r>
              <a:rPr lang="en-US" smtClean="0"/>
              <a:t>Assumes that intrusions will be accompanied by manifestations that are sufficiently unusual so as to permit detection.</a:t>
            </a:r>
          </a:p>
          <a:p>
            <a:pPr algn="just" eaLnBrk="1" hangingPunct="1">
              <a:lnSpc>
                <a:spcPct val="150000"/>
              </a:lnSpc>
            </a:pPr>
            <a:r>
              <a:rPr lang="en-US" smtClean="0"/>
              <a:t>These generate many false alarms and hence compromise the effectiveness of the IDS.</a:t>
            </a:r>
          </a:p>
        </p:txBody>
      </p:sp>
    </p:spTree>
    <p:extLst>
      <p:ext uri="{BB962C8B-B14F-4D97-AF65-F5344CB8AC3E}">
        <p14:creationId xmlns:p14="http://schemas.microsoft.com/office/powerpoint/2010/main" val="42839164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smtClean="0"/>
              <a:t>Signature based IDS</a:t>
            </a:r>
          </a:p>
        </p:txBody>
      </p:sp>
      <p:sp>
        <p:nvSpPr>
          <p:cNvPr id="5123" name="Rectangle 3"/>
          <p:cNvSpPr>
            <a:spLocks noGrp="1" noChangeArrowheads="1"/>
          </p:cNvSpPr>
          <p:nvPr>
            <p:ph type="body" idx="1"/>
          </p:nvPr>
        </p:nvSpPr>
        <p:spPr>
          <a:xfrm>
            <a:off x="609600" y="1524000"/>
            <a:ext cx="10972800" cy="4525963"/>
          </a:xfrm>
        </p:spPr>
        <p:txBody>
          <a:bodyPr rtlCol="0"/>
          <a:lstStyle/>
          <a:p>
            <a:pPr algn="just" eaLnBrk="1" fontAlgn="auto" hangingPunct="1">
              <a:spcAft>
                <a:spcPts val="0"/>
              </a:spcAft>
              <a:buFont typeface="Arial" pitchFamily="34" charset="0"/>
              <a:buChar char="•"/>
              <a:defRPr/>
            </a:pPr>
            <a:r>
              <a:rPr lang="en-US" dirty="0"/>
              <a:t>This IDS possess an attacked description that can be matched to sensed attack manifestations.</a:t>
            </a:r>
          </a:p>
          <a:p>
            <a:pPr algn="just" eaLnBrk="1" fontAlgn="auto" hangingPunct="1">
              <a:spcAft>
                <a:spcPts val="0"/>
              </a:spcAft>
              <a:buFont typeface="Arial" pitchFamily="34" charset="0"/>
              <a:buChar char="•"/>
              <a:defRPr/>
            </a:pPr>
            <a:r>
              <a:rPr lang="en-US" dirty="0"/>
              <a:t>The question of what information is relevant to an IDS depends upon what it is trying to detect.</a:t>
            </a:r>
          </a:p>
          <a:p>
            <a:pPr lvl="1" algn="just" eaLnBrk="1" fontAlgn="auto" hangingPunct="1">
              <a:spcAft>
                <a:spcPts val="0"/>
              </a:spcAft>
              <a:buFont typeface="Arial" pitchFamily="34" charset="0"/>
              <a:buChar char="–"/>
              <a:defRPr/>
            </a:pPr>
            <a:r>
              <a:rPr lang="en-US" dirty="0" smtClean="0"/>
              <a:t>E.g. </a:t>
            </a:r>
            <a:r>
              <a:rPr lang="en-US" dirty="0"/>
              <a:t>DNS, FTP </a:t>
            </a:r>
            <a:r>
              <a:rPr lang="en-US" dirty="0" smtClean="0"/>
              <a:t>etc.</a:t>
            </a:r>
          </a:p>
          <a:p>
            <a:pPr marL="344488" lvl="1" indent="-344488" algn="just" eaLnBrk="1" fontAlgn="auto" hangingPunct="1">
              <a:spcAft>
                <a:spcPts val="0"/>
              </a:spcAft>
              <a:buFont typeface="Arial" pitchFamily="34" charset="0"/>
              <a:buChar char="–"/>
              <a:defRPr/>
            </a:pPr>
            <a:r>
              <a:rPr lang="en-US" dirty="0" smtClean="0"/>
              <a:t>ID </a:t>
            </a:r>
            <a:r>
              <a:rPr lang="en-US" dirty="0"/>
              <a:t>system is programmed to interpret a certain series of packets, or a certain piece of data contained in those </a:t>
            </a:r>
            <a:r>
              <a:rPr lang="en-US" dirty="0" smtClean="0"/>
              <a:t>packets, as </a:t>
            </a:r>
            <a:r>
              <a:rPr lang="en-US" dirty="0"/>
              <a:t>an attack. </a:t>
            </a:r>
            <a:endParaRPr lang="en-US" dirty="0" smtClean="0"/>
          </a:p>
          <a:p>
            <a:pPr marL="344488" lvl="1" indent="-344488" algn="just" eaLnBrk="1" fontAlgn="auto" hangingPunct="1">
              <a:spcAft>
                <a:spcPts val="0"/>
              </a:spcAft>
              <a:buFont typeface="Arial" pitchFamily="34" charset="0"/>
              <a:buChar char="–"/>
              <a:defRPr/>
            </a:pPr>
            <a:r>
              <a:rPr lang="en-US" dirty="0" smtClean="0"/>
              <a:t>For </a:t>
            </a:r>
            <a:r>
              <a:rPr lang="en-US" dirty="0"/>
              <a:t>example, an IDS that watches web servers might be programmed to look for the string “phf” as an indicator of a CGI program attack. </a:t>
            </a:r>
          </a:p>
          <a:p>
            <a:pPr lvl="1" algn="just" eaLnBrk="1" fontAlgn="auto" hangingPunct="1">
              <a:spcAft>
                <a:spcPts val="0"/>
              </a:spcAft>
              <a:buFont typeface="Arial" pitchFamily="34" charset="0"/>
              <a:buChar char="–"/>
              <a:defRPr/>
            </a:pPr>
            <a:endParaRPr lang="en-US" dirty="0"/>
          </a:p>
          <a:p>
            <a:pPr algn="just" eaLnBrk="1" fontAlgn="auto" hangingPunct="1">
              <a:spcAft>
                <a:spcPts val="0"/>
              </a:spcAft>
              <a:buFont typeface="Wingdings" pitchFamily="2" charset="2"/>
              <a:buNone/>
              <a:defRPr/>
            </a:pPr>
            <a:endParaRPr lang="en-US" dirty="0"/>
          </a:p>
        </p:txBody>
      </p:sp>
    </p:spTree>
    <p:extLst>
      <p:ext uri="{BB962C8B-B14F-4D97-AF65-F5344CB8AC3E}">
        <p14:creationId xmlns:p14="http://schemas.microsoft.com/office/powerpoint/2010/main" val="276720768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pPr eaLnBrk="1" hangingPunct="1"/>
            <a:r>
              <a:rPr lang="en-US" smtClean="0"/>
              <a:t>Signature Based IDS</a:t>
            </a:r>
          </a:p>
        </p:txBody>
      </p:sp>
      <p:sp>
        <p:nvSpPr>
          <p:cNvPr id="108547" name="Content Placeholder 2"/>
          <p:cNvSpPr>
            <a:spLocks noGrp="1"/>
          </p:cNvSpPr>
          <p:nvPr>
            <p:ph idx="1"/>
          </p:nvPr>
        </p:nvSpPr>
        <p:spPr>
          <a:xfrm>
            <a:off x="406400" y="1371600"/>
            <a:ext cx="11379200" cy="5029200"/>
          </a:xfrm>
        </p:spPr>
        <p:txBody>
          <a:bodyPr/>
          <a:lstStyle/>
          <a:p>
            <a:pPr algn="just" eaLnBrk="1" hangingPunct="1">
              <a:lnSpc>
                <a:spcPct val="150000"/>
              </a:lnSpc>
            </a:pPr>
            <a:r>
              <a:rPr lang="en-US" smtClean="0"/>
              <a:t>Signature Detection to discriminate between anomaly or attack patterns (signatures) and known intrusion detection signatures.</a:t>
            </a:r>
          </a:p>
          <a:p>
            <a:pPr algn="just" eaLnBrk="1" hangingPunct="1">
              <a:lnSpc>
                <a:spcPct val="150000"/>
              </a:lnSpc>
            </a:pPr>
            <a:r>
              <a:rPr lang="en-US" smtClean="0"/>
              <a:t>It is a technique often used in the Intrusion Detection System (IDS) and many anti-mal ware systems such as anti-virus and anti-spyware etc. </a:t>
            </a:r>
          </a:p>
          <a:p>
            <a:pPr algn="just" eaLnBrk="1" hangingPunct="1">
              <a:lnSpc>
                <a:spcPct val="150000"/>
              </a:lnSpc>
            </a:pPr>
            <a:r>
              <a:rPr lang="en-US" smtClean="0"/>
              <a:t>In the signature detection process, network or system information is scanned against a known attack or malware signature database. </a:t>
            </a:r>
          </a:p>
          <a:p>
            <a:pPr algn="just" eaLnBrk="1" hangingPunct="1">
              <a:lnSpc>
                <a:spcPct val="150000"/>
              </a:lnSpc>
            </a:pPr>
            <a:r>
              <a:rPr lang="en-US" smtClean="0"/>
              <a:t>If match found, an alert takes place for further actions.  </a:t>
            </a:r>
          </a:p>
          <a:p>
            <a:pPr eaLnBrk="1" hangingPunct="1"/>
            <a:endParaRPr lang="en-US" smtClean="0"/>
          </a:p>
        </p:txBody>
      </p:sp>
    </p:spTree>
    <p:extLst>
      <p:ext uri="{BB962C8B-B14F-4D97-AF65-F5344CB8AC3E}">
        <p14:creationId xmlns:p14="http://schemas.microsoft.com/office/powerpoint/2010/main" val="15702851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smtClean="0"/>
              <a:t>Signature based IDS (contd.)</a:t>
            </a:r>
          </a:p>
        </p:txBody>
      </p:sp>
      <p:sp>
        <p:nvSpPr>
          <p:cNvPr id="109571" name="Rectangle 3"/>
          <p:cNvSpPr>
            <a:spLocks noGrp="1" noChangeArrowheads="1"/>
          </p:cNvSpPr>
          <p:nvPr>
            <p:ph type="body" idx="1"/>
          </p:nvPr>
        </p:nvSpPr>
        <p:spPr/>
        <p:txBody>
          <a:bodyPr/>
          <a:lstStyle/>
          <a:p>
            <a:pPr algn="just" eaLnBrk="1" hangingPunct="1">
              <a:lnSpc>
                <a:spcPct val="150000"/>
              </a:lnSpc>
            </a:pPr>
            <a:r>
              <a:rPr lang="en-US" smtClean="0"/>
              <a:t>Most signature analysis systems are based off of simple pattern matching algorithms. </a:t>
            </a:r>
          </a:p>
          <a:p>
            <a:pPr algn="just" eaLnBrk="1" hangingPunct="1">
              <a:lnSpc>
                <a:spcPct val="150000"/>
              </a:lnSpc>
            </a:pPr>
            <a:r>
              <a:rPr lang="en-US" smtClean="0"/>
              <a:t>In most cases, the IDS simply looks for a sub string within a stream of data carried by network packets. </a:t>
            </a:r>
          </a:p>
          <a:p>
            <a:pPr algn="just" eaLnBrk="1" hangingPunct="1">
              <a:lnSpc>
                <a:spcPct val="150000"/>
              </a:lnSpc>
            </a:pPr>
            <a:r>
              <a:rPr lang="en-US" smtClean="0"/>
              <a:t>When it finds this sub string (for example, the ``phf'' in ``GET /cgi-bin/phf?''), it identifies those network packets as vehicles of an attack.</a:t>
            </a:r>
          </a:p>
        </p:txBody>
      </p:sp>
    </p:spTree>
    <p:extLst>
      <p:ext uri="{BB962C8B-B14F-4D97-AF65-F5344CB8AC3E}">
        <p14:creationId xmlns:p14="http://schemas.microsoft.com/office/powerpoint/2010/main" val="401463928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smtClean="0"/>
              <a:t>Drawbacks of Signature based IDS</a:t>
            </a:r>
          </a:p>
        </p:txBody>
      </p:sp>
      <p:sp>
        <p:nvSpPr>
          <p:cNvPr id="110595" name="Rectangle 3"/>
          <p:cNvSpPr>
            <a:spLocks noGrp="1" noChangeArrowheads="1"/>
          </p:cNvSpPr>
          <p:nvPr>
            <p:ph type="body" idx="1"/>
          </p:nvPr>
        </p:nvSpPr>
        <p:spPr/>
        <p:txBody>
          <a:bodyPr/>
          <a:lstStyle/>
          <a:p>
            <a:pPr algn="just" eaLnBrk="1" hangingPunct="1">
              <a:lnSpc>
                <a:spcPct val="150000"/>
              </a:lnSpc>
            </a:pPr>
            <a:r>
              <a:rPr lang="en-US" smtClean="0"/>
              <a:t>They are unable to detect novel attacks.</a:t>
            </a:r>
          </a:p>
          <a:p>
            <a:pPr algn="just" eaLnBrk="1" hangingPunct="1">
              <a:lnSpc>
                <a:spcPct val="150000"/>
              </a:lnSpc>
            </a:pPr>
            <a:r>
              <a:rPr lang="en-US" smtClean="0"/>
              <a:t>Suffer from false alarms.</a:t>
            </a:r>
          </a:p>
          <a:p>
            <a:pPr algn="just" eaLnBrk="1" hangingPunct="1">
              <a:lnSpc>
                <a:spcPct val="150000"/>
              </a:lnSpc>
            </a:pPr>
            <a:r>
              <a:rPr lang="en-US" smtClean="0"/>
              <a:t>Have to programmed again for every new pattern to be detected.</a:t>
            </a:r>
          </a:p>
        </p:txBody>
      </p:sp>
    </p:spTree>
    <p:extLst>
      <p:ext uri="{BB962C8B-B14F-4D97-AF65-F5344CB8AC3E}">
        <p14:creationId xmlns:p14="http://schemas.microsoft.com/office/powerpoint/2010/main" val="412298685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09600" y="274638"/>
            <a:ext cx="10972800" cy="792162"/>
          </a:xfrm>
        </p:spPr>
        <p:txBody>
          <a:bodyPr/>
          <a:lstStyle/>
          <a:p>
            <a:pPr eaLnBrk="1" hangingPunct="1"/>
            <a:r>
              <a:rPr lang="en-US" smtClean="0"/>
              <a:t>Host/Applications based IDS</a:t>
            </a:r>
          </a:p>
        </p:txBody>
      </p:sp>
      <p:sp>
        <p:nvSpPr>
          <p:cNvPr id="145411" name="Rectangle 3"/>
          <p:cNvSpPr>
            <a:spLocks noGrp="1" noChangeArrowheads="1"/>
          </p:cNvSpPr>
          <p:nvPr>
            <p:ph type="body" idx="1"/>
          </p:nvPr>
        </p:nvSpPr>
        <p:spPr>
          <a:xfrm>
            <a:off x="406400" y="1143001"/>
            <a:ext cx="11480800" cy="4525963"/>
          </a:xfrm>
        </p:spPr>
        <p:txBody>
          <a:bodyPr>
            <a:normAutofit fontScale="92500"/>
          </a:bodyPr>
          <a:lstStyle/>
          <a:p>
            <a:pPr algn="just" eaLnBrk="1" hangingPunct="1">
              <a:lnSpc>
                <a:spcPct val="150000"/>
              </a:lnSpc>
              <a:buFont typeface="Arial" pitchFamily="34" charset="0"/>
              <a:buChar char="•"/>
              <a:defRPr/>
            </a:pPr>
            <a:r>
              <a:rPr lang="en-US" sz="2200" smtClean="0"/>
              <a:t>Host-based Intrusion Detection Systems are confined to monitoring activity on the local host computer. </a:t>
            </a:r>
          </a:p>
          <a:p>
            <a:pPr algn="just" eaLnBrk="1" hangingPunct="1">
              <a:lnSpc>
                <a:spcPct val="150000"/>
              </a:lnSpc>
              <a:buFont typeface="Arial" pitchFamily="34" charset="0"/>
              <a:buChar char="•"/>
              <a:defRPr/>
            </a:pPr>
            <a:r>
              <a:rPr lang="en-US" sz="2200" smtClean="0"/>
              <a:t>This monitoring can include network traffic to the host, or local object (files, processes, services) access on the host. </a:t>
            </a:r>
          </a:p>
          <a:p>
            <a:pPr algn="just" eaLnBrk="1" hangingPunct="1">
              <a:lnSpc>
                <a:spcPct val="150000"/>
              </a:lnSpc>
              <a:buFont typeface="Arial" pitchFamily="34" charset="0"/>
              <a:buChar char="•"/>
              <a:defRPr/>
            </a:pPr>
            <a:r>
              <a:rPr lang="en-US" sz="2200" smtClean="0"/>
              <a:t>The host operating system or the application logs in the audit information.</a:t>
            </a:r>
          </a:p>
          <a:p>
            <a:pPr algn="just" eaLnBrk="1" hangingPunct="1">
              <a:lnSpc>
                <a:spcPct val="150000"/>
              </a:lnSpc>
              <a:buFont typeface="Arial" pitchFamily="34" charset="0"/>
              <a:buChar char="•"/>
              <a:defRPr/>
            </a:pPr>
            <a:r>
              <a:rPr lang="en-US" sz="2200" smtClean="0"/>
              <a:t>These audit information includes events like the use of identification and authentication mechanisms (logins etc.) , file opens and program executions, admin activities etc.</a:t>
            </a:r>
          </a:p>
          <a:p>
            <a:pPr algn="just" eaLnBrk="1" hangingPunct="1">
              <a:lnSpc>
                <a:spcPct val="150000"/>
              </a:lnSpc>
              <a:buFont typeface="Arial" pitchFamily="34" charset="0"/>
              <a:buChar char="•"/>
              <a:defRPr/>
            </a:pPr>
            <a:r>
              <a:rPr lang="en-US" sz="2200" smtClean="0"/>
              <a:t>This audit is then analyzed to detect trails of intrusion.</a:t>
            </a:r>
          </a:p>
        </p:txBody>
      </p:sp>
    </p:spTree>
    <p:extLst>
      <p:ext uri="{BB962C8B-B14F-4D97-AF65-F5344CB8AC3E}">
        <p14:creationId xmlns:p14="http://schemas.microsoft.com/office/powerpoint/2010/main" val="39696642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smtClean="0"/>
              <a:t>Strengths of the host based IDS</a:t>
            </a:r>
          </a:p>
        </p:txBody>
      </p:sp>
      <p:sp>
        <p:nvSpPr>
          <p:cNvPr id="112643" name="Rectangle 3"/>
          <p:cNvSpPr>
            <a:spLocks noGrp="1" noChangeArrowheads="1"/>
          </p:cNvSpPr>
          <p:nvPr>
            <p:ph type="body" idx="1"/>
          </p:nvPr>
        </p:nvSpPr>
        <p:spPr/>
        <p:txBody>
          <a:bodyPr/>
          <a:lstStyle/>
          <a:p>
            <a:pPr eaLnBrk="1" hangingPunct="1">
              <a:lnSpc>
                <a:spcPct val="150000"/>
              </a:lnSpc>
            </a:pPr>
            <a:r>
              <a:rPr lang="en-US" smtClean="0"/>
              <a:t>Attack verification</a:t>
            </a:r>
          </a:p>
          <a:p>
            <a:pPr eaLnBrk="1" hangingPunct="1">
              <a:lnSpc>
                <a:spcPct val="150000"/>
              </a:lnSpc>
            </a:pPr>
            <a:r>
              <a:rPr lang="en-US" smtClean="0"/>
              <a:t>System specific activity</a:t>
            </a:r>
          </a:p>
          <a:p>
            <a:pPr eaLnBrk="1" hangingPunct="1">
              <a:lnSpc>
                <a:spcPct val="150000"/>
              </a:lnSpc>
            </a:pPr>
            <a:r>
              <a:rPr lang="en-US" smtClean="0"/>
              <a:t>Encrypted and switch environments</a:t>
            </a:r>
          </a:p>
          <a:p>
            <a:pPr eaLnBrk="1" hangingPunct="1">
              <a:lnSpc>
                <a:spcPct val="150000"/>
              </a:lnSpc>
            </a:pPr>
            <a:r>
              <a:rPr lang="en-US" smtClean="0"/>
              <a:t>Monitoring key components</a:t>
            </a:r>
          </a:p>
          <a:p>
            <a:pPr eaLnBrk="1" hangingPunct="1">
              <a:lnSpc>
                <a:spcPct val="150000"/>
              </a:lnSpc>
            </a:pPr>
            <a:r>
              <a:rPr lang="en-US" smtClean="0"/>
              <a:t>Near Real-Time detection and response.</a:t>
            </a:r>
          </a:p>
          <a:p>
            <a:pPr eaLnBrk="1" hangingPunct="1">
              <a:lnSpc>
                <a:spcPct val="150000"/>
              </a:lnSpc>
            </a:pPr>
            <a:r>
              <a:rPr lang="en-US" smtClean="0"/>
              <a:t>No additional hardware</a:t>
            </a:r>
          </a:p>
        </p:txBody>
      </p:sp>
    </p:spTree>
    <p:extLst>
      <p:ext uri="{BB962C8B-B14F-4D97-AF65-F5344CB8AC3E}">
        <p14:creationId xmlns:p14="http://schemas.microsoft.com/office/powerpoint/2010/main" val="41598921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smtClean="0"/>
              <a:t>Future of IDS</a:t>
            </a:r>
          </a:p>
        </p:txBody>
      </p:sp>
      <p:sp>
        <p:nvSpPr>
          <p:cNvPr id="113667" name="Rectangle 3"/>
          <p:cNvSpPr>
            <a:spLocks noGrp="1" noChangeArrowheads="1"/>
          </p:cNvSpPr>
          <p:nvPr>
            <p:ph type="body" idx="1"/>
          </p:nvPr>
        </p:nvSpPr>
        <p:spPr/>
        <p:txBody>
          <a:bodyPr/>
          <a:lstStyle/>
          <a:p>
            <a:pPr algn="just" eaLnBrk="1" hangingPunct="1">
              <a:lnSpc>
                <a:spcPct val="150000"/>
              </a:lnSpc>
            </a:pPr>
            <a:r>
              <a:rPr lang="en-US" smtClean="0"/>
              <a:t>To integrate the network and host based IDS for better detection.</a:t>
            </a:r>
          </a:p>
          <a:p>
            <a:pPr algn="just" eaLnBrk="1" hangingPunct="1">
              <a:lnSpc>
                <a:spcPct val="150000"/>
              </a:lnSpc>
            </a:pPr>
            <a:r>
              <a:rPr lang="en-US" smtClean="0"/>
              <a:t>Developing IDS schemes for detecting novel attacks rather than individual instantiations.</a:t>
            </a:r>
          </a:p>
          <a:p>
            <a:pPr algn="just" eaLnBrk="1" hangingPunct="1">
              <a:lnSpc>
                <a:spcPct val="150000"/>
              </a:lnSpc>
              <a:buFont typeface="Wingdings" pitchFamily="2" charset="2"/>
              <a:buNone/>
            </a:pPr>
            <a:endParaRPr lang="en-US" smtClean="0"/>
          </a:p>
        </p:txBody>
      </p:sp>
    </p:spTree>
    <p:extLst>
      <p:ext uri="{BB962C8B-B14F-4D97-AF65-F5344CB8AC3E}">
        <p14:creationId xmlns:p14="http://schemas.microsoft.com/office/powerpoint/2010/main" val="38060348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pPr eaLnBrk="1" hangingPunct="1"/>
            <a:r>
              <a:rPr lang="en-US" smtClean="0"/>
              <a:t>Intrusion Prevention System</a:t>
            </a:r>
            <a:endParaRPr lang="en-IN" smtClean="0"/>
          </a:p>
        </p:txBody>
      </p:sp>
      <p:sp>
        <p:nvSpPr>
          <p:cNvPr id="3" name="Content Placeholder 2"/>
          <p:cNvSpPr>
            <a:spLocks noGrp="1"/>
          </p:cNvSpPr>
          <p:nvPr>
            <p:ph idx="1"/>
          </p:nvPr>
        </p:nvSpPr>
        <p:spPr>
          <a:xfrm>
            <a:off x="508000" y="1447800"/>
            <a:ext cx="11176000" cy="4800600"/>
          </a:xfrm>
        </p:spPr>
        <p:txBody>
          <a:bodyPr rtlCol="0">
            <a:normAutofit/>
          </a:bodyPr>
          <a:lstStyle/>
          <a:p>
            <a:pPr marL="0" indent="0" algn="just" eaLnBrk="1" fontAlgn="auto" hangingPunct="1">
              <a:lnSpc>
                <a:spcPct val="150000"/>
              </a:lnSpc>
              <a:spcAft>
                <a:spcPts val="0"/>
              </a:spcAft>
              <a:buFont typeface="Arial" pitchFamily="34" charset="0"/>
              <a:buChar char="•"/>
              <a:defRPr/>
            </a:pPr>
            <a:r>
              <a:rPr lang="en-IN" dirty="0" smtClean="0"/>
              <a:t>    Intrusion </a:t>
            </a:r>
            <a:r>
              <a:rPr lang="en-IN" dirty="0"/>
              <a:t>prevention systems are network security devices that monitor network and/or system activities for malicious activity (</a:t>
            </a:r>
            <a:r>
              <a:rPr lang="en-IN" dirty="0" smtClean="0"/>
              <a:t>intrusion)</a:t>
            </a:r>
          </a:p>
          <a:p>
            <a:pPr marL="0" indent="0" algn="just" eaLnBrk="1" fontAlgn="auto" hangingPunct="1">
              <a:lnSpc>
                <a:spcPct val="150000"/>
              </a:lnSpc>
              <a:spcAft>
                <a:spcPts val="0"/>
              </a:spcAft>
              <a:buFont typeface="Arial" pitchFamily="34" charset="0"/>
              <a:buNone/>
              <a:defRPr/>
            </a:pPr>
            <a:r>
              <a:rPr lang="en-IN" dirty="0" smtClean="0"/>
              <a:t>Main </a:t>
            </a:r>
            <a:r>
              <a:rPr lang="en-IN" dirty="0"/>
              <a:t>functions of Intrusion Prevention System (IPS) </a:t>
            </a:r>
            <a:r>
              <a:rPr lang="en-IN" dirty="0" smtClean="0"/>
              <a:t>are</a:t>
            </a:r>
            <a:r>
              <a:rPr lang="en-IN" dirty="0"/>
              <a:t>:</a:t>
            </a:r>
            <a:endParaRPr lang="en-IN" dirty="0" smtClean="0"/>
          </a:p>
          <a:p>
            <a:pPr marL="0" indent="0" algn="just" eaLnBrk="1" fontAlgn="auto" hangingPunct="1">
              <a:lnSpc>
                <a:spcPct val="150000"/>
              </a:lnSpc>
              <a:spcAft>
                <a:spcPts val="0"/>
              </a:spcAft>
              <a:buFont typeface="Arial" pitchFamily="34" charset="0"/>
              <a:buNone/>
              <a:defRPr/>
            </a:pPr>
            <a:r>
              <a:rPr lang="en-IN" dirty="0" smtClean="0"/>
              <a:t>– </a:t>
            </a:r>
            <a:r>
              <a:rPr lang="en-IN" dirty="0"/>
              <a:t>Identify intrusion </a:t>
            </a:r>
            <a:endParaRPr lang="en-IN" dirty="0" smtClean="0"/>
          </a:p>
          <a:p>
            <a:pPr marL="0" indent="0" algn="just" eaLnBrk="1" fontAlgn="auto" hangingPunct="1">
              <a:lnSpc>
                <a:spcPct val="150000"/>
              </a:lnSpc>
              <a:spcAft>
                <a:spcPts val="0"/>
              </a:spcAft>
              <a:buFont typeface="Arial" pitchFamily="34" charset="0"/>
              <a:buNone/>
              <a:defRPr/>
            </a:pPr>
            <a:r>
              <a:rPr lang="en-IN" dirty="0" smtClean="0"/>
              <a:t>– </a:t>
            </a:r>
            <a:r>
              <a:rPr lang="en-IN" dirty="0"/>
              <a:t>Log information about intrusion </a:t>
            </a:r>
            <a:endParaRPr lang="en-IN" dirty="0" smtClean="0"/>
          </a:p>
          <a:p>
            <a:pPr marL="0" indent="0" algn="just" eaLnBrk="1" fontAlgn="auto" hangingPunct="1">
              <a:lnSpc>
                <a:spcPct val="150000"/>
              </a:lnSpc>
              <a:spcAft>
                <a:spcPts val="0"/>
              </a:spcAft>
              <a:buFont typeface="Arial" pitchFamily="34" charset="0"/>
              <a:buNone/>
              <a:defRPr/>
            </a:pPr>
            <a:r>
              <a:rPr lang="en-IN" dirty="0" smtClean="0"/>
              <a:t>– </a:t>
            </a:r>
            <a:r>
              <a:rPr lang="en-IN" dirty="0"/>
              <a:t>Attempt to block/stop intrusion and </a:t>
            </a:r>
            <a:endParaRPr lang="en-IN" dirty="0" smtClean="0"/>
          </a:p>
          <a:p>
            <a:pPr marL="0" indent="0" algn="just" eaLnBrk="1" fontAlgn="auto" hangingPunct="1">
              <a:lnSpc>
                <a:spcPct val="150000"/>
              </a:lnSpc>
              <a:spcAft>
                <a:spcPts val="0"/>
              </a:spcAft>
              <a:buFont typeface="Arial" pitchFamily="34" charset="0"/>
              <a:buNone/>
              <a:defRPr/>
            </a:pPr>
            <a:r>
              <a:rPr lang="en-IN" dirty="0" smtClean="0"/>
              <a:t>– </a:t>
            </a:r>
            <a:r>
              <a:rPr lang="en-IN" dirty="0"/>
              <a:t>Report </a:t>
            </a:r>
            <a:r>
              <a:rPr lang="en-IN" dirty="0" smtClean="0"/>
              <a:t>intrusion</a:t>
            </a:r>
          </a:p>
          <a:p>
            <a:pPr algn="just" eaLnBrk="1" fontAlgn="auto" hangingPunct="1">
              <a:lnSpc>
                <a:spcPct val="150000"/>
              </a:lnSpc>
              <a:spcAft>
                <a:spcPts val="0"/>
              </a:spcAft>
              <a:buFont typeface="Arial" pitchFamily="34" charset="0"/>
              <a:buChar char="•"/>
              <a:defRPr/>
            </a:pPr>
            <a:r>
              <a:rPr lang="en-IN" dirty="0" smtClean="0"/>
              <a:t>Intrusion </a:t>
            </a:r>
            <a:r>
              <a:rPr lang="en-IN" dirty="0"/>
              <a:t>Detection System (IDS) only detect </a:t>
            </a:r>
            <a:r>
              <a:rPr lang="en-IN" dirty="0" smtClean="0"/>
              <a:t>intrusions</a:t>
            </a:r>
            <a:endParaRPr lang="en-IN" dirty="0"/>
          </a:p>
        </p:txBody>
      </p:sp>
      <p:sp>
        <p:nvSpPr>
          <p:cNvPr id="4" name="Slide Number Placeholder 3"/>
          <p:cNvSpPr>
            <a:spLocks noGrp="1"/>
          </p:cNvSpPr>
          <p:nvPr>
            <p:ph type="sldNum" sz="quarter" idx="12"/>
          </p:nvPr>
        </p:nvSpPr>
        <p:spPr/>
        <p:txBody>
          <a:bodyPr/>
          <a:lstStyle/>
          <a:p>
            <a:pPr>
              <a:defRPr/>
            </a:pPr>
            <a:fld id="{C022AC89-CA53-43E6-A782-62A25BF62E3C}" type="slidenum">
              <a:rPr lang="en-IN"/>
              <a:pPr>
                <a:defRPr/>
              </a:pPr>
              <a:t>109</a:t>
            </a:fld>
            <a:endParaRPr lang="en-IN"/>
          </a:p>
        </p:txBody>
      </p:sp>
    </p:spTree>
    <p:extLst>
      <p:ext uri="{BB962C8B-B14F-4D97-AF65-F5344CB8AC3E}">
        <p14:creationId xmlns:p14="http://schemas.microsoft.com/office/powerpoint/2010/main" val="3426349757"/>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06400" y="304800"/>
            <a:ext cx="11582400" cy="838200"/>
          </a:xfrm>
        </p:spPr>
        <p:txBody>
          <a:bodyPr/>
          <a:lstStyle/>
          <a:p>
            <a:pPr eaLnBrk="1" hangingPunct="1"/>
            <a:r>
              <a:rPr lang="en-US" dirty="0" smtClean="0">
                <a:latin typeface="Times New Roman" pitchFamily="18" charset="0"/>
                <a:cs typeface="Times New Roman" pitchFamily="18" charset="0"/>
              </a:rPr>
              <a:t>Properties of Router</a:t>
            </a:r>
          </a:p>
        </p:txBody>
      </p:sp>
      <p:sp>
        <p:nvSpPr>
          <p:cNvPr id="45059" name="Content Placeholder 2"/>
          <p:cNvSpPr>
            <a:spLocks noGrp="1"/>
          </p:cNvSpPr>
          <p:nvPr>
            <p:ph idx="1"/>
          </p:nvPr>
        </p:nvSpPr>
        <p:spPr>
          <a:xfrm>
            <a:off x="406400" y="1493838"/>
            <a:ext cx="11582400" cy="4525962"/>
          </a:xfrm>
        </p:spPr>
        <p:txBody>
          <a:bodyPr rtlCol="0">
            <a:normAutofit/>
          </a:bodyPr>
          <a:lstStyle/>
          <a:p>
            <a:pPr algn="just" eaLnBrk="1" fontAlgn="auto" hangingPunct="1">
              <a:lnSpc>
                <a:spcPct val="150000"/>
              </a:lnSpc>
              <a:spcAft>
                <a:spcPts val="0"/>
              </a:spcAft>
              <a:buFont typeface="Arial" pitchFamily="34" charset="0"/>
              <a:buChar char="•"/>
              <a:defRPr/>
            </a:pPr>
            <a:r>
              <a:rPr lang="en-US" sz="2600" dirty="0" smtClean="0">
                <a:latin typeface="Times New Roman" charset="0"/>
                <a:cs typeface="Times New Roman" charset="0"/>
              </a:rPr>
              <a:t>A router, like a switch </a:t>
            </a:r>
            <a:r>
              <a:rPr lang="en-US" sz="2600" dirty="0" smtClean="0">
                <a:solidFill>
                  <a:srgbClr val="FF0000"/>
                </a:solidFill>
                <a:latin typeface="Times New Roman" charset="0"/>
                <a:cs typeface="Times New Roman" charset="0"/>
              </a:rPr>
              <a:t>f</a:t>
            </a:r>
            <a:r>
              <a:rPr lang="en-US" sz="2600" b="1" i="1" dirty="0" smtClean="0">
                <a:solidFill>
                  <a:srgbClr val="FF0000"/>
                </a:solidFill>
                <a:latin typeface="Times New Roman" charset="0"/>
                <a:cs typeface="Times New Roman" charset="0"/>
              </a:rPr>
              <a:t>orwards packets based on address</a:t>
            </a:r>
            <a:r>
              <a:rPr lang="en-US" sz="2600" dirty="0" smtClean="0">
                <a:solidFill>
                  <a:srgbClr val="FF0000"/>
                </a:solidFill>
                <a:latin typeface="Times New Roman" charset="0"/>
                <a:cs typeface="Times New Roman" charset="0"/>
              </a:rPr>
              <a:t>.</a:t>
            </a:r>
          </a:p>
          <a:p>
            <a:pPr algn="just" eaLnBrk="1" fontAlgn="auto" hangingPunct="1">
              <a:lnSpc>
                <a:spcPct val="150000"/>
              </a:lnSpc>
              <a:spcAft>
                <a:spcPts val="0"/>
              </a:spcAft>
              <a:buFont typeface="Arial" pitchFamily="34" charset="0"/>
              <a:buChar char="•"/>
              <a:defRPr/>
            </a:pPr>
            <a:r>
              <a:rPr lang="en-US" sz="2600" dirty="0" smtClean="0">
                <a:latin typeface="Times New Roman" charset="0"/>
                <a:cs typeface="Times New Roman" charset="0"/>
              </a:rPr>
              <a:t>A router </a:t>
            </a:r>
            <a:r>
              <a:rPr lang="en-US" sz="2600" b="1" i="1" dirty="0" smtClean="0">
                <a:solidFill>
                  <a:srgbClr val="FF0000"/>
                </a:solidFill>
                <a:latin typeface="Times New Roman" charset="0"/>
                <a:cs typeface="Times New Roman" charset="0"/>
              </a:rPr>
              <a:t>uses the IP address to forward packets</a:t>
            </a:r>
            <a:r>
              <a:rPr lang="en-US" sz="2600" dirty="0" smtClean="0">
                <a:latin typeface="Times New Roman" charset="0"/>
                <a:cs typeface="Times New Roman" charset="0"/>
              </a:rPr>
              <a:t>. This allows the network to go across different protocols.</a:t>
            </a:r>
          </a:p>
          <a:p>
            <a:pPr algn="just" eaLnBrk="1" fontAlgn="auto" hangingPunct="1">
              <a:lnSpc>
                <a:spcPct val="150000"/>
              </a:lnSpc>
              <a:spcAft>
                <a:spcPts val="0"/>
              </a:spcAft>
              <a:buFont typeface="Arial" pitchFamily="34" charset="0"/>
              <a:buChar char="•"/>
              <a:defRPr/>
            </a:pPr>
            <a:r>
              <a:rPr lang="en-US" sz="2600" dirty="0" smtClean="0">
                <a:latin typeface="Times New Roman" charset="0"/>
                <a:cs typeface="Times New Roman" charset="0"/>
              </a:rPr>
              <a:t>Routers </a:t>
            </a:r>
            <a:r>
              <a:rPr lang="en-US" sz="2600" b="1" i="1" dirty="0" smtClean="0">
                <a:solidFill>
                  <a:srgbClr val="FF0000"/>
                </a:solidFill>
                <a:latin typeface="Times New Roman" charset="0"/>
                <a:cs typeface="Times New Roman" charset="0"/>
              </a:rPr>
              <a:t>forward packets based on software</a:t>
            </a:r>
            <a:r>
              <a:rPr lang="en-US" sz="2600" dirty="0" smtClean="0">
                <a:latin typeface="Times New Roman" charset="0"/>
                <a:cs typeface="Times New Roman" charset="0"/>
              </a:rPr>
              <a:t> while a switch (Layer 3 for example) forwards using hardware called ASIC (Application Specific Integrated Circuits)</a:t>
            </a:r>
          </a:p>
          <a:p>
            <a:pPr algn="just" eaLnBrk="1" fontAlgn="auto" hangingPunct="1">
              <a:lnSpc>
                <a:spcPct val="150000"/>
              </a:lnSpc>
              <a:spcAft>
                <a:spcPts val="0"/>
              </a:spcAft>
              <a:buFont typeface="Arial" pitchFamily="34" charset="0"/>
              <a:buChar char="•"/>
              <a:defRPr/>
            </a:pPr>
            <a:r>
              <a:rPr lang="en-US" sz="2600" dirty="0" smtClean="0">
                <a:latin typeface="Times New Roman" charset="0"/>
                <a:cs typeface="Times New Roman" charset="0"/>
              </a:rPr>
              <a:t>Routers </a:t>
            </a:r>
            <a:r>
              <a:rPr lang="en-US" sz="2600" b="1" i="1" dirty="0" smtClean="0">
                <a:solidFill>
                  <a:srgbClr val="FF0000"/>
                </a:solidFill>
                <a:latin typeface="Times New Roman" charset="0"/>
                <a:cs typeface="Times New Roman" charset="0"/>
              </a:rPr>
              <a:t>support different WAN technologies</a:t>
            </a:r>
            <a:r>
              <a:rPr lang="en-US" sz="2600" dirty="0" smtClean="0">
                <a:latin typeface="Times New Roman" charset="0"/>
                <a:cs typeface="Times New Roman" charset="0"/>
              </a:rPr>
              <a:t> but switches do not.</a:t>
            </a:r>
          </a:p>
          <a:p>
            <a:pPr algn="just" eaLnBrk="1" fontAlgn="auto" hangingPunct="1">
              <a:lnSpc>
                <a:spcPct val="150000"/>
              </a:lnSpc>
              <a:spcAft>
                <a:spcPts val="0"/>
              </a:spcAft>
              <a:buFont typeface="Arial" pitchFamily="34" charset="0"/>
              <a:buChar char="•"/>
              <a:defRPr/>
            </a:pPr>
            <a:endParaRPr lang="en-US" sz="2600" dirty="0" smtClean="0">
              <a:latin typeface="Times New Roman" charset="0"/>
              <a:cs typeface="Times New Roman" charset="0"/>
            </a:endParaRPr>
          </a:p>
        </p:txBody>
      </p:sp>
    </p:spTree>
    <p:extLst>
      <p:ext uri="{BB962C8B-B14F-4D97-AF65-F5344CB8AC3E}">
        <p14:creationId xmlns:p14="http://schemas.microsoft.com/office/powerpoint/2010/main" val="2050170042"/>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type="body" idx="1"/>
          </p:nvPr>
        </p:nvSpPr>
        <p:spPr>
          <a:xfrm>
            <a:off x="406400" y="1371601"/>
            <a:ext cx="11480800" cy="4754563"/>
          </a:xfrm>
        </p:spPr>
        <p:txBody>
          <a:bodyPr/>
          <a:lstStyle/>
          <a:p>
            <a:pPr algn="just" eaLnBrk="1" hangingPunct="1">
              <a:lnSpc>
                <a:spcPct val="150000"/>
              </a:lnSpc>
            </a:pPr>
            <a:r>
              <a:rPr lang="en-US" smtClean="0"/>
              <a:t>Intrusion Prevention System (IPS) is any device (hardware or software) that has the ability to detect attacks, both known and unknown, and prevent the attack from being successful. </a:t>
            </a:r>
          </a:p>
          <a:p>
            <a:pPr algn="just" eaLnBrk="1" hangingPunct="1">
              <a:lnSpc>
                <a:spcPct val="150000"/>
              </a:lnSpc>
            </a:pPr>
            <a:r>
              <a:rPr lang="en-US" smtClean="0">
                <a:cs typeface="Arial" charset="0"/>
              </a:rPr>
              <a:t>The bad guys are always one step ahead of the security professionals.</a:t>
            </a:r>
          </a:p>
          <a:p>
            <a:pPr algn="just" eaLnBrk="1" hangingPunct="1">
              <a:lnSpc>
                <a:spcPct val="150000"/>
              </a:lnSpc>
            </a:pPr>
            <a:r>
              <a:rPr lang="en-US" smtClean="0">
                <a:cs typeface="Arial" charset="0"/>
              </a:rPr>
              <a:t>Security professionals try and come up with innovative means to detect and prevent attacks.</a:t>
            </a:r>
          </a:p>
          <a:p>
            <a:pPr algn="just" eaLnBrk="1" hangingPunct="1">
              <a:lnSpc>
                <a:spcPct val="150000"/>
              </a:lnSpc>
            </a:pPr>
            <a:r>
              <a:rPr lang="en-US" smtClean="0">
                <a:cs typeface="Arial" charset="0"/>
              </a:rPr>
              <a:t>IPS is a preventive device rather than a detective device (IDS).</a:t>
            </a:r>
          </a:p>
          <a:p>
            <a:pPr algn="just" eaLnBrk="1" hangingPunct="1">
              <a:lnSpc>
                <a:spcPct val="150000"/>
              </a:lnSpc>
            </a:pPr>
            <a:endParaRPr lang="en-US" smtClean="0">
              <a:cs typeface="Arial" charset="0"/>
            </a:endParaRPr>
          </a:p>
          <a:p>
            <a:pPr algn="just" eaLnBrk="1" hangingPunct="1">
              <a:lnSpc>
                <a:spcPct val="150000"/>
              </a:lnSpc>
            </a:pPr>
            <a:endParaRPr lang="en-US" smtClean="0">
              <a:cs typeface="Arial" charset="0"/>
            </a:endParaRPr>
          </a:p>
          <a:p>
            <a:pPr algn="just" eaLnBrk="1" hangingPunct="1">
              <a:lnSpc>
                <a:spcPct val="150000"/>
              </a:lnSpc>
            </a:pPr>
            <a:endParaRPr lang="en-US" smtClean="0">
              <a:cs typeface="Arial" charset="0"/>
            </a:endParaRPr>
          </a:p>
          <a:p>
            <a:pPr algn="just" eaLnBrk="1" hangingPunct="1">
              <a:lnSpc>
                <a:spcPct val="150000"/>
              </a:lnSpc>
            </a:pPr>
            <a:endParaRPr lang="en-US" smtClean="0"/>
          </a:p>
        </p:txBody>
      </p:sp>
      <p:sp>
        <p:nvSpPr>
          <p:cNvPr id="115715" name="Rectangle 4"/>
          <p:cNvSpPr>
            <a:spLocks noGrp="1" noChangeArrowheads="1"/>
          </p:cNvSpPr>
          <p:nvPr>
            <p:ph type="title"/>
          </p:nvPr>
        </p:nvSpPr>
        <p:spPr>
          <a:xfrm>
            <a:off x="44451" y="304800"/>
            <a:ext cx="12192000" cy="762000"/>
          </a:xfrm>
        </p:spPr>
        <p:txBody>
          <a:bodyPr/>
          <a:lstStyle/>
          <a:p>
            <a:pPr eaLnBrk="1" hangingPunct="1"/>
            <a:r>
              <a:rPr lang="en-US" smtClean="0"/>
              <a:t>IPS</a:t>
            </a:r>
          </a:p>
        </p:txBody>
      </p:sp>
    </p:spTree>
    <p:extLst>
      <p:ext uri="{BB962C8B-B14F-4D97-AF65-F5344CB8AC3E}">
        <p14:creationId xmlns:p14="http://schemas.microsoft.com/office/powerpoint/2010/main" val="3876720679"/>
      </p:ext>
    </p:extLst>
  </p:cSld>
  <p:clrMapOvr>
    <a:masterClrMapping/>
  </p:clrMapOvr>
  <p:transition spd="slow">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type="body" idx="1"/>
          </p:nvPr>
        </p:nvSpPr>
        <p:spPr>
          <a:xfrm>
            <a:off x="812800" y="1600200"/>
            <a:ext cx="10871200" cy="4114800"/>
          </a:xfrm>
        </p:spPr>
        <p:txBody>
          <a:bodyPr/>
          <a:lstStyle/>
          <a:p>
            <a:pPr marL="0" indent="0" eaLnBrk="1" hangingPunct="1">
              <a:buFont typeface="Arial" charset="0"/>
              <a:buNone/>
            </a:pPr>
            <a:r>
              <a:rPr lang="en-US" smtClean="0"/>
              <a:t>Broadly classified into two categories</a:t>
            </a:r>
          </a:p>
          <a:p>
            <a:pPr lvl="1" eaLnBrk="1" hangingPunct="1"/>
            <a:endParaRPr lang="en-US" b="1" smtClean="0"/>
          </a:p>
          <a:p>
            <a:pPr lvl="1" eaLnBrk="1" hangingPunct="1"/>
            <a:r>
              <a:rPr lang="en-US" smtClean="0"/>
              <a:t>Host IPS (HIPS)</a:t>
            </a:r>
          </a:p>
          <a:p>
            <a:pPr lvl="1" eaLnBrk="1" hangingPunct="1"/>
            <a:endParaRPr lang="en-US" smtClean="0"/>
          </a:p>
          <a:p>
            <a:pPr lvl="1" eaLnBrk="1" hangingPunct="1"/>
            <a:r>
              <a:rPr lang="en-US" smtClean="0"/>
              <a:t>Network IPS (NIPS)</a:t>
            </a:r>
          </a:p>
        </p:txBody>
      </p:sp>
      <p:sp>
        <p:nvSpPr>
          <p:cNvPr id="116739" name="Rectangle 4"/>
          <p:cNvSpPr>
            <a:spLocks noGrp="1" noChangeArrowheads="1"/>
          </p:cNvSpPr>
          <p:nvPr>
            <p:ph type="title"/>
          </p:nvPr>
        </p:nvSpPr>
        <p:spPr>
          <a:xfrm>
            <a:off x="0" y="152400"/>
            <a:ext cx="12192000" cy="1143000"/>
          </a:xfrm>
        </p:spPr>
        <p:txBody>
          <a:bodyPr/>
          <a:lstStyle/>
          <a:p>
            <a:pPr eaLnBrk="1" hangingPunct="1"/>
            <a:r>
              <a:rPr lang="en-US" smtClean="0"/>
              <a:t>CLASSIFICATION OF IPS  </a:t>
            </a:r>
          </a:p>
        </p:txBody>
      </p:sp>
    </p:spTree>
    <p:extLst>
      <p:ext uri="{BB962C8B-B14F-4D97-AF65-F5344CB8AC3E}">
        <p14:creationId xmlns:p14="http://schemas.microsoft.com/office/powerpoint/2010/main" val="3392238204"/>
      </p:ext>
    </p:extLst>
  </p:cSld>
  <p:clrMapOvr>
    <a:masterClrMapping/>
  </p:clrMapOvr>
  <p:transition spd="slow">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type="body" idx="1"/>
          </p:nvPr>
        </p:nvSpPr>
        <p:spPr>
          <a:xfrm>
            <a:off x="609600" y="1447800"/>
            <a:ext cx="11176000" cy="4648200"/>
          </a:xfrm>
        </p:spPr>
        <p:txBody>
          <a:bodyPr/>
          <a:lstStyle/>
          <a:p>
            <a:pPr algn="just" eaLnBrk="1" hangingPunct="1">
              <a:lnSpc>
                <a:spcPct val="150000"/>
              </a:lnSpc>
            </a:pPr>
            <a:r>
              <a:rPr lang="en-US" smtClean="0"/>
              <a:t>HIPS is installed directly on the system being protected</a:t>
            </a:r>
          </a:p>
          <a:p>
            <a:pPr algn="just" eaLnBrk="1" hangingPunct="1">
              <a:lnSpc>
                <a:spcPct val="150000"/>
              </a:lnSpc>
            </a:pPr>
            <a:r>
              <a:rPr lang="en-US" smtClean="0"/>
              <a:t>It binds closely with the operating system kernel and services, it monitors and intercepts system calls to the kernel in order to prevent attacks as well as log them.</a:t>
            </a:r>
          </a:p>
        </p:txBody>
      </p:sp>
      <p:sp>
        <p:nvSpPr>
          <p:cNvPr id="117763" name="Rectangle 4"/>
          <p:cNvSpPr>
            <a:spLocks noGrp="1" noChangeArrowheads="1"/>
          </p:cNvSpPr>
          <p:nvPr>
            <p:ph type="title"/>
          </p:nvPr>
        </p:nvSpPr>
        <p:spPr>
          <a:xfrm>
            <a:off x="2743200" y="304800"/>
            <a:ext cx="7213600" cy="839788"/>
          </a:xfrm>
        </p:spPr>
        <p:txBody>
          <a:bodyPr/>
          <a:lstStyle/>
          <a:p>
            <a:pPr eaLnBrk="1" hangingPunct="1"/>
            <a:r>
              <a:rPr lang="en-US" smtClean="0"/>
              <a:t>HOST Based-IPS</a:t>
            </a:r>
          </a:p>
        </p:txBody>
      </p:sp>
    </p:spTree>
    <p:extLst>
      <p:ext uri="{BB962C8B-B14F-4D97-AF65-F5344CB8AC3E}">
        <p14:creationId xmlns:p14="http://schemas.microsoft.com/office/powerpoint/2010/main" val="4109493736"/>
      </p:ext>
    </p:extLst>
  </p:cSld>
  <p:clrMapOvr>
    <a:masterClrMapping/>
  </p:clrMapOvr>
  <p:transition spd="slow">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body" idx="1"/>
          </p:nvPr>
        </p:nvSpPr>
        <p:spPr>
          <a:xfrm>
            <a:off x="406400" y="1524001"/>
            <a:ext cx="11379200" cy="4632325"/>
          </a:xfrm>
        </p:spPr>
        <p:txBody>
          <a:bodyPr/>
          <a:lstStyle/>
          <a:p>
            <a:pPr algn="just" eaLnBrk="1" hangingPunct="1">
              <a:lnSpc>
                <a:spcPct val="160000"/>
              </a:lnSpc>
            </a:pPr>
            <a:r>
              <a:rPr lang="en-US" smtClean="0"/>
              <a:t>Has two network interfaces, one designated as internal and one as external. </a:t>
            </a:r>
          </a:p>
          <a:p>
            <a:pPr algn="just" eaLnBrk="1" hangingPunct="1">
              <a:lnSpc>
                <a:spcPct val="160000"/>
              </a:lnSpc>
            </a:pPr>
            <a:r>
              <a:rPr lang="en-US" smtClean="0"/>
              <a:t>Packets passed through both interfaces and  they  determined whether the packet being examined poses a threat. </a:t>
            </a:r>
          </a:p>
          <a:p>
            <a:pPr algn="just" eaLnBrk="1" hangingPunct="1">
              <a:lnSpc>
                <a:spcPct val="160000"/>
              </a:lnSpc>
            </a:pPr>
            <a:r>
              <a:rPr lang="en-US" smtClean="0"/>
              <a:t>If it  detects a malicious packet, an alert is raised, the packets are discarded immediately. Legitimate packets are passed through to the second interface and on to their intended destination. </a:t>
            </a:r>
          </a:p>
        </p:txBody>
      </p:sp>
      <p:sp>
        <p:nvSpPr>
          <p:cNvPr id="118787" name="Rectangle 4"/>
          <p:cNvSpPr>
            <a:spLocks noGrp="1" noChangeArrowheads="1"/>
          </p:cNvSpPr>
          <p:nvPr>
            <p:ph type="title"/>
          </p:nvPr>
        </p:nvSpPr>
        <p:spPr>
          <a:xfrm>
            <a:off x="812800" y="304800"/>
            <a:ext cx="10363200" cy="1143000"/>
          </a:xfrm>
        </p:spPr>
        <p:txBody>
          <a:bodyPr/>
          <a:lstStyle/>
          <a:p>
            <a:pPr eaLnBrk="1" hangingPunct="1"/>
            <a:r>
              <a:rPr lang="en-US" smtClean="0">
                <a:latin typeface="Arial" charset="0"/>
              </a:rPr>
              <a:t>NETWORK Based-IPS   </a:t>
            </a:r>
          </a:p>
        </p:txBody>
      </p:sp>
    </p:spTree>
    <p:extLst>
      <p:ext uri="{BB962C8B-B14F-4D97-AF65-F5344CB8AC3E}">
        <p14:creationId xmlns:p14="http://schemas.microsoft.com/office/powerpoint/2010/main" val="1318180924"/>
      </p:ext>
    </p:extLst>
  </p:cSld>
  <p:clrMapOvr>
    <a:masterClrMapping/>
  </p:clrMapOvr>
  <p:transition spd="slow">
    <p:wheel spokes="1"/>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381000"/>
            <a:ext cx="11480800" cy="1255713"/>
          </a:xfrm>
        </p:spPr>
        <p:txBody>
          <a:bodyPr rtlCol="0">
            <a:normAutofit/>
          </a:bodyPr>
          <a:lstStyle/>
          <a:p>
            <a:pPr eaLnBrk="1" fontAlgn="auto" hangingPunct="1">
              <a:spcAft>
                <a:spcPts val="0"/>
              </a:spcAft>
              <a:defRPr/>
            </a:pPr>
            <a:r>
              <a:rPr lang="en-US" dirty="0" smtClean="0">
                <a:latin typeface="Arial" panose="020B0604020202020204" pitchFamily="34" charset="0"/>
              </a:rPr>
              <a:t>INTRUSION PREVENTION TECHNIQUES..</a:t>
            </a:r>
          </a:p>
        </p:txBody>
      </p:sp>
      <p:sp>
        <p:nvSpPr>
          <p:cNvPr id="119811" name="Rectangle 3"/>
          <p:cNvSpPr>
            <a:spLocks noGrp="1" noChangeArrowheads="1"/>
          </p:cNvSpPr>
          <p:nvPr>
            <p:ph type="body" idx="1"/>
          </p:nvPr>
        </p:nvSpPr>
        <p:spPr>
          <a:xfrm>
            <a:off x="609600" y="1981200"/>
            <a:ext cx="11074400" cy="4114800"/>
          </a:xfrm>
        </p:spPr>
        <p:txBody>
          <a:bodyPr/>
          <a:lstStyle/>
          <a:p>
            <a:pPr eaLnBrk="1" hangingPunct="1">
              <a:lnSpc>
                <a:spcPct val="90000"/>
              </a:lnSpc>
            </a:pPr>
            <a:r>
              <a:rPr lang="en-US" smtClean="0"/>
              <a:t>Inline network intrusion protection systems.</a:t>
            </a:r>
          </a:p>
          <a:p>
            <a:pPr eaLnBrk="1" hangingPunct="1">
              <a:lnSpc>
                <a:spcPct val="90000"/>
              </a:lnSpc>
            </a:pPr>
            <a:endParaRPr lang="en-US" smtClean="0"/>
          </a:p>
          <a:p>
            <a:pPr eaLnBrk="1" hangingPunct="1">
              <a:lnSpc>
                <a:spcPct val="90000"/>
              </a:lnSpc>
            </a:pPr>
            <a:r>
              <a:rPr lang="en-US" smtClean="0"/>
              <a:t>Layer seven switches.</a:t>
            </a:r>
          </a:p>
          <a:p>
            <a:pPr eaLnBrk="1" hangingPunct="1">
              <a:lnSpc>
                <a:spcPct val="90000"/>
              </a:lnSpc>
            </a:pPr>
            <a:endParaRPr lang="en-US" smtClean="0"/>
          </a:p>
          <a:p>
            <a:pPr eaLnBrk="1" hangingPunct="1">
              <a:lnSpc>
                <a:spcPct val="90000"/>
              </a:lnSpc>
            </a:pPr>
            <a:r>
              <a:rPr lang="en-US" smtClean="0"/>
              <a:t>Application firewalls.</a:t>
            </a:r>
          </a:p>
          <a:p>
            <a:pPr eaLnBrk="1" hangingPunct="1">
              <a:lnSpc>
                <a:spcPct val="90000"/>
              </a:lnSpc>
            </a:pPr>
            <a:endParaRPr lang="en-US" smtClean="0"/>
          </a:p>
          <a:p>
            <a:pPr eaLnBrk="1" hangingPunct="1">
              <a:lnSpc>
                <a:spcPct val="90000"/>
              </a:lnSpc>
            </a:pPr>
            <a:r>
              <a:rPr lang="en-US" smtClean="0"/>
              <a:t>Hybrid switches.</a:t>
            </a:r>
          </a:p>
          <a:p>
            <a:pPr eaLnBrk="1" hangingPunct="1">
              <a:lnSpc>
                <a:spcPct val="90000"/>
              </a:lnSpc>
            </a:pPr>
            <a:endParaRPr lang="en-US" smtClean="0"/>
          </a:p>
          <a:p>
            <a:pPr eaLnBrk="1" hangingPunct="1">
              <a:lnSpc>
                <a:spcPct val="90000"/>
              </a:lnSpc>
            </a:pPr>
            <a:r>
              <a:rPr lang="en-US" smtClean="0"/>
              <a:t>Deceptive applications.</a:t>
            </a:r>
          </a:p>
        </p:txBody>
      </p:sp>
    </p:spTree>
    <p:extLst>
      <p:ext uri="{BB962C8B-B14F-4D97-AF65-F5344CB8AC3E}">
        <p14:creationId xmlns:p14="http://schemas.microsoft.com/office/powerpoint/2010/main" val="2921807552"/>
      </p:ext>
    </p:extLst>
  </p:cSld>
  <p:clrMapOvr>
    <a:masterClrMapping/>
  </p:clrMapOvr>
  <p:transition spd="slow">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6567" y="152400"/>
            <a:ext cx="12192000" cy="1143000"/>
          </a:xfrm>
        </p:spPr>
        <p:txBody>
          <a:bodyPr/>
          <a:lstStyle/>
          <a:p>
            <a:pPr eaLnBrk="1" hangingPunct="1"/>
            <a:r>
              <a:rPr lang="en-US" smtClean="0"/>
              <a:t>INLINE NETWORK IPS </a:t>
            </a:r>
          </a:p>
        </p:txBody>
      </p:sp>
      <p:sp>
        <p:nvSpPr>
          <p:cNvPr id="32771" name="Rectangle 3"/>
          <p:cNvSpPr>
            <a:spLocks noGrp="1" noChangeArrowheads="1"/>
          </p:cNvSpPr>
          <p:nvPr>
            <p:ph idx="1"/>
          </p:nvPr>
        </p:nvSpPr>
        <p:spPr>
          <a:xfrm>
            <a:off x="508000" y="1447800"/>
            <a:ext cx="11277600" cy="4495800"/>
          </a:xfrm>
        </p:spPr>
        <p:txBody>
          <a:bodyPr rtlCol="0">
            <a:normAutofit/>
          </a:bodyPr>
          <a:lstStyle/>
          <a:p>
            <a:pPr algn="just" eaLnBrk="1" fontAlgn="auto" hangingPunct="1">
              <a:lnSpc>
                <a:spcPct val="160000"/>
              </a:lnSpc>
              <a:spcAft>
                <a:spcPts val="0"/>
              </a:spcAft>
              <a:buFont typeface="Arial" pitchFamily="34" charset="0"/>
              <a:buChar char="•"/>
              <a:defRPr/>
            </a:pPr>
            <a:r>
              <a:rPr lang="en-US" dirty="0"/>
              <a:t>It is configured with two NICs, one for management and one for detection.</a:t>
            </a:r>
          </a:p>
          <a:p>
            <a:pPr algn="just" eaLnBrk="1" fontAlgn="auto" hangingPunct="1">
              <a:lnSpc>
                <a:spcPct val="160000"/>
              </a:lnSpc>
              <a:spcAft>
                <a:spcPts val="0"/>
              </a:spcAft>
              <a:buFont typeface="Arial" pitchFamily="34" charset="0"/>
              <a:buChar char="•"/>
              <a:defRPr/>
            </a:pPr>
            <a:r>
              <a:rPr lang="en-US" dirty="0"/>
              <a:t>NIC that is configured for detection usually does not have an IP address assigned .</a:t>
            </a:r>
          </a:p>
          <a:p>
            <a:pPr algn="just" eaLnBrk="1" fontAlgn="auto" hangingPunct="1">
              <a:lnSpc>
                <a:spcPct val="160000"/>
              </a:lnSpc>
              <a:spcAft>
                <a:spcPts val="0"/>
              </a:spcAft>
              <a:buFont typeface="Arial" pitchFamily="34" charset="0"/>
              <a:buChar char="•"/>
              <a:defRPr/>
            </a:pPr>
            <a:r>
              <a:rPr lang="en-US" dirty="0"/>
              <a:t>It works by sitting between the systems that need to be protected and the rest of the network.</a:t>
            </a:r>
          </a:p>
          <a:p>
            <a:pPr algn="just" eaLnBrk="1" fontAlgn="auto" hangingPunct="1">
              <a:lnSpc>
                <a:spcPct val="160000"/>
              </a:lnSpc>
              <a:spcAft>
                <a:spcPts val="0"/>
              </a:spcAft>
              <a:buFont typeface="Arial" pitchFamily="34" charset="0"/>
              <a:buChar char="•"/>
              <a:defRPr/>
            </a:pPr>
            <a:r>
              <a:rPr lang="en-US" dirty="0"/>
              <a:t>It inspects the packet for any intrusion that it is configured to look for. </a:t>
            </a:r>
          </a:p>
        </p:txBody>
      </p:sp>
    </p:spTree>
    <p:extLst>
      <p:ext uri="{BB962C8B-B14F-4D97-AF65-F5344CB8AC3E}">
        <p14:creationId xmlns:p14="http://schemas.microsoft.com/office/powerpoint/2010/main" val="3213123108"/>
      </p:ext>
    </p:extLst>
  </p:cSld>
  <p:clrMapOvr>
    <a:masterClrMapping/>
  </p:clrMapOvr>
  <p:transition spd="slow">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4"/>
          <p:cNvSpPr>
            <a:spLocks noGrp="1" noChangeArrowheads="1"/>
          </p:cNvSpPr>
          <p:nvPr>
            <p:ph type="title"/>
          </p:nvPr>
        </p:nvSpPr>
        <p:spPr>
          <a:xfrm>
            <a:off x="508000" y="304800"/>
            <a:ext cx="11176000" cy="1143000"/>
          </a:xfrm>
        </p:spPr>
        <p:txBody>
          <a:bodyPr/>
          <a:lstStyle/>
          <a:p>
            <a:pPr eaLnBrk="1" hangingPunct="1"/>
            <a:r>
              <a:rPr lang="en-US" smtClean="0"/>
              <a:t>LAYER SEVEN SWITCHES </a:t>
            </a:r>
          </a:p>
        </p:txBody>
      </p:sp>
      <p:sp>
        <p:nvSpPr>
          <p:cNvPr id="121859" name="Rectangle 3"/>
          <p:cNvSpPr>
            <a:spLocks noGrp="1" noChangeArrowheads="1"/>
          </p:cNvSpPr>
          <p:nvPr>
            <p:ph idx="1"/>
          </p:nvPr>
        </p:nvSpPr>
        <p:spPr>
          <a:xfrm>
            <a:off x="508000" y="1524000"/>
            <a:ext cx="11277600" cy="4724400"/>
          </a:xfrm>
        </p:spPr>
        <p:txBody>
          <a:bodyPr/>
          <a:lstStyle/>
          <a:p>
            <a:pPr algn="just" eaLnBrk="1" hangingPunct="1">
              <a:lnSpc>
                <a:spcPct val="150000"/>
              </a:lnSpc>
            </a:pPr>
            <a:r>
              <a:rPr lang="en-US" sz="2200" smtClean="0"/>
              <a:t>Placing these devices in front of your firewalls would give protection for the entire network. </a:t>
            </a:r>
          </a:p>
          <a:p>
            <a:pPr algn="just" eaLnBrk="1" hangingPunct="1">
              <a:lnSpc>
                <a:spcPct val="150000"/>
              </a:lnSpc>
            </a:pPr>
            <a:r>
              <a:rPr lang="en-US" sz="2200" smtClean="0"/>
              <a:t>However the drawbacks are that they can only stop attacks that they know about.</a:t>
            </a:r>
          </a:p>
          <a:p>
            <a:pPr algn="just" eaLnBrk="1" hangingPunct="1">
              <a:lnSpc>
                <a:spcPct val="150000"/>
              </a:lnSpc>
            </a:pPr>
            <a:r>
              <a:rPr lang="en-US" sz="2200" smtClean="0"/>
              <a:t>The only attack they can stop that most others IPS can’t are the DoS attacks. </a:t>
            </a:r>
          </a:p>
        </p:txBody>
      </p:sp>
    </p:spTree>
    <p:extLst>
      <p:ext uri="{BB962C8B-B14F-4D97-AF65-F5344CB8AC3E}">
        <p14:creationId xmlns:p14="http://schemas.microsoft.com/office/powerpoint/2010/main" val="1355485595"/>
      </p:ext>
    </p:extLst>
  </p:cSld>
  <p:clrMapOvr>
    <a:masterClrMapping/>
  </p:clrMapOvr>
  <p:transition spd="slow">
    <p:fad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4"/>
          <p:cNvSpPr>
            <a:spLocks noGrp="1" noChangeArrowheads="1"/>
          </p:cNvSpPr>
          <p:nvPr>
            <p:ph type="title"/>
          </p:nvPr>
        </p:nvSpPr>
        <p:spPr>
          <a:xfrm>
            <a:off x="914400" y="381000"/>
            <a:ext cx="10769600" cy="979488"/>
          </a:xfrm>
        </p:spPr>
        <p:txBody>
          <a:bodyPr/>
          <a:lstStyle/>
          <a:p>
            <a:pPr eaLnBrk="1" hangingPunct="1"/>
            <a:r>
              <a:rPr lang="en-US" smtClean="0"/>
              <a:t>APPLICATION FIREWALLS </a:t>
            </a:r>
          </a:p>
        </p:txBody>
      </p:sp>
      <p:sp>
        <p:nvSpPr>
          <p:cNvPr id="36866" name="Rectangle 3"/>
          <p:cNvSpPr>
            <a:spLocks noGrp="1" noChangeArrowheads="1"/>
          </p:cNvSpPr>
          <p:nvPr>
            <p:ph idx="1"/>
          </p:nvPr>
        </p:nvSpPr>
        <p:spPr>
          <a:xfrm>
            <a:off x="406400" y="1371600"/>
            <a:ext cx="11480800" cy="4724400"/>
          </a:xfrm>
        </p:spPr>
        <p:txBody>
          <a:bodyPr rtlCol="0">
            <a:normAutofit/>
          </a:bodyPr>
          <a:lstStyle/>
          <a:p>
            <a:pPr algn="just" eaLnBrk="1" fontAlgn="auto" hangingPunct="1">
              <a:lnSpc>
                <a:spcPct val="150000"/>
              </a:lnSpc>
              <a:spcAft>
                <a:spcPts val="0"/>
              </a:spcAft>
              <a:buFont typeface="Arial" pitchFamily="34" charset="0"/>
              <a:buChar char="•"/>
              <a:defRPr/>
            </a:pPr>
            <a:r>
              <a:rPr lang="en-US" dirty="0"/>
              <a:t>These IPSs are loaded on each server that is to be protected. </a:t>
            </a:r>
          </a:p>
          <a:p>
            <a:pPr algn="just" eaLnBrk="1" fontAlgn="auto" hangingPunct="1">
              <a:lnSpc>
                <a:spcPct val="150000"/>
              </a:lnSpc>
              <a:spcAft>
                <a:spcPts val="0"/>
              </a:spcAft>
              <a:buFont typeface="Arial" pitchFamily="34" charset="0"/>
              <a:buChar char="•"/>
              <a:defRPr/>
            </a:pPr>
            <a:r>
              <a:rPr lang="en-US" dirty="0"/>
              <a:t>These types of IPSs are customizable to each application that they are to protect. </a:t>
            </a:r>
          </a:p>
          <a:p>
            <a:pPr algn="just" eaLnBrk="1" fontAlgn="auto" hangingPunct="1">
              <a:lnSpc>
                <a:spcPct val="150000"/>
              </a:lnSpc>
              <a:spcAft>
                <a:spcPts val="0"/>
              </a:spcAft>
              <a:buFont typeface="Arial" pitchFamily="34" charset="0"/>
              <a:buChar char="•"/>
              <a:defRPr/>
            </a:pPr>
            <a:r>
              <a:rPr lang="en-US" dirty="0"/>
              <a:t>It profiles a system before protecting it. During the profiling it watches the user’s interaction with the application and the applications interaction with the operating system to determine what legitimate interaction looks like.</a:t>
            </a:r>
          </a:p>
          <a:p>
            <a:pPr algn="just" eaLnBrk="1" fontAlgn="auto" hangingPunct="1">
              <a:lnSpc>
                <a:spcPct val="150000"/>
              </a:lnSpc>
              <a:spcAft>
                <a:spcPts val="0"/>
              </a:spcAft>
              <a:buFont typeface="Arial" pitchFamily="34" charset="0"/>
              <a:buChar char="•"/>
              <a:defRPr/>
            </a:pPr>
            <a:r>
              <a:rPr lang="en-US" dirty="0"/>
              <a:t>The drawback is that when the application is updated it might have to be profiled again so that it does not block legitimate use. </a:t>
            </a:r>
          </a:p>
        </p:txBody>
      </p:sp>
    </p:spTree>
    <p:extLst>
      <p:ext uri="{BB962C8B-B14F-4D97-AF65-F5344CB8AC3E}">
        <p14:creationId xmlns:p14="http://schemas.microsoft.com/office/powerpoint/2010/main" val="4274194830"/>
      </p:ext>
    </p:extLst>
  </p:cSld>
  <p:clrMapOvr>
    <a:masterClrMapping/>
  </p:clrMapOvr>
  <p:transition spd="slow">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508000" y="304800"/>
            <a:ext cx="11277600" cy="1143000"/>
          </a:xfrm>
        </p:spPr>
        <p:txBody>
          <a:bodyPr/>
          <a:lstStyle/>
          <a:p>
            <a:pPr eaLnBrk="1" hangingPunct="1"/>
            <a:r>
              <a:rPr lang="en-US" smtClean="0"/>
              <a:t>HYBRID SWITCHES </a:t>
            </a:r>
          </a:p>
        </p:txBody>
      </p:sp>
      <p:sp>
        <p:nvSpPr>
          <p:cNvPr id="123907" name="Rectangle 3"/>
          <p:cNvSpPr>
            <a:spLocks noGrp="1" noChangeArrowheads="1"/>
          </p:cNvSpPr>
          <p:nvPr>
            <p:ph idx="1"/>
          </p:nvPr>
        </p:nvSpPr>
        <p:spPr>
          <a:xfrm>
            <a:off x="508000" y="1524000"/>
            <a:ext cx="11176000" cy="4568825"/>
          </a:xfrm>
        </p:spPr>
        <p:txBody>
          <a:bodyPr/>
          <a:lstStyle/>
          <a:p>
            <a:pPr algn="just" eaLnBrk="1" hangingPunct="1">
              <a:lnSpc>
                <a:spcPct val="150000"/>
              </a:lnSpc>
            </a:pPr>
            <a:r>
              <a:rPr lang="en-US" sz="2200" smtClean="0"/>
              <a:t>They inspect specific traffic for malicious content as has been configured . </a:t>
            </a:r>
          </a:p>
          <a:p>
            <a:pPr algn="just" eaLnBrk="1" hangingPunct="1">
              <a:lnSpc>
                <a:spcPct val="150000"/>
              </a:lnSpc>
            </a:pPr>
            <a:r>
              <a:rPr lang="en-US" sz="2200" smtClean="0"/>
              <a:t>Hybrid switch works in similar manner to layer seven switch, but has detailed knowledge of the web server and the application that sits on top of the web server. </a:t>
            </a:r>
          </a:p>
          <a:p>
            <a:pPr algn="just" eaLnBrk="1" hangingPunct="1">
              <a:lnSpc>
                <a:spcPct val="150000"/>
              </a:lnSpc>
            </a:pPr>
            <a:r>
              <a:rPr lang="en-US" sz="2200" smtClean="0"/>
              <a:t>It also fails, if the user’s request does not match any of the permitted requests. </a:t>
            </a:r>
          </a:p>
          <a:p>
            <a:pPr algn="just" eaLnBrk="1" hangingPunct="1">
              <a:lnSpc>
                <a:spcPct val="150000"/>
              </a:lnSpc>
              <a:buFont typeface="Arial" charset="0"/>
              <a:buNone/>
            </a:pPr>
            <a:endParaRPr lang="en-US" sz="2200" smtClean="0"/>
          </a:p>
        </p:txBody>
      </p:sp>
    </p:spTree>
    <p:extLst>
      <p:ext uri="{BB962C8B-B14F-4D97-AF65-F5344CB8AC3E}">
        <p14:creationId xmlns:p14="http://schemas.microsoft.com/office/powerpoint/2010/main" val="1990290884"/>
      </p:ext>
    </p:extLst>
  </p:cSld>
  <p:clrMapOvr>
    <a:masterClrMapping/>
  </p:clrMapOvr>
  <p:transition spd="slow">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rtlCol="0">
            <a:noAutofit/>
          </a:bodyPr>
          <a:lstStyle/>
          <a:p>
            <a:pPr eaLnBrk="1" fontAlgn="auto" hangingPunct="1">
              <a:spcAft>
                <a:spcPts val="0"/>
              </a:spcAft>
              <a:defRPr/>
            </a:pPr>
            <a:r>
              <a:rPr lang="en-US" dirty="0" smtClean="0">
                <a:solidFill>
                  <a:schemeClr val="tx2">
                    <a:satMod val="130000"/>
                  </a:schemeClr>
                </a:solidFill>
              </a:rPr>
              <a:t>Honey </a:t>
            </a:r>
            <a:r>
              <a:rPr lang="en-US" dirty="0">
                <a:solidFill>
                  <a:schemeClr val="tx2">
                    <a:satMod val="130000"/>
                  </a:schemeClr>
                </a:solidFill>
              </a:rPr>
              <a:t>Pots, Honey Nets, and Padded Cell Systems</a:t>
            </a:r>
          </a:p>
        </p:txBody>
      </p:sp>
      <p:sp>
        <p:nvSpPr>
          <p:cNvPr id="124931" name="Rectangle 3"/>
          <p:cNvSpPr>
            <a:spLocks noGrp="1" noChangeArrowheads="1"/>
          </p:cNvSpPr>
          <p:nvPr>
            <p:ph idx="1"/>
          </p:nvPr>
        </p:nvSpPr>
        <p:spPr>
          <a:xfrm>
            <a:off x="406400" y="1676400"/>
            <a:ext cx="11582400" cy="4953000"/>
          </a:xfrm>
        </p:spPr>
        <p:txBody>
          <a:bodyPr/>
          <a:lstStyle/>
          <a:p>
            <a:pPr algn="just" eaLnBrk="1" hangingPunct="1">
              <a:lnSpc>
                <a:spcPct val="150000"/>
              </a:lnSpc>
            </a:pPr>
            <a:r>
              <a:rPr lang="en-US" sz="2200" smtClean="0"/>
              <a:t>Powerful security tools that go beyond intrusion detection</a:t>
            </a:r>
          </a:p>
          <a:p>
            <a:pPr algn="just" eaLnBrk="1" hangingPunct="1">
              <a:lnSpc>
                <a:spcPct val="150000"/>
              </a:lnSpc>
            </a:pPr>
            <a:r>
              <a:rPr lang="en-US" sz="2200" b="1" smtClean="0">
                <a:solidFill>
                  <a:srgbClr val="003399"/>
                </a:solidFill>
              </a:rPr>
              <a:t>Honey Pots or Honey Pot Systems</a:t>
            </a:r>
          </a:p>
          <a:p>
            <a:pPr lvl="1" algn="just" eaLnBrk="1" hangingPunct="1">
              <a:lnSpc>
                <a:spcPct val="150000"/>
              </a:lnSpc>
            </a:pPr>
            <a:r>
              <a:rPr lang="en-US" sz="2200" smtClean="0"/>
              <a:t>Decoy systems designed to lure potential attackers away from critical systems and encourage attacks against the decoy</a:t>
            </a:r>
          </a:p>
          <a:p>
            <a:pPr lvl="1" algn="just" eaLnBrk="1" hangingPunct="1">
              <a:lnSpc>
                <a:spcPct val="150000"/>
              </a:lnSpc>
            </a:pPr>
            <a:r>
              <a:rPr lang="en-US" sz="2200" smtClean="0"/>
              <a:t>Designed to divert attackers from critical systems, collect information about their activity, and encourage attackers to stay on the system long enough to be documented.</a:t>
            </a:r>
          </a:p>
        </p:txBody>
      </p:sp>
      <p:sp>
        <p:nvSpPr>
          <p:cNvPr id="5" name="Slide Number Placeholder 5"/>
          <p:cNvSpPr>
            <a:spLocks noGrp="1"/>
          </p:cNvSpPr>
          <p:nvPr>
            <p:ph type="sldNum" sz="quarter" idx="12"/>
          </p:nvPr>
        </p:nvSpPr>
        <p:spPr/>
        <p:txBody>
          <a:bodyPr/>
          <a:lstStyle/>
          <a:p>
            <a:pPr>
              <a:defRPr/>
            </a:pPr>
            <a:fld id="{E6E29712-7252-4F16-900B-3E0032CDE114}" type="slidenum">
              <a:rPr lang="en-US"/>
              <a:pPr>
                <a:defRPr/>
              </a:pPr>
              <a:t>119</a:t>
            </a:fld>
            <a:endParaRPr lang="en-US"/>
          </a:p>
        </p:txBody>
      </p:sp>
    </p:spTree>
    <p:extLst>
      <p:ext uri="{BB962C8B-B14F-4D97-AF65-F5344CB8AC3E}">
        <p14:creationId xmlns:p14="http://schemas.microsoft.com/office/powerpoint/2010/main" val="2585690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Securing a Router</a:t>
            </a:r>
          </a:p>
        </p:txBody>
      </p:sp>
      <p:sp>
        <p:nvSpPr>
          <p:cNvPr id="3" name="Content Placeholder 2"/>
          <p:cNvSpPr>
            <a:spLocks noGrp="1"/>
          </p:cNvSpPr>
          <p:nvPr>
            <p:ph idx="1"/>
          </p:nvPr>
        </p:nvSpPr>
        <p:spPr/>
        <p:txBody>
          <a:bodyPr rtlCol="0">
            <a:normAutofit fontScale="77500" lnSpcReduction="20000"/>
          </a:bodyPr>
          <a:lstStyle/>
          <a:p>
            <a:pPr algn="just" eaLnBrk="1" fontAlgn="auto" hangingPunct="1">
              <a:lnSpc>
                <a:spcPct val="150000"/>
              </a:lnSpc>
              <a:spcAft>
                <a:spcPts val="0"/>
              </a:spcAft>
              <a:buFont typeface="Arial" pitchFamily="34" charset="0"/>
              <a:buChar char="•"/>
              <a:defRPr/>
            </a:pPr>
            <a:r>
              <a:rPr lang="en-US" sz="2400" dirty="0" smtClean="0">
                <a:latin typeface="Times New Roman" pitchFamily="18" charset="0"/>
                <a:cs typeface="Times New Roman" pitchFamily="18" charset="0"/>
              </a:rPr>
              <a:t>Change the default admin password</a:t>
            </a:r>
          </a:p>
          <a:p>
            <a:pPr algn="just" eaLnBrk="1" fontAlgn="auto" hangingPunct="1">
              <a:lnSpc>
                <a:spcPct val="150000"/>
              </a:lnSpc>
              <a:spcAft>
                <a:spcPts val="0"/>
              </a:spcAft>
              <a:buFont typeface="Arial" pitchFamily="34" charset="0"/>
              <a:buChar char="•"/>
              <a:defRPr/>
            </a:pPr>
            <a:r>
              <a:rPr lang="en-US" sz="2400" dirty="0" smtClean="0">
                <a:latin typeface="Times New Roman" pitchFamily="18" charset="0"/>
                <a:cs typeface="Times New Roman" pitchFamily="18" charset="0"/>
              </a:rPr>
              <a:t>Turn on HTTPS access to the router interface, if available, and always log out when done.</a:t>
            </a:r>
          </a:p>
          <a:p>
            <a:pPr algn="just" eaLnBrk="1" fontAlgn="auto" hangingPunct="1">
              <a:lnSpc>
                <a:spcPct val="150000"/>
              </a:lnSpc>
              <a:spcAft>
                <a:spcPts val="0"/>
              </a:spcAft>
              <a:buFont typeface="Arial" pitchFamily="34" charset="0"/>
              <a:buChar char="•"/>
              <a:defRPr/>
            </a:pPr>
            <a:r>
              <a:rPr lang="en-US" sz="2400" dirty="0" smtClean="0">
                <a:latin typeface="Times New Roman" pitchFamily="18" charset="0"/>
                <a:cs typeface="Times New Roman" pitchFamily="18" charset="0"/>
              </a:rPr>
              <a:t>Choose a complex Wi-Fi password and a strong security protocol</a:t>
            </a:r>
          </a:p>
          <a:p>
            <a:pPr algn="just" eaLnBrk="1" fontAlgn="auto" hangingPunct="1">
              <a:lnSpc>
                <a:spcPct val="150000"/>
              </a:lnSpc>
              <a:spcAft>
                <a:spcPts val="0"/>
              </a:spcAft>
              <a:buFont typeface="Arial" pitchFamily="34" charset="0"/>
              <a:buChar char="•"/>
              <a:defRPr/>
            </a:pPr>
            <a:r>
              <a:rPr lang="en-US" sz="2400" dirty="0" smtClean="0">
                <a:latin typeface="Times New Roman" pitchFamily="18" charset="0"/>
                <a:cs typeface="Times New Roman" pitchFamily="18" charset="0"/>
              </a:rPr>
              <a:t>Keep your router's firmware up to date</a:t>
            </a:r>
          </a:p>
          <a:p>
            <a:pPr algn="just" eaLnBrk="1" fontAlgn="auto" hangingPunct="1">
              <a:lnSpc>
                <a:spcPct val="150000"/>
              </a:lnSpc>
              <a:spcAft>
                <a:spcPts val="0"/>
              </a:spcAft>
              <a:buFont typeface="Arial" pitchFamily="34" charset="0"/>
              <a:buChar char="•"/>
              <a:defRPr/>
            </a:pPr>
            <a:r>
              <a:rPr lang="en-US" sz="2400" dirty="0" smtClean="0">
                <a:latin typeface="Times New Roman" pitchFamily="18" charset="0"/>
                <a:cs typeface="Times New Roman" pitchFamily="18" charset="0"/>
              </a:rPr>
              <a:t>Disable WPS (Wi-Fi Protected Setup)</a:t>
            </a:r>
          </a:p>
          <a:p>
            <a:pPr eaLnBrk="1" fontAlgn="auto" hangingPunct="1">
              <a:lnSpc>
                <a:spcPct val="150000"/>
              </a:lnSpc>
              <a:spcAft>
                <a:spcPts val="0"/>
              </a:spcAft>
              <a:buFont typeface="Arial" pitchFamily="34" charset="0"/>
              <a:buChar char="•"/>
              <a:defRPr/>
            </a:pPr>
            <a:r>
              <a:rPr lang="en-US" sz="2400" dirty="0" smtClean="0">
                <a:latin typeface="Times New Roman" pitchFamily="18" charset="0"/>
                <a:cs typeface="Times New Roman" pitchFamily="18" charset="0"/>
              </a:rPr>
              <a:t>http://192.168.0.1</a:t>
            </a:r>
            <a:r>
              <a:rPr lang="en-US" sz="2400" dirty="0" smtClean="0"/>
              <a:t/>
            </a:r>
            <a:br>
              <a:rPr lang="en-US" sz="2400" dirty="0" smtClean="0"/>
            </a:br>
            <a:endParaRPr lang="en-US" sz="2400" dirty="0" smtClean="0"/>
          </a:p>
          <a:p>
            <a:pPr algn="just" eaLnBrk="1" fontAlgn="auto" hangingPunct="1">
              <a:lnSpc>
                <a:spcPct val="150000"/>
              </a:lnSpc>
              <a:spcAft>
                <a:spcPts val="0"/>
              </a:spcAft>
              <a:buFont typeface="Arial" pitchFamily="34" charset="0"/>
              <a:buChar char="•"/>
              <a:defRPr/>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73704389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a:xfrm>
            <a:off x="609600" y="274638"/>
            <a:ext cx="10972800" cy="715962"/>
          </a:xfrm>
        </p:spPr>
        <p:txBody>
          <a:bodyPr/>
          <a:lstStyle/>
          <a:p>
            <a:pPr eaLnBrk="1" hangingPunct="1"/>
            <a:r>
              <a:rPr lang="en-US" smtClean="0"/>
              <a:t>Cont…</a:t>
            </a:r>
          </a:p>
        </p:txBody>
      </p:sp>
      <p:sp>
        <p:nvSpPr>
          <p:cNvPr id="162819" name="Content Placeholder 2"/>
          <p:cNvSpPr>
            <a:spLocks noGrp="1"/>
          </p:cNvSpPr>
          <p:nvPr>
            <p:ph idx="1"/>
          </p:nvPr>
        </p:nvSpPr>
        <p:spPr>
          <a:xfrm>
            <a:off x="304800" y="990601"/>
            <a:ext cx="11582400" cy="4525963"/>
          </a:xfrm>
        </p:spPr>
        <p:txBody>
          <a:bodyPr>
            <a:normAutofit fontScale="92500" lnSpcReduction="20000"/>
          </a:bodyPr>
          <a:lstStyle/>
          <a:p>
            <a:pPr algn="just" eaLnBrk="1" hangingPunct="1">
              <a:lnSpc>
                <a:spcPct val="150000"/>
              </a:lnSpc>
              <a:buFont typeface="Arial" pitchFamily="34" charset="0"/>
              <a:buChar char="•"/>
              <a:defRPr/>
            </a:pPr>
            <a:r>
              <a:rPr lang="en-US" sz="2200" b="1" smtClean="0">
                <a:solidFill>
                  <a:srgbClr val="003399"/>
                </a:solidFill>
              </a:rPr>
              <a:t>Honey Net</a:t>
            </a:r>
          </a:p>
          <a:p>
            <a:pPr lvl="1" algn="just" eaLnBrk="1" hangingPunct="1">
              <a:lnSpc>
                <a:spcPct val="150000"/>
              </a:lnSpc>
              <a:buFont typeface="Arial" pitchFamily="34" charset="0"/>
              <a:buChar char="–"/>
              <a:defRPr/>
            </a:pPr>
            <a:r>
              <a:rPr lang="en-US" sz="2200" smtClean="0"/>
              <a:t>A collection of several honey pot systems on one subnet.</a:t>
            </a:r>
          </a:p>
          <a:p>
            <a:pPr lvl="1" algn="just" eaLnBrk="1" hangingPunct="1">
              <a:lnSpc>
                <a:spcPct val="150000"/>
              </a:lnSpc>
              <a:buFont typeface="Arial" pitchFamily="34" charset="0"/>
              <a:buChar char="–"/>
              <a:defRPr/>
            </a:pPr>
            <a:r>
              <a:rPr lang="en-US" sz="2200" smtClean="0"/>
              <a:t>Contains pseudo-devices configured in ways to make it look vulnerable.</a:t>
            </a:r>
          </a:p>
          <a:p>
            <a:pPr algn="just" eaLnBrk="1" hangingPunct="1">
              <a:lnSpc>
                <a:spcPct val="150000"/>
              </a:lnSpc>
              <a:buFont typeface="Arial" pitchFamily="34" charset="0"/>
              <a:buChar char="•"/>
              <a:defRPr/>
            </a:pPr>
            <a:r>
              <a:rPr lang="en-US" sz="2200" b="1" smtClean="0">
                <a:solidFill>
                  <a:srgbClr val="003399"/>
                </a:solidFill>
              </a:rPr>
              <a:t>Padded Cell</a:t>
            </a:r>
          </a:p>
          <a:p>
            <a:pPr lvl="1" algn="just" eaLnBrk="1" hangingPunct="1">
              <a:lnSpc>
                <a:spcPct val="150000"/>
              </a:lnSpc>
              <a:buFont typeface="Arial" pitchFamily="34" charset="0"/>
              <a:buChar char="–"/>
              <a:defRPr/>
            </a:pPr>
            <a:r>
              <a:rPr lang="en-US" sz="2200" smtClean="0"/>
              <a:t>A honey pot that has been protected so it cannot be easily compromised --- a hardened honey pot.</a:t>
            </a:r>
          </a:p>
          <a:p>
            <a:pPr lvl="1" algn="just" eaLnBrk="1" hangingPunct="1">
              <a:lnSpc>
                <a:spcPct val="150000"/>
              </a:lnSpc>
              <a:buFont typeface="Arial" pitchFamily="34" charset="0"/>
              <a:buChar char="–"/>
              <a:defRPr/>
            </a:pPr>
            <a:r>
              <a:rPr lang="en-US" sz="2200" smtClean="0"/>
              <a:t>When IDS detects attackers, it transfers them to a specialized environment where they can do no harm.</a:t>
            </a:r>
          </a:p>
          <a:p>
            <a:pPr algn="just" eaLnBrk="1" hangingPunct="1">
              <a:lnSpc>
                <a:spcPct val="150000"/>
              </a:lnSpc>
              <a:buFont typeface="Arial" pitchFamily="34" charset="0"/>
              <a:buChar char="•"/>
              <a:defRPr/>
            </a:pPr>
            <a:r>
              <a:rPr lang="en-US" sz="2200" smtClean="0"/>
              <a:t>Use of these techniques may be construed as illegal.</a:t>
            </a:r>
          </a:p>
          <a:p>
            <a:pPr algn="just" eaLnBrk="1" hangingPunct="1">
              <a:lnSpc>
                <a:spcPct val="150000"/>
              </a:lnSpc>
              <a:buFont typeface="Arial" pitchFamily="34" charset="0"/>
              <a:buChar char="•"/>
              <a:defRPr/>
            </a:pPr>
            <a:endParaRPr lang="en-US" sz="2200" smtClean="0"/>
          </a:p>
        </p:txBody>
      </p:sp>
    </p:spTree>
    <p:extLst>
      <p:ext uri="{BB962C8B-B14F-4D97-AF65-F5344CB8AC3E}">
        <p14:creationId xmlns:p14="http://schemas.microsoft.com/office/powerpoint/2010/main" val="84824506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rtlCol="0"/>
          <a:lstStyle/>
          <a:p>
            <a:pPr eaLnBrk="1" fontAlgn="auto" hangingPunct="1">
              <a:spcAft>
                <a:spcPts val="0"/>
              </a:spcAft>
              <a:defRPr/>
            </a:pPr>
            <a:r>
              <a:rPr lang="en-US" dirty="0" smtClean="0">
                <a:solidFill>
                  <a:schemeClr val="tx2">
                    <a:satMod val="130000"/>
                  </a:schemeClr>
                </a:solidFill>
              </a:rPr>
              <a:t>Pros </a:t>
            </a:r>
            <a:r>
              <a:rPr lang="en-US" dirty="0">
                <a:solidFill>
                  <a:schemeClr val="tx2">
                    <a:satMod val="130000"/>
                  </a:schemeClr>
                </a:solidFill>
              </a:rPr>
              <a:t>&amp; Cons of Honey Pot Systems</a:t>
            </a:r>
          </a:p>
        </p:txBody>
      </p:sp>
      <p:sp>
        <p:nvSpPr>
          <p:cNvPr id="126979" name="Rectangle 3"/>
          <p:cNvSpPr>
            <a:spLocks noGrp="1" noChangeArrowheads="1"/>
          </p:cNvSpPr>
          <p:nvPr>
            <p:ph idx="1"/>
          </p:nvPr>
        </p:nvSpPr>
        <p:spPr>
          <a:xfrm>
            <a:off x="406400" y="1447800"/>
            <a:ext cx="11480800" cy="5029200"/>
          </a:xfrm>
        </p:spPr>
        <p:txBody>
          <a:bodyPr/>
          <a:lstStyle/>
          <a:p>
            <a:pPr algn="just" eaLnBrk="1" hangingPunct="1"/>
            <a:r>
              <a:rPr lang="en-US" sz="2000" b="1" smtClean="0">
                <a:solidFill>
                  <a:srgbClr val="003399"/>
                </a:solidFill>
              </a:rPr>
              <a:t>Pros</a:t>
            </a:r>
          </a:p>
          <a:p>
            <a:pPr lvl="1" algn="just" eaLnBrk="1" hangingPunct="1"/>
            <a:r>
              <a:rPr lang="en-US" sz="2000" smtClean="0"/>
              <a:t>Attackers diverted to targets where they can do no damage</a:t>
            </a:r>
          </a:p>
          <a:p>
            <a:pPr lvl="1" algn="just" eaLnBrk="1" hangingPunct="1"/>
            <a:r>
              <a:rPr lang="en-US" sz="2000" smtClean="0"/>
              <a:t>Allows time to decide how to respond to an attacker</a:t>
            </a:r>
          </a:p>
          <a:p>
            <a:pPr lvl="1" algn="just" eaLnBrk="1" hangingPunct="1"/>
            <a:r>
              <a:rPr lang="en-US" sz="2000" smtClean="0"/>
              <a:t>Attacks can be monitored to obtain useful information that can be used to develop better defensive methods</a:t>
            </a:r>
          </a:p>
          <a:p>
            <a:pPr lvl="1" algn="just" eaLnBrk="1" hangingPunct="1"/>
            <a:r>
              <a:rPr lang="en-US" sz="2000" smtClean="0"/>
              <a:t>May be effective for identifying insiders who are snooping around the network</a:t>
            </a:r>
          </a:p>
          <a:p>
            <a:pPr lvl="1" algn="just" eaLnBrk="1" hangingPunct="1">
              <a:buFont typeface="Arial" charset="0"/>
              <a:buNone/>
            </a:pPr>
            <a:endParaRPr lang="en-US" sz="2000" smtClean="0"/>
          </a:p>
          <a:p>
            <a:pPr algn="just" eaLnBrk="1" hangingPunct="1"/>
            <a:r>
              <a:rPr lang="en-US" sz="2000" b="1" smtClean="0">
                <a:solidFill>
                  <a:srgbClr val="003399"/>
                </a:solidFill>
              </a:rPr>
              <a:t>Cons</a:t>
            </a:r>
          </a:p>
          <a:p>
            <a:pPr lvl="1" algn="just" eaLnBrk="1" hangingPunct="1"/>
            <a:r>
              <a:rPr lang="en-US" sz="2000" smtClean="0"/>
              <a:t>Legal implications not well defined</a:t>
            </a:r>
          </a:p>
          <a:p>
            <a:pPr lvl="1" algn="just" eaLnBrk="1" hangingPunct="1"/>
            <a:r>
              <a:rPr lang="en-US" sz="2000" smtClean="0"/>
              <a:t>Not yet shown to be generally useful technologies</a:t>
            </a:r>
          </a:p>
          <a:p>
            <a:pPr lvl="1" algn="just" eaLnBrk="1" hangingPunct="1"/>
            <a:r>
              <a:rPr lang="en-US" sz="2000" smtClean="0"/>
              <a:t>May provoke expert hackers to more hostile attacks</a:t>
            </a:r>
          </a:p>
          <a:p>
            <a:pPr lvl="1" algn="just" eaLnBrk="1" hangingPunct="1"/>
            <a:r>
              <a:rPr lang="en-US" sz="2000" smtClean="0"/>
              <a:t>High level of expertise required to use these types of systems</a:t>
            </a:r>
          </a:p>
        </p:txBody>
      </p:sp>
      <p:sp>
        <p:nvSpPr>
          <p:cNvPr id="5" name="Slide Number Placeholder 5"/>
          <p:cNvSpPr>
            <a:spLocks noGrp="1"/>
          </p:cNvSpPr>
          <p:nvPr>
            <p:ph type="sldNum" sz="quarter" idx="12"/>
          </p:nvPr>
        </p:nvSpPr>
        <p:spPr/>
        <p:txBody>
          <a:bodyPr/>
          <a:lstStyle/>
          <a:p>
            <a:pPr>
              <a:defRPr/>
            </a:pPr>
            <a:fld id="{69089A1B-0906-471F-B365-7A50762774A3}" type="slidenum">
              <a:rPr lang="en-US"/>
              <a:pPr>
                <a:defRPr/>
              </a:pPr>
              <a:t>121</a:t>
            </a:fld>
            <a:endParaRPr lang="en-US"/>
          </a:p>
        </p:txBody>
      </p:sp>
    </p:spTree>
    <p:extLst>
      <p:ext uri="{BB962C8B-B14F-4D97-AF65-F5344CB8AC3E}">
        <p14:creationId xmlns:p14="http://schemas.microsoft.com/office/powerpoint/2010/main" val="1476930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IN" dirty="0" smtClean="0"/>
          </a:p>
          <a:p>
            <a:pPr marL="0" indent="0">
              <a:buNone/>
            </a:pPr>
            <a:endParaRPr lang="en-IN" dirty="0"/>
          </a:p>
          <a:p>
            <a:pPr marL="0" indent="0" algn="ctr">
              <a:buNone/>
            </a:pPr>
            <a:r>
              <a:rPr lang="en-IN" sz="2800" b="1" dirty="0" smtClean="0"/>
              <a:t>THANK YOU</a:t>
            </a:r>
            <a:endParaRPr lang="en-IN" sz="2800" b="1" dirty="0"/>
          </a:p>
        </p:txBody>
      </p:sp>
      <p:sp>
        <p:nvSpPr>
          <p:cNvPr id="4" name="Slide Number Placeholder 3"/>
          <p:cNvSpPr>
            <a:spLocks noGrp="1"/>
          </p:cNvSpPr>
          <p:nvPr>
            <p:ph type="sldNum" sz="quarter" idx="12"/>
          </p:nvPr>
        </p:nvSpPr>
        <p:spPr/>
        <p:txBody>
          <a:bodyPr/>
          <a:lstStyle/>
          <a:p>
            <a:fld id="{7F20FCA7-7CD6-4DC1-80B8-ACA47B4EEDB0}" type="slidenum">
              <a:rPr lang="en-IN" smtClean="0"/>
              <a:t>122</a:t>
            </a:fld>
            <a:endParaRPr lang="en-IN"/>
          </a:p>
        </p:txBody>
      </p:sp>
    </p:spTree>
    <p:extLst>
      <p:ext uri="{BB962C8B-B14F-4D97-AF65-F5344CB8AC3E}">
        <p14:creationId xmlns:p14="http://schemas.microsoft.com/office/powerpoint/2010/main" val="2200754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latin typeface="Times New Roman" pitchFamily="18" charset="0"/>
                <a:cs typeface="Times New Roman" pitchFamily="18" charset="0"/>
              </a:rPr>
              <a:t>Securing Router</a:t>
            </a:r>
          </a:p>
        </p:txBody>
      </p:sp>
      <p:sp>
        <p:nvSpPr>
          <p:cNvPr id="21507" name="Content Placeholder 2"/>
          <p:cNvSpPr>
            <a:spLocks noGrp="1"/>
          </p:cNvSpPr>
          <p:nvPr>
            <p:ph idx="1"/>
          </p:nvPr>
        </p:nvSpPr>
        <p:spPr/>
        <p:txBody>
          <a:bodyPr>
            <a:normAutofit fontScale="55000" lnSpcReduction="20000"/>
          </a:bodyPr>
          <a:lstStyle/>
          <a:p>
            <a:pPr eaLnBrk="1" hangingPunct="1">
              <a:lnSpc>
                <a:spcPct val="150000"/>
              </a:lnSpc>
              <a:buFont typeface="Arial" charset="0"/>
              <a:buNone/>
            </a:pPr>
            <a:r>
              <a:rPr lang="en-US" sz="2400" smtClean="0">
                <a:latin typeface="Times New Roman" pitchFamily="18" charset="0"/>
                <a:cs typeface="Times New Roman" pitchFamily="18" charset="0"/>
              </a:rPr>
              <a:t>1. Encrypt your Wi-Fi network.</a:t>
            </a:r>
          </a:p>
          <a:p>
            <a:pPr eaLnBrk="1" hangingPunct="1">
              <a:lnSpc>
                <a:spcPct val="150000"/>
              </a:lnSpc>
              <a:buFont typeface="Arial" charset="0"/>
              <a:buNone/>
            </a:pPr>
            <a:r>
              <a:rPr lang="en-US" sz="2400" smtClean="0">
                <a:latin typeface="Times New Roman" pitchFamily="18" charset="0"/>
                <a:cs typeface="Times New Roman" pitchFamily="18" charset="0"/>
              </a:rPr>
              <a:t>2. Change important default settings.</a:t>
            </a:r>
          </a:p>
          <a:p>
            <a:pPr eaLnBrk="1" hangingPunct="1">
              <a:lnSpc>
                <a:spcPct val="150000"/>
              </a:lnSpc>
              <a:buFont typeface="Arial" charset="0"/>
              <a:buNone/>
            </a:pPr>
            <a:r>
              <a:rPr lang="en-US" sz="2400" smtClean="0">
                <a:latin typeface="Times New Roman" pitchFamily="18" charset="0"/>
                <a:cs typeface="Times New Roman" pitchFamily="18" charset="0"/>
              </a:rPr>
              <a:t>3. Turn off remote access-related features.</a:t>
            </a:r>
          </a:p>
          <a:p>
            <a:pPr eaLnBrk="1" hangingPunct="1">
              <a:lnSpc>
                <a:spcPct val="150000"/>
              </a:lnSpc>
              <a:buFont typeface="Arial" charset="0"/>
              <a:buNone/>
            </a:pPr>
            <a:r>
              <a:rPr lang="en-US" sz="2400" smtClean="0">
                <a:latin typeface="Times New Roman" pitchFamily="18" charset="0"/>
                <a:cs typeface="Times New Roman" pitchFamily="18" charset="0"/>
              </a:rPr>
              <a:t>4. Update the router's firmware.</a:t>
            </a:r>
          </a:p>
          <a:p>
            <a:pPr eaLnBrk="1" hangingPunct="1">
              <a:lnSpc>
                <a:spcPct val="150000"/>
              </a:lnSpc>
              <a:buFont typeface="Arial" charset="0"/>
              <a:buNone/>
            </a:pPr>
            <a:r>
              <a:rPr lang="en-US" sz="2400" smtClean="0">
                <a:latin typeface="Times New Roman" pitchFamily="18" charset="0"/>
                <a:cs typeface="Times New Roman" pitchFamily="18" charset="0"/>
              </a:rPr>
              <a:t>5. Log out properly.</a:t>
            </a:r>
          </a:p>
          <a:p>
            <a:pPr eaLnBrk="1" hangingPunct="1">
              <a:lnSpc>
                <a:spcPct val="150000"/>
              </a:lnSpc>
              <a:buFont typeface="Arial" charset="0"/>
              <a:buNone/>
            </a:pPr>
            <a:r>
              <a:rPr lang="en-US" sz="2400" smtClean="0">
                <a:latin typeface="Times New Roman" pitchFamily="18" charset="0"/>
                <a:cs typeface="Times New Roman" pitchFamily="18" charset="0"/>
              </a:rPr>
              <a:t/>
            </a: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
            </a: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
            </a: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
            </a: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
            </a:r>
            <a:br>
              <a:rPr lang="en-US" sz="2400" smtClean="0">
                <a:latin typeface="Times New Roman" pitchFamily="18" charset="0"/>
                <a:cs typeface="Times New Roman" pitchFamily="18" charset="0"/>
              </a:rPr>
            </a:br>
            <a:endParaRPr lang="en-US" sz="2400" smtClean="0">
              <a:latin typeface="Times New Roman" pitchFamily="18" charset="0"/>
              <a:cs typeface="Times New Roman" pitchFamily="18" charset="0"/>
            </a:endParaRPr>
          </a:p>
        </p:txBody>
      </p:sp>
    </p:spTree>
    <p:extLst>
      <p:ext uri="{BB962C8B-B14F-4D97-AF65-F5344CB8AC3E}">
        <p14:creationId xmlns:p14="http://schemas.microsoft.com/office/powerpoint/2010/main" val="919634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04800" y="304800"/>
            <a:ext cx="11582400" cy="838200"/>
          </a:xfrm>
        </p:spPr>
        <p:txBody>
          <a:bodyPr>
            <a:normAutofit fontScale="90000"/>
          </a:bodyPr>
          <a:lstStyle/>
          <a:p>
            <a:pPr eaLnBrk="1" hangingPunct="1"/>
            <a:r>
              <a:rPr lang="en-US" smtClean="0">
                <a:latin typeface="Times New Roman" pitchFamily="18" charset="0"/>
                <a:cs typeface="Times New Roman" pitchFamily="18" charset="0"/>
              </a:rPr>
              <a:t/>
            </a:r>
            <a:br>
              <a:rPr lang="en-US" smtClean="0">
                <a:latin typeface="Times New Roman" pitchFamily="18" charset="0"/>
                <a:cs typeface="Times New Roman" pitchFamily="18" charset="0"/>
              </a:rPr>
            </a:br>
            <a:r>
              <a:rPr lang="en-US" b="1" smtClean="0">
                <a:latin typeface="Times New Roman" pitchFamily="18" charset="0"/>
                <a:cs typeface="Times New Roman" pitchFamily="18" charset="0"/>
              </a:rPr>
              <a:t>Switch</a:t>
            </a:r>
            <a:r>
              <a:rPr lang="en-US" smtClean="0">
                <a:latin typeface="Times New Roman" pitchFamily="18" charset="0"/>
                <a:cs typeface="Times New Roman" pitchFamily="18" charset="0"/>
              </a:rPr>
              <a:t/>
            </a:r>
            <a:br>
              <a:rPr lang="en-US" smtClean="0">
                <a:latin typeface="Times New Roman" pitchFamily="18" charset="0"/>
                <a:cs typeface="Times New Roman" pitchFamily="18" charset="0"/>
              </a:rPr>
            </a:br>
            <a:endParaRPr lang="en-US" smtClean="0">
              <a:latin typeface="Times New Roman" pitchFamily="18" charset="0"/>
              <a:cs typeface="Times New Roman" pitchFamily="18" charset="0"/>
            </a:endParaRPr>
          </a:p>
        </p:txBody>
      </p:sp>
      <p:sp>
        <p:nvSpPr>
          <p:cNvPr id="37891" name="Content Placeholder 2"/>
          <p:cNvSpPr>
            <a:spLocks noGrp="1"/>
          </p:cNvSpPr>
          <p:nvPr>
            <p:ph idx="1"/>
          </p:nvPr>
        </p:nvSpPr>
        <p:spPr>
          <a:xfrm>
            <a:off x="304800" y="1417638"/>
            <a:ext cx="11582400" cy="4525962"/>
          </a:xfrm>
        </p:spPr>
        <p:txBody>
          <a:bodyPr rtlCol="0">
            <a:normAutofit fontScale="92500" lnSpcReduction="10000"/>
          </a:bodyPr>
          <a:lstStyle/>
          <a:p>
            <a:pPr algn="just" eaLnBrk="1" fontAlgn="auto" hangingPunct="1">
              <a:lnSpc>
                <a:spcPct val="150000"/>
              </a:lnSpc>
              <a:spcAft>
                <a:spcPts val="0"/>
              </a:spcAft>
              <a:buFont typeface="Arial" pitchFamily="34" charset="0"/>
              <a:buChar char="•"/>
              <a:defRPr/>
            </a:pPr>
            <a:r>
              <a:rPr lang="en-US" sz="2400" dirty="0" smtClean="0">
                <a:latin typeface="Times New Roman" charset="0"/>
                <a:cs typeface="Times New Roman" charset="0"/>
              </a:rPr>
              <a:t>Allow different nodes of a network to communicate directly with each other.</a:t>
            </a:r>
          </a:p>
          <a:p>
            <a:pPr eaLnBrk="1" fontAlgn="auto" hangingPunct="1">
              <a:lnSpc>
                <a:spcPct val="150000"/>
              </a:lnSpc>
              <a:spcAft>
                <a:spcPts val="0"/>
              </a:spcAft>
              <a:buFont typeface="Arial" pitchFamily="34" charset="0"/>
              <a:buChar char="•"/>
              <a:defRPr/>
            </a:pPr>
            <a:endParaRPr lang="en-US" sz="2400" dirty="0" smtClean="0">
              <a:latin typeface="Times New Roman" charset="0"/>
              <a:cs typeface="Times New Roman" charset="0"/>
            </a:endParaRPr>
          </a:p>
          <a:p>
            <a:pPr algn="just" eaLnBrk="1" fontAlgn="auto" hangingPunct="1">
              <a:lnSpc>
                <a:spcPct val="150000"/>
              </a:lnSpc>
              <a:spcAft>
                <a:spcPts val="0"/>
              </a:spcAft>
              <a:buFont typeface="Arial" pitchFamily="34" charset="0"/>
              <a:buChar char="•"/>
              <a:defRPr/>
            </a:pPr>
            <a:r>
              <a:rPr lang="en-US" sz="2400" dirty="0" smtClean="0">
                <a:latin typeface="Times New Roman" charset="0"/>
                <a:cs typeface="Times New Roman" charset="0"/>
              </a:rPr>
              <a:t>Allow several users to send information over a network at the same time without slowing each other down.</a:t>
            </a:r>
          </a:p>
          <a:p>
            <a:pPr eaLnBrk="1" fontAlgn="auto" hangingPunct="1">
              <a:lnSpc>
                <a:spcPct val="150000"/>
              </a:lnSpc>
              <a:spcAft>
                <a:spcPts val="0"/>
              </a:spcAft>
              <a:buFont typeface="Arial" pitchFamily="34" charset="0"/>
              <a:buChar char="•"/>
              <a:defRPr/>
            </a:pPr>
            <a:endParaRPr lang="en-US" sz="2400" dirty="0" smtClean="0">
              <a:latin typeface="Times New Roman" charset="0"/>
              <a:cs typeface="Times New Roman" charset="0"/>
            </a:endParaRPr>
          </a:p>
          <a:p>
            <a:pPr algn="just" eaLnBrk="1" fontAlgn="auto" hangingPunct="1">
              <a:lnSpc>
                <a:spcPct val="150000"/>
              </a:lnSpc>
              <a:spcAft>
                <a:spcPts val="0"/>
              </a:spcAft>
              <a:buFont typeface="Arial" pitchFamily="34" charset="0"/>
              <a:buChar char="•"/>
              <a:defRPr/>
            </a:pPr>
            <a:r>
              <a:rPr lang="en-US" sz="2400" dirty="0" smtClean="0">
                <a:latin typeface="Times New Roman" charset="0"/>
                <a:cs typeface="Times New Roman" charset="0"/>
              </a:rPr>
              <a:t>A </a:t>
            </a:r>
            <a:r>
              <a:rPr lang="en-US" sz="2400" b="1" dirty="0" smtClean="0">
                <a:latin typeface="Times New Roman" charset="0"/>
                <a:cs typeface="Times New Roman" charset="0"/>
              </a:rPr>
              <a:t>vital difference</a:t>
            </a:r>
            <a:r>
              <a:rPr lang="en-US" sz="2400" dirty="0" smtClean="0">
                <a:latin typeface="Times New Roman" charset="0"/>
                <a:cs typeface="Times New Roman" charset="0"/>
              </a:rPr>
              <a:t> between a </a:t>
            </a:r>
            <a:r>
              <a:rPr lang="en-US" sz="2400" b="1" dirty="0" smtClean="0">
                <a:latin typeface="Times New Roman" charset="0"/>
                <a:cs typeface="Times New Roman" charset="0"/>
              </a:rPr>
              <a:t>hub</a:t>
            </a:r>
            <a:r>
              <a:rPr lang="en-US" sz="2400" dirty="0" smtClean="0">
                <a:latin typeface="Times New Roman" charset="0"/>
                <a:cs typeface="Times New Roman" charset="0"/>
              </a:rPr>
              <a:t> and a </a:t>
            </a:r>
            <a:r>
              <a:rPr lang="en-US" sz="2400" b="1" dirty="0" smtClean="0">
                <a:latin typeface="Times New Roman" charset="0"/>
                <a:cs typeface="Times New Roman" charset="0"/>
              </a:rPr>
              <a:t>switch</a:t>
            </a:r>
            <a:r>
              <a:rPr lang="en-US" sz="2400" dirty="0" smtClean="0">
                <a:latin typeface="Times New Roman" charset="0"/>
                <a:cs typeface="Times New Roman" charset="0"/>
              </a:rPr>
              <a:t> is that all the nodes connected to a hub share the bandwidth among themselves, while a device connected to a switch port has the </a:t>
            </a:r>
            <a:r>
              <a:rPr lang="en-US" sz="2400" b="1" dirty="0" smtClean="0">
                <a:latin typeface="Times New Roman" charset="0"/>
                <a:cs typeface="Times New Roman" charset="0"/>
              </a:rPr>
              <a:t>full bandwidth</a:t>
            </a:r>
            <a:r>
              <a:rPr lang="en-US" sz="2400" dirty="0" smtClean="0">
                <a:latin typeface="Times New Roman" charset="0"/>
                <a:cs typeface="Times New Roman" charset="0"/>
              </a:rPr>
              <a:t> all to itself.</a:t>
            </a:r>
          </a:p>
          <a:p>
            <a:pPr eaLnBrk="1" fontAlgn="auto" hangingPunct="1">
              <a:lnSpc>
                <a:spcPct val="150000"/>
              </a:lnSpc>
              <a:spcAft>
                <a:spcPts val="0"/>
              </a:spcAft>
              <a:buFont typeface="Arial" pitchFamily="34" charset="0"/>
              <a:buChar char="•"/>
              <a:defRPr/>
            </a:pPr>
            <a:endParaRPr lang="en-US" sz="2400" dirty="0" smtClean="0">
              <a:latin typeface="Times New Roman" charset="0"/>
              <a:cs typeface="Times New Roman" charset="0"/>
            </a:endParaRPr>
          </a:p>
        </p:txBody>
      </p:sp>
    </p:spTree>
    <p:extLst>
      <p:ext uri="{BB962C8B-B14F-4D97-AF65-F5344CB8AC3E}">
        <p14:creationId xmlns:p14="http://schemas.microsoft.com/office/powerpoint/2010/main" val="250236223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6" descr="24_Port_Swi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828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7" descr="switched_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6477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8458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06400" y="304800"/>
            <a:ext cx="11582400" cy="838200"/>
          </a:xfrm>
        </p:spPr>
        <p:txBody>
          <a:bodyPr/>
          <a:lstStyle/>
          <a:p>
            <a:pPr eaLnBrk="1" hangingPunct="1"/>
            <a:r>
              <a:rPr lang="en-US" smtClean="0">
                <a:latin typeface="Times New Roman" pitchFamily="18" charset="0"/>
                <a:cs typeface="Times New Roman" pitchFamily="18" charset="0"/>
              </a:rPr>
              <a:t>Properties of switch</a:t>
            </a:r>
          </a:p>
        </p:txBody>
      </p:sp>
      <p:sp>
        <p:nvSpPr>
          <p:cNvPr id="39939" name="Content Placeholder 2"/>
          <p:cNvSpPr>
            <a:spLocks noGrp="1"/>
          </p:cNvSpPr>
          <p:nvPr>
            <p:ph idx="1"/>
          </p:nvPr>
        </p:nvSpPr>
        <p:spPr>
          <a:xfrm>
            <a:off x="508000" y="1447801"/>
            <a:ext cx="11379200" cy="4525963"/>
          </a:xfrm>
        </p:spPr>
        <p:txBody>
          <a:bodyPr rtlCol="0">
            <a:normAutofit fontScale="92500" lnSpcReduction="10000"/>
          </a:bodyPr>
          <a:lstStyle/>
          <a:p>
            <a:pPr algn="just" eaLnBrk="1" fontAlgn="auto" hangingPunct="1">
              <a:lnSpc>
                <a:spcPct val="150000"/>
              </a:lnSpc>
              <a:spcAft>
                <a:spcPts val="0"/>
              </a:spcAft>
              <a:buFont typeface="Arial" pitchFamily="34" charset="0"/>
              <a:buChar char="•"/>
              <a:defRPr/>
            </a:pPr>
            <a:r>
              <a:rPr lang="en-US" sz="2400" dirty="0" smtClean="0">
                <a:latin typeface="Times New Roman" charset="0"/>
                <a:cs typeface="Times New Roman" charset="0"/>
              </a:rPr>
              <a:t>A switch when compared to bridge </a:t>
            </a:r>
            <a:r>
              <a:rPr lang="en-US" sz="2400" b="1" i="1" dirty="0" smtClean="0">
                <a:solidFill>
                  <a:srgbClr val="FF0000"/>
                </a:solidFill>
                <a:latin typeface="Times New Roman" charset="0"/>
                <a:cs typeface="Times New Roman" charset="0"/>
              </a:rPr>
              <a:t>has multiple ports</a:t>
            </a:r>
            <a:r>
              <a:rPr lang="en-US" sz="2400" dirty="0" smtClean="0">
                <a:latin typeface="Times New Roman" charset="0"/>
                <a:cs typeface="Times New Roman" charset="0"/>
              </a:rPr>
              <a:t>.</a:t>
            </a:r>
          </a:p>
          <a:p>
            <a:pPr algn="just" eaLnBrk="1" fontAlgn="auto" hangingPunct="1">
              <a:lnSpc>
                <a:spcPct val="150000"/>
              </a:lnSpc>
              <a:spcAft>
                <a:spcPts val="0"/>
              </a:spcAft>
              <a:buFont typeface="Arial" pitchFamily="34" charset="0"/>
              <a:buChar char="•"/>
              <a:defRPr/>
            </a:pPr>
            <a:r>
              <a:rPr lang="en-US" sz="2400" dirty="0" smtClean="0">
                <a:latin typeface="Times New Roman" charset="0"/>
                <a:cs typeface="Times New Roman" charset="0"/>
              </a:rPr>
              <a:t>Switches can </a:t>
            </a:r>
            <a:r>
              <a:rPr lang="en-US" sz="2400" b="1" i="1" dirty="0" smtClean="0">
                <a:solidFill>
                  <a:srgbClr val="FF0000"/>
                </a:solidFill>
                <a:latin typeface="Times New Roman" charset="0"/>
                <a:cs typeface="Times New Roman" charset="0"/>
              </a:rPr>
              <a:t>perform error checking</a:t>
            </a:r>
            <a:r>
              <a:rPr lang="en-US" sz="2400" dirty="0" smtClean="0">
                <a:latin typeface="Times New Roman" charset="0"/>
                <a:cs typeface="Times New Roman" charset="0"/>
              </a:rPr>
              <a:t> before forwarding data.</a:t>
            </a:r>
          </a:p>
          <a:p>
            <a:pPr algn="just" eaLnBrk="1" fontAlgn="auto" hangingPunct="1">
              <a:lnSpc>
                <a:spcPct val="150000"/>
              </a:lnSpc>
              <a:spcAft>
                <a:spcPts val="0"/>
              </a:spcAft>
              <a:buFont typeface="Arial" pitchFamily="34" charset="0"/>
              <a:buChar char="•"/>
              <a:defRPr/>
            </a:pPr>
            <a:r>
              <a:rPr lang="en-US" sz="2400" dirty="0" smtClean="0">
                <a:latin typeface="Times New Roman" charset="0"/>
                <a:cs typeface="Times New Roman" charset="0"/>
              </a:rPr>
              <a:t>Switches are </a:t>
            </a:r>
            <a:r>
              <a:rPr lang="en-US" sz="2400" b="1" i="1" dirty="0" smtClean="0">
                <a:solidFill>
                  <a:srgbClr val="FF0000"/>
                </a:solidFill>
                <a:latin typeface="Times New Roman" charset="0"/>
                <a:cs typeface="Times New Roman" charset="0"/>
              </a:rPr>
              <a:t>very efficient</a:t>
            </a:r>
            <a:r>
              <a:rPr lang="en-US" sz="2400" dirty="0" smtClean="0">
                <a:latin typeface="Times New Roman" charset="0"/>
                <a:cs typeface="Times New Roman" charset="0"/>
              </a:rPr>
              <a:t> by not forwarding packets that error-</a:t>
            </a:r>
            <a:r>
              <a:rPr lang="en-US" sz="2400" dirty="0" err="1" smtClean="0">
                <a:latin typeface="Times New Roman" charset="0"/>
                <a:cs typeface="Times New Roman" charset="0"/>
              </a:rPr>
              <a:t>ed</a:t>
            </a:r>
            <a:r>
              <a:rPr lang="en-US" sz="2400" dirty="0" smtClean="0">
                <a:latin typeface="Times New Roman" charset="0"/>
                <a:cs typeface="Times New Roman" charset="0"/>
              </a:rPr>
              <a:t> out or forwarding good packets selectively to correct devices only.</a:t>
            </a:r>
          </a:p>
          <a:p>
            <a:pPr algn="just" eaLnBrk="1" fontAlgn="auto" hangingPunct="1">
              <a:lnSpc>
                <a:spcPct val="150000"/>
              </a:lnSpc>
              <a:spcAft>
                <a:spcPts val="0"/>
              </a:spcAft>
              <a:buFont typeface="Arial" pitchFamily="34" charset="0"/>
              <a:buChar char="•"/>
              <a:defRPr/>
            </a:pPr>
            <a:r>
              <a:rPr lang="en-US" sz="2400" dirty="0" smtClean="0">
                <a:latin typeface="Times New Roman" charset="0"/>
                <a:cs typeface="Times New Roman" charset="0"/>
              </a:rPr>
              <a:t>Switches can</a:t>
            </a:r>
            <a:r>
              <a:rPr lang="en-US" sz="2400" dirty="0" smtClean="0">
                <a:solidFill>
                  <a:srgbClr val="FF0000"/>
                </a:solidFill>
                <a:latin typeface="Times New Roman" charset="0"/>
                <a:cs typeface="Times New Roman" charset="0"/>
              </a:rPr>
              <a:t> </a:t>
            </a:r>
            <a:r>
              <a:rPr lang="en-US" sz="2400" b="1" i="1" dirty="0" smtClean="0">
                <a:solidFill>
                  <a:srgbClr val="FF0000"/>
                </a:solidFill>
                <a:latin typeface="Times New Roman" charset="0"/>
                <a:cs typeface="Times New Roman" charset="0"/>
              </a:rPr>
              <a:t>support both layer 2 </a:t>
            </a:r>
            <a:r>
              <a:rPr lang="en-US" sz="2400" b="1" i="1" dirty="0" smtClean="0">
                <a:latin typeface="Times New Roman" charset="0"/>
                <a:cs typeface="Times New Roman" charset="0"/>
              </a:rPr>
              <a:t>(based on MAC Address) and </a:t>
            </a:r>
            <a:r>
              <a:rPr lang="en-US" sz="2400" b="1" i="1" dirty="0" smtClean="0">
                <a:solidFill>
                  <a:srgbClr val="FF0000"/>
                </a:solidFill>
                <a:latin typeface="Times New Roman" charset="0"/>
                <a:cs typeface="Times New Roman" charset="0"/>
              </a:rPr>
              <a:t>layer 3 </a:t>
            </a:r>
            <a:r>
              <a:rPr lang="en-US" sz="2400" b="1" i="1" dirty="0" smtClean="0">
                <a:latin typeface="Times New Roman" charset="0"/>
                <a:cs typeface="Times New Roman" charset="0"/>
              </a:rPr>
              <a:t>(Based on IP address)</a:t>
            </a:r>
            <a:r>
              <a:rPr lang="en-US" sz="2400" dirty="0" smtClean="0">
                <a:latin typeface="Times New Roman" charset="0"/>
                <a:cs typeface="Times New Roman" charset="0"/>
              </a:rPr>
              <a:t> depending on the type of switch.</a:t>
            </a:r>
          </a:p>
          <a:p>
            <a:pPr algn="just" eaLnBrk="1" fontAlgn="auto" hangingPunct="1">
              <a:lnSpc>
                <a:spcPct val="150000"/>
              </a:lnSpc>
              <a:spcAft>
                <a:spcPts val="0"/>
              </a:spcAft>
              <a:buFont typeface="Arial" pitchFamily="34" charset="0"/>
              <a:buChar char="•"/>
              <a:defRPr/>
            </a:pPr>
            <a:r>
              <a:rPr lang="en-US" sz="2400" dirty="0" smtClean="0">
                <a:latin typeface="Times New Roman" charset="0"/>
                <a:cs typeface="Times New Roman" charset="0"/>
              </a:rPr>
              <a:t>Usually </a:t>
            </a:r>
            <a:r>
              <a:rPr lang="en-US" sz="2400" b="1" i="1" dirty="0" smtClean="0">
                <a:solidFill>
                  <a:srgbClr val="FF0000"/>
                </a:solidFill>
                <a:latin typeface="Times New Roman" charset="0"/>
                <a:cs typeface="Times New Roman" charset="0"/>
              </a:rPr>
              <a:t>large networks use switches</a:t>
            </a:r>
            <a:r>
              <a:rPr lang="en-US" sz="2400" dirty="0" smtClean="0">
                <a:latin typeface="Times New Roman" charset="0"/>
                <a:cs typeface="Times New Roman" charset="0"/>
              </a:rPr>
              <a:t> instead of hubs to connect computers within the same subnet.</a:t>
            </a:r>
          </a:p>
          <a:p>
            <a:pPr algn="just" eaLnBrk="1" fontAlgn="auto" hangingPunct="1">
              <a:lnSpc>
                <a:spcPct val="150000"/>
              </a:lnSpc>
              <a:spcAft>
                <a:spcPts val="0"/>
              </a:spcAft>
              <a:buFont typeface="Wingdings 2" pitchFamily="18" charset="2"/>
              <a:buNone/>
              <a:defRPr/>
            </a:pPr>
            <a:endParaRPr lang="en-US" sz="2400" dirty="0" smtClean="0">
              <a:latin typeface="Times New Roman" charset="0"/>
              <a:cs typeface="Times New Roman" charset="0"/>
            </a:endParaRPr>
          </a:p>
          <a:p>
            <a:pPr algn="just" eaLnBrk="1" fontAlgn="auto" hangingPunct="1">
              <a:lnSpc>
                <a:spcPct val="150000"/>
              </a:lnSpc>
              <a:spcAft>
                <a:spcPts val="0"/>
              </a:spcAft>
              <a:buFont typeface="Arial" pitchFamily="34" charset="0"/>
              <a:buChar char="•"/>
              <a:defRPr/>
            </a:pPr>
            <a:endParaRPr lang="en-US" sz="2400" dirty="0" smtClean="0">
              <a:latin typeface="Times New Roman" charset="0"/>
              <a:cs typeface="Times New Roman" charset="0"/>
            </a:endParaRPr>
          </a:p>
        </p:txBody>
      </p:sp>
    </p:spTree>
    <p:extLst>
      <p:ext uri="{BB962C8B-B14F-4D97-AF65-F5344CB8AC3E}">
        <p14:creationId xmlns:p14="http://schemas.microsoft.com/office/powerpoint/2010/main" val="151148354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latin typeface="Times New Roman" pitchFamily="18" charset="0"/>
                <a:cs typeface="Times New Roman" pitchFamily="18" charset="0"/>
              </a:rPr>
              <a:t>Securing Switch</a:t>
            </a:r>
          </a:p>
        </p:txBody>
      </p:sp>
      <p:sp>
        <p:nvSpPr>
          <p:cNvPr id="25603" name="Content Placeholder 2"/>
          <p:cNvSpPr>
            <a:spLocks noGrp="1"/>
          </p:cNvSpPr>
          <p:nvPr>
            <p:ph idx="1"/>
          </p:nvPr>
        </p:nvSpPr>
        <p:spPr>
          <a:xfrm>
            <a:off x="1630017" y="1550504"/>
            <a:ext cx="9874595" cy="4360718"/>
          </a:xfrm>
        </p:spPr>
        <p:txBody>
          <a:bodyPr>
            <a:normAutofit fontScale="55000" lnSpcReduction="20000"/>
          </a:bodyPr>
          <a:lstStyle/>
          <a:p>
            <a:pPr algn="just" eaLnBrk="1" hangingPunct="1">
              <a:lnSpc>
                <a:spcPct val="150000"/>
              </a:lnSpc>
            </a:pPr>
            <a:r>
              <a:rPr lang="en-US" sz="2500" dirty="0" smtClean="0">
                <a:latin typeface="Times New Roman" pitchFamily="18" charset="0"/>
                <a:cs typeface="Times New Roman" pitchFamily="18" charset="0"/>
              </a:rPr>
              <a:t>Create an "enable secret" password.</a:t>
            </a:r>
          </a:p>
          <a:p>
            <a:pPr algn="just" eaLnBrk="1" hangingPunct="1">
              <a:lnSpc>
                <a:spcPct val="150000"/>
              </a:lnSpc>
            </a:pPr>
            <a:r>
              <a:rPr lang="en-US" sz="2500" dirty="0" smtClean="0">
                <a:latin typeface="Times New Roman" pitchFamily="18" charset="0"/>
                <a:cs typeface="Times New Roman" pitchFamily="18" charset="0"/>
              </a:rPr>
              <a:t>Set timeouts for sessions and configure privilege levels.</a:t>
            </a:r>
          </a:p>
          <a:p>
            <a:pPr algn="just" eaLnBrk="1" hangingPunct="1">
              <a:lnSpc>
                <a:spcPct val="150000"/>
              </a:lnSpc>
            </a:pPr>
            <a:r>
              <a:rPr lang="en-US" sz="2500" dirty="0" smtClean="0">
                <a:latin typeface="Times New Roman" pitchFamily="18" charset="0"/>
                <a:cs typeface="Times New Roman" pitchFamily="18" charset="0"/>
              </a:rPr>
              <a:t>Configure a banner to state that unauthorized access is prohibited.</a:t>
            </a:r>
          </a:p>
          <a:p>
            <a:pPr algn="just" eaLnBrk="1" hangingPunct="1">
              <a:lnSpc>
                <a:spcPct val="150000"/>
              </a:lnSpc>
            </a:pPr>
            <a:r>
              <a:rPr lang="en-US" sz="2500" dirty="0" smtClean="0">
                <a:latin typeface="Times New Roman" pitchFamily="18" charset="0"/>
                <a:cs typeface="Times New Roman" pitchFamily="18" charset="0"/>
              </a:rPr>
              <a:t>Set a strong password for SSH and use it instead of telnet.</a:t>
            </a:r>
          </a:p>
          <a:p>
            <a:pPr algn="just" eaLnBrk="1" hangingPunct="1">
              <a:lnSpc>
                <a:spcPct val="150000"/>
              </a:lnSpc>
            </a:pPr>
            <a:r>
              <a:rPr lang="en-US" sz="2500" dirty="0" smtClean="0">
                <a:latin typeface="Times New Roman" pitchFamily="18" charset="0"/>
                <a:cs typeface="Times New Roman" pitchFamily="18" charset="0"/>
              </a:rPr>
              <a:t>Utilize the switch's port mirroring capability for IDS access.</a:t>
            </a:r>
          </a:p>
          <a:p>
            <a:pPr algn="just" eaLnBrk="1" hangingPunct="1">
              <a:lnSpc>
                <a:spcPct val="150000"/>
              </a:lnSpc>
            </a:pPr>
            <a:r>
              <a:rPr lang="en-US" sz="2500" dirty="0" smtClean="0">
                <a:latin typeface="Times New Roman" pitchFamily="18" charset="0"/>
                <a:cs typeface="Times New Roman" pitchFamily="18" charset="0"/>
              </a:rPr>
              <a:t>Utilize static VLAN configuration.</a:t>
            </a:r>
          </a:p>
          <a:p>
            <a:pPr algn="just" eaLnBrk="1" hangingPunct="1">
              <a:lnSpc>
                <a:spcPct val="150000"/>
              </a:lnSpc>
              <a:buFont typeface="Arial" charset="0"/>
              <a:buNone/>
            </a:pPr>
            <a:r>
              <a:rPr lang="en-US" sz="2500" dirty="0" smtClean="0">
                <a:latin typeface="Times New Roman" pitchFamily="18" charset="0"/>
                <a:cs typeface="Times New Roman" pitchFamily="18" charset="0"/>
              </a:rPr>
              <a:t/>
            </a:r>
            <a:br>
              <a:rPr lang="en-US" sz="2500" dirty="0" smtClean="0">
                <a:latin typeface="Times New Roman" pitchFamily="18" charset="0"/>
                <a:cs typeface="Times New Roman" pitchFamily="18" charset="0"/>
              </a:rPr>
            </a:br>
            <a:r>
              <a:rPr lang="en-US" sz="2500" dirty="0" smtClean="0">
                <a:latin typeface="Times New Roman" pitchFamily="18" charset="0"/>
                <a:cs typeface="Times New Roman" pitchFamily="18" charset="0"/>
              </a:rPr>
              <a:t/>
            </a:r>
            <a:br>
              <a:rPr lang="en-US" sz="25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11874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06400" y="304800"/>
            <a:ext cx="11582400" cy="838200"/>
          </a:xfrm>
        </p:spPr>
        <p:txBody>
          <a:bodyPr/>
          <a:lstStyle/>
          <a:p>
            <a:pPr eaLnBrk="1" hangingPunct="1"/>
            <a:r>
              <a:rPr lang="en-US" smtClean="0">
                <a:latin typeface="Times New Roman" pitchFamily="18" charset="0"/>
                <a:cs typeface="Times New Roman" pitchFamily="18" charset="0"/>
              </a:rPr>
              <a:t>MODEM</a:t>
            </a:r>
          </a:p>
        </p:txBody>
      </p:sp>
      <p:pic>
        <p:nvPicPr>
          <p:cNvPr id="4" name="Content Placeholder 3" descr="ANd9GcSRnfA30wolI9WMB02IzzEsrq32n3VQK2OricZUPb3NA9C8qHV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534401" y="457200"/>
            <a:ext cx="3289300" cy="1847850"/>
          </a:xfrm>
          <a:ln w="57150">
            <a:solidFill>
              <a:schemeClr val="bg1"/>
            </a:solidFill>
            <a:miter lim="800000"/>
            <a:headEnd/>
            <a:tailEnd/>
          </a:ln>
        </p:spPr>
      </p:pic>
      <p:sp>
        <p:nvSpPr>
          <p:cNvPr id="26628" name="Rectangle 4"/>
          <p:cNvSpPr>
            <a:spLocks noChangeArrowheads="1"/>
          </p:cNvSpPr>
          <p:nvPr/>
        </p:nvSpPr>
        <p:spPr bwMode="auto">
          <a:xfrm>
            <a:off x="508000" y="1600200"/>
            <a:ext cx="6807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400">
                <a:latin typeface="Times New Roman" pitchFamily="18" charset="0"/>
                <a:cs typeface="Times New Roman" pitchFamily="18" charset="0"/>
              </a:rPr>
              <a:t>A modem is a computer peripheral that </a:t>
            </a:r>
          </a:p>
          <a:p>
            <a:pPr algn="ctr"/>
            <a:r>
              <a:rPr lang="en-US" sz="2400">
                <a:latin typeface="Times New Roman" pitchFamily="18" charset="0"/>
                <a:cs typeface="Times New Roman" pitchFamily="18" charset="0"/>
              </a:rPr>
              <a:t>allows us to connect </a:t>
            </a:r>
          </a:p>
          <a:p>
            <a:pPr algn="ctr"/>
            <a:r>
              <a:rPr lang="en-US" sz="2400">
                <a:latin typeface="Times New Roman" pitchFamily="18" charset="0"/>
                <a:cs typeface="Times New Roman" pitchFamily="18" charset="0"/>
              </a:rPr>
              <a:t>and communicate with other computers </a:t>
            </a:r>
          </a:p>
          <a:p>
            <a:pPr algn="ctr"/>
            <a:r>
              <a:rPr lang="en-US" sz="2400">
                <a:latin typeface="Times New Roman" pitchFamily="18" charset="0"/>
                <a:cs typeface="Times New Roman" pitchFamily="18" charset="0"/>
              </a:rPr>
              <a:t>via </a:t>
            </a:r>
          </a:p>
          <a:p>
            <a:pPr algn="ctr"/>
            <a:r>
              <a:rPr lang="en-US" sz="2400">
                <a:latin typeface="Times New Roman" pitchFamily="18" charset="0"/>
                <a:cs typeface="Times New Roman" pitchFamily="18" charset="0"/>
              </a:rPr>
              <a:t>telephone lines. </a:t>
            </a:r>
            <a:endParaRPr lang="en-IN" sz="2400">
              <a:latin typeface="Times New Roman" pitchFamily="18" charset="0"/>
              <a:cs typeface="Times New Roman" pitchFamily="18" charset="0"/>
            </a:endParaRPr>
          </a:p>
        </p:txBody>
      </p:sp>
      <p:sp>
        <p:nvSpPr>
          <p:cNvPr id="26629" name="Rectangle 5"/>
          <p:cNvSpPr>
            <a:spLocks noChangeArrowheads="1"/>
          </p:cNvSpPr>
          <p:nvPr/>
        </p:nvSpPr>
        <p:spPr bwMode="auto">
          <a:xfrm>
            <a:off x="1524000" y="3581401"/>
            <a:ext cx="10261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400">
                <a:latin typeface="Times New Roman" pitchFamily="18" charset="0"/>
                <a:cs typeface="Times New Roman" pitchFamily="18" charset="0"/>
              </a:rPr>
              <a:t>In other words, Modem (</a:t>
            </a:r>
            <a:r>
              <a:rPr lang="en-US" sz="2400" b="1">
                <a:latin typeface="Times New Roman" pitchFamily="18" charset="0"/>
                <a:cs typeface="Times New Roman" pitchFamily="18" charset="0"/>
              </a:rPr>
              <a:t>Mo</a:t>
            </a:r>
            <a:r>
              <a:rPr lang="en-US" sz="2400">
                <a:latin typeface="Times New Roman" pitchFamily="18" charset="0"/>
                <a:cs typeface="Times New Roman" pitchFamily="18" charset="0"/>
              </a:rPr>
              <a:t>dulator-</a:t>
            </a:r>
            <a:r>
              <a:rPr lang="en-US" sz="2400" b="1">
                <a:latin typeface="Times New Roman" pitchFamily="18" charset="0"/>
                <a:cs typeface="Times New Roman" pitchFamily="18" charset="0"/>
              </a:rPr>
              <a:t>Dem</a:t>
            </a:r>
            <a:r>
              <a:rPr lang="en-US" sz="2400">
                <a:latin typeface="Times New Roman" pitchFamily="18" charset="0"/>
                <a:cs typeface="Times New Roman" pitchFamily="18" charset="0"/>
              </a:rPr>
              <a:t>odulator) </a:t>
            </a:r>
          </a:p>
          <a:p>
            <a:pPr algn="ctr"/>
            <a:r>
              <a:rPr lang="en-US" sz="2400">
                <a:latin typeface="Times New Roman" pitchFamily="18" charset="0"/>
                <a:cs typeface="Times New Roman" pitchFamily="18" charset="0"/>
              </a:rPr>
              <a:t>is a communication device</a:t>
            </a:r>
          </a:p>
          <a:p>
            <a:pPr algn="ctr"/>
            <a:r>
              <a:rPr lang="en-US" sz="2400">
                <a:latin typeface="Times New Roman" pitchFamily="18" charset="0"/>
                <a:cs typeface="Times New Roman" pitchFamily="18" charset="0"/>
              </a:rPr>
              <a:t> that converts binary signal into analog signals (Modulation) </a:t>
            </a:r>
          </a:p>
          <a:p>
            <a:pPr algn="ctr"/>
            <a:r>
              <a:rPr lang="en-US" sz="2400">
                <a:latin typeface="Times New Roman" pitchFamily="18" charset="0"/>
                <a:cs typeface="Times New Roman" pitchFamily="18" charset="0"/>
              </a:rPr>
              <a:t>for transmission over the telephone lines and converts </a:t>
            </a:r>
          </a:p>
          <a:p>
            <a:pPr algn="ctr"/>
            <a:r>
              <a:rPr lang="en-US" sz="2400">
                <a:latin typeface="Times New Roman" pitchFamily="18" charset="0"/>
                <a:cs typeface="Times New Roman" pitchFamily="18" charset="0"/>
              </a:rPr>
              <a:t>these analog signals back into binary form ( Demodulation) </a:t>
            </a:r>
          </a:p>
          <a:p>
            <a:pPr algn="ctr"/>
            <a:r>
              <a:rPr lang="en-US" sz="2400">
                <a:latin typeface="Times New Roman" pitchFamily="18" charset="0"/>
                <a:cs typeface="Times New Roman" pitchFamily="18" charset="0"/>
              </a:rPr>
              <a:t>at the receiving end.  </a:t>
            </a:r>
          </a:p>
        </p:txBody>
      </p:sp>
    </p:spTree>
    <p:extLst>
      <p:ext uri="{BB962C8B-B14F-4D97-AF65-F5344CB8AC3E}">
        <p14:creationId xmlns:p14="http://schemas.microsoft.com/office/powerpoint/2010/main" val="24372648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mph" presetSubtype="0" fill="hold" nodeType="clickEffect">
                                  <p:stCondLst>
                                    <p:cond delay="0"/>
                                  </p:stCondLst>
                                  <p:childTnLst>
                                    <p:animScale>
                                      <p:cBhvr>
                                        <p:cTn id="11" dur="500" fill="hold"/>
                                        <p:tgtEl>
                                          <p:spTgt spid="4"/>
                                        </p:tgtEl>
                                      </p:cBhvr>
                                      <p:by x="150000" y="150000"/>
                                    </p:animScale>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xit" presetSubtype="4" fill="hold" nodeType="clickEffect">
                                  <p:stCondLst>
                                    <p:cond delay="0"/>
                                  </p:stCondLst>
                                  <p:childTnLst>
                                    <p:anim calcmode="lin" valueType="num">
                                      <p:cBhvr additive="base">
                                        <p:cTn id="15" dur="500"/>
                                        <p:tgtEl>
                                          <p:spTgt spid="4"/>
                                        </p:tgtEl>
                                        <p:attrNameLst>
                                          <p:attrName>ppt_x</p:attrName>
                                        </p:attrNameLst>
                                      </p:cBhvr>
                                      <p:tavLst>
                                        <p:tav tm="0">
                                          <p:val>
                                            <p:strVal val="ppt_x"/>
                                          </p:val>
                                        </p:tav>
                                        <p:tav tm="100000">
                                          <p:val>
                                            <p:strVal val="ppt_x"/>
                                          </p:val>
                                        </p:tav>
                                      </p:tavLst>
                                    </p:anim>
                                    <p:anim calcmode="lin" valueType="num">
                                      <p:cBhvr additive="base">
                                        <p:cTn id="16" dur="500"/>
                                        <p:tgtEl>
                                          <p:spTgt spid="4"/>
                                        </p:tgtEl>
                                        <p:attrNameLst>
                                          <p:attrName>ppt_y</p:attrName>
                                        </p:attrNameLst>
                                      </p:cBhvr>
                                      <p:tavLst>
                                        <p:tav tm="0">
                                          <p:val>
                                            <p:strVal val="ppt_y"/>
                                          </p:val>
                                        </p:tav>
                                        <p:tav tm="100000">
                                          <p:val>
                                            <p:strVal val="1+ppt_h/2"/>
                                          </p:val>
                                        </p:tav>
                                      </p:tavLst>
                                    </p:anim>
                                    <p:set>
                                      <p:cBhvr>
                                        <p:cTn id="1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rtlCol="0">
            <a:normAutofit fontScale="90000"/>
          </a:bodyPr>
          <a:lstStyle/>
          <a:p>
            <a:pPr eaLnBrk="1" fontAlgn="auto" hangingPunct="1">
              <a:spcAft>
                <a:spcPts val="0"/>
              </a:spcAft>
              <a:defRPr/>
            </a:pPr>
            <a:r>
              <a:rPr lang="en-US" b="1" u="sng" dirty="0" smtClean="0">
                <a:latin typeface="Times New Roman" pitchFamily="18" charset="0"/>
                <a:cs typeface="Times New Roman" pitchFamily="18" charset="0"/>
              </a:rPr>
              <a:t>WORKING OF MODEM </a:t>
            </a:r>
            <a:br>
              <a:rPr lang="en-US" b="1" u="sng"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4" name="Picture 5" descr="modulation demodu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2108200"/>
            <a:ext cx="9448800" cy="2921000"/>
          </a:xfrm>
          <a:prstGeom prst="rect">
            <a:avLst/>
          </a:prstGeom>
          <a:noFill/>
          <a:ln w="57150">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2976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mph" presetSubtype="0" fill="hold" nodeType="clickEffect">
                                  <p:stCondLst>
                                    <p:cond delay="0"/>
                                  </p:stCondLst>
                                  <p:childTnLst>
                                    <p:animScale>
                                      <p:cBhvr>
                                        <p:cTn id="11" dur="500" fill="hold"/>
                                        <p:tgtEl>
                                          <p:spTgt spid="4"/>
                                        </p:tgtEl>
                                      </p:cBhvr>
                                      <p:by x="150000" y="150000"/>
                                    </p:animScale>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xit" presetSubtype="10" fill="hold" nodeType="clickEffect">
                                  <p:stCondLst>
                                    <p:cond delay="0"/>
                                  </p:stCondLst>
                                  <p:childTnLst>
                                    <p:anim calcmode="lin" valueType="num">
                                      <p:cBhvr>
                                        <p:cTn id="15" dur="500"/>
                                        <p:tgtEl>
                                          <p:spTgt spid="4"/>
                                        </p:tgtEl>
                                        <p:attrNameLst>
                                          <p:attrName>ppt_w</p:attrName>
                                        </p:attrNameLst>
                                      </p:cBhvr>
                                      <p:tavLst>
                                        <p:tav tm="0">
                                          <p:val>
                                            <p:strVal val="ppt_w"/>
                                          </p:val>
                                        </p:tav>
                                        <p:tav tm="100000">
                                          <p:val>
                                            <p:fltVal val="0"/>
                                          </p:val>
                                        </p:tav>
                                      </p:tavLst>
                                    </p:anim>
                                    <p:anim calcmode="lin" valueType="num">
                                      <p:cBhvr>
                                        <p:cTn id="16" dur="500"/>
                                        <p:tgtEl>
                                          <p:spTgt spid="4"/>
                                        </p:tgtEl>
                                        <p:attrNameLst>
                                          <p:attrName>ppt_h</p:attrName>
                                        </p:attrNameLst>
                                      </p:cBhvr>
                                      <p:tavLst>
                                        <p:tav tm="0">
                                          <p:val>
                                            <p:strVal val="ppt_h"/>
                                          </p:val>
                                        </p:tav>
                                        <p:tav tm="100000">
                                          <p:val>
                                            <p:strVal val="ppt_h"/>
                                          </p:val>
                                        </p:tav>
                                      </p:tavLst>
                                    </p:anim>
                                    <p:set>
                                      <p:cBhvr>
                                        <p:cTn id="1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589F91-4694-487D-86D3-DFAEB861DD7A}"/>
              </a:ext>
            </a:extLst>
          </p:cNvPr>
          <p:cNvSpPr>
            <a:spLocks noGrp="1"/>
          </p:cNvSpPr>
          <p:nvPr>
            <p:ph type="title"/>
          </p:nvPr>
        </p:nvSpPr>
        <p:spPr>
          <a:xfrm>
            <a:off x="2592925" y="624110"/>
            <a:ext cx="8911687" cy="502325"/>
          </a:xfrm>
        </p:spPr>
        <p:txBody>
          <a:bodyPr>
            <a:noAutofit/>
          </a:bodyPr>
          <a:lstStyle/>
          <a:p>
            <a:r>
              <a:rPr lang="en-IN" sz="3200" b="1" dirty="0">
                <a:latin typeface="Times New Roman" pitchFamily="18" charset="0"/>
                <a:cs typeface="Times New Roman" pitchFamily="18" charset="0"/>
              </a:rPr>
              <a:t>Topics to be covered :</a:t>
            </a:r>
          </a:p>
        </p:txBody>
      </p:sp>
      <p:sp>
        <p:nvSpPr>
          <p:cNvPr id="5" name="Content Placeholder 4">
            <a:extLst>
              <a:ext uri="{FF2B5EF4-FFF2-40B4-BE49-F238E27FC236}">
                <a16:creationId xmlns="" xmlns:a16="http://schemas.microsoft.com/office/drawing/2014/main" id="{0A267AFA-AD2E-4EBC-9129-1E502B796F69}"/>
              </a:ext>
            </a:extLst>
          </p:cNvPr>
          <p:cNvSpPr>
            <a:spLocks noGrp="1"/>
          </p:cNvSpPr>
          <p:nvPr>
            <p:ph idx="1"/>
          </p:nvPr>
        </p:nvSpPr>
        <p:spPr>
          <a:xfrm>
            <a:off x="2589212" y="1404729"/>
            <a:ext cx="8915400" cy="5261114"/>
          </a:xfrm>
        </p:spPr>
        <p:txBody>
          <a:bodyPr>
            <a:normAutofit/>
          </a:bodyPr>
          <a:lstStyle/>
          <a:p>
            <a:r>
              <a:rPr lang="en-IN" sz="2000" dirty="0"/>
              <a:t>Understanding Infrastructure </a:t>
            </a:r>
            <a:r>
              <a:rPr lang="en-IN" sz="2000" dirty="0" smtClean="0"/>
              <a:t>Security</a:t>
            </a:r>
          </a:p>
          <a:p>
            <a:r>
              <a:rPr lang="en-IN" sz="2000" dirty="0" smtClean="0"/>
              <a:t>Device </a:t>
            </a:r>
            <a:r>
              <a:rPr lang="en-IN" sz="2000" dirty="0"/>
              <a:t>Based </a:t>
            </a:r>
            <a:r>
              <a:rPr lang="en-IN" sz="2000" dirty="0" smtClean="0"/>
              <a:t>Security</a:t>
            </a:r>
          </a:p>
          <a:p>
            <a:r>
              <a:rPr lang="en-IN" sz="2000" dirty="0" smtClean="0"/>
              <a:t> </a:t>
            </a:r>
            <a:r>
              <a:rPr lang="en-IN" sz="2000" dirty="0"/>
              <a:t>Media-Based </a:t>
            </a:r>
            <a:r>
              <a:rPr lang="en-IN" sz="2000" dirty="0" smtClean="0"/>
              <a:t>Security</a:t>
            </a:r>
          </a:p>
          <a:p>
            <a:r>
              <a:rPr lang="en-IN" sz="2000" dirty="0" smtClean="0"/>
              <a:t>Monitoring </a:t>
            </a:r>
            <a:r>
              <a:rPr lang="en-IN" sz="2000" dirty="0"/>
              <a:t>and </a:t>
            </a:r>
            <a:r>
              <a:rPr lang="en-IN" sz="2000" dirty="0" smtClean="0"/>
              <a:t>Diagnosing</a:t>
            </a:r>
          </a:p>
          <a:p>
            <a:r>
              <a:rPr lang="en-IN" sz="2000" dirty="0" smtClean="0"/>
              <a:t>Monitoring </a:t>
            </a:r>
            <a:r>
              <a:rPr lang="en-IN" sz="2000" dirty="0"/>
              <a:t>Network- </a:t>
            </a:r>
            <a:r>
              <a:rPr lang="en-IN" sz="2000" dirty="0" smtClean="0"/>
              <a:t>Firewall</a:t>
            </a:r>
          </a:p>
          <a:p>
            <a:r>
              <a:rPr lang="en-IN" sz="2000" dirty="0" smtClean="0"/>
              <a:t>Intrusion </a:t>
            </a:r>
            <a:r>
              <a:rPr lang="en-IN" sz="2000" dirty="0"/>
              <a:t>Detection </a:t>
            </a:r>
            <a:r>
              <a:rPr lang="en-IN" sz="2000" dirty="0" smtClean="0"/>
              <a:t>System</a:t>
            </a:r>
          </a:p>
          <a:p>
            <a:r>
              <a:rPr lang="en-IN" sz="2000" dirty="0" smtClean="0"/>
              <a:t>Intrusion </a:t>
            </a:r>
            <a:r>
              <a:rPr lang="en-IN" sz="2000" dirty="0"/>
              <a:t>Prevention </a:t>
            </a:r>
            <a:r>
              <a:rPr lang="en-IN" sz="2000" dirty="0" smtClean="0"/>
              <a:t>system</a:t>
            </a:r>
          </a:p>
          <a:p>
            <a:r>
              <a:rPr lang="en-IN" sz="2000" dirty="0" smtClean="0"/>
              <a:t>OS </a:t>
            </a:r>
            <a:r>
              <a:rPr lang="en-IN" sz="2000" dirty="0"/>
              <a:t>and Network </a:t>
            </a:r>
            <a:r>
              <a:rPr lang="en-IN" sz="2000" dirty="0" smtClean="0"/>
              <a:t>Hardening</a:t>
            </a:r>
          </a:p>
          <a:p>
            <a:r>
              <a:rPr lang="en-IN" sz="2000" dirty="0" smtClean="0"/>
              <a:t>Application Hardening</a:t>
            </a:r>
          </a:p>
          <a:p>
            <a:r>
              <a:rPr lang="en-IN" sz="2000" dirty="0" smtClean="0"/>
              <a:t>Physical </a:t>
            </a:r>
            <a:r>
              <a:rPr lang="en-IN" sz="2000" dirty="0"/>
              <a:t>and Network Security- Policies, Standards and Guidelines. </a:t>
            </a:r>
            <a:endParaRPr lang="en-IN" sz="2000" dirty="0">
              <a:latin typeface="Times New Roman" pitchFamily="18" charset="0"/>
              <a:cs typeface="Times New Roman" pitchFamily="18" charset="0"/>
            </a:endParaRPr>
          </a:p>
        </p:txBody>
      </p:sp>
      <p:pic>
        <p:nvPicPr>
          <p:cNvPr id="4" name="Picture 2" descr="http://www.slideteam.net/media/catalog/product/cache/1/image/9df78eab33525d08d6e5fb8d27136e95/3/d/3d_man_with_checklist_for_production_goals_stock_photo_Slide01.jpg">
            <a:extLst>
              <a:ext uri="{FF2B5EF4-FFF2-40B4-BE49-F238E27FC236}">
                <a16:creationId xmlns="" xmlns:a16="http://schemas.microsoft.com/office/drawing/2014/main" id="{339E7C21-DC9B-4950-B9D1-F9240D5A89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2203" y="1795671"/>
            <a:ext cx="3657600" cy="3253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 xmlns:a16="http://schemas.microsoft.com/office/drawing/2014/main" id="{0F75A876-323D-4D92-B610-8BAC5B481848}"/>
              </a:ext>
            </a:extLst>
          </p:cNvPr>
          <p:cNvSpPr>
            <a:spLocks noGrp="1"/>
          </p:cNvSpPr>
          <p:nvPr>
            <p:ph type="sldNum" sz="quarter" idx="12"/>
          </p:nvPr>
        </p:nvSpPr>
        <p:spPr/>
        <p:txBody>
          <a:bodyPr/>
          <a:lstStyle/>
          <a:p>
            <a:fld id="{7F20FCA7-7CD6-4DC1-80B8-ACA47B4EEDB0}" type="slidenum">
              <a:rPr lang="en-IN" smtClean="0"/>
              <a:t>2</a:t>
            </a:fld>
            <a:endParaRPr lang="en-IN"/>
          </a:p>
        </p:txBody>
      </p:sp>
    </p:spTree>
    <p:extLst>
      <p:ext uri="{BB962C8B-B14F-4D97-AF65-F5344CB8AC3E}">
        <p14:creationId xmlns:p14="http://schemas.microsoft.com/office/powerpoint/2010/main" val="871837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rtlCol="0">
            <a:normAutofit fontScale="90000"/>
          </a:bodyPr>
          <a:lstStyle/>
          <a:p>
            <a:pPr eaLnBrk="1" fontAlgn="auto" hangingPunct="1">
              <a:spcAft>
                <a:spcPts val="0"/>
              </a:spcAft>
              <a:defRPr/>
            </a:pPr>
            <a:r>
              <a:rPr lang="en-US" u="sng" dirty="0" smtClean="0">
                <a:latin typeface="Times New Roman" pitchFamily="18" charset="0"/>
                <a:cs typeface="Times New Roman" pitchFamily="18" charset="0"/>
              </a:rPr>
              <a:t>TWO BASIC PHYSICAL TYPES OF MODEM:</a:t>
            </a:r>
            <a:br>
              <a:rPr lang="en-US" u="sng"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Rectangle 3"/>
          <p:cNvSpPr>
            <a:spLocks noChangeArrowheads="1"/>
          </p:cNvSpPr>
          <p:nvPr/>
        </p:nvSpPr>
        <p:spPr bwMode="auto">
          <a:xfrm>
            <a:off x="508000" y="1676401"/>
            <a:ext cx="39832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800">
                <a:latin typeface="Times New Roman" pitchFamily="18" charset="0"/>
                <a:cs typeface="Times New Roman" pitchFamily="18" charset="0"/>
              </a:rPr>
              <a:t>1. INTERNAL MODEM: </a:t>
            </a:r>
          </a:p>
        </p:txBody>
      </p:sp>
      <p:sp>
        <p:nvSpPr>
          <p:cNvPr id="5" name="Rectangle 4"/>
          <p:cNvSpPr>
            <a:spLocks noChangeArrowheads="1"/>
          </p:cNvSpPr>
          <p:nvPr/>
        </p:nvSpPr>
        <p:spPr bwMode="auto">
          <a:xfrm>
            <a:off x="6197600" y="1676401"/>
            <a:ext cx="39928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800">
                <a:latin typeface="Times New Roman" pitchFamily="18" charset="0"/>
                <a:cs typeface="Times New Roman" pitchFamily="18" charset="0"/>
              </a:rPr>
              <a:t>2. EXTERNAL MODEM:</a:t>
            </a:r>
          </a:p>
        </p:txBody>
      </p:sp>
      <p:sp>
        <p:nvSpPr>
          <p:cNvPr id="6" name="Text Box 6"/>
          <p:cNvSpPr txBox="1">
            <a:spLocks noChangeArrowheads="1"/>
          </p:cNvSpPr>
          <p:nvPr/>
        </p:nvSpPr>
        <p:spPr bwMode="auto">
          <a:xfrm>
            <a:off x="914400" y="2438400"/>
            <a:ext cx="4165600"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spcBef>
                <a:spcPct val="50000"/>
              </a:spcBef>
            </a:pPr>
            <a:r>
              <a:rPr lang="en-US" sz="2000">
                <a:latin typeface="Times New Roman" pitchFamily="18" charset="0"/>
                <a:cs typeface="Times New Roman" pitchFamily="18" charset="0"/>
              </a:rPr>
              <a:t>Modems that are fixed within the computers. The advantage of an internal modem is the lack of extra wires required for installation. Internal modems get their power from the computer's power</a:t>
            </a:r>
          </a:p>
          <a:p>
            <a:pPr algn="just" eaLnBrk="1" hangingPunct="1">
              <a:spcBef>
                <a:spcPct val="50000"/>
              </a:spcBef>
            </a:pPr>
            <a:r>
              <a:rPr lang="en-US" sz="2000">
                <a:latin typeface="Times New Roman" pitchFamily="18" charset="0"/>
                <a:cs typeface="Times New Roman" pitchFamily="18" charset="0"/>
              </a:rPr>
              <a:t>supply.</a:t>
            </a:r>
            <a:br>
              <a:rPr lang="en-US" sz="2000">
                <a:latin typeface="Times New Roman" pitchFamily="18" charset="0"/>
                <a:cs typeface="Times New Roman" pitchFamily="18" charset="0"/>
              </a:rPr>
            </a:br>
            <a:r>
              <a:rPr lang="en-US" sz="2000">
                <a:latin typeface="Times New Roman" pitchFamily="18" charset="0"/>
                <a:cs typeface="Times New Roman" pitchFamily="18" charset="0"/>
              </a:rPr>
              <a:t/>
            </a:r>
            <a:br>
              <a:rPr lang="en-US" sz="2000">
                <a:latin typeface="Times New Roman" pitchFamily="18" charset="0"/>
                <a:cs typeface="Times New Roman" pitchFamily="18" charset="0"/>
              </a:rPr>
            </a:br>
            <a:endParaRPr lang="en-US" sz="2000">
              <a:latin typeface="Times New Roman" pitchFamily="18" charset="0"/>
              <a:cs typeface="Times New Roman" pitchFamily="18" charset="0"/>
            </a:endParaRPr>
          </a:p>
        </p:txBody>
      </p:sp>
      <p:sp>
        <p:nvSpPr>
          <p:cNvPr id="7" name="Text Box 4"/>
          <p:cNvSpPr txBox="1">
            <a:spLocks noChangeArrowheads="1"/>
          </p:cNvSpPr>
          <p:nvPr/>
        </p:nvSpPr>
        <p:spPr bwMode="auto">
          <a:xfrm>
            <a:off x="6502400" y="2438400"/>
            <a:ext cx="4978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spcBef>
                <a:spcPct val="50000"/>
              </a:spcBef>
            </a:pPr>
            <a:r>
              <a:rPr lang="en-US" sz="2000">
                <a:latin typeface="Times New Roman" pitchFamily="18" charset="0"/>
                <a:cs typeface="Times New Roman" pitchFamily="18" charset="0"/>
              </a:rPr>
              <a:t>Modems connected externally to the computer. External modems require a power source and extra wires to connect to the computer. The advantage of external modems is that they feature lights on the front so you can monitor the connection status. </a:t>
            </a:r>
          </a:p>
        </p:txBody>
      </p:sp>
    </p:spTree>
    <p:extLst>
      <p:ext uri="{BB962C8B-B14F-4D97-AF65-F5344CB8AC3E}">
        <p14:creationId xmlns:p14="http://schemas.microsoft.com/office/powerpoint/2010/main" val="34795585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trips(downLeft)">
                                      <p:cBhvr>
                                        <p:cTn id="19" dur="500"/>
                                        <p:tgtEl>
                                          <p:spTgt spid="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strVal val="#ppt_w*0.70"/>
                                          </p:val>
                                        </p:tav>
                                        <p:tav tm="100000">
                                          <p:val>
                                            <p:strVal val="#ppt_w"/>
                                          </p:val>
                                        </p:tav>
                                      </p:tavLst>
                                    </p:anim>
                                    <p:anim calcmode="lin" valueType="num">
                                      <p:cBhvr>
                                        <p:cTn id="25" dur="500" fill="hold"/>
                                        <p:tgtEl>
                                          <p:spTgt spid="7"/>
                                        </p:tgtEl>
                                        <p:attrNameLst>
                                          <p:attrName>ppt_h</p:attrName>
                                        </p:attrNameLst>
                                      </p:cBhvr>
                                      <p:tavLst>
                                        <p:tav tm="0">
                                          <p:val>
                                            <p:strVal val="#ppt_h"/>
                                          </p:val>
                                        </p:tav>
                                        <p:tav tm="100000">
                                          <p:val>
                                            <p:strVal val="#ppt_h"/>
                                          </p:val>
                                        </p:tav>
                                      </p:tavLst>
                                    </p:anim>
                                    <p:animEffect transition="in" filter="fade">
                                      <p:cBhvr>
                                        <p:cTn id="26" dur="500"/>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xit" presetSubtype="0" fill="hold" grpId="1" nodeType="click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xit" presetSubtype="0" fill="hold" grpId="1" nodeType="click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6" grpId="1"/>
      <p:bldP spid="7" grpId="0"/>
      <p:bldP spid="7"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latin typeface="Times New Roman" pitchFamily="18" charset="0"/>
                <a:cs typeface="Times New Roman" pitchFamily="18" charset="0"/>
              </a:rPr>
              <a:t>Securing Modem</a:t>
            </a:r>
          </a:p>
        </p:txBody>
      </p:sp>
      <p:sp>
        <p:nvSpPr>
          <p:cNvPr id="3" name="Content Placeholder 2"/>
          <p:cNvSpPr>
            <a:spLocks noGrp="1"/>
          </p:cNvSpPr>
          <p:nvPr>
            <p:ph idx="1"/>
          </p:nvPr>
        </p:nvSpPr>
        <p:spPr/>
        <p:txBody>
          <a:bodyPr rtlCol="0">
            <a:normAutofit fontScale="70000" lnSpcReduction="20000"/>
          </a:bodyPr>
          <a:lstStyle/>
          <a:p>
            <a:pPr algn="just" eaLnBrk="1" fontAlgn="auto" hangingPunct="1">
              <a:lnSpc>
                <a:spcPct val="150000"/>
              </a:lnSpc>
              <a:spcAft>
                <a:spcPts val="0"/>
              </a:spcAft>
              <a:buFont typeface="Arial" pitchFamily="34" charset="0"/>
              <a:buChar char="•"/>
              <a:defRPr/>
            </a:pPr>
            <a:r>
              <a:rPr lang="en-US" sz="2400" dirty="0" smtClean="0">
                <a:latin typeface="Times New Roman" pitchFamily="18" charset="0"/>
                <a:cs typeface="Times New Roman" pitchFamily="18" charset="0"/>
              </a:rPr>
              <a:t>Change Default Administrator ( Passwords and User names)</a:t>
            </a:r>
          </a:p>
          <a:p>
            <a:pPr algn="just" eaLnBrk="1" fontAlgn="auto" hangingPunct="1">
              <a:lnSpc>
                <a:spcPct val="150000"/>
              </a:lnSpc>
              <a:spcAft>
                <a:spcPts val="0"/>
              </a:spcAft>
              <a:buFont typeface="Arial" pitchFamily="34" charset="0"/>
              <a:buChar char="•"/>
              <a:defRPr/>
            </a:pPr>
            <a:r>
              <a:rPr lang="en-US" sz="2400" dirty="0" smtClean="0">
                <a:latin typeface="Times New Roman" pitchFamily="18" charset="0"/>
                <a:cs typeface="Times New Roman" pitchFamily="18" charset="0"/>
              </a:rPr>
              <a:t>Assign Static IP Addresses to Devices</a:t>
            </a:r>
          </a:p>
          <a:p>
            <a:pPr algn="just" eaLnBrk="1" fontAlgn="auto" hangingPunct="1">
              <a:lnSpc>
                <a:spcPct val="150000"/>
              </a:lnSpc>
              <a:spcAft>
                <a:spcPts val="0"/>
              </a:spcAft>
              <a:buFont typeface="Arial" pitchFamily="34" charset="0"/>
              <a:buChar char="•"/>
              <a:defRPr/>
            </a:pPr>
            <a:r>
              <a:rPr lang="en-US" sz="2400" dirty="0" smtClean="0">
                <a:latin typeface="Times New Roman" pitchFamily="18" charset="0"/>
                <a:cs typeface="Times New Roman" pitchFamily="18" charset="0"/>
              </a:rPr>
              <a:t>Enable MAC Address Filtering</a:t>
            </a:r>
          </a:p>
          <a:p>
            <a:pPr algn="just" eaLnBrk="1" fontAlgn="auto" hangingPunct="1">
              <a:lnSpc>
                <a:spcPct val="150000"/>
              </a:lnSpc>
              <a:spcAft>
                <a:spcPts val="0"/>
              </a:spcAft>
              <a:buFont typeface="Arial" pitchFamily="34" charset="0"/>
              <a:buChar char="•"/>
              <a:defRPr/>
            </a:pPr>
            <a:r>
              <a:rPr lang="en-US" sz="2400" dirty="0" smtClean="0">
                <a:latin typeface="Times New Roman" pitchFamily="18" charset="0"/>
                <a:cs typeface="Times New Roman" pitchFamily="18" charset="0"/>
              </a:rPr>
              <a:t>Enable Wireless Security</a:t>
            </a:r>
          </a:p>
          <a:p>
            <a:pPr algn="just" eaLnBrk="1" fontAlgn="auto" hangingPunct="1">
              <a:lnSpc>
                <a:spcPct val="150000"/>
              </a:lnSpc>
              <a:spcAft>
                <a:spcPts val="0"/>
              </a:spcAft>
              <a:buFont typeface="Arial" pitchFamily="34" charset="0"/>
              <a:buChar char="•"/>
              <a:defRPr/>
            </a:pPr>
            <a:r>
              <a:rPr lang="en-US" sz="2400" dirty="0" smtClean="0">
                <a:latin typeface="Times New Roman" pitchFamily="18" charset="0"/>
                <a:cs typeface="Times New Roman" pitchFamily="18" charset="0"/>
              </a:rPr>
              <a:t>Turn on (Compatible) WPA / WEP Encryption</a:t>
            </a:r>
          </a:p>
          <a:p>
            <a:pPr algn="just" eaLnBrk="1" fontAlgn="auto" hangingPunct="1">
              <a:lnSpc>
                <a:spcPct val="150000"/>
              </a:lnSpc>
              <a:spcAft>
                <a:spcPts val="0"/>
              </a:spcAft>
              <a:buFont typeface="Arial" pitchFamily="34" charset="0"/>
              <a:buChar char="•"/>
              <a:defRPr/>
            </a:pPr>
            <a:r>
              <a:rPr lang="en-US" sz="2400" dirty="0" smtClean="0">
                <a:latin typeface="Times New Roman" pitchFamily="18" charset="0"/>
                <a:cs typeface="Times New Roman" pitchFamily="18" charset="0"/>
              </a:rPr>
              <a:t>Change the Default SSID (Service Set Identifier)</a:t>
            </a:r>
          </a:p>
          <a:p>
            <a:pPr algn="just" eaLnBrk="1" fontAlgn="auto" hangingPunct="1">
              <a:lnSpc>
                <a:spcPct val="150000"/>
              </a:lnSpc>
              <a:spcAft>
                <a:spcPts val="0"/>
              </a:spcAft>
              <a:buFont typeface="Arial" pitchFamily="34" charset="0"/>
              <a:buChar char="•"/>
              <a:defRPr/>
            </a:pPr>
            <a:r>
              <a:rPr lang="en-US" sz="2400" dirty="0" smtClean="0">
                <a:latin typeface="Times New Roman" pitchFamily="18" charset="0"/>
                <a:cs typeface="Times New Roman" pitchFamily="18" charset="0"/>
              </a:rPr>
              <a:t>Enable Firewall on Modem Router as well as Computer</a:t>
            </a:r>
          </a:p>
          <a:p>
            <a:pPr algn="just" eaLnBrk="1" fontAlgn="auto" hangingPunct="1">
              <a:lnSpc>
                <a:spcPct val="150000"/>
              </a:lnSpc>
              <a:spcAft>
                <a:spcPts val="0"/>
              </a:spcAft>
              <a:buFont typeface="Arial" pitchFamily="34" charset="0"/>
              <a:buChar char="•"/>
              <a:defRPr/>
            </a:pPr>
            <a:r>
              <a:rPr lang="en-US" sz="2400" dirty="0" smtClean="0">
                <a:latin typeface="Times New Roman" pitchFamily="18" charset="0"/>
                <a:cs typeface="Times New Roman" pitchFamily="18" charset="0"/>
              </a:rPr>
              <a:t>Turn off Modems during extended periods of Non-Use</a:t>
            </a:r>
          </a:p>
        </p:txBody>
      </p:sp>
    </p:spTree>
    <p:extLst>
      <p:ext uri="{BB962C8B-B14F-4D97-AF65-F5344CB8AC3E}">
        <p14:creationId xmlns:p14="http://schemas.microsoft.com/office/powerpoint/2010/main" val="3033330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09600" y="152400"/>
            <a:ext cx="10972800" cy="1143000"/>
          </a:xfrm>
        </p:spPr>
        <p:txBody>
          <a:bodyPr/>
          <a:lstStyle/>
          <a:p>
            <a:pPr eaLnBrk="1" hangingPunct="1"/>
            <a:r>
              <a:rPr lang="en-US" smtClean="0"/>
              <a:t>Hardening</a:t>
            </a:r>
          </a:p>
        </p:txBody>
      </p:sp>
      <p:sp>
        <p:nvSpPr>
          <p:cNvPr id="3" name="Content Placeholder 2"/>
          <p:cNvSpPr>
            <a:spLocks noGrp="1"/>
          </p:cNvSpPr>
          <p:nvPr>
            <p:ph idx="1"/>
          </p:nvPr>
        </p:nvSpPr>
        <p:spPr>
          <a:xfrm>
            <a:off x="304800" y="1447800"/>
            <a:ext cx="11582400" cy="4678363"/>
          </a:xfrm>
        </p:spPr>
        <p:txBody>
          <a:bodyPr rtlCol="0">
            <a:normAutofit/>
          </a:bodyPr>
          <a:lstStyle/>
          <a:p>
            <a:pPr algn="just" eaLnBrk="1" fontAlgn="auto" hangingPunct="1">
              <a:lnSpc>
                <a:spcPct val="150000"/>
              </a:lnSpc>
              <a:spcAft>
                <a:spcPts val="0"/>
              </a:spcAft>
              <a:buFont typeface="Arial" pitchFamily="34" charset="0"/>
              <a:buChar char="•"/>
              <a:defRPr/>
            </a:pPr>
            <a:r>
              <a:rPr lang="en-US" b="1" dirty="0" smtClean="0"/>
              <a:t>Hardening</a:t>
            </a:r>
            <a:r>
              <a:rPr lang="en-US" dirty="0" smtClean="0"/>
              <a:t> is usually the process of securing a system by reducing its surface of vulnerability, which is larger when a system performs more functions; </a:t>
            </a:r>
          </a:p>
          <a:p>
            <a:pPr algn="just" eaLnBrk="1" fontAlgn="auto" hangingPunct="1">
              <a:lnSpc>
                <a:spcPct val="150000"/>
              </a:lnSpc>
              <a:spcAft>
                <a:spcPts val="0"/>
              </a:spcAft>
              <a:buFont typeface="Arial" pitchFamily="34" charset="0"/>
              <a:buChar char="•"/>
              <a:defRPr/>
            </a:pPr>
            <a:r>
              <a:rPr lang="en-US" dirty="0" smtClean="0"/>
              <a:t>In principle a single-function system is more secure than a multipurpose one. </a:t>
            </a:r>
          </a:p>
          <a:p>
            <a:pPr algn="just" eaLnBrk="1" fontAlgn="auto" hangingPunct="1">
              <a:lnSpc>
                <a:spcPct val="150000"/>
              </a:lnSpc>
              <a:spcAft>
                <a:spcPts val="0"/>
              </a:spcAft>
              <a:buFont typeface="Arial" pitchFamily="34" charset="0"/>
              <a:buChar char="•"/>
              <a:defRPr/>
            </a:pPr>
            <a:r>
              <a:rPr lang="en-US" dirty="0" smtClean="0"/>
              <a:t>Reducing available ways of attack typically includes changing default passwords, the removal of unnecessary software, unnecessary usernames or logins, and the disabling or removal of unnecessary services.</a:t>
            </a:r>
          </a:p>
        </p:txBody>
      </p:sp>
    </p:spTree>
    <p:extLst>
      <p:ext uri="{BB962C8B-B14F-4D97-AF65-F5344CB8AC3E}">
        <p14:creationId xmlns:p14="http://schemas.microsoft.com/office/powerpoint/2010/main" val="1183210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t>Computer Hardening</a:t>
            </a:r>
          </a:p>
        </p:txBody>
      </p:sp>
      <p:sp>
        <p:nvSpPr>
          <p:cNvPr id="3" name="Content Placeholder 2"/>
          <p:cNvSpPr>
            <a:spLocks noGrp="1"/>
          </p:cNvSpPr>
          <p:nvPr>
            <p:ph idx="1"/>
          </p:nvPr>
        </p:nvSpPr>
        <p:spPr/>
        <p:txBody>
          <a:bodyPr rtlCol="0">
            <a:normAutofit/>
          </a:bodyPr>
          <a:lstStyle/>
          <a:p>
            <a:pPr algn="just" eaLnBrk="1" fontAlgn="auto" hangingPunct="1">
              <a:lnSpc>
                <a:spcPct val="150000"/>
              </a:lnSpc>
              <a:spcAft>
                <a:spcPts val="0"/>
              </a:spcAft>
              <a:buFont typeface="Arial" pitchFamily="34" charset="0"/>
              <a:buChar char="•"/>
              <a:defRPr/>
            </a:pPr>
            <a:r>
              <a:rPr lang="en-US" dirty="0" smtClean="0"/>
              <a:t>Hardening refers to providing various means of protection in a computer system. Protection is provided in various layers and is often referred to as defense in depth</a:t>
            </a:r>
          </a:p>
          <a:p>
            <a:pPr algn="just" eaLnBrk="1" fontAlgn="auto" hangingPunct="1">
              <a:lnSpc>
                <a:spcPct val="150000"/>
              </a:lnSpc>
              <a:spcAft>
                <a:spcPts val="0"/>
              </a:spcAft>
              <a:buFont typeface="Arial" pitchFamily="34" charset="0"/>
              <a:buChar char="•"/>
              <a:defRPr/>
            </a:pPr>
            <a:r>
              <a:rPr lang="en-US" dirty="0" smtClean="0"/>
              <a:t>Protecting in layers means to protect at the host level, the application level, the operating system level, the user level, the physical level and all the sublevels in between. Each level requires a unique method of security.</a:t>
            </a:r>
          </a:p>
          <a:p>
            <a:pPr algn="just" eaLnBrk="1" fontAlgn="auto" hangingPunct="1">
              <a:lnSpc>
                <a:spcPct val="150000"/>
              </a:lnSpc>
              <a:spcAft>
                <a:spcPts val="0"/>
              </a:spcAft>
              <a:buFont typeface="Arial" pitchFamily="34" charset="0"/>
              <a:buChar char="•"/>
              <a:defRPr/>
            </a:pPr>
            <a:r>
              <a:rPr lang="en-US" dirty="0" smtClean="0"/>
              <a:t>Hardening’s goal is to eliminate as many risks and threats to a computer system as necessary</a:t>
            </a:r>
          </a:p>
        </p:txBody>
      </p:sp>
    </p:spTree>
    <p:extLst>
      <p:ext uri="{BB962C8B-B14F-4D97-AF65-F5344CB8AC3E}">
        <p14:creationId xmlns:p14="http://schemas.microsoft.com/office/powerpoint/2010/main" val="3461545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 Hardening activities for a computer system can include</a:t>
            </a:r>
          </a:p>
        </p:txBody>
      </p:sp>
      <p:sp>
        <p:nvSpPr>
          <p:cNvPr id="3" name="Content Placeholder 2"/>
          <p:cNvSpPr>
            <a:spLocks noGrp="1"/>
          </p:cNvSpPr>
          <p:nvPr>
            <p:ph idx="1"/>
          </p:nvPr>
        </p:nvSpPr>
        <p:spPr>
          <a:xfrm>
            <a:off x="304800" y="1722438"/>
            <a:ext cx="11582400" cy="4525962"/>
          </a:xfrm>
        </p:spPr>
        <p:txBody>
          <a:bodyPr rtlCol="0">
            <a:normAutofit/>
          </a:bodyPr>
          <a:lstStyle/>
          <a:p>
            <a:pPr algn="just" eaLnBrk="1" fontAlgn="auto" hangingPunct="1">
              <a:lnSpc>
                <a:spcPct val="150000"/>
              </a:lnSpc>
              <a:spcAft>
                <a:spcPts val="0"/>
              </a:spcAft>
              <a:buFont typeface="Arial" pitchFamily="34" charset="0"/>
              <a:buChar char="•"/>
              <a:defRPr/>
            </a:pPr>
            <a:r>
              <a:rPr lang="en-US" dirty="0" smtClean="0"/>
              <a:t>Keeping security patches and hot fixes updated</a:t>
            </a:r>
          </a:p>
          <a:p>
            <a:pPr algn="just" eaLnBrk="1" fontAlgn="auto" hangingPunct="1">
              <a:lnSpc>
                <a:spcPct val="150000"/>
              </a:lnSpc>
              <a:spcAft>
                <a:spcPts val="0"/>
              </a:spcAft>
              <a:buFont typeface="Arial" pitchFamily="34" charset="0"/>
              <a:buChar char="•"/>
              <a:defRPr/>
            </a:pPr>
            <a:r>
              <a:rPr lang="en-US" dirty="0" smtClean="0"/>
              <a:t>Monitoring security bulletins that are applicable to a system’s operating system and applications</a:t>
            </a:r>
          </a:p>
          <a:p>
            <a:pPr algn="just" eaLnBrk="1" fontAlgn="auto" hangingPunct="1">
              <a:lnSpc>
                <a:spcPct val="150000"/>
              </a:lnSpc>
              <a:spcAft>
                <a:spcPts val="0"/>
              </a:spcAft>
              <a:buFont typeface="Arial" pitchFamily="34" charset="0"/>
              <a:buChar char="•"/>
              <a:defRPr/>
            </a:pPr>
            <a:r>
              <a:rPr lang="en-US" dirty="0" smtClean="0"/>
              <a:t>Installing a firewall</a:t>
            </a:r>
          </a:p>
          <a:p>
            <a:pPr algn="just" eaLnBrk="1" fontAlgn="auto" hangingPunct="1">
              <a:lnSpc>
                <a:spcPct val="150000"/>
              </a:lnSpc>
              <a:spcAft>
                <a:spcPts val="0"/>
              </a:spcAft>
              <a:buFont typeface="Arial" pitchFamily="34" charset="0"/>
              <a:buChar char="•"/>
              <a:defRPr/>
            </a:pPr>
            <a:r>
              <a:rPr lang="en-US" dirty="0" smtClean="0"/>
              <a:t>Closing certain ports such as server ports</a:t>
            </a:r>
          </a:p>
          <a:p>
            <a:pPr algn="just" eaLnBrk="1" fontAlgn="auto" hangingPunct="1">
              <a:lnSpc>
                <a:spcPct val="150000"/>
              </a:lnSpc>
              <a:spcAft>
                <a:spcPts val="0"/>
              </a:spcAft>
              <a:buFont typeface="Arial" pitchFamily="34" charset="0"/>
              <a:buChar char="•"/>
              <a:defRPr/>
            </a:pPr>
            <a:r>
              <a:rPr lang="en-US" dirty="0" smtClean="0"/>
              <a:t>Not allowing file sharing among programs</a:t>
            </a:r>
          </a:p>
          <a:p>
            <a:pPr algn="just" eaLnBrk="1" fontAlgn="auto" hangingPunct="1">
              <a:lnSpc>
                <a:spcPct val="150000"/>
              </a:lnSpc>
              <a:spcAft>
                <a:spcPts val="0"/>
              </a:spcAft>
              <a:buFont typeface="Arial" pitchFamily="34" charset="0"/>
              <a:buChar char="•"/>
              <a:defRPr/>
            </a:pPr>
            <a:r>
              <a:rPr lang="en-US" dirty="0" smtClean="0"/>
              <a:t>Installing virus and spyware protection, including an anti-adware tool so that malicious software cannot gain access to the computer on which it is installed</a:t>
            </a:r>
          </a:p>
          <a:p>
            <a:pPr algn="just" eaLnBrk="1" fontAlgn="auto" hangingPunct="1">
              <a:lnSpc>
                <a:spcPct val="150000"/>
              </a:lnSpc>
              <a:spcAft>
                <a:spcPts val="0"/>
              </a:spcAft>
              <a:buFont typeface="Arial" pitchFamily="34" charset="0"/>
              <a:buChar char="•"/>
              <a:defRPr/>
            </a:pPr>
            <a:endParaRPr lang="en-US" dirty="0" smtClean="0"/>
          </a:p>
        </p:txBody>
      </p:sp>
    </p:spTree>
    <p:extLst>
      <p:ext uri="{BB962C8B-B14F-4D97-AF65-F5344CB8AC3E}">
        <p14:creationId xmlns:p14="http://schemas.microsoft.com/office/powerpoint/2010/main" val="373431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203200" y="304800"/>
            <a:ext cx="11684000" cy="6248400"/>
          </a:xfrm>
        </p:spPr>
        <p:txBody>
          <a:bodyPr/>
          <a:lstStyle/>
          <a:p>
            <a:pPr algn="just" eaLnBrk="1" hangingPunct="1">
              <a:lnSpc>
                <a:spcPct val="150000"/>
              </a:lnSpc>
            </a:pPr>
            <a:r>
              <a:rPr lang="en-US" smtClean="0"/>
              <a:t>Keeping a backup, such as a hard drive, of the computer system</a:t>
            </a:r>
          </a:p>
          <a:p>
            <a:pPr algn="just" eaLnBrk="1" hangingPunct="1">
              <a:lnSpc>
                <a:spcPct val="150000"/>
              </a:lnSpc>
            </a:pPr>
            <a:r>
              <a:rPr lang="en-US" smtClean="0"/>
              <a:t>Disabling cookies</a:t>
            </a:r>
          </a:p>
          <a:p>
            <a:pPr algn="just" eaLnBrk="1" hangingPunct="1">
              <a:lnSpc>
                <a:spcPct val="150000"/>
              </a:lnSpc>
            </a:pPr>
            <a:r>
              <a:rPr lang="en-US" smtClean="0"/>
              <a:t>Creating strong passwords</a:t>
            </a:r>
          </a:p>
          <a:p>
            <a:pPr algn="just" eaLnBrk="1" hangingPunct="1">
              <a:lnSpc>
                <a:spcPct val="150000"/>
              </a:lnSpc>
            </a:pPr>
            <a:r>
              <a:rPr lang="en-US" smtClean="0"/>
              <a:t>Never opening emails or attachments from unknown senders</a:t>
            </a:r>
          </a:p>
          <a:p>
            <a:pPr algn="just" eaLnBrk="1" hangingPunct="1">
              <a:lnSpc>
                <a:spcPct val="150000"/>
              </a:lnSpc>
            </a:pPr>
            <a:r>
              <a:rPr lang="en-US" smtClean="0"/>
              <a:t>Removing unnecessary programs and user accounts from the computer</a:t>
            </a:r>
          </a:p>
          <a:p>
            <a:pPr algn="just" eaLnBrk="1" hangingPunct="1">
              <a:lnSpc>
                <a:spcPct val="150000"/>
              </a:lnSpc>
            </a:pPr>
            <a:r>
              <a:rPr lang="en-US" smtClean="0"/>
              <a:t>Using encryption where possible</a:t>
            </a:r>
          </a:p>
          <a:p>
            <a:pPr algn="just" eaLnBrk="1" hangingPunct="1">
              <a:lnSpc>
                <a:spcPct val="150000"/>
              </a:lnSpc>
            </a:pPr>
            <a:r>
              <a:rPr lang="en-US" smtClean="0"/>
              <a:t>Hardening security policies, such as local policies relating to how often a password should be changed and how long and in what format a password must be in</a:t>
            </a:r>
          </a:p>
          <a:p>
            <a:pPr algn="just" eaLnBrk="1" hangingPunct="1">
              <a:lnSpc>
                <a:spcPct val="150000"/>
              </a:lnSpc>
            </a:pPr>
            <a:endParaRPr lang="en-US" smtClean="0"/>
          </a:p>
        </p:txBody>
      </p:sp>
    </p:spTree>
    <p:extLst>
      <p:ext uri="{BB962C8B-B14F-4D97-AF65-F5344CB8AC3E}">
        <p14:creationId xmlns:p14="http://schemas.microsoft.com/office/powerpoint/2010/main" val="3466117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09600" y="228600"/>
            <a:ext cx="10972800" cy="1143000"/>
          </a:xfrm>
        </p:spPr>
        <p:txBody>
          <a:bodyPr/>
          <a:lstStyle/>
          <a:p>
            <a:pPr eaLnBrk="1" hangingPunct="1"/>
            <a:r>
              <a:rPr lang="en-US" smtClean="0"/>
              <a:t>OS Hardening</a:t>
            </a:r>
          </a:p>
        </p:txBody>
      </p:sp>
      <p:sp>
        <p:nvSpPr>
          <p:cNvPr id="35843" name="Content Placeholder 2"/>
          <p:cNvSpPr>
            <a:spLocks noGrp="1"/>
          </p:cNvSpPr>
          <p:nvPr>
            <p:ph idx="1"/>
          </p:nvPr>
        </p:nvSpPr>
        <p:spPr>
          <a:xfrm>
            <a:off x="508000" y="1447801"/>
            <a:ext cx="11379200" cy="4525963"/>
          </a:xfrm>
        </p:spPr>
        <p:txBody>
          <a:bodyPr/>
          <a:lstStyle/>
          <a:p>
            <a:pPr algn="just" eaLnBrk="1" hangingPunct="1">
              <a:lnSpc>
                <a:spcPct val="150000"/>
              </a:lnSpc>
            </a:pPr>
            <a:r>
              <a:rPr lang="en-US" smtClean="0"/>
              <a:t>Hardening of the OS is the act of configuring an OS securely, updating it, creating rules and policies to help govern the system in a secure manner, and removing unnecessary applications and services. </a:t>
            </a:r>
          </a:p>
          <a:p>
            <a:pPr algn="just" eaLnBrk="1" hangingPunct="1">
              <a:lnSpc>
                <a:spcPct val="150000"/>
              </a:lnSpc>
            </a:pPr>
            <a:r>
              <a:rPr lang="en-US" smtClean="0"/>
              <a:t>This is done to minimize a computer OS's exposure to threats and to mitigate possible risk. </a:t>
            </a:r>
          </a:p>
          <a:p>
            <a:pPr algn="just" eaLnBrk="1" hangingPunct="1">
              <a:lnSpc>
                <a:spcPct val="150000"/>
              </a:lnSpc>
            </a:pPr>
            <a:r>
              <a:rPr lang="en-US" smtClean="0"/>
              <a:t>Server hardening, which is also referred to as operating system hardening, is the process of making the server stronger and more resistant to security issues. </a:t>
            </a:r>
          </a:p>
          <a:p>
            <a:pPr algn="just" eaLnBrk="1" hangingPunct="1">
              <a:lnSpc>
                <a:spcPct val="150000"/>
              </a:lnSpc>
              <a:buFont typeface="Arial" charset="0"/>
              <a:buNone/>
            </a:pPr>
            <a:endParaRPr lang="en-US" smtClean="0"/>
          </a:p>
        </p:txBody>
      </p:sp>
    </p:spTree>
    <p:extLst>
      <p:ext uri="{BB962C8B-B14F-4D97-AF65-F5344CB8AC3E}">
        <p14:creationId xmlns:p14="http://schemas.microsoft.com/office/powerpoint/2010/main" val="1313415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1"/>
            <a:ext cx="10972800" cy="715963"/>
          </a:xfrm>
        </p:spPr>
        <p:txBody>
          <a:bodyPr rtlCol="0">
            <a:normAutofit/>
          </a:bodyPr>
          <a:lstStyle/>
          <a:p>
            <a:pPr eaLnBrk="1" fontAlgn="auto" hangingPunct="1">
              <a:spcAft>
                <a:spcPts val="0"/>
              </a:spcAft>
              <a:defRPr/>
            </a:pPr>
            <a:r>
              <a:rPr lang="en-US" dirty="0" smtClean="0"/>
              <a:t>OS Security</a:t>
            </a:r>
          </a:p>
        </p:txBody>
      </p:sp>
      <p:sp>
        <p:nvSpPr>
          <p:cNvPr id="36867" name="Content Placeholder 2"/>
          <p:cNvSpPr>
            <a:spLocks noGrp="1"/>
          </p:cNvSpPr>
          <p:nvPr>
            <p:ph idx="1"/>
          </p:nvPr>
        </p:nvSpPr>
        <p:spPr>
          <a:xfrm>
            <a:off x="406400" y="1524000"/>
            <a:ext cx="11480800" cy="4724400"/>
          </a:xfrm>
        </p:spPr>
        <p:txBody>
          <a:bodyPr/>
          <a:lstStyle/>
          <a:p>
            <a:pPr algn="just" eaLnBrk="1" hangingPunct="1">
              <a:lnSpc>
                <a:spcPct val="150000"/>
              </a:lnSpc>
              <a:buFont typeface="Arial" charset="0"/>
              <a:buNone/>
            </a:pPr>
            <a:r>
              <a:rPr lang="en-US" smtClean="0"/>
              <a:t>OS security may be approached in many ways, including adherence to the following:</a:t>
            </a:r>
          </a:p>
          <a:p>
            <a:pPr algn="just" eaLnBrk="1" hangingPunct="1">
              <a:lnSpc>
                <a:spcPct val="150000"/>
              </a:lnSpc>
            </a:pPr>
            <a:r>
              <a:rPr lang="en-US" smtClean="0"/>
              <a:t>Performing regular OS patch updates</a:t>
            </a:r>
          </a:p>
          <a:p>
            <a:pPr algn="just" eaLnBrk="1" hangingPunct="1">
              <a:lnSpc>
                <a:spcPct val="150000"/>
              </a:lnSpc>
            </a:pPr>
            <a:r>
              <a:rPr lang="en-US" smtClean="0"/>
              <a:t>Installing updated antivirus engines and software</a:t>
            </a:r>
          </a:p>
          <a:p>
            <a:pPr algn="just" eaLnBrk="1" hangingPunct="1">
              <a:lnSpc>
                <a:spcPct val="150000"/>
              </a:lnSpc>
            </a:pPr>
            <a:r>
              <a:rPr lang="en-US" smtClean="0"/>
              <a:t>Scrutinizing all incoming and outgoing network traffic through a firewall</a:t>
            </a:r>
          </a:p>
          <a:p>
            <a:pPr algn="just" eaLnBrk="1" hangingPunct="1">
              <a:lnSpc>
                <a:spcPct val="150000"/>
              </a:lnSpc>
            </a:pPr>
            <a:r>
              <a:rPr lang="en-US" smtClean="0"/>
              <a:t>Creating secure accounts with required privileges only (i.e., user Management)</a:t>
            </a:r>
            <a:br>
              <a:rPr lang="en-US" smtClean="0"/>
            </a:br>
            <a:endParaRPr lang="en-US" smtClean="0"/>
          </a:p>
        </p:txBody>
      </p:sp>
    </p:spTree>
    <p:extLst>
      <p:ext uri="{BB962C8B-B14F-4D97-AF65-F5344CB8AC3E}">
        <p14:creationId xmlns:p14="http://schemas.microsoft.com/office/powerpoint/2010/main" val="3682867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09600" y="152400"/>
            <a:ext cx="10972800" cy="914400"/>
          </a:xfrm>
        </p:spPr>
        <p:txBody>
          <a:bodyPr/>
          <a:lstStyle/>
          <a:p>
            <a:pPr eaLnBrk="1" hangingPunct="1"/>
            <a:r>
              <a:rPr lang="en-US" smtClean="0"/>
              <a:t>Process of OS Hardening</a:t>
            </a:r>
          </a:p>
        </p:txBody>
      </p:sp>
      <p:sp>
        <p:nvSpPr>
          <p:cNvPr id="37891" name="Content Placeholder 2"/>
          <p:cNvSpPr>
            <a:spLocks noGrp="1"/>
          </p:cNvSpPr>
          <p:nvPr>
            <p:ph idx="1"/>
          </p:nvPr>
        </p:nvSpPr>
        <p:spPr>
          <a:xfrm>
            <a:off x="304800" y="1143001"/>
            <a:ext cx="11684000" cy="4525963"/>
          </a:xfrm>
        </p:spPr>
        <p:txBody>
          <a:bodyPr>
            <a:normAutofit fontScale="77500" lnSpcReduction="20000"/>
          </a:bodyPr>
          <a:lstStyle/>
          <a:p>
            <a:pPr algn="just" eaLnBrk="1" hangingPunct="1">
              <a:lnSpc>
                <a:spcPct val="150000"/>
              </a:lnSpc>
            </a:pPr>
            <a:r>
              <a:rPr lang="en-US" smtClean="0"/>
              <a:t>Removing unnecessary programs</a:t>
            </a:r>
          </a:p>
          <a:p>
            <a:pPr algn="just" eaLnBrk="1" hangingPunct="1">
              <a:lnSpc>
                <a:spcPct val="150000"/>
              </a:lnSpc>
            </a:pPr>
            <a:r>
              <a:rPr lang="en-US" smtClean="0"/>
              <a:t>Use of service packs</a:t>
            </a:r>
          </a:p>
          <a:p>
            <a:pPr algn="just" eaLnBrk="1" hangingPunct="1">
              <a:lnSpc>
                <a:spcPct val="150000"/>
              </a:lnSpc>
            </a:pPr>
            <a:r>
              <a:rPr lang="en-US" smtClean="0"/>
              <a:t>Patches management</a:t>
            </a:r>
          </a:p>
          <a:p>
            <a:pPr algn="just" eaLnBrk="1" hangingPunct="1">
              <a:lnSpc>
                <a:spcPct val="150000"/>
              </a:lnSpc>
            </a:pPr>
            <a:r>
              <a:rPr lang="en-US" smtClean="0"/>
              <a:t>Policies related to password management</a:t>
            </a:r>
          </a:p>
          <a:p>
            <a:pPr algn="just" eaLnBrk="1" hangingPunct="1">
              <a:lnSpc>
                <a:spcPct val="150000"/>
              </a:lnSpc>
            </a:pPr>
            <a:r>
              <a:rPr lang="en-US" smtClean="0"/>
              <a:t>File and directory access -Encryption</a:t>
            </a:r>
          </a:p>
          <a:p>
            <a:pPr algn="just" eaLnBrk="1" hangingPunct="1">
              <a:lnSpc>
                <a:spcPct val="150000"/>
              </a:lnSpc>
            </a:pPr>
            <a:r>
              <a:rPr lang="en-US" smtClean="0"/>
              <a:t>Disable the guest account and features.</a:t>
            </a:r>
          </a:p>
          <a:p>
            <a:pPr algn="just" eaLnBrk="1" hangingPunct="1">
              <a:lnSpc>
                <a:spcPct val="150000"/>
              </a:lnSpc>
            </a:pPr>
            <a:r>
              <a:rPr lang="en-US" smtClean="0"/>
              <a:t>Install anti-virus software and updates, and firewalls.</a:t>
            </a:r>
          </a:p>
          <a:p>
            <a:pPr algn="just" eaLnBrk="1" hangingPunct="1">
              <a:lnSpc>
                <a:spcPct val="150000"/>
              </a:lnSpc>
            </a:pPr>
            <a:r>
              <a:rPr lang="en-US" smtClean="0"/>
              <a:t>Restrict permissions to files, services, registry entries and end-points.</a:t>
            </a:r>
          </a:p>
          <a:p>
            <a:pPr algn="just" eaLnBrk="1" hangingPunct="1">
              <a:lnSpc>
                <a:spcPct val="150000"/>
              </a:lnSpc>
              <a:buFont typeface="Arial" charset="0"/>
              <a:buNone/>
            </a:pPr>
            <a:r>
              <a:rPr lang="en-US" smtClean="0"/>
              <a:t/>
            </a:r>
            <a:br>
              <a:rPr lang="en-US" smtClean="0"/>
            </a:br>
            <a:r>
              <a:rPr lang="en-US" smtClean="0"/>
              <a:t> </a:t>
            </a:r>
            <a:br>
              <a:rPr lang="en-US" smtClean="0"/>
            </a:br>
            <a:r>
              <a:rPr lang="en-US" smtClean="0"/>
              <a:t> </a:t>
            </a:r>
            <a:br>
              <a:rPr lang="en-US" smtClean="0"/>
            </a:br>
            <a:endParaRPr lang="en-US" smtClean="0"/>
          </a:p>
          <a:p>
            <a:pPr algn="just" eaLnBrk="1" hangingPunct="1">
              <a:lnSpc>
                <a:spcPct val="150000"/>
              </a:lnSpc>
            </a:pPr>
            <a:endParaRPr lang="en-US" smtClean="0"/>
          </a:p>
        </p:txBody>
      </p:sp>
    </p:spTree>
    <p:extLst>
      <p:ext uri="{BB962C8B-B14F-4D97-AF65-F5344CB8AC3E}">
        <p14:creationId xmlns:p14="http://schemas.microsoft.com/office/powerpoint/2010/main" val="2171050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z="4000" smtClean="0"/>
              <a:t>Benefits of OS Hardening</a:t>
            </a:r>
          </a:p>
        </p:txBody>
      </p:sp>
      <p:sp>
        <p:nvSpPr>
          <p:cNvPr id="38915" name="Content Placeholder 2"/>
          <p:cNvSpPr>
            <a:spLocks noGrp="1"/>
          </p:cNvSpPr>
          <p:nvPr>
            <p:ph idx="1"/>
          </p:nvPr>
        </p:nvSpPr>
        <p:spPr/>
        <p:txBody>
          <a:bodyPr/>
          <a:lstStyle/>
          <a:p>
            <a:pPr eaLnBrk="1" hangingPunct="1">
              <a:lnSpc>
                <a:spcPct val="150000"/>
              </a:lnSpc>
            </a:pPr>
            <a:r>
              <a:rPr lang="en-US" smtClean="0"/>
              <a:t>Saves money in the long run</a:t>
            </a:r>
          </a:p>
          <a:p>
            <a:pPr eaLnBrk="1" hangingPunct="1">
              <a:lnSpc>
                <a:spcPct val="150000"/>
              </a:lnSpc>
            </a:pPr>
            <a:r>
              <a:rPr lang="en-US" smtClean="0"/>
              <a:t>Eliminates access points</a:t>
            </a:r>
          </a:p>
          <a:p>
            <a:pPr eaLnBrk="1" hangingPunct="1">
              <a:lnSpc>
                <a:spcPct val="150000"/>
              </a:lnSpc>
            </a:pPr>
            <a:r>
              <a:rPr lang="en-US" smtClean="0"/>
              <a:t>Improves performance</a:t>
            </a:r>
          </a:p>
          <a:p>
            <a:pPr eaLnBrk="1" hangingPunct="1">
              <a:lnSpc>
                <a:spcPct val="150000"/>
              </a:lnSpc>
            </a:pPr>
            <a:r>
              <a:rPr lang="en-US" smtClean="0"/>
              <a:t>Reduces holes in security</a:t>
            </a:r>
          </a:p>
          <a:p>
            <a:pPr eaLnBrk="1" hangingPunct="1">
              <a:lnSpc>
                <a:spcPct val="150000"/>
              </a:lnSpc>
            </a:pPr>
            <a:endParaRPr lang="en-US" smtClean="0"/>
          </a:p>
        </p:txBody>
      </p:sp>
    </p:spTree>
    <p:extLst>
      <p:ext uri="{BB962C8B-B14F-4D97-AF65-F5344CB8AC3E}">
        <p14:creationId xmlns:p14="http://schemas.microsoft.com/office/powerpoint/2010/main" val="975559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Network Infrastructure</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sz="2400" dirty="0">
                <a:latin typeface="Times New Roman" pitchFamily="18" charset="0"/>
                <a:cs typeface="Times New Roman" pitchFamily="18" charset="0"/>
              </a:rPr>
              <a:t>Network infrastructure is the hardware and software resources of an entire network that enable network connectivity, communication, operations and management of an enterprise network. </a:t>
            </a:r>
          </a:p>
          <a:p>
            <a:pPr algn="just"/>
            <a:r>
              <a:rPr lang="en-US" sz="2400" dirty="0">
                <a:latin typeface="Times New Roman" pitchFamily="18" charset="0"/>
                <a:cs typeface="Times New Roman" pitchFamily="18" charset="0"/>
              </a:rPr>
              <a:t>It provides the communication path and services between users, processes, applications, services and external networks in the internet.</a:t>
            </a:r>
          </a:p>
          <a:p>
            <a:pPr algn="just">
              <a:buNone/>
            </a:pPr>
            <a:endParaRPr lang="en-US"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A typical network infrastructure includes:</a:t>
            </a:r>
          </a:p>
          <a:p>
            <a:r>
              <a:rPr lang="en-US" sz="2400" dirty="0">
                <a:latin typeface="Times New Roman" pitchFamily="18" charset="0"/>
                <a:cs typeface="Times New Roman" pitchFamily="18" charset="0"/>
              </a:rPr>
              <a:t>Networking Hardware:</a:t>
            </a:r>
          </a:p>
          <a:p>
            <a:pPr lvl="1"/>
            <a:r>
              <a:rPr lang="en-US" sz="2400" dirty="0">
                <a:latin typeface="Times New Roman" pitchFamily="18" charset="0"/>
                <a:cs typeface="Times New Roman" pitchFamily="18" charset="0"/>
              </a:rPr>
              <a:t>Routers</a:t>
            </a:r>
          </a:p>
          <a:p>
            <a:pPr lvl="1"/>
            <a:r>
              <a:rPr lang="en-US" sz="2400" dirty="0">
                <a:latin typeface="Times New Roman" pitchFamily="18" charset="0"/>
                <a:cs typeface="Times New Roman" pitchFamily="18" charset="0"/>
              </a:rPr>
              <a:t>Switches</a:t>
            </a:r>
          </a:p>
          <a:p>
            <a:pPr lvl="1"/>
            <a:r>
              <a:rPr lang="en-US" sz="2400" dirty="0">
                <a:latin typeface="Times New Roman" pitchFamily="18" charset="0"/>
                <a:cs typeface="Times New Roman" pitchFamily="18" charset="0"/>
              </a:rPr>
              <a:t>Cables</a:t>
            </a:r>
          </a:p>
        </p:txBody>
      </p:sp>
      <p:sp>
        <p:nvSpPr>
          <p:cNvPr id="4" name="Slide Number Placeholder 3"/>
          <p:cNvSpPr>
            <a:spLocks noGrp="1"/>
          </p:cNvSpPr>
          <p:nvPr>
            <p:ph type="sldNum" sz="quarter" idx="12"/>
          </p:nvPr>
        </p:nvSpPr>
        <p:spPr/>
        <p:txBody>
          <a:bodyPr/>
          <a:lstStyle/>
          <a:p>
            <a:fld id="{7F20FCA7-7CD6-4DC1-80B8-ACA47B4EEDB0}" type="slidenum">
              <a:rPr lang="en-IN" smtClean="0"/>
              <a:t>3</a:t>
            </a:fld>
            <a:endParaRPr lang="en-IN"/>
          </a:p>
        </p:txBody>
      </p:sp>
    </p:spTree>
    <p:extLst>
      <p:ext uri="{BB962C8B-B14F-4D97-AF65-F5344CB8AC3E}">
        <p14:creationId xmlns:p14="http://schemas.microsoft.com/office/powerpoint/2010/main" val="1516003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09600" y="152400"/>
            <a:ext cx="10972800" cy="1143000"/>
          </a:xfrm>
        </p:spPr>
        <p:txBody>
          <a:bodyPr/>
          <a:lstStyle/>
          <a:p>
            <a:pPr eaLnBrk="1" hangingPunct="1"/>
            <a:r>
              <a:rPr lang="en-US" smtClean="0"/>
              <a:t>Network Hardening</a:t>
            </a:r>
          </a:p>
        </p:txBody>
      </p:sp>
      <p:sp>
        <p:nvSpPr>
          <p:cNvPr id="39939" name="Content Placeholder 2"/>
          <p:cNvSpPr>
            <a:spLocks noGrp="1"/>
          </p:cNvSpPr>
          <p:nvPr>
            <p:ph idx="1"/>
          </p:nvPr>
        </p:nvSpPr>
        <p:spPr>
          <a:xfrm>
            <a:off x="304800" y="1143001"/>
            <a:ext cx="11582400" cy="4525963"/>
          </a:xfrm>
        </p:spPr>
        <p:txBody>
          <a:bodyPr>
            <a:normAutofit fontScale="92500" lnSpcReduction="20000"/>
          </a:bodyPr>
          <a:lstStyle/>
          <a:p>
            <a:pPr algn="just" eaLnBrk="1" hangingPunct="1">
              <a:lnSpc>
                <a:spcPct val="150000"/>
              </a:lnSpc>
            </a:pPr>
            <a:r>
              <a:rPr lang="en-US" sz="2300" smtClean="0"/>
              <a:t>Everything in the form of hardware or software, needs a touch of system or </a:t>
            </a:r>
            <a:r>
              <a:rPr lang="en-US" sz="2300" b="1" smtClean="0"/>
              <a:t>network hardening</a:t>
            </a:r>
            <a:r>
              <a:rPr lang="en-US" sz="2300" smtClean="0"/>
              <a:t> to be truly secure: </a:t>
            </a:r>
          </a:p>
          <a:p>
            <a:pPr algn="just" eaLnBrk="1" hangingPunct="1">
              <a:lnSpc>
                <a:spcPct val="150000"/>
              </a:lnSpc>
            </a:pPr>
            <a:r>
              <a:rPr lang="en-US" sz="2300" smtClean="0"/>
              <a:t>From disabling non-required services</a:t>
            </a:r>
          </a:p>
          <a:p>
            <a:pPr algn="just" eaLnBrk="1" hangingPunct="1">
              <a:lnSpc>
                <a:spcPct val="150000"/>
              </a:lnSpc>
            </a:pPr>
            <a:r>
              <a:rPr lang="en-US" sz="2300" smtClean="0"/>
              <a:t>To renaming access accounts and </a:t>
            </a:r>
          </a:p>
          <a:p>
            <a:pPr algn="just" eaLnBrk="1" hangingPunct="1">
              <a:lnSpc>
                <a:spcPct val="150000"/>
              </a:lnSpc>
            </a:pPr>
            <a:r>
              <a:rPr lang="en-US" sz="2300" smtClean="0"/>
              <a:t>Resetting passwords. </a:t>
            </a:r>
          </a:p>
          <a:p>
            <a:pPr algn="just" eaLnBrk="1" hangingPunct="1">
              <a:lnSpc>
                <a:spcPct val="150000"/>
              </a:lnSpc>
            </a:pPr>
            <a:r>
              <a:rPr lang="en-US" sz="2300" smtClean="0"/>
              <a:t>Any corporate </a:t>
            </a:r>
            <a:r>
              <a:rPr lang="en-US" sz="2300" b="1" smtClean="0"/>
              <a:t>network</a:t>
            </a:r>
            <a:r>
              <a:rPr lang="en-US" sz="2300" smtClean="0"/>
              <a:t> without a properly configured IDS or firewall is an insecure corporate </a:t>
            </a:r>
            <a:r>
              <a:rPr lang="en-US" sz="2300" b="1" smtClean="0"/>
              <a:t>network</a:t>
            </a:r>
          </a:p>
          <a:p>
            <a:pPr algn="just" eaLnBrk="1" hangingPunct="1">
              <a:lnSpc>
                <a:spcPct val="150000"/>
              </a:lnSpc>
            </a:pPr>
            <a:r>
              <a:rPr lang="en-US" sz="2300" smtClean="0"/>
              <a:t>You should take steps to protect your network from intruders by configuring the other security features of the network’s servers and routers</a:t>
            </a:r>
          </a:p>
        </p:txBody>
      </p:sp>
    </p:spTree>
    <p:extLst>
      <p:ext uri="{BB962C8B-B14F-4D97-AF65-F5344CB8AC3E}">
        <p14:creationId xmlns:p14="http://schemas.microsoft.com/office/powerpoint/2010/main" val="1545112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smtClean="0"/>
              <a:t>Network Hardening</a:t>
            </a:r>
          </a:p>
        </p:txBody>
      </p:sp>
      <p:sp>
        <p:nvSpPr>
          <p:cNvPr id="3" name="Content Placeholder 2"/>
          <p:cNvSpPr>
            <a:spLocks noGrp="1"/>
          </p:cNvSpPr>
          <p:nvPr>
            <p:ph idx="1"/>
          </p:nvPr>
        </p:nvSpPr>
        <p:spPr/>
        <p:txBody>
          <a:bodyPr rtlCol="0">
            <a:normAutofit/>
          </a:bodyPr>
          <a:lstStyle/>
          <a:p>
            <a:pPr algn="just" eaLnBrk="1" fontAlgn="auto" hangingPunct="1">
              <a:lnSpc>
                <a:spcPct val="150000"/>
              </a:lnSpc>
              <a:spcAft>
                <a:spcPts val="0"/>
              </a:spcAft>
              <a:buFont typeface="Arial" pitchFamily="34" charset="0"/>
              <a:buChar char="•"/>
              <a:defRPr/>
            </a:pPr>
            <a:r>
              <a:rPr lang="en-US" dirty="0" smtClean="0"/>
              <a:t>Network security is always an ongoing process because the threats to it keep changing. </a:t>
            </a:r>
          </a:p>
          <a:p>
            <a:pPr algn="just" eaLnBrk="1" fontAlgn="auto" hangingPunct="1">
              <a:lnSpc>
                <a:spcPct val="150000"/>
              </a:lnSpc>
              <a:spcAft>
                <a:spcPts val="0"/>
              </a:spcAft>
              <a:buFont typeface="Arial" pitchFamily="34" charset="0"/>
              <a:buChar char="•"/>
              <a:defRPr/>
            </a:pPr>
            <a:r>
              <a:rPr lang="en-US" dirty="0" smtClean="0"/>
              <a:t>Although security threats are continually evolving, administrators can use some techniques to harden the base network structure to help ease the ever shifting security landscape.</a:t>
            </a:r>
          </a:p>
          <a:p>
            <a:pPr algn="just" eaLnBrk="1" fontAlgn="auto" hangingPunct="1">
              <a:lnSpc>
                <a:spcPct val="150000"/>
              </a:lnSpc>
              <a:spcAft>
                <a:spcPts val="0"/>
              </a:spcAft>
              <a:buFont typeface="Arial" pitchFamily="34" charset="0"/>
              <a:buChar char="•"/>
              <a:defRPr/>
            </a:pPr>
            <a:r>
              <a:rPr lang="en-US" dirty="0" smtClean="0"/>
              <a:t>These hardening techniques establish a good security foundation that can be further built upon making the network that much harder to crack</a:t>
            </a:r>
          </a:p>
        </p:txBody>
      </p:sp>
    </p:spTree>
    <p:extLst>
      <p:ext uri="{BB962C8B-B14F-4D97-AF65-F5344CB8AC3E}">
        <p14:creationId xmlns:p14="http://schemas.microsoft.com/office/powerpoint/2010/main" val="1313556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smtClean="0"/>
              <a:t>Techniques</a:t>
            </a:r>
          </a:p>
        </p:txBody>
      </p:sp>
      <p:sp>
        <p:nvSpPr>
          <p:cNvPr id="41987" name="Content Placeholder 2"/>
          <p:cNvSpPr>
            <a:spLocks noGrp="1"/>
          </p:cNvSpPr>
          <p:nvPr>
            <p:ph idx="1"/>
          </p:nvPr>
        </p:nvSpPr>
        <p:spPr/>
        <p:txBody>
          <a:bodyPr/>
          <a:lstStyle/>
          <a:p>
            <a:pPr algn="just" eaLnBrk="1" hangingPunct="1">
              <a:buFont typeface="Arial" charset="0"/>
              <a:buNone/>
            </a:pPr>
            <a:r>
              <a:rPr lang="en-US" b="1" smtClean="0"/>
              <a:t>Use Secure protocols whenever possible</a:t>
            </a:r>
          </a:p>
          <a:p>
            <a:pPr algn="just" eaLnBrk="1" hangingPunct="1"/>
            <a:r>
              <a:rPr lang="en-US" smtClean="0"/>
              <a:t>SSH – Create Encrypted comm. Session between devices. (Instead of Telnet)</a:t>
            </a:r>
          </a:p>
          <a:p>
            <a:pPr algn="just" eaLnBrk="1" hangingPunct="1"/>
            <a:r>
              <a:rPr lang="en-US" smtClean="0"/>
              <a:t>SNMP V3 – Supports Encryption (More secure than the previous two versions)</a:t>
            </a:r>
          </a:p>
          <a:p>
            <a:pPr algn="just" eaLnBrk="1" hangingPunct="1"/>
            <a:r>
              <a:rPr lang="en-US" smtClean="0"/>
              <a:t>SFTP- It encrypts whole process – SSH-FTP (Instead of FTP)</a:t>
            </a:r>
          </a:p>
          <a:p>
            <a:pPr algn="just" eaLnBrk="1" hangingPunct="1"/>
            <a:r>
              <a:rPr lang="en-US" smtClean="0"/>
              <a:t>TLS – Cryptographic protocol – Encrypt online communication (Instead of SSL)</a:t>
            </a:r>
          </a:p>
          <a:p>
            <a:pPr algn="just" eaLnBrk="1" hangingPunct="1"/>
            <a:r>
              <a:rPr lang="en-US" smtClean="0"/>
              <a:t>HTTPS – Comm. b/w Web server and browser (Instead of HTTP)</a:t>
            </a:r>
          </a:p>
          <a:p>
            <a:pPr algn="just" eaLnBrk="1" hangingPunct="1"/>
            <a:endParaRPr lang="en-US" smtClean="0"/>
          </a:p>
        </p:txBody>
      </p:sp>
    </p:spTree>
    <p:extLst>
      <p:ext uri="{BB962C8B-B14F-4D97-AF65-F5344CB8AC3E}">
        <p14:creationId xmlns:p14="http://schemas.microsoft.com/office/powerpoint/2010/main" val="4170031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09600" y="274638"/>
            <a:ext cx="10972800" cy="792162"/>
          </a:xfrm>
        </p:spPr>
        <p:txBody>
          <a:bodyPr/>
          <a:lstStyle/>
          <a:p>
            <a:pPr eaLnBrk="1" hangingPunct="1"/>
            <a:r>
              <a:rPr lang="en-US" smtClean="0"/>
              <a:t>Contd..</a:t>
            </a:r>
          </a:p>
        </p:txBody>
      </p:sp>
      <p:sp>
        <p:nvSpPr>
          <p:cNvPr id="43011" name="Content Placeholder 2"/>
          <p:cNvSpPr>
            <a:spLocks noGrp="1"/>
          </p:cNvSpPr>
          <p:nvPr>
            <p:ph idx="1"/>
          </p:nvPr>
        </p:nvSpPr>
        <p:spPr>
          <a:xfrm>
            <a:off x="304800" y="1341438"/>
            <a:ext cx="11582400" cy="4525962"/>
          </a:xfrm>
        </p:spPr>
        <p:txBody>
          <a:bodyPr/>
          <a:lstStyle/>
          <a:p>
            <a:pPr algn="just" eaLnBrk="1" hangingPunct="1">
              <a:lnSpc>
                <a:spcPct val="150000"/>
              </a:lnSpc>
              <a:buFont typeface="Arial" charset="0"/>
              <a:buNone/>
            </a:pPr>
            <a:r>
              <a:rPr lang="en-US" smtClean="0"/>
              <a:t>Anti-Malware Software :</a:t>
            </a:r>
          </a:p>
          <a:p>
            <a:pPr algn="just" eaLnBrk="1" hangingPunct="1">
              <a:lnSpc>
                <a:spcPct val="150000"/>
              </a:lnSpc>
            </a:pPr>
            <a:r>
              <a:rPr lang="en-US" smtClean="0"/>
              <a:t>Network based anti-malware :  The application is installed within the local network and served to the individual clients that require it. </a:t>
            </a:r>
          </a:p>
          <a:p>
            <a:pPr algn="just" eaLnBrk="1" hangingPunct="1">
              <a:lnSpc>
                <a:spcPct val="150000"/>
              </a:lnSpc>
            </a:pPr>
            <a:r>
              <a:rPr lang="en-US" smtClean="0"/>
              <a:t>It is easily administered, but harder to tune for the individual host. </a:t>
            </a:r>
          </a:p>
          <a:p>
            <a:pPr algn="just" eaLnBrk="1" hangingPunct="1">
              <a:lnSpc>
                <a:spcPct val="150000"/>
              </a:lnSpc>
            </a:pPr>
            <a:r>
              <a:rPr lang="en-US" smtClean="0"/>
              <a:t>But the network administrator can ensure that it remains up to date.</a:t>
            </a:r>
          </a:p>
        </p:txBody>
      </p:sp>
    </p:spTree>
    <p:extLst>
      <p:ext uri="{BB962C8B-B14F-4D97-AF65-F5344CB8AC3E}">
        <p14:creationId xmlns:p14="http://schemas.microsoft.com/office/powerpoint/2010/main" val="1498534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smtClean="0"/>
              <a:t>Security Measures</a:t>
            </a:r>
          </a:p>
        </p:txBody>
      </p:sp>
      <p:sp>
        <p:nvSpPr>
          <p:cNvPr id="44035" name="Content Placeholder 2"/>
          <p:cNvSpPr>
            <a:spLocks noGrp="1"/>
          </p:cNvSpPr>
          <p:nvPr>
            <p:ph idx="1"/>
          </p:nvPr>
        </p:nvSpPr>
        <p:spPr/>
        <p:txBody>
          <a:bodyPr/>
          <a:lstStyle/>
          <a:p>
            <a:pPr algn="just" eaLnBrk="1" hangingPunct="1">
              <a:lnSpc>
                <a:spcPct val="150000"/>
              </a:lnSpc>
              <a:buFont typeface="Arial" charset="0"/>
              <a:buNone/>
            </a:pPr>
            <a:r>
              <a:rPr lang="en-US" smtClean="0"/>
              <a:t>Implementing Switch Security Measures:</a:t>
            </a:r>
          </a:p>
          <a:p>
            <a:pPr algn="just" eaLnBrk="1" hangingPunct="1">
              <a:lnSpc>
                <a:spcPct val="150000"/>
              </a:lnSpc>
            </a:pPr>
            <a:r>
              <a:rPr lang="en-US" smtClean="0"/>
              <a:t>Password –Hashing or Encrypted</a:t>
            </a:r>
          </a:p>
          <a:p>
            <a:pPr algn="just" eaLnBrk="1" hangingPunct="1">
              <a:lnSpc>
                <a:spcPct val="150000"/>
              </a:lnSpc>
            </a:pPr>
            <a:r>
              <a:rPr lang="en-US" smtClean="0"/>
              <a:t>MAC address Filtering</a:t>
            </a:r>
          </a:p>
          <a:p>
            <a:pPr algn="just" eaLnBrk="1" hangingPunct="1">
              <a:lnSpc>
                <a:spcPct val="150000"/>
              </a:lnSpc>
            </a:pPr>
            <a:r>
              <a:rPr lang="en-US" smtClean="0"/>
              <a:t>DHCP Snooping Enabled</a:t>
            </a:r>
          </a:p>
          <a:p>
            <a:pPr algn="just" eaLnBrk="1" hangingPunct="1">
              <a:lnSpc>
                <a:spcPct val="150000"/>
              </a:lnSpc>
            </a:pPr>
            <a:r>
              <a:rPr lang="en-US" smtClean="0"/>
              <a:t>DAI Enabled- Dynamic ARP Inspection</a:t>
            </a:r>
          </a:p>
          <a:p>
            <a:pPr algn="just" eaLnBrk="1" hangingPunct="1">
              <a:lnSpc>
                <a:spcPct val="150000"/>
              </a:lnSpc>
              <a:buFont typeface="Arial" charset="0"/>
              <a:buNone/>
            </a:pPr>
            <a:r>
              <a:rPr lang="en-US" smtClean="0"/>
              <a:t>Implementing Router Security Measures:</a:t>
            </a:r>
          </a:p>
          <a:p>
            <a:pPr algn="just" eaLnBrk="1" hangingPunct="1">
              <a:lnSpc>
                <a:spcPct val="150000"/>
              </a:lnSpc>
            </a:pPr>
            <a:r>
              <a:rPr lang="en-US" smtClean="0"/>
              <a:t>ACL – In bound and Out bound</a:t>
            </a:r>
          </a:p>
          <a:p>
            <a:pPr algn="just" eaLnBrk="1" hangingPunct="1">
              <a:lnSpc>
                <a:spcPct val="150000"/>
              </a:lnSpc>
            </a:pPr>
            <a:endParaRPr lang="en-US" smtClean="0"/>
          </a:p>
          <a:p>
            <a:pPr eaLnBrk="1" hangingPunct="1"/>
            <a:endParaRPr lang="en-US" smtClean="0"/>
          </a:p>
        </p:txBody>
      </p:sp>
    </p:spTree>
    <p:extLst>
      <p:ext uri="{BB962C8B-B14F-4D97-AF65-F5344CB8AC3E}">
        <p14:creationId xmlns:p14="http://schemas.microsoft.com/office/powerpoint/2010/main" val="444952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mtClean="0"/>
              <a:t>Others</a:t>
            </a:r>
          </a:p>
        </p:txBody>
      </p:sp>
      <p:sp>
        <p:nvSpPr>
          <p:cNvPr id="3" name="Content Placeholder 2"/>
          <p:cNvSpPr>
            <a:spLocks noGrp="1"/>
          </p:cNvSpPr>
          <p:nvPr>
            <p:ph idx="1"/>
          </p:nvPr>
        </p:nvSpPr>
        <p:spPr/>
        <p:txBody>
          <a:bodyPr rtlCol="0">
            <a:normAutofit fontScale="92500" lnSpcReduction="20000"/>
          </a:bodyPr>
          <a:lstStyle/>
          <a:p>
            <a:pPr eaLnBrk="1" fontAlgn="auto" hangingPunct="1">
              <a:lnSpc>
                <a:spcPct val="150000"/>
              </a:lnSpc>
              <a:spcAft>
                <a:spcPts val="0"/>
              </a:spcAft>
              <a:buFont typeface="Arial" pitchFamily="34" charset="0"/>
              <a:buChar char="•"/>
              <a:defRPr/>
            </a:pPr>
            <a:r>
              <a:rPr lang="en-US" dirty="0" smtClean="0"/>
              <a:t>Using a firewall</a:t>
            </a:r>
          </a:p>
          <a:p>
            <a:pPr eaLnBrk="1" fontAlgn="auto" hangingPunct="1">
              <a:lnSpc>
                <a:spcPct val="150000"/>
              </a:lnSpc>
              <a:spcAft>
                <a:spcPts val="0"/>
              </a:spcAft>
              <a:buFont typeface="Arial" pitchFamily="34" charset="0"/>
              <a:buChar char="•"/>
              <a:defRPr/>
            </a:pPr>
            <a:r>
              <a:rPr lang="en-US" dirty="0" smtClean="0"/>
              <a:t>Disabling unnecessary services</a:t>
            </a:r>
          </a:p>
          <a:p>
            <a:pPr eaLnBrk="1" fontAlgn="auto" hangingPunct="1">
              <a:lnSpc>
                <a:spcPct val="150000"/>
              </a:lnSpc>
              <a:spcAft>
                <a:spcPts val="0"/>
              </a:spcAft>
              <a:buFont typeface="Arial" pitchFamily="34" charset="0"/>
              <a:buChar char="•"/>
              <a:defRPr/>
            </a:pPr>
            <a:r>
              <a:rPr lang="en-US" dirty="0" smtClean="0"/>
              <a:t>Install patches</a:t>
            </a:r>
          </a:p>
          <a:p>
            <a:pPr eaLnBrk="1" fontAlgn="auto" hangingPunct="1">
              <a:lnSpc>
                <a:spcPct val="150000"/>
              </a:lnSpc>
              <a:spcAft>
                <a:spcPts val="0"/>
              </a:spcAft>
              <a:buFont typeface="Arial" pitchFamily="34" charset="0"/>
              <a:buChar char="•"/>
              <a:defRPr/>
            </a:pPr>
            <a:r>
              <a:rPr lang="en-US" dirty="0" smtClean="0"/>
              <a:t>Change default settings</a:t>
            </a:r>
          </a:p>
          <a:p>
            <a:pPr eaLnBrk="1" fontAlgn="auto" hangingPunct="1">
              <a:lnSpc>
                <a:spcPct val="150000"/>
              </a:lnSpc>
              <a:spcAft>
                <a:spcPts val="0"/>
              </a:spcAft>
              <a:buFont typeface="Arial" pitchFamily="34" charset="0"/>
              <a:buChar char="•"/>
              <a:defRPr/>
            </a:pPr>
            <a:r>
              <a:rPr lang="en-US" dirty="0" smtClean="0"/>
              <a:t>Enable WEB/WPA Security level.</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endParaRPr lang="en-US" dirty="0" smtClean="0"/>
          </a:p>
        </p:txBody>
      </p:sp>
    </p:spTree>
    <p:extLst>
      <p:ext uri="{BB962C8B-B14F-4D97-AF65-F5344CB8AC3E}">
        <p14:creationId xmlns:p14="http://schemas.microsoft.com/office/powerpoint/2010/main" val="2829156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smtClean="0"/>
              <a:t>Application Hardening	</a:t>
            </a:r>
          </a:p>
        </p:txBody>
      </p:sp>
      <p:sp>
        <p:nvSpPr>
          <p:cNvPr id="46083" name="Content Placeholder 2"/>
          <p:cNvSpPr>
            <a:spLocks noGrp="1"/>
          </p:cNvSpPr>
          <p:nvPr>
            <p:ph idx="1"/>
          </p:nvPr>
        </p:nvSpPr>
        <p:spPr/>
        <p:txBody>
          <a:bodyPr/>
          <a:lstStyle/>
          <a:p>
            <a:pPr algn="just" eaLnBrk="1" hangingPunct="1">
              <a:lnSpc>
                <a:spcPct val="150000"/>
              </a:lnSpc>
            </a:pPr>
            <a:r>
              <a:rPr lang="en-US" smtClean="0"/>
              <a:t>Applications are the most difficult parts of an IT infrastructure to secure because of their complexity and because they often need to accept input from a variety of users.</a:t>
            </a:r>
          </a:p>
          <a:p>
            <a:pPr algn="just" eaLnBrk="1" hangingPunct="1">
              <a:lnSpc>
                <a:spcPct val="150000"/>
              </a:lnSpc>
            </a:pPr>
            <a:r>
              <a:rPr lang="en-US" smtClean="0"/>
              <a:t>Application hardening is a process to changing the default application configuration in order to achieve greater security.</a:t>
            </a:r>
          </a:p>
          <a:p>
            <a:pPr algn="just" eaLnBrk="1" hangingPunct="1">
              <a:lnSpc>
                <a:spcPct val="150000"/>
              </a:lnSpc>
            </a:pPr>
            <a:r>
              <a:rPr lang="en-US" smtClean="0"/>
              <a:t>Application hardening considers end-user applications like browsers, office-suites and e-mail client software applications.</a:t>
            </a:r>
          </a:p>
        </p:txBody>
      </p:sp>
    </p:spTree>
    <p:extLst>
      <p:ext uri="{BB962C8B-B14F-4D97-AF65-F5344CB8AC3E}">
        <p14:creationId xmlns:p14="http://schemas.microsoft.com/office/powerpoint/2010/main" val="31244732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smtClean="0"/>
              <a:t>Guidelines to hardening application</a:t>
            </a:r>
          </a:p>
        </p:txBody>
      </p:sp>
      <p:sp>
        <p:nvSpPr>
          <p:cNvPr id="47107" name="Content Placeholder 2"/>
          <p:cNvSpPr>
            <a:spLocks noGrp="1"/>
          </p:cNvSpPr>
          <p:nvPr>
            <p:ph idx="1"/>
          </p:nvPr>
        </p:nvSpPr>
        <p:spPr>
          <a:xfrm>
            <a:off x="304800" y="1295401"/>
            <a:ext cx="11582400" cy="4221163"/>
          </a:xfrm>
        </p:spPr>
        <p:txBody>
          <a:bodyPr/>
          <a:lstStyle/>
          <a:p>
            <a:pPr algn="just" eaLnBrk="1" hangingPunct="1">
              <a:lnSpc>
                <a:spcPct val="170000"/>
              </a:lnSpc>
            </a:pPr>
            <a:r>
              <a:rPr lang="en-US" smtClean="0"/>
              <a:t>Physically remove from the system all applications not being used.</a:t>
            </a:r>
          </a:p>
          <a:p>
            <a:pPr algn="just" eaLnBrk="1" hangingPunct="1">
              <a:lnSpc>
                <a:spcPct val="170000"/>
              </a:lnSpc>
            </a:pPr>
            <a:r>
              <a:rPr lang="en-US" smtClean="0"/>
              <a:t>Use firewalls, content filters and OS user authentication features to restrict access to the application, and provide access only to those who absolutely must have it.</a:t>
            </a:r>
          </a:p>
          <a:p>
            <a:pPr algn="just" eaLnBrk="1" hangingPunct="1">
              <a:lnSpc>
                <a:spcPct val="170000"/>
              </a:lnSpc>
            </a:pPr>
            <a:r>
              <a:rPr lang="en-US" smtClean="0"/>
              <a:t>Update all applications to the latest patches when security bulletins are released.</a:t>
            </a:r>
          </a:p>
          <a:p>
            <a:pPr algn="just" eaLnBrk="1" hangingPunct="1">
              <a:lnSpc>
                <a:spcPct val="170000"/>
              </a:lnSpc>
            </a:pPr>
            <a:r>
              <a:rPr lang="en-US" smtClean="0"/>
              <a:t>Internally developed applications need to be code-reviewed for security weaknesses.</a:t>
            </a:r>
          </a:p>
        </p:txBody>
      </p:sp>
    </p:spTree>
    <p:extLst>
      <p:ext uri="{BB962C8B-B14F-4D97-AF65-F5344CB8AC3E}">
        <p14:creationId xmlns:p14="http://schemas.microsoft.com/office/powerpoint/2010/main" val="3313052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smtClean="0"/>
              <a:t>Contd..</a:t>
            </a:r>
          </a:p>
        </p:txBody>
      </p:sp>
      <p:sp>
        <p:nvSpPr>
          <p:cNvPr id="48131" name="Content Placeholder 2"/>
          <p:cNvSpPr>
            <a:spLocks noGrp="1"/>
          </p:cNvSpPr>
          <p:nvPr>
            <p:ph idx="1"/>
          </p:nvPr>
        </p:nvSpPr>
        <p:spPr/>
        <p:txBody>
          <a:bodyPr/>
          <a:lstStyle/>
          <a:p>
            <a:pPr algn="just" eaLnBrk="1" hangingPunct="1">
              <a:lnSpc>
                <a:spcPct val="150000"/>
              </a:lnSpc>
            </a:pPr>
            <a:r>
              <a:rPr lang="en-US" smtClean="0"/>
              <a:t>If possible, write applications in languages that run in virtual machines--such as Java, Visual Basic , .NET or C#--because they provide an extra layer of security protection. </a:t>
            </a:r>
          </a:p>
          <a:p>
            <a:pPr algn="just" eaLnBrk="1" hangingPunct="1">
              <a:lnSpc>
                <a:spcPct val="150000"/>
              </a:lnSpc>
            </a:pPr>
            <a:r>
              <a:rPr lang="en-US" smtClean="0"/>
              <a:t>Avoid C and C++ because they make it easy to write applications that allow buffer overflow attacks. </a:t>
            </a:r>
          </a:p>
          <a:p>
            <a:pPr algn="just" eaLnBrk="1" hangingPunct="1">
              <a:lnSpc>
                <a:spcPct val="150000"/>
              </a:lnSpc>
              <a:buFont typeface="Arial" charset="0"/>
              <a:buNone/>
            </a:pPr>
            <a:endParaRPr lang="en-US" smtClean="0"/>
          </a:p>
        </p:txBody>
      </p:sp>
    </p:spTree>
    <p:extLst>
      <p:ext uri="{BB962C8B-B14F-4D97-AF65-F5344CB8AC3E}">
        <p14:creationId xmlns:p14="http://schemas.microsoft.com/office/powerpoint/2010/main" val="4038312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Physical and Network Security</a:t>
            </a:r>
          </a:p>
        </p:txBody>
      </p:sp>
      <p:sp>
        <p:nvSpPr>
          <p:cNvPr id="49155" name="Content Placeholder 2"/>
          <p:cNvSpPr>
            <a:spLocks noGrp="1"/>
          </p:cNvSpPr>
          <p:nvPr>
            <p:ph idx="1"/>
          </p:nvPr>
        </p:nvSpPr>
        <p:spPr>
          <a:xfrm>
            <a:off x="203200" y="1493838"/>
            <a:ext cx="11582400" cy="4525962"/>
          </a:xfrm>
        </p:spPr>
        <p:txBody>
          <a:bodyPr/>
          <a:lstStyle/>
          <a:p>
            <a:pPr algn="just" eaLnBrk="1" hangingPunct="1">
              <a:lnSpc>
                <a:spcPct val="150000"/>
              </a:lnSpc>
            </a:pPr>
            <a:r>
              <a:rPr lang="en-US" sz="2200" smtClean="0"/>
              <a:t>Physical security is the protection of personnel, </a:t>
            </a:r>
            <a:r>
              <a:rPr lang="en-US" sz="2200" u="sng" smtClean="0"/>
              <a:t>hardware</a:t>
            </a:r>
            <a:r>
              <a:rPr lang="en-US" sz="2200" smtClean="0"/>
              <a:t>, </a:t>
            </a:r>
            <a:r>
              <a:rPr lang="en-US" sz="2200" u="sng" smtClean="0"/>
              <a:t>software</a:t>
            </a:r>
            <a:r>
              <a:rPr lang="en-US" sz="2200" smtClean="0"/>
              <a:t>, </a:t>
            </a:r>
            <a:r>
              <a:rPr lang="en-US" sz="2200" u="sng" smtClean="0"/>
              <a:t>networks</a:t>
            </a:r>
            <a:r>
              <a:rPr lang="en-US" sz="2200" smtClean="0"/>
              <a:t> and </a:t>
            </a:r>
            <a:r>
              <a:rPr lang="en-US" sz="2200" u="sng" smtClean="0"/>
              <a:t>data</a:t>
            </a:r>
            <a:r>
              <a:rPr lang="en-US" sz="2200" smtClean="0"/>
              <a:t> from physical actions and events that could cause serious loss or damage to an enterprise, agency or institution. </a:t>
            </a:r>
          </a:p>
          <a:p>
            <a:pPr algn="just" eaLnBrk="1" hangingPunct="1">
              <a:lnSpc>
                <a:spcPct val="150000"/>
              </a:lnSpc>
            </a:pPr>
            <a:r>
              <a:rPr lang="en-US" sz="2200" smtClean="0"/>
              <a:t>This includes protection from fire, flood, natural disasters, burglary, theft, vandalism and terrorism.</a:t>
            </a:r>
          </a:p>
          <a:p>
            <a:pPr algn="just" eaLnBrk="1" hangingPunct="1">
              <a:lnSpc>
                <a:spcPct val="150000"/>
              </a:lnSpc>
            </a:pPr>
            <a:r>
              <a:rPr lang="en-US" sz="2200" smtClean="0"/>
              <a:t>Physical security is often overlooked -- and its importance underestimated -- in favor of more technical threats such as hacking, </a:t>
            </a:r>
            <a:r>
              <a:rPr lang="en-US" sz="2200" u="sng" smtClean="0">
                <a:hlinkClick r:id="rId2"/>
              </a:rPr>
              <a:t>malware</a:t>
            </a:r>
            <a:r>
              <a:rPr lang="en-US" sz="2200" smtClean="0"/>
              <a:t>, and cyber espionage.</a:t>
            </a:r>
          </a:p>
          <a:p>
            <a:pPr algn="just" eaLnBrk="1" hangingPunct="1">
              <a:lnSpc>
                <a:spcPct val="150000"/>
              </a:lnSpc>
              <a:buFont typeface="Arial" charset="0"/>
              <a:buNone/>
            </a:pPr>
            <a:endParaRPr lang="en-US" sz="2200" smtClean="0"/>
          </a:p>
        </p:txBody>
      </p:sp>
    </p:spTree>
    <p:extLst>
      <p:ext uri="{BB962C8B-B14F-4D97-AF65-F5344CB8AC3E}">
        <p14:creationId xmlns:p14="http://schemas.microsoft.com/office/powerpoint/2010/main" val="394008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542" y="1457739"/>
            <a:ext cx="8915400" cy="3777622"/>
          </a:xfrm>
        </p:spPr>
        <p:txBody>
          <a:bodyPr>
            <a:normAutofit fontScale="70000" lnSpcReduction="20000"/>
          </a:bodyPr>
          <a:lstStyle/>
          <a:p>
            <a:r>
              <a:rPr lang="en-US" sz="2400" dirty="0">
                <a:latin typeface="Times New Roman" pitchFamily="18" charset="0"/>
                <a:cs typeface="Times New Roman" pitchFamily="18" charset="0"/>
              </a:rPr>
              <a:t>Networking Software:</a:t>
            </a:r>
          </a:p>
          <a:p>
            <a:pPr lvl="1"/>
            <a:r>
              <a:rPr lang="en-US" sz="2400" dirty="0">
                <a:latin typeface="Times New Roman" pitchFamily="18" charset="0"/>
                <a:cs typeface="Times New Roman" pitchFamily="18" charset="0"/>
              </a:rPr>
              <a:t>Network operations and management</a:t>
            </a:r>
          </a:p>
          <a:p>
            <a:pPr lvl="1"/>
            <a:r>
              <a:rPr lang="en-US" sz="2400" dirty="0">
                <a:latin typeface="Times New Roman" pitchFamily="18" charset="0"/>
                <a:cs typeface="Times New Roman" pitchFamily="18" charset="0"/>
              </a:rPr>
              <a:t>Operating systems</a:t>
            </a:r>
          </a:p>
          <a:p>
            <a:pPr lvl="1"/>
            <a:r>
              <a:rPr lang="en-US" sz="2400" dirty="0">
                <a:latin typeface="Times New Roman" pitchFamily="18" charset="0"/>
                <a:cs typeface="Times New Roman" pitchFamily="18" charset="0"/>
              </a:rPr>
              <a:t>Firewall</a:t>
            </a:r>
          </a:p>
          <a:p>
            <a:pPr lvl="1"/>
            <a:r>
              <a:rPr lang="en-US" sz="2400" dirty="0">
                <a:latin typeface="Times New Roman" pitchFamily="18" charset="0"/>
                <a:cs typeface="Times New Roman" pitchFamily="18" charset="0"/>
              </a:rPr>
              <a:t>Network security applications</a:t>
            </a:r>
          </a:p>
          <a:p>
            <a:r>
              <a:rPr lang="en-US" sz="2400" dirty="0">
                <a:latin typeface="Times New Roman" pitchFamily="18" charset="0"/>
                <a:cs typeface="Times New Roman" pitchFamily="18" charset="0"/>
              </a:rPr>
              <a:t>Network Services:</a:t>
            </a:r>
          </a:p>
          <a:p>
            <a:pPr lvl="1"/>
            <a:r>
              <a:rPr lang="en-US" sz="2400" dirty="0">
                <a:latin typeface="Times New Roman" pitchFamily="18" charset="0"/>
                <a:cs typeface="Times New Roman" pitchFamily="18" charset="0"/>
              </a:rPr>
              <a:t>T-1 Line</a:t>
            </a:r>
          </a:p>
          <a:p>
            <a:pPr lvl="1"/>
            <a:r>
              <a:rPr lang="en-US" sz="2400" dirty="0">
                <a:latin typeface="Times New Roman" pitchFamily="18" charset="0"/>
                <a:cs typeface="Times New Roman" pitchFamily="18" charset="0"/>
              </a:rPr>
              <a:t>DSL</a:t>
            </a:r>
          </a:p>
          <a:p>
            <a:pPr lvl="1"/>
            <a:r>
              <a:rPr lang="en-US" sz="2400" dirty="0">
                <a:latin typeface="Times New Roman" pitchFamily="18" charset="0"/>
                <a:cs typeface="Times New Roman" pitchFamily="18" charset="0"/>
              </a:rPr>
              <a:t>Satellite</a:t>
            </a:r>
          </a:p>
          <a:p>
            <a:pPr lvl="1"/>
            <a:r>
              <a:rPr lang="en-US" sz="2400" dirty="0">
                <a:latin typeface="Times New Roman" pitchFamily="18" charset="0"/>
                <a:cs typeface="Times New Roman" pitchFamily="18" charset="0"/>
              </a:rPr>
              <a:t>Wireless protocols</a:t>
            </a:r>
          </a:p>
          <a:p>
            <a:pPr lvl="1"/>
            <a:r>
              <a:rPr lang="en-US" sz="2400" dirty="0">
                <a:latin typeface="Times New Roman" pitchFamily="18" charset="0"/>
                <a:cs typeface="Times New Roman" pitchFamily="18" charset="0"/>
              </a:rPr>
              <a:t>IP addressing</a:t>
            </a:r>
          </a:p>
          <a:p>
            <a:endParaRPr lang="en-IN" dirty="0"/>
          </a:p>
        </p:txBody>
      </p:sp>
      <p:sp>
        <p:nvSpPr>
          <p:cNvPr id="4" name="Slide Number Placeholder 3"/>
          <p:cNvSpPr>
            <a:spLocks noGrp="1"/>
          </p:cNvSpPr>
          <p:nvPr>
            <p:ph type="sldNum" sz="quarter" idx="12"/>
          </p:nvPr>
        </p:nvSpPr>
        <p:spPr/>
        <p:txBody>
          <a:bodyPr/>
          <a:lstStyle/>
          <a:p>
            <a:fld id="{7F20FCA7-7CD6-4DC1-80B8-ACA47B4EEDB0}" type="slidenum">
              <a:rPr lang="en-IN" smtClean="0"/>
              <a:t>4</a:t>
            </a:fld>
            <a:endParaRPr lang="en-IN"/>
          </a:p>
        </p:txBody>
      </p:sp>
    </p:spTree>
    <p:extLst>
      <p:ext uri="{BB962C8B-B14F-4D97-AF65-F5344CB8AC3E}">
        <p14:creationId xmlns:p14="http://schemas.microsoft.com/office/powerpoint/2010/main" val="324957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smtClean="0"/>
              <a:t>Contd..</a:t>
            </a:r>
          </a:p>
        </p:txBody>
      </p:sp>
      <p:sp>
        <p:nvSpPr>
          <p:cNvPr id="50179" name="Content Placeholder 2"/>
          <p:cNvSpPr>
            <a:spLocks noGrp="1"/>
          </p:cNvSpPr>
          <p:nvPr>
            <p:ph idx="1"/>
          </p:nvPr>
        </p:nvSpPr>
        <p:spPr/>
        <p:txBody>
          <a:bodyPr/>
          <a:lstStyle/>
          <a:p>
            <a:pPr eaLnBrk="1" hangingPunct="1">
              <a:lnSpc>
                <a:spcPct val="150000"/>
              </a:lnSpc>
            </a:pPr>
            <a:r>
              <a:rPr lang="en-US" smtClean="0"/>
              <a:t>However, breaches of physical security can be carried out with brute force and little or no technical knowledge on the part of an attacker.</a:t>
            </a:r>
          </a:p>
          <a:p>
            <a:pPr eaLnBrk="1" hangingPunct="1">
              <a:lnSpc>
                <a:spcPct val="150000"/>
              </a:lnSpc>
              <a:buFont typeface="Arial" charset="0"/>
              <a:buNone/>
            </a:pPr>
            <a:r>
              <a:rPr lang="en-US" smtClean="0"/>
              <a:t>Physical security has three important components: </a:t>
            </a:r>
          </a:p>
          <a:p>
            <a:pPr eaLnBrk="1" hangingPunct="1">
              <a:lnSpc>
                <a:spcPct val="150000"/>
              </a:lnSpc>
            </a:pPr>
            <a:r>
              <a:rPr lang="en-US" smtClean="0"/>
              <a:t>Access control </a:t>
            </a:r>
          </a:p>
          <a:p>
            <a:pPr eaLnBrk="1" hangingPunct="1">
              <a:lnSpc>
                <a:spcPct val="150000"/>
              </a:lnSpc>
            </a:pPr>
            <a:r>
              <a:rPr lang="en-US" smtClean="0"/>
              <a:t>Surveillance and </a:t>
            </a:r>
          </a:p>
          <a:p>
            <a:pPr eaLnBrk="1" hangingPunct="1">
              <a:lnSpc>
                <a:spcPct val="150000"/>
              </a:lnSpc>
            </a:pPr>
            <a:r>
              <a:rPr lang="en-US" smtClean="0"/>
              <a:t>Testing. </a:t>
            </a:r>
          </a:p>
        </p:txBody>
      </p:sp>
    </p:spTree>
    <p:extLst>
      <p:ext uri="{BB962C8B-B14F-4D97-AF65-F5344CB8AC3E}">
        <p14:creationId xmlns:p14="http://schemas.microsoft.com/office/powerpoint/2010/main" val="2453788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smtClean="0"/>
              <a:t>Access Control</a:t>
            </a:r>
          </a:p>
        </p:txBody>
      </p:sp>
      <p:sp>
        <p:nvSpPr>
          <p:cNvPr id="51203" name="Content Placeholder 2"/>
          <p:cNvSpPr>
            <a:spLocks noGrp="1"/>
          </p:cNvSpPr>
          <p:nvPr>
            <p:ph idx="1"/>
          </p:nvPr>
        </p:nvSpPr>
        <p:spPr/>
        <p:txBody>
          <a:bodyPr/>
          <a:lstStyle/>
          <a:p>
            <a:pPr algn="just" eaLnBrk="1" hangingPunct="1">
              <a:lnSpc>
                <a:spcPct val="150000"/>
              </a:lnSpc>
            </a:pPr>
            <a:r>
              <a:rPr lang="en-US" smtClean="0"/>
              <a:t>Obstacles should be placed in the way of potential attackers and physical sites should be hardened against </a:t>
            </a:r>
          </a:p>
          <a:p>
            <a:pPr algn="just" eaLnBrk="1" hangingPunct="1">
              <a:lnSpc>
                <a:spcPct val="150000"/>
              </a:lnSpc>
            </a:pPr>
            <a:r>
              <a:rPr lang="en-US" smtClean="0"/>
              <a:t>Accidents</a:t>
            </a:r>
          </a:p>
          <a:p>
            <a:pPr algn="just" eaLnBrk="1" hangingPunct="1">
              <a:lnSpc>
                <a:spcPct val="150000"/>
              </a:lnSpc>
            </a:pPr>
            <a:r>
              <a:rPr lang="en-US" smtClean="0"/>
              <a:t>Attacks or environmental disasters. </a:t>
            </a:r>
          </a:p>
          <a:p>
            <a:pPr algn="just" eaLnBrk="1" hangingPunct="1">
              <a:lnSpc>
                <a:spcPct val="150000"/>
              </a:lnSpc>
            </a:pPr>
            <a:r>
              <a:rPr lang="en-US" smtClean="0"/>
              <a:t>Such hardening measures include fencing, locks, access control cards, biometric access control systems and fire suppression systems.</a:t>
            </a:r>
          </a:p>
        </p:txBody>
      </p:sp>
    </p:spTree>
    <p:extLst>
      <p:ext uri="{BB962C8B-B14F-4D97-AF65-F5344CB8AC3E}">
        <p14:creationId xmlns:p14="http://schemas.microsoft.com/office/powerpoint/2010/main" val="1296776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noGrp="1"/>
          </p:cNvSpPr>
          <p:nvPr>
            <p:ph idx="1"/>
          </p:nvPr>
        </p:nvSpPr>
        <p:spPr>
          <a:xfrm>
            <a:off x="508000" y="579438"/>
            <a:ext cx="11277600" cy="5821362"/>
          </a:xfrm>
        </p:spPr>
        <p:txBody>
          <a:bodyPr/>
          <a:lstStyle/>
          <a:p>
            <a:pPr algn="just" eaLnBrk="1" hangingPunct="1">
              <a:lnSpc>
                <a:spcPct val="150000"/>
              </a:lnSpc>
              <a:buFont typeface="Arial" charset="0"/>
              <a:buNone/>
            </a:pPr>
            <a:r>
              <a:rPr lang="en-US" b="1" smtClean="0"/>
              <a:t>Surveillance :</a:t>
            </a:r>
          </a:p>
          <a:p>
            <a:pPr algn="just" eaLnBrk="1" hangingPunct="1">
              <a:lnSpc>
                <a:spcPct val="150000"/>
              </a:lnSpc>
            </a:pPr>
            <a:r>
              <a:rPr lang="en-US" smtClean="0"/>
              <a:t>Second, physical locations should be monitored using </a:t>
            </a:r>
            <a:r>
              <a:rPr lang="en-US" u="sng" smtClean="0"/>
              <a:t>surveillance cameras</a:t>
            </a:r>
            <a:r>
              <a:rPr lang="en-US" smtClean="0"/>
              <a:t> and notification systems, such as intrusion detection sensors, heat </a:t>
            </a:r>
            <a:r>
              <a:rPr lang="en-US" u="sng" smtClean="0"/>
              <a:t>sensors</a:t>
            </a:r>
            <a:r>
              <a:rPr lang="en-US" smtClean="0"/>
              <a:t> and smoke detectors.</a:t>
            </a:r>
          </a:p>
          <a:p>
            <a:pPr algn="just" eaLnBrk="1" hangingPunct="1">
              <a:lnSpc>
                <a:spcPct val="150000"/>
              </a:lnSpc>
              <a:buFont typeface="Arial" charset="0"/>
              <a:buNone/>
            </a:pPr>
            <a:r>
              <a:rPr lang="en-US" b="1" smtClean="0"/>
              <a:t>Testing: </a:t>
            </a:r>
          </a:p>
          <a:p>
            <a:pPr algn="just" eaLnBrk="1" hangingPunct="1">
              <a:lnSpc>
                <a:spcPct val="150000"/>
              </a:lnSpc>
            </a:pPr>
            <a:r>
              <a:rPr lang="en-US" smtClean="0"/>
              <a:t>Third, </a:t>
            </a:r>
            <a:r>
              <a:rPr lang="en-US" u="sng" smtClean="0"/>
              <a:t>disaster recovery</a:t>
            </a:r>
            <a:r>
              <a:rPr lang="en-US" smtClean="0"/>
              <a:t> policies and procedures should be tested on a regular basis to ensure safety and to reduce the time it takes to recover from disruptive man-made or natural disasters.</a:t>
            </a:r>
          </a:p>
        </p:txBody>
      </p:sp>
    </p:spTree>
    <p:extLst>
      <p:ext uri="{BB962C8B-B14F-4D97-AF65-F5344CB8AC3E}">
        <p14:creationId xmlns:p14="http://schemas.microsoft.com/office/powerpoint/2010/main" val="37915510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Policies, Standards, Guidelines and Procedures </a:t>
            </a:r>
          </a:p>
        </p:txBody>
      </p:sp>
      <p:sp>
        <p:nvSpPr>
          <p:cNvPr id="3" name="Content Placeholder 2"/>
          <p:cNvSpPr>
            <a:spLocks noGrp="1"/>
          </p:cNvSpPr>
          <p:nvPr>
            <p:ph idx="1"/>
          </p:nvPr>
        </p:nvSpPr>
        <p:spPr/>
        <p:txBody>
          <a:bodyPr rtlCol="0">
            <a:normAutofit fontScale="92500" lnSpcReduction="20000"/>
          </a:bodyPr>
          <a:lstStyle/>
          <a:p>
            <a:pPr algn="just" eaLnBrk="1" fontAlgn="auto" hangingPunct="1">
              <a:lnSpc>
                <a:spcPct val="150000"/>
              </a:lnSpc>
              <a:spcAft>
                <a:spcPts val="0"/>
              </a:spcAft>
              <a:buFont typeface="Arial" pitchFamily="34" charset="0"/>
              <a:buChar char="•"/>
              <a:defRPr/>
            </a:pPr>
            <a:r>
              <a:rPr lang="en-US" b="1" dirty="0" smtClean="0"/>
              <a:t>Policy: course of action used by an organization to convey instructions from management </a:t>
            </a:r>
            <a:r>
              <a:rPr lang="en-US" dirty="0" smtClean="0"/>
              <a:t>to those who perform duties</a:t>
            </a:r>
          </a:p>
          <a:p>
            <a:pPr algn="just" eaLnBrk="1" fontAlgn="auto" hangingPunct="1">
              <a:lnSpc>
                <a:spcPct val="150000"/>
              </a:lnSpc>
              <a:spcAft>
                <a:spcPts val="0"/>
              </a:spcAft>
              <a:buFont typeface="Arial" pitchFamily="34" charset="0"/>
              <a:buChar char="•"/>
              <a:defRPr/>
            </a:pPr>
            <a:r>
              <a:rPr lang="en-US" dirty="0" smtClean="0"/>
              <a:t>Organizational rules for acceptable/unacceptable behavior</a:t>
            </a:r>
          </a:p>
          <a:p>
            <a:pPr algn="just" eaLnBrk="1" fontAlgn="auto" hangingPunct="1">
              <a:lnSpc>
                <a:spcPct val="150000"/>
              </a:lnSpc>
              <a:spcAft>
                <a:spcPts val="0"/>
              </a:spcAft>
              <a:buFont typeface="Arial" pitchFamily="34" charset="0"/>
              <a:buChar char="•"/>
              <a:defRPr/>
            </a:pPr>
            <a:r>
              <a:rPr lang="en-US" dirty="0" smtClean="0"/>
              <a:t>Penalties for violations</a:t>
            </a:r>
          </a:p>
          <a:p>
            <a:pPr algn="just" eaLnBrk="1" fontAlgn="auto" hangingPunct="1">
              <a:lnSpc>
                <a:spcPct val="150000"/>
              </a:lnSpc>
              <a:spcAft>
                <a:spcPts val="0"/>
              </a:spcAft>
              <a:buFont typeface="Arial" pitchFamily="34" charset="0"/>
              <a:buChar char="•"/>
              <a:defRPr/>
            </a:pPr>
            <a:r>
              <a:rPr lang="en-US" dirty="0" smtClean="0"/>
              <a:t>Appeals process</a:t>
            </a:r>
          </a:p>
          <a:p>
            <a:pPr algn="just" eaLnBrk="1" fontAlgn="auto" hangingPunct="1">
              <a:lnSpc>
                <a:spcPct val="150000"/>
              </a:lnSpc>
              <a:spcAft>
                <a:spcPts val="0"/>
              </a:spcAft>
              <a:buFont typeface="Arial" pitchFamily="34" charset="0"/>
              <a:buChar char="•"/>
              <a:defRPr/>
            </a:pPr>
            <a:r>
              <a:rPr lang="en-US" b="1" dirty="0" smtClean="0"/>
              <a:t>Standards: </a:t>
            </a:r>
            <a:r>
              <a:rPr lang="en-US" dirty="0" smtClean="0"/>
              <a:t>More detailed statements of what must be done to comply with policy</a:t>
            </a:r>
          </a:p>
          <a:p>
            <a:pPr algn="just" eaLnBrk="1" fontAlgn="auto" hangingPunct="1">
              <a:lnSpc>
                <a:spcPct val="150000"/>
              </a:lnSpc>
              <a:spcAft>
                <a:spcPts val="0"/>
              </a:spcAft>
              <a:buFont typeface="Arial" pitchFamily="34" charset="0"/>
              <a:buChar char="•"/>
              <a:defRPr/>
            </a:pPr>
            <a:r>
              <a:rPr lang="en-US" b="1" dirty="0" smtClean="0"/>
              <a:t>Practices, procedures and guidelines effectively explain how to comply with policy</a:t>
            </a:r>
            <a:endParaRPr lang="en-US" dirty="0" smtClean="0"/>
          </a:p>
        </p:txBody>
      </p:sp>
    </p:spTree>
    <p:extLst>
      <p:ext uri="{BB962C8B-B14F-4D97-AF65-F5344CB8AC3E}">
        <p14:creationId xmlns:p14="http://schemas.microsoft.com/office/powerpoint/2010/main" val="3378928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smtClean="0"/>
              <a:t>Policy</a:t>
            </a:r>
          </a:p>
        </p:txBody>
      </p:sp>
      <p:sp>
        <p:nvSpPr>
          <p:cNvPr id="54275" name="Content Placeholder 2"/>
          <p:cNvSpPr>
            <a:spLocks noGrp="1"/>
          </p:cNvSpPr>
          <p:nvPr>
            <p:ph idx="1"/>
          </p:nvPr>
        </p:nvSpPr>
        <p:spPr/>
        <p:txBody>
          <a:bodyPr/>
          <a:lstStyle/>
          <a:p>
            <a:pPr algn="just" eaLnBrk="1" hangingPunct="1"/>
            <a:r>
              <a:rPr lang="en-US" smtClean="0"/>
              <a:t>A formal, brief, and high-level statement or plan that embraces an organization’s general beliefs, goals, objectives, and acceptable procedures for information security. </a:t>
            </a:r>
          </a:p>
          <a:p>
            <a:pPr algn="just" eaLnBrk="1" hangingPunct="1"/>
            <a:r>
              <a:rPr lang="en-US" smtClean="0"/>
              <a:t>For example, a policy would state that "Company X will maintain secure passwords"</a:t>
            </a:r>
          </a:p>
          <a:p>
            <a:pPr algn="just" eaLnBrk="1" hangingPunct="1">
              <a:buFont typeface="Arial" charset="0"/>
              <a:buNone/>
            </a:pPr>
            <a:r>
              <a:rPr lang="en-US" smtClean="0"/>
              <a:t>For a policy to be effective it must be</a:t>
            </a:r>
          </a:p>
          <a:p>
            <a:pPr algn="just" eaLnBrk="1" hangingPunct="1"/>
            <a:r>
              <a:rPr lang="en-US" smtClean="0"/>
              <a:t> Properly disseminated</a:t>
            </a:r>
          </a:p>
          <a:p>
            <a:pPr algn="just" eaLnBrk="1" hangingPunct="1"/>
            <a:r>
              <a:rPr lang="en-US" smtClean="0"/>
              <a:t>Read</a:t>
            </a:r>
          </a:p>
          <a:p>
            <a:pPr algn="just" eaLnBrk="1" hangingPunct="1"/>
            <a:r>
              <a:rPr lang="en-US" smtClean="0"/>
              <a:t>Understood</a:t>
            </a:r>
          </a:p>
          <a:p>
            <a:pPr algn="just" eaLnBrk="1" hangingPunct="1"/>
            <a:r>
              <a:rPr lang="en-US" smtClean="0"/>
              <a:t>Agreed to by all members of organization</a:t>
            </a:r>
          </a:p>
          <a:p>
            <a:pPr algn="just" eaLnBrk="1" hangingPunct="1"/>
            <a:endParaRPr lang="en-US" smtClean="0"/>
          </a:p>
        </p:txBody>
      </p:sp>
    </p:spTree>
    <p:extLst>
      <p:ext uri="{BB962C8B-B14F-4D97-AF65-F5344CB8AC3E}">
        <p14:creationId xmlns:p14="http://schemas.microsoft.com/office/powerpoint/2010/main" val="36033329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09600" y="76200"/>
            <a:ext cx="10972800" cy="1143000"/>
          </a:xfrm>
        </p:spPr>
        <p:txBody>
          <a:bodyPr/>
          <a:lstStyle/>
          <a:p>
            <a:pPr eaLnBrk="1" hangingPunct="1"/>
            <a:r>
              <a:rPr lang="en-US" smtClean="0"/>
              <a:t>Contd..</a:t>
            </a:r>
          </a:p>
        </p:txBody>
      </p:sp>
      <p:pic>
        <p:nvPicPr>
          <p:cNvPr id="55299" name="Picture 2" descr="C:\Users\ALL IS WELL\Desktop\887_INFORMATION SECURITY POLICY PRACTICES AND STANDARD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90600"/>
            <a:ext cx="955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07173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smtClean="0"/>
              <a:t>Need of Security Policy</a:t>
            </a:r>
          </a:p>
        </p:txBody>
      </p:sp>
      <p:sp>
        <p:nvSpPr>
          <p:cNvPr id="3" name="Content Placeholder 2"/>
          <p:cNvSpPr>
            <a:spLocks noGrp="1"/>
          </p:cNvSpPr>
          <p:nvPr>
            <p:ph idx="1"/>
          </p:nvPr>
        </p:nvSpPr>
        <p:spPr/>
        <p:txBody>
          <a:bodyPr rtlCol="0">
            <a:normAutofit/>
          </a:bodyPr>
          <a:lstStyle/>
          <a:p>
            <a:pPr algn="just" eaLnBrk="1" fontAlgn="auto" hangingPunct="1">
              <a:spcAft>
                <a:spcPts val="0"/>
              </a:spcAft>
              <a:buFont typeface="Arial" pitchFamily="34" charset="0"/>
              <a:buChar char="•"/>
              <a:defRPr/>
            </a:pPr>
            <a:r>
              <a:rPr lang="en-US" dirty="0" smtClean="0"/>
              <a:t>Protects organization through proactive policy stance.</a:t>
            </a:r>
          </a:p>
          <a:p>
            <a:pPr algn="just" eaLnBrk="1" fontAlgn="auto" hangingPunct="1">
              <a:spcAft>
                <a:spcPts val="0"/>
              </a:spcAft>
              <a:buFont typeface="Arial" pitchFamily="34" charset="0"/>
              <a:buChar char="•"/>
              <a:defRPr/>
            </a:pPr>
            <a:endParaRPr lang="en-US" dirty="0" smtClean="0"/>
          </a:p>
          <a:p>
            <a:pPr algn="just" eaLnBrk="1" fontAlgn="auto" hangingPunct="1">
              <a:spcAft>
                <a:spcPts val="0"/>
              </a:spcAft>
              <a:buFont typeface="Arial" pitchFamily="34" charset="0"/>
              <a:buChar char="•"/>
              <a:defRPr/>
            </a:pPr>
            <a:r>
              <a:rPr lang="en-US" dirty="0" smtClean="0"/>
              <a:t>Establishes the rules for user behavior and any other IT personnel. </a:t>
            </a:r>
          </a:p>
          <a:p>
            <a:pPr algn="just" eaLnBrk="1" fontAlgn="auto" hangingPunct="1">
              <a:spcAft>
                <a:spcPts val="0"/>
              </a:spcAft>
              <a:buFont typeface="Arial" pitchFamily="34" charset="0"/>
              <a:buChar char="•"/>
              <a:defRPr/>
            </a:pPr>
            <a:endParaRPr lang="en-US" dirty="0" smtClean="0"/>
          </a:p>
          <a:p>
            <a:pPr algn="just" eaLnBrk="1" fontAlgn="auto" hangingPunct="1">
              <a:spcAft>
                <a:spcPts val="0"/>
              </a:spcAft>
              <a:buFont typeface="Arial" pitchFamily="34" charset="0"/>
              <a:buChar char="•"/>
              <a:defRPr/>
            </a:pPr>
            <a:r>
              <a:rPr lang="en-US" dirty="0" smtClean="0"/>
              <a:t>Define and authorize consequences of violation. </a:t>
            </a:r>
          </a:p>
          <a:p>
            <a:pPr algn="just" eaLnBrk="1" fontAlgn="auto" hangingPunct="1">
              <a:spcAft>
                <a:spcPts val="0"/>
              </a:spcAft>
              <a:buFont typeface="Arial" pitchFamily="34" charset="0"/>
              <a:buChar char="•"/>
              <a:defRPr/>
            </a:pPr>
            <a:endParaRPr lang="en-US" dirty="0" smtClean="0"/>
          </a:p>
          <a:p>
            <a:pPr algn="just" eaLnBrk="1" fontAlgn="auto" hangingPunct="1">
              <a:spcAft>
                <a:spcPts val="0"/>
              </a:spcAft>
              <a:buFont typeface="Arial" pitchFamily="34" charset="0"/>
              <a:buChar char="•"/>
              <a:defRPr/>
            </a:pPr>
            <a:r>
              <a:rPr lang="en-US" dirty="0" smtClean="0"/>
              <a:t>Establish baseline stance on security to minimize risk for the organization. </a:t>
            </a:r>
          </a:p>
          <a:p>
            <a:pPr marL="68580" indent="0" algn="just" eaLnBrk="1" fontAlgn="auto" hangingPunct="1">
              <a:spcAft>
                <a:spcPts val="0"/>
              </a:spcAft>
              <a:buFont typeface="Arial" pitchFamily="34" charset="0"/>
              <a:buNone/>
              <a:defRPr/>
            </a:pPr>
            <a:endParaRPr lang="en-US" dirty="0" smtClean="0"/>
          </a:p>
          <a:p>
            <a:pPr algn="just" eaLnBrk="1" fontAlgn="auto" hangingPunct="1">
              <a:spcAft>
                <a:spcPts val="0"/>
              </a:spcAft>
              <a:buFont typeface="Arial" pitchFamily="34" charset="0"/>
              <a:buChar char="•"/>
              <a:defRPr/>
            </a:pPr>
            <a:r>
              <a:rPr lang="en-US" dirty="0" smtClean="0"/>
              <a:t>Ensure proper compliance with regulations and legislation. </a:t>
            </a:r>
          </a:p>
          <a:p>
            <a:pPr algn="just" eaLnBrk="1" fontAlgn="auto" hangingPunct="1">
              <a:spcAft>
                <a:spcPts val="0"/>
              </a:spcAft>
              <a:buFont typeface="Arial" pitchFamily="34" charset="0"/>
              <a:buChar char="•"/>
              <a:defRPr/>
            </a:pPr>
            <a:endParaRPr lang="en-US" dirty="0" smtClean="0"/>
          </a:p>
        </p:txBody>
      </p:sp>
    </p:spTree>
    <p:extLst>
      <p:ext uri="{BB962C8B-B14F-4D97-AF65-F5344CB8AC3E}">
        <p14:creationId xmlns:p14="http://schemas.microsoft.com/office/powerpoint/2010/main" val="29106818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09600" y="76200"/>
            <a:ext cx="10972800" cy="1143000"/>
          </a:xfrm>
        </p:spPr>
        <p:txBody>
          <a:bodyPr/>
          <a:lstStyle/>
          <a:p>
            <a:pPr eaLnBrk="1" hangingPunct="1"/>
            <a:r>
              <a:rPr lang="en-US" smtClean="0"/>
              <a:t>Security Policy benefits</a:t>
            </a:r>
          </a:p>
        </p:txBody>
      </p:sp>
      <p:sp>
        <p:nvSpPr>
          <p:cNvPr id="57347" name="Content Placeholder 2"/>
          <p:cNvSpPr>
            <a:spLocks noGrp="1"/>
          </p:cNvSpPr>
          <p:nvPr>
            <p:ph idx="1"/>
          </p:nvPr>
        </p:nvSpPr>
        <p:spPr>
          <a:xfrm>
            <a:off x="304800" y="1143001"/>
            <a:ext cx="11582400" cy="4525963"/>
          </a:xfrm>
        </p:spPr>
        <p:txBody>
          <a:bodyPr/>
          <a:lstStyle/>
          <a:p>
            <a:pPr algn="just" eaLnBrk="1" hangingPunct="1">
              <a:lnSpc>
                <a:spcPct val="170000"/>
              </a:lnSpc>
            </a:pPr>
            <a:r>
              <a:rPr lang="en-US" smtClean="0"/>
              <a:t>Minimizes risk of data leak or loss.</a:t>
            </a:r>
          </a:p>
          <a:p>
            <a:pPr algn="just" eaLnBrk="1" hangingPunct="1">
              <a:lnSpc>
                <a:spcPct val="170000"/>
              </a:lnSpc>
            </a:pPr>
            <a:r>
              <a:rPr lang="en-US" smtClean="0"/>
              <a:t>Protects the organization from “malicious” external and internal users.</a:t>
            </a:r>
          </a:p>
          <a:p>
            <a:pPr algn="just" eaLnBrk="1" hangingPunct="1">
              <a:lnSpc>
                <a:spcPct val="170000"/>
              </a:lnSpc>
            </a:pPr>
            <a:r>
              <a:rPr lang="en-US" smtClean="0"/>
              <a:t>Sets guidelines, best practices of use, and ensures proper compliance. </a:t>
            </a:r>
          </a:p>
          <a:p>
            <a:pPr algn="just" eaLnBrk="1" hangingPunct="1">
              <a:lnSpc>
                <a:spcPct val="170000"/>
              </a:lnSpc>
            </a:pPr>
            <a:r>
              <a:rPr lang="en-US" smtClean="0"/>
              <a:t>Announces internally and externally that information is an asset, the property of the organization, and is to be protected from unauthorized access, modification, disclosure, and destruction.</a:t>
            </a:r>
          </a:p>
          <a:p>
            <a:pPr algn="just" eaLnBrk="1" hangingPunct="1">
              <a:lnSpc>
                <a:spcPct val="170000"/>
              </a:lnSpc>
            </a:pPr>
            <a:endParaRPr lang="en-US" smtClean="0"/>
          </a:p>
          <a:p>
            <a:pPr algn="just" eaLnBrk="1" hangingPunct="1">
              <a:lnSpc>
                <a:spcPct val="170000"/>
              </a:lnSpc>
            </a:pPr>
            <a:endParaRPr lang="en-US" smtClean="0"/>
          </a:p>
        </p:txBody>
      </p:sp>
    </p:spTree>
    <p:extLst>
      <p:ext uri="{BB962C8B-B14F-4D97-AF65-F5344CB8AC3E}">
        <p14:creationId xmlns:p14="http://schemas.microsoft.com/office/powerpoint/2010/main" val="2727354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smtClean="0"/>
              <a:t>Components of Security Policy</a:t>
            </a:r>
          </a:p>
        </p:txBody>
      </p:sp>
      <p:graphicFrame>
        <p:nvGraphicFramePr>
          <p:cNvPr id="4" name="Content Placeholder 3"/>
          <p:cNvGraphicFramePr>
            <a:graphicFrameLocks noGrp="1"/>
          </p:cNvGraphicFramePr>
          <p:nvPr>
            <p:ph idx="1"/>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58380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smtClean="0"/>
              <a:t>Governing Policy </a:t>
            </a:r>
          </a:p>
        </p:txBody>
      </p:sp>
      <p:sp>
        <p:nvSpPr>
          <p:cNvPr id="59395" name="Content Placeholder 2"/>
          <p:cNvSpPr>
            <a:spLocks noGrp="1"/>
          </p:cNvSpPr>
          <p:nvPr>
            <p:ph idx="1"/>
          </p:nvPr>
        </p:nvSpPr>
        <p:spPr/>
        <p:txBody>
          <a:bodyPr/>
          <a:lstStyle/>
          <a:p>
            <a:pPr algn="just" eaLnBrk="1" hangingPunct="1">
              <a:lnSpc>
                <a:spcPct val="160000"/>
              </a:lnSpc>
            </a:pPr>
            <a:r>
              <a:rPr lang="en-US" smtClean="0"/>
              <a:t>Discusses high level information security concepts. </a:t>
            </a:r>
          </a:p>
          <a:p>
            <a:pPr algn="just" eaLnBrk="1" hangingPunct="1">
              <a:lnSpc>
                <a:spcPct val="160000"/>
              </a:lnSpc>
            </a:pPr>
            <a:r>
              <a:rPr lang="en-US" smtClean="0"/>
              <a:t>Defines what these information security concepts are, their importance, and the organizational stance on these security concepts. </a:t>
            </a:r>
          </a:p>
          <a:p>
            <a:pPr algn="just" eaLnBrk="1" hangingPunct="1">
              <a:lnSpc>
                <a:spcPct val="160000"/>
              </a:lnSpc>
            </a:pPr>
            <a:r>
              <a:rPr lang="en-US" smtClean="0"/>
              <a:t>Read by management and end users.</a:t>
            </a:r>
          </a:p>
          <a:p>
            <a:pPr algn="just" eaLnBrk="1" hangingPunct="1">
              <a:lnSpc>
                <a:spcPct val="160000"/>
              </a:lnSpc>
            </a:pPr>
            <a:r>
              <a:rPr lang="en-US" smtClean="0"/>
              <a:t>Aligns with other company policies.  </a:t>
            </a:r>
          </a:p>
          <a:p>
            <a:pPr algn="just" eaLnBrk="1" hangingPunct="1">
              <a:lnSpc>
                <a:spcPct val="160000"/>
              </a:lnSpc>
            </a:pPr>
            <a:r>
              <a:rPr lang="en-US" smtClean="0"/>
              <a:t>Supports the rest of the components of the security policy. </a:t>
            </a:r>
          </a:p>
          <a:p>
            <a:pPr algn="just" eaLnBrk="1" hangingPunct="1">
              <a:lnSpc>
                <a:spcPct val="160000"/>
              </a:lnSpc>
            </a:pPr>
            <a:endParaRPr lang="en-US" smtClean="0"/>
          </a:p>
        </p:txBody>
      </p:sp>
    </p:spTree>
    <p:extLst>
      <p:ext uri="{BB962C8B-B14F-4D97-AF65-F5344CB8AC3E}">
        <p14:creationId xmlns:p14="http://schemas.microsoft.com/office/powerpoint/2010/main" val="2606255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NETWORK SECURITY</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Network Security is the process of taking physical and software preventative measures to protect the underlying networking infrastructure from :</a:t>
            </a:r>
          </a:p>
          <a:p>
            <a:pPr algn="just"/>
            <a:r>
              <a:rPr lang="en-US" dirty="0">
                <a:latin typeface="Times New Roman" pitchFamily="18" charset="0"/>
                <a:cs typeface="Times New Roman" pitchFamily="18" charset="0"/>
              </a:rPr>
              <a:t>Unauthorized access </a:t>
            </a:r>
          </a:p>
          <a:p>
            <a:pPr algn="just"/>
            <a:r>
              <a:rPr lang="en-US" dirty="0">
                <a:latin typeface="Times New Roman" pitchFamily="18" charset="0"/>
                <a:cs typeface="Times New Roman" pitchFamily="18" charset="0"/>
              </a:rPr>
              <a:t>Misuse </a:t>
            </a:r>
          </a:p>
          <a:p>
            <a:pPr algn="just"/>
            <a:r>
              <a:rPr lang="en-US" dirty="0">
                <a:latin typeface="Times New Roman" pitchFamily="18" charset="0"/>
                <a:cs typeface="Times New Roman" pitchFamily="18" charset="0"/>
              </a:rPr>
              <a:t>Malfunction </a:t>
            </a:r>
          </a:p>
          <a:p>
            <a:pPr algn="just"/>
            <a:r>
              <a:rPr lang="en-US" dirty="0">
                <a:latin typeface="Times New Roman" pitchFamily="18" charset="0"/>
                <a:cs typeface="Times New Roman" pitchFamily="18" charset="0"/>
              </a:rPr>
              <a:t>Modification </a:t>
            </a:r>
          </a:p>
          <a:p>
            <a:pPr algn="just"/>
            <a:r>
              <a:rPr lang="en-US" dirty="0">
                <a:latin typeface="Times New Roman" pitchFamily="18" charset="0"/>
                <a:cs typeface="Times New Roman" pitchFamily="18" charset="0"/>
              </a:rPr>
              <a:t>Destruction </a:t>
            </a:r>
          </a:p>
          <a:p>
            <a:pPr algn="just"/>
            <a:r>
              <a:rPr lang="en-US" dirty="0">
                <a:latin typeface="Times New Roman" pitchFamily="18" charset="0"/>
                <a:cs typeface="Times New Roman" pitchFamily="18" charset="0"/>
              </a:rPr>
              <a:t>Thereby creating a secure platform for computers, users and programs to perform their permitted critical functions within a secure environment.</a:t>
            </a:r>
          </a:p>
          <a:p>
            <a:endParaRPr lang="en-IN" dirty="0"/>
          </a:p>
        </p:txBody>
      </p:sp>
      <p:sp>
        <p:nvSpPr>
          <p:cNvPr id="4" name="Slide Number Placeholder 3"/>
          <p:cNvSpPr>
            <a:spLocks noGrp="1"/>
          </p:cNvSpPr>
          <p:nvPr>
            <p:ph type="sldNum" sz="quarter" idx="12"/>
          </p:nvPr>
        </p:nvSpPr>
        <p:spPr/>
        <p:txBody>
          <a:bodyPr/>
          <a:lstStyle/>
          <a:p>
            <a:fld id="{7F20FCA7-7CD6-4DC1-80B8-ACA47B4EEDB0}" type="slidenum">
              <a:rPr lang="en-IN" smtClean="0"/>
              <a:t>5</a:t>
            </a:fld>
            <a:endParaRPr lang="en-IN"/>
          </a:p>
        </p:txBody>
      </p:sp>
    </p:spTree>
    <p:extLst>
      <p:ext uri="{BB962C8B-B14F-4D97-AF65-F5344CB8AC3E}">
        <p14:creationId xmlns:p14="http://schemas.microsoft.com/office/powerpoint/2010/main" val="29108457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smtClean="0"/>
              <a:t>Technical policies</a:t>
            </a:r>
          </a:p>
        </p:txBody>
      </p:sp>
      <p:sp>
        <p:nvSpPr>
          <p:cNvPr id="60419" name="Content Placeholder 2"/>
          <p:cNvSpPr>
            <a:spLocks noGrp="1"/>
          </p:cNvSpPr>
          <p:nvPr>
            <p:ph idx="1"/>
          </p:nvPr>
        </p:nvSpPr>
        <p:spPr/>
        <p:txBody>
          <a:bodyPr/>
          <a:lstStyle/>
          <a:p>
            <a:pPr eaLnBrk="1" hangingPunct="1">
              <a:lnSpc>
                <a:spcPct val="150000"/>
              </a:lnSpc>
            </a:pPr>
            <a:r>
              <a:rPr lang="en-US" smtClean="0"/>
              <a:t>Covers some of the topics within the Governing Policy. </a:t>
            </a:r>
          </a:p>
          <a:p>
            <a:pPr eaLnBrk="1" hangingPunct="1">
              <a:lnSpc>
                <a:spcPct val="150000"/>
              </a:lnSpc>
            </a:pPr>
            <a:r>
              <a:rPr lang="en-US" smtClean="0"/>
              <a:t>Technical policies are used for more specific technical topics. </a:t>
            </a:r>
          </a:p>
          <a:p>
            <a:pPr eaLnBrk="1" hangingPunct="1">
              <a:lnSpc>
                <a:spcPct val="150000"/>
              </a:lnSpc>
              <a:buFont typeface="Arial" charset="0"/>
              <a:buNone/>
            </a:pPr>
            <a:r>
              <a:rPr lang="en-US" smtClean="0"/>
              <a:t>Types of policies include: </a:t>
            </a:r>
          </a:p>
          <a:p>
            <a:pPr eaLnBrk="1" hangingPunct="1">
              <a:lnSpc>
                <a:spcPct val="150000"/>
              </a:lnSpc>
            </a:pPr>
            <a:r>
              <a:rPr lang="en-US" smtClean="0"/>
              <a:t>Operating Systems </a:t>
            </a:r>
          </a:p>
          <a:p>
            <a:pPr eaLnBrk="1" hangingPunct="1">
              <a:lnSpc>
                <a:spcPct val="150000"/>
              </a:lnSpc>
            </a:pPr>
            <a:r>
              <a:rPr lang="en-US" smtClean="0"/>
              <a:t>Application, Network,  and </a:t>
            </a:r>
          </a:p>
          <a:p>
            <a:pPr eaLnBrk="1" hangingPunct="1">
              <a:lnSpc>
                <a:spcPct val="150000"/>
              </a:lnSpc>
            </a:pPr>
            <a:r>
              <a:rPr lang="en-US" smtClean="0"/>
              <a:t>Mobile Devices. </a:t>
            </a:r>
          </a:p>
          <a:p>
            <a:pPr eaLnBrk="1" hangingPunct="1">
              <a:lnSpc>
                <a:spcPct val="150000"/>
              </a:lnSpc>
            </a:pPr>
            <a:endParaRPr lang="en-US" smtClean="0"/>
          </a:p>
        </p:txBody>
      </p:sp>
    </p:spTree>
    <p:extLst>
      <p:ext uri="{BB962C8B-B14F-4D97-AF65-F5344CB8AC3E}">
        <p14:creationId xmlns:p14="http://schemas.microsoft.com/office/powerpoint/2010/main" val="40608489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smtClean="0"/>
              <a:t>End-User Policy</a:t>
            </a:r>
          </a:p>
        </p:txBody>
      </p:sp>
      <p:sp>
        <p:nvSpPr>
          <p:cNvPr id="61443" name="Content Placeholder 2"/>
          <p:cNvSpPr>
            <a:spLocks noGrp="1"/>
          </p:cNvSpPr>
          <p:nvPr>
            <p:ph idx="1"/>
          </p:nvPr>
        </p:nvSpPr>
        <p:spPr/>
        <p:txBody>
          <a:bodyPr/>
          <a:lstStyle/>
          <a:p>
            <a:pPr algn="just" eaLnBrk="1" hangingPunct="1"/>
            <a:r>
              <a:rPr lang="en-US" smtClean="0"/>
              <a:t>It conveys all important topics to the end user. </a:t>
            </a:r>
          </a:p>
          <a:p>
            <a:pPr algn="just" eaLnBrk="1" hangingPunct="1"/>
            <a:r>
              <a:rPr lang="en-US" smtClean="0"/>
              <a:t>It answers security policy questions at the appropriate level.</a:t>
            </a:r>
          </a:p>
        </p:txBody>
      </p:sp>
    </p:spTree>
    <p:extLst>
      <p:ext uri="{BB962C8B-B14F-4D97-AF65-F5344CB8AC3E}">
        <p14:creationId xmlns:p14="http://schemas.microsoft.com/office/powerpoint/2010/main" val="28549744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US" smtClean="0"/>
              <a:t>Standards</a:t>
            </a:r>
          </a:p>
        </p:txBody>
      </p:sp>
      <p:sp>
        <p:nvSpPr>
          <p:cNvPr id="3" name="Content Placeholder 2"/>
          <p:cNvSpPr>
            <a:spLocks noGrp="1"/>
          </p:cNvSpPr>
          <p:nvPr>
            <p:ph idx="1"/>
          </p:nvPr>
        </p:nvSpPr>
        <p:spPr/>
        <p:txBody>
          <a:bodyPr rtlCol="0">
            <a:normAutofit lnSpcReduction="10000"/>
          </a:bodyPr>
          <a:lstStyle/>
          <a:p>
            <a:pPr algn="just" eaLnBrk="1" fontAlgn="auto" hangingPunct="1">
              <a:lnSpc>
                <a:spcPct val="150000"/>
              </a:lnSpc>
              <a:spcAft>
                <a:spcPts val="0"/>
              </a:spcAft>
              <a:buFont typeface="Arial" pitchFamily="34" charset="0"/>
              <a:buChar char="•"/>
              <a:defRPr/>
            </a:pPr>
            <a:r>
              <a:rPr lang="en-US" dirty="0" smtClean="0"/>
              <a:t>A "standard" is a low-level prescription for the various ways the company will enforce the given policy.</a:t>
            </a:r>
          </a:p>
          <a:p>
            <a:pPr algn="just" eaLnBrk="1" fontAlgn="auto" hangingPunct="1">
              <a:lnSpc>
                <a:spcPct val="150000"/>
              </a:lnSpc>
              <a:spcAft>
                <a:spcPts val="0"/>
              </a:spcAft>
              <a:buFont typeface="Arial" pitchFamily="34" charset="0"/>
              <a:buChar char="•"/>
              <a:defRPr/>
            </a:pPr>
            <a:r>
              <a:rPr lang="en-US" dirty="0" smtClean="0"/>
              <a:t>Standard consists of low level mandatory controls, which help to support the information security policy.</a:t>
            </a:r>
          </a:p>
          <a:p>
            <a:pPr algn="just" eaLnBrk="1" fontAlgn="auto" hangingPunct="1">
              <a:lnSpc>
                <a:spcPct val="150000"/>
              </a:lnSpc>
              <a:spcAft>
                <a:spcPts val="0"/>
              </a:spcAft>
              <a:buFont typeface="Arial" pitchFamily="34" charset="0"/>
              <a:buChar char="•"/>
              <a:defRPr/>
            </a:pPr>
            <a:r>
              <a:rPr lang="en-US" dirty="0" smtClean="0"/>
              <a:t>It normally contains security controls related to specific technology</a:t>
            </a:r>
          </a:p>
          <a:p>
            <a:pPr algn="just" eaLnBrk="1" fontAlgn="auto" hangingPunct="1">
              <a:lnSpc>
                <a:spcPct val="150000"/>
              </a:lnSpc>
              <a:spcAft>
                <a:spcPts val="0"/>
              </a:spcAft>
              <a:buFont typeface="Arial" pitchFamily="34" charset="0"/>
              <a:buChar char="•"/>
              <a:defRPr/>
            </a:pPr>
            <a:r>
              <a:rPr lang="en-US" dirty="0" smtClean="0"/>
              <a:t>Standard improves the security of the system.</a:t>
            </a:r>
          </a:p>
          <a:p>
            <a:pPr algn="just" eaLnBrk="1" fontAlgn="auto" hangingPunct="1">
              <a:lnSpc>
                <a:spcPct val="150000"/>
              </a:lnSpc>
              <a:spcAft>
                <a:spcPts val="0"/>
              </a:spcAft>
              <a:buFont typeface="Arial" pitchFamily="34" charset="0"/>
              <a:buChar char="•"/>
              <a:defRPr/>
            </a:pPr>
            <a:r>
              <a:rPr lang="en-US" dirty="0" smtClean="0"/>
              <a:t>For example, "Passwords will be at least 8 characters, and require at least one number."</a:t>
            </a:r>
          </a:p>
        </p:txBody>
      </p:sp>
    </p:spTree>
    <p:extLst>
      <p:ext uri="{BB962C8B-B14F-4D97-AF65-F5344CB8AC3E}">
        <p14:creationId xmlns:p14="http://schemas.microsoft.com/office/powerpoint/2010/main" val="41111994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US" smtClean="0"/>
              <a:t>Guidelines</a:t>
            </a:r>
          </a:p>
        </p:txBody>
      </p:sp>
      <p:sp>
        <p:nvSpPr>
          <p:cNvPr id="63491" name="Content Placeholder 2"/>
          <p:cNvSpPr>
            <a:spLocks noGrp="1"/>
          </p:cNvSpPr>
          <p:nvPr>
            <p:ph idx="1"/>
          </p:nvPr>
        </p:nvSpPr>
        <p:spPr/>
        <p:txBody>
          <a:bodyPr/>
          <a:lstStyle/>
          <a:p>
            <a:pPr algn="just" eaLnBrk="1" hangingPunct="1">
              <a:lnSpc>
                <a:spcPct val="150000"/>
              </a:lnSpc>
            </a:pPr>
            <a:r>
              <a:rPr lang="en-US" smtClean="0"/>
              <a:t>A piece of advice on how to act in a given situation</a:t>
            </a:r>
          </a:p>
          <a:p>
            <a:pPr algn="just" eaLnBrk="1" hangingPunct="1">
              <a:lnSpc>
                <a:spcPct val="150000"/>
              </a:lnSpc>
            </a:pPr>
            <a:r>
              <a:rPr lang="en-US" smtClean="0"/>
              <a:t>Recommended but Non Mandatory Control</a:t>
            </a:r>
          </a:p>
          <a:p>
            <a:pPr algn="just" eaLnBrk="1" hangingPunct="1">
              <a:lnSpc>
                <a:spcPct val="150000"/>
              </a:lnSpc>
            </a:pPr>
            <a:r>
              <a:rPr lang="en-US" smtClean="0"/>
              <a:t>Example: Employment Discrimination Guidelines, Screening Guideline</a:t>
            </a:r>
          </a:p>
          <a:p>
            <a:pPr algn="just" eaLnBrk="1" hangingPunct="1">
              <a:lnSpc>
                <a:spcPct val="150000"/>
              </a:lnSpc>
            </a:pPr>
            <a:r>
              <a:rPr lang="en-US" smtClean="0"/>
              <a:t>Extras: ‘Guide’ + ’Lines’ meaning Instructions for guiding purposes only</a:t>
            </a:r>
          </a:p>
          <a:p>
            <a:pPr algn="just" eaLnBrk="1" hangingPunct="1">
              <a:lnSpc>
                <a:spcPct val="150000"/>
              </a:lnSpc>
            </a:pPr>
            <a:endParaRPr lang="en-US" smtClean="0"/>
          </a:p>
        </p:txBody>
      </p:sp>
    </p:spTree>
    <p:extLst>
      <p:ext uri="{BB962C8B-B14F-4D97-AF65-F5344CB8AC3E}">
        <p14:creationId xmlns:p14="http://schemas.microsoft.com/office/powerpoint/2010/main" val="14870272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US" smtClean="0"/>
              <a:t>Guidelines</a:t>
            </a:r>
          </a:p>
        </p:txBody>
      </p:sp>
      <p:sp>
        <p:nvSpPr>
          <p:cNvPr id="64515" name="Content Placeholder 2"/>
          <p:cNvSpPr>
            <a:spLocks noGrp="1"/>
          </p:cNvSpPr>
          <p:nvPr>
            <p:ph idx="1"/>
          </p:nvPr>
        </p:nvSpPr>
        <p:spPr/>
        <p:txBody>
          <a:bodyPr/>
          <a:lstStyle/>
          <a:p>
            <a:pPr algn="just" eaLnBrk="1" hangingPunct="1">
              <a:lnSpc>
                <a:spcPct val="150000"/>
              </a:lnSpc>
            </a:pPr>
            <a:r>
              <a:rPr lang="en-US" smtClean="0"/>
              <a:t>Guideline is a detailed plan or explanation to guide you in setting standards  or determining course of action.</a:t>
            </a:r>
          </a:p>
          <a:p>
            <a:pPr algn="just" eaLnBrk="1" hangingPunct="1">
              <a:lnSpc>
                <a:spcPct val="150000"/>
              </a:lnSpc>
            </a:pPr>
            <a:r>
              <a:rPr lang="en-US" smtClean="0"/>
              <a:t>Guidelines are similar to standards but are more flexible and are not mandatory.</a:t>
            </a:r>
          </a:p>
          <a:p>
            <a:pPr algn="just" eaLnBrk="1" hangingPunct="1">
              <a:lnSpc>
                <a:spcPct val="150000"/>
              </a:lnSpc>
            </a:pPr>
            <a:r>
              <a:rPr lang="en-US" smtClean="0"/>
              <a:t>For example: Password must have 8 characters (Standards)</a:t>
            </a:r>
          </a:p>
          <a:p>
            <a:pPr algn="just" eaLnBrk="1" hangingPunct="1">
              <a:lnSpc>
                <a:spcPct val="150000"/>
              </a:lnSpc>
              <a:buFont typeface="Arial" charset="0"/>
              <a:buNone/>
            </a:pPr>
            <a:r>
              <a:rPr lang="en-US" smtClean="0"/>
              <a:t>            Whereas the password expires in 30 days (Guidelines)</a:t>
            </a:r>
          </a:p>
        </p:txBody>
      </p:sp>
    </p:spTree>
    <p:extLst>
      <p:ext uri="{BB962C8B-B14F-4D97-AF65-F5344CB8AC3E}">
        <p14:creationId xmlns:p14="http://schemas.microsoft.com/office/powerpoint/2010/main" val="13065124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smtClean="0"/>
              <a:t>Procedures</a:t>
            </a:r>
          </a:p>
        </p:txBody>
      </p:sp>
      <p:sp>
        <p:nvSpPr>
          <p:cNvPr id="65539" name="Content Placeholder 2"/>
          <p:cNvSpPr>
            <a:spLocks noGrp="1"/>
          </p:cNvSpPr>
          <p:nvPr>
            <p:ph idx="1"/>
          </p:nvPr>
        </p:nvSpPr>
        <p:spPr/>
        <p:txBody>
          <a:bodyPr/>
          <a:lstStyle/>
          <a:p>
            <a:pPr eaLnBrk="1" hangingPunct="1">
              <a:lnSpc>
                <a:spcPct val="150000"/>
              </a:lnSpc>
            </a:pPr>
            <a:r>
              <a:rPr lang="en-US" smtClean="0"/>
              <a:t>A series of detailed steps to accomplish an end</a:t>
            </a:r>
          </a:p>
          <a:p>
            <a:pPr eaLnBrk="1" hangingPunct="1">
              <a:lnSpc>
                <a:spcPct val="150000"/>
              </a:lnSpc>
            </a:pPr>
            <a:r>
              <a:rPr lang="en-US" smtClean="0"/>
              <a:t>Step by step instructions for implementation</a:t>
            </a:r>
          </a:p>
          <a:p>
            <a:pPr algn="just" eaLnBrk="1" hangingPunct="1">
              <a:lnSpc>
                <a:spcPct val="150000"/>
              </a:lnSpc>
            </a:pPr>
            <a:r>
              <a:rPr lang="en-US" smtClean="0"/>
              <a:t>A "procedure" can describe a step-by-step method to implementing the policies, standards and guidelines.</a:t>
            </a:r>
          </a:p>
          <a:p>
            <a:pPr algn="just" eaLnBrk="1" hangingPunct="1">
              <a:lnSpc>
                <a:spcPct val="150000"/>
              </a:lnSpc>
            </a:pPr>
            <a:r>
              <a:rPr lang="en-US" smtClean="0"/>
              <a:t>For example : To change password , First enter the old password  and then create the new password.</a:t>
            </a:r>
          </a:p>
        </p:txBody>
      </p:sp>
    </p:spTree>
    <p:extLst>
      <p:ext uri="{BB962C8B-B14F-4D97-AF65-F5344CB8AC3E}">
        <p14:creationId xmlns:p14="http://schemas.microsoft.com/office/powerpoint/2010/main" val="12890962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ctrTitle"/>
          </p:nvPr>
        </p:nvSpPr>
        <p:spPr/>
        <p:txBody>
          <a:bodyPr/>
          <a:lstStyle/>
          <a:p>
            <a:pPr eaLnBrk="1" hangingPunct="1"/>
            <a:r>
              <a:rPr lang="en-US" smtClean="0"/>
              <a:t>Monitoring and Diagnosing Network</a:t>
            </a:r>
          </a:p>
        </p:txBody>
      </p:sp>
      <p:sp>
        <p:nvSpPr>
          <p:cNvPr id="66563" name="Subtitle 2"/>
          <p:cNvSpPr>
            <a:spLocks noGrp="1"/>
          </p:cNvSpPr>
          <p:nvPr>
            <p:ph type="subTitle" idx="1"/>
          </p:nvPr>
        </p:nvSpPr>
        <p:spPr/>
        <p:txBody>
          <a:bodyPr/>
          <a:lstStyle/>
          <a:p>
            <a:pPr eaLnBrk="1" hangingPunct="1"/>
            <a:r>
              <a:rPr lang="en-US" sz="4000" b="1" smtClean="0">
                <a:solidFill>
                  <a:srgbClr val="FF0000"/>
                </a:solidFill>
                <a:latin typeface="Times New Roman" pitchFamily="18" charset="0"/>
                <a:cs typeface="Times New Roman" pitchFamily="18" charset="0"/>
              </a:rPr>
              <a:t>Firewall</a:t>
            </a:r>
          </a:p>
        </p:txBody>
      </p:sp>
    </p:spTree>
    <p:extLst>
      <p:ext uri="{BB962C8B-B14F-4D97-AF65-F5344CB8AC3E}">
        <p14:creationId xmlns:p14="http://schemas.microsoft.com/office/powerpoint/2010/main" val="10086336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smtClean="0"/>
              <a:t>Firewall</a:t>
            </a:r>
          </a:p>
        </p:txBody>
      </p:sp>
      <p:sp>
        <p:nvSpPr>
          <p:cNvPr id="67587" name="Content Placeholder 2"/>
          <p:cNvSpPr>
            <a:spLocks noGrp="1"/>
          </p:cNvSpPr>
          <p:nvPr>
            <p:ph idx="1"/>
          </p:nvPr>
        </p:nvSpPr>
        <p:spPr>
          <a:xfrm>
            <a:off x="609600" y="1447801"/>
            <a:ext cx="10972800" cy="4525963"/>
          </a:xfrm>
        </p:spPr>
        <p:txBody>
          <a:bodyPr/>
          <a:lstStyle/>
          <a:p>
            <a:pPr eaLnBrk="1" hangingPunct="1">
              <a:lnSpc>
                <a:spcPct val="150000"/>
              </a:lnSpc>
            </a:pPr>
            <a:r>
              <a:rPr lang="sv-SE" smtClean="0"/>
              <a:t>Firewall Design Principles</a:t>
            </a:r>
          </a:p>
          <a:p>
            <a:pPr lvl="1" eaLnBrk="1" hangingPunct="1">
              <a:lnSpc>
                <a:spcPct val="150000"/>
              </a:lnSpc>
            </a:pPr>
            <a:r>
              <a:rPr lang="en-US" smtClean="0"/>
              <a:t>Firewall Characteristics</a:t>
            </a:r>
          </a:p>
          <a:p>
            <a:pPr lvl="1" eaLnBrk="1" hangingPunct="1">
              <a:lnSpc>
                <a:spcPct val="150000"/>
              </a:lnSpc>
            </a:pPr>
            <a:r>
              <a:rPr lang="en-US" smtClean="0"/>
              <a:t>Types of Firewalls</a:t>
            </a:r>
          </a:p>
          <a:p>
            <a:pPr lvl="1" eaLnBrk="1" hangingPunct="1">
              <a:lnSpc>
                <a:spcPct val="150000"/>
              </a:lnSpc>
            </a:pPr>
            <a:r>
              <a:rPr lang="en-US" smtClean="0"/>
              <a:t>Firewall Configurations</a:t>
            </a:r>
          </a:p>
          <a:p>
            <a:pPr eaLnBrk="1" hangingPunct="1">
              <a:lnSpc>
                <a:spcPct val="150000"/>
              </a:lnSpc>
            </a:pPr>
            <a:endParaRPr lang="en-US" smtClean="0"/>
          </a:p>
        </p:txBody>
      </p:sp>
      <p:pic>
        <p:nvPicPr>
          <p:cNvPr id="67588" name="Picture 4" descr="http://upload.wikimedia.org/wikipedia/commons/thumb/5/5b/Firewall.png/300px-Firewall.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800" y="4343400"/>
            <a:ext cx="8128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50719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0" name="Group 3"/>
          <p:cNvGrpSpPr>
            <a:grpSpLocks/>
          </p:cNvGrpSpPr>
          <p:nvPr/>
        </p:nvGrpSpPr>
        <p:grpSpPr bwMode="auto">
          <a:xfrm>
            <a:off x="838200" y="609600"/>
            <a:ext cx="10642600" cy="5374680"/>
            <a:chOff x="457200" y="304800"/>
            <a:chExt cx="7981950" cy="5374680"/>
          </a:xfrm>
        </p:grpSpPr>
        <p:sp>
          <p:nvSpPr>
            <p:cNvPr id="5" name="Cloud"/>
            <p:cNvSpPr>
              <a:spLocks noChangeAspect="1" noEditPoints="1" noChangeArrowheads="1"/>
            </p:cNvSpPr>
            <p:nvPr/>
          </p:nvSpPr>
          <p:spPr bwMode="auto">
            <a:xfrm>
              <a:off x="457200" y="2743200"/>
              <a:ext cx="25146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lIns="72000" rIns="72000"/>
            <a:lstStyle/>
            <a:p>
              <a:pPr>
                <a:defRPr/>
              </a:pPr>
              <a:endParaRPr kumimoji="1" lang="en-US" altLang="zh-TW">
                <a:solidFill>
                  <a:srgbClr val="B2B2B2"/>
                </a:solidFill>
                <a:latin typeface="Arial" pitchFamily="34" charset="0"/>
                <a:cs typeface="Arial" pitchFamily="34" charset="0"/>
              </a:endParaRPr>
            </a:p>
            <a:p>
              <a:pPr>
                <a:defRPr/>
              </a:pPr>
              <a:r>
                <a:rPr kumimoji="1" lang="en-US" altLang="zh-TW">
                  <a:solidFill>
                    <a:schemeClr val="hlink"/>
                  </a:solidFill>
                  <a:latin typeface="Arial" pitchFamily="34" charset="0"/>
                  <a:cs typeface="Arial" pitchFamily="34" charset="0"/>
                </a:rPr>
                <a:t>INTERNET</a:t>
              </a:r>
            </a:p>
          </p:txBody>
        </p:sp>
        <p:sp>
          <p:nvSpPr>
            <p:cNvPr id="68612" name="computr2"/>
            <p:cNvSpPr>
              <a:spLocks noEditPoints="1" noChangeArrowheads="1"/>
            </p:cNvSpPr>
            <p:nvPr/>
          </p:nvSpPr>
          <p:spPr bwMode="auto">
            <a:xfrm>
              <a:off x="6629400" y="2914650"/>
              <a:ext cx="1809750" cy="1809750"/>
            </a:xfrm>
            <a:custGeom>
              <a:avLst/>
              <a:gdLst>
                <a:gd name="T0" fmla="*/ 2147483647 w 21600"/>
                <a:gd name="T1" fmla="*/ 0 h 21600"/>
                <a:gd name="T2" fmla="*/ 2147483647 w 21600"/>
                <a:gd name="T3" fmla="*/ 2147483647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IN"/>
            </a:p>
          </p:txBody>
        </p:sp>
        <p:sp>
          <p:nvSpPr>
            <p:cNvPr id="68613" name="AutoShape 5"/>
            <p:cNvSpPr>
              <a:spLocks noChangeArrowheads="1"/>
            </p:cNvSpPr>
            <p:nvPr/>
          </p:nvSpPr>
          <p:spPr bwMode="auto">
            <a:xfrm>
              <a:off x="4495800" y="2133600"/>
              <a:ext cx="609600" cy="3048000"/>
            </a:xfrm>
            <a:prstGeom prst="cube">
              <a:avLst>
                <a:gd name="adj" fmla="val 76565"/>
              </a:avLst>
            </a:prstGeom>
            <a:solidFill>
              <a:srgbClr val="B2B2B2"/>
            </a:solidFill>
            <a:ln w="9525">
              <a:solidFill>
                <a:schemeClr val="tx1"/>
              </a:solidFill>
              <a:miter lim="800000"/>
              <a:headEnd/>
              <a:tailEnd/>
            </a:ln>
          </p:spPr>
          <p:txBody>
            <a:bodyPr wrap="none" anchor="ctr"/>
            <a:lstStyle/>
            <a:p>
              <a:endParaRPr lang="en-IN"/>
            </a:p>
          </p:txBody>
        </p:sp>
        <p:sp>
          <p:nvSpPr>
            <p:cNvPr id="68614" name="Text Box 6"/>
            <p:cNvSpPr txBox="1">
              <a:spLocks noChangeArrowheads="1"/>
            </p:cNvSpPr>
            <p:nvPr/>
          </p:nvSpPr>
          <p:spPr bwMode="auto">
            <a:xfrm>
              <a:off x="4038600" y="5257800"/>
              <a:ext cx="7348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kumimoji="1" lang="en-US" altLang="zh-TW">
                  <a:solidFill>
                    <a:schemeClr val="hlink"/>
                  </a:solidFill>
                </a:rPr>
                <a:t>Firewall</a:t>
              </a:r>
            </a:p>
          </p:txBody>
        </p:sp>
        <p:sp>
          <p:nvSpPr>
            <p:cNvPr id="68615" name="Text Box 7"/>
            <p:cNvSpPr txBox="1">
              <a:spLocks noChangeArrowheads="1"/>
            </p:cNvSpPr>
            <p:nvPr/>
          </p:nvSpPr>
          <p:spPr bwMode="auto">
            <a:xfrm>
              <a:off x="6858000" y="4756150"/>
              <a:ext cx="7732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kumimoji="1" lang="en-US" altLang="zh-TW">
                  <a:solidFill>
                    <a:schemeClr val="hlink"/>
                  </a:solidFill>
                </a:rPr>
                <a:t>Secure</a:t>
              </a:r>
            </a:p>
            <a:p>
              <a:pPr eaLnBrk="1" hangingPunct="1"/>
              <a:r>
                <a:rPr kumimoji="1" lang="en-US" altLang="zh-TW">
                  <a:solidFill>
                    <a:schemeClr val="hlink"/>
                  </a:solidFill>
                </a:rPr>
                <a:t>Private</a:t>
              </a:r>
            </a:p>
            <a:p>
              <a:pPr eaLnBrk="1" hangingPunct="1"/>
              <a:r>
                <a:rPr kumimoji="1" lang="en-US" altLang="zh-TW">
                  <a:solidFill>
                    <a:schemeClr val="hlink"/>
                  </a:solidFill>
                </a:rPr>
                <a:t>Network</a:t>
              </a:r>
            </a:p>
          </p:txBody>
        </p:sp>
        <p:sp>
          <p:nvSpPr>
            <p:cNvPr id="68616" name="Line 8"/>
            <p:cNvSpPr>
              <a:spLocks noChangeShapeType="1"/>
            </p:cNvSpPr>
            <p:nvPr/>
          </p:nvSpPr>
          <p:spPr bwMode="auto">
            <a:xfrm>
              <a:off x="2514600" y="3124200"/>
              <a:ext cx="1981200" cy="0"/>
            </a:xfrm>
            <a:prstGeom prst="line">
              <a:avLst/>
            </a:prstGeom>
            <a:noFill/>
            <a:ln w="38100">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17" name="Line 9"/>
            <p:cNvSpPr>
              <a:spLocks noChangeShapeType="1"/>
            </p:cNvSpPr>
            <p:nvPr/>
          </p:nvSpPr>
          <p:spPr bwMode="auto">
            <a:xfrm>
              <a:off x="2514600" y="3429000"/>
              <a:ext cx="19050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18" name="Line 10"/>
            <p:cNvSpPr>
              <a:spLocks noChangeShapeType="1"/>
            </p:cNvSpPr>
            <p:nvPr/>
          </p:nvSpPr>
          <p:spPr bwMode="auto">
            <a:xfrm>
              <a:off x="4876800" y="3733800"/>
              <a:ext cx="1905000" cy="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8619" name="Line 11"/>
            <p:cNvSpPr>
              <a:spLocks noChangeShapeType="1"/>
            </p:cNvSpPr>
            <p:nvPr/>
          </p:nvSpPr>
          <p:spPr bwMode="auto">
            <a:xfrm>
              <a:off x="2514600" y="4038600"/>
              <a:ext cx="1981200" cy="0"/>
            </a:xfrm>
            <a:prstGeom prst="line">
              <a:avLst/>
            </a:prstGeom>
            <a:noFill/>
            <a:ln w="38100">
              <a:solidFill>
                <a:srgbClr val="00CC00"/>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8620" name="Line 12"/>
            <p:cNvSpPr>
              <a:spLocks noChangeShapeType="1"/>
            </p:cNvSpPr>
            <p:nvPr/>
          </p:nvSpPr>
          <p:spPr bwMode="auto">
            <a:xfrm>
              <a:off x="4876800" y="3124200"/>
              <a:ext cx="1905000" cy="0"/>
            </a:xfrm>
            <a:prstGeom prst="line">
              <a:avLst/>
            </a:prstGeom>
            <a:noFill/>
            <a:ln w="38100">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21" name="Line 13"/>
            <p:cNvSpPr>
              <a:spLocks noChangeShapeType="1"/>
            </p:cNvSpPr>
            <p:nvPr/>
          </p:nvSpPr>
          <p:spPr bwMode="auto">
            <a:xfrm>
              <a:off x="4876800" y="4038600"/>
              <a:ext cx="1905000" cy="0"/>
            </a:xfrm>
            <a:prstGeom prst="line">
              <a:avLst/>
            </a:prstGeom>
            <a:noFill/>
            <a:ln w="38100">
              <a:solidFill>
                <a:srgbClr val="00CC00"/>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8622" name="AutoShape 14"/>
            <p:cNvSpPr>
              <a:spLocks/>
            </p:cNvSpPr>
            <p:nvPr/>
          </p:nvSpPr>
          <p:spPr bwMode="auto">
            <a:xfrm>
              <a:off x="2286000" y="1295400"/>
              <a:ext cx="2590800" cy="838200"/>
            </a:xfrm>
            <a:prstGeom prst="borderCallout3">
              <a:avLst>
                <a:gd name="adj1" fmla="val 13634"/>
                <a:gd name="adj2" fmla="val 102940"/>
                <a:gd name="adj3" fmla="val 13634"/>
                <a:gd name="adj4" fmla="val 148773"/>
                <a:gd name="adj5" fmla="val 106630"/>
                <a:gd name="adj6" fmla="val 148773"/>
                <a:gd name="adj7" fmla="val 174431"/>
                <a:gd name="adj8" fmla="val 114889"/>
              </a:avLst>
            </a:prstGeom>
            <a:solidFill>
              <a:srgbClr val="CCFFFF"/>
            </a:solidFill>
            <a:ln w="28575">
              <a:solidFill>
                <a:schemeClr val="tx1"/>
              </a:solidFill>
              <a:miter lim="800000"/>
              <a:headEnd/>
              <a:tailEnd type="triangle" w="med" len="med"/>
            </a:ln>
          </p:spPr>
          <p:txBody>
            <a:bodyPr/>
            <a:lstStyle/>
            <a:p>
              <a:r>
                <a:rPr kumimoji="1" lang="en-US" altLang="zh-TW">
                  <a:solidFill>
                    <a:schemeClr val="hlink"/>
                  </a:solidFill>
                </a:rPr>
                <a:t>WHO ? WHEN ?</a:t>
              </a:r>
            </a:p>
            <a:p>
              <a:r>
                <a:rPr kumimoji="1" lang="en-US" altLang="zh-TW">
                  <a:solidFill>
                    <a:schemeClr val="hlink"/>
                  </a:solidFill>
                </a:rPr>
                <a:t>WHAT ? HOW ?</a:t>
              </a:r>
            </a:p>
          </p:txBody>
        </p:sp>
        <p:grpSp>
          <p:nvGrpSpPr>
            <p:cNvPr id="68623" name="Group 15"/>
            <p:cNvGrpSpPr>
              <a:grpSpLocks/>
            </p:cNvGrpSpPr>
            <p:nvPr/>
          </p:nvGrpSpPr>
          <p:grpSpPr bwMode="auto">
            <a:xfrm>
              <a:off x="4371975" y="3290888"/>
              <a:ext cx="547688" cy="573087"/>
              <a:chOff x="4149" y="612"/>
              <a:chExt cx="489" cy="453"/>
            </a:xfrm>
          </p:grpSpPr>
          <p:sp>
            <p:nvSpPr>
              <p:cNvPr id="68628" name="Freeform 16"/>
              <p:cNvSpPr>
                <a:spLocks/>
              </p:cNvSpPr>
              <p:nvPr/>
            </p:nvSpPr>
            <p:spPr bwMode="auto">
              <a:xfrm>
                <a:off x="4149" y="612"/>
                <a:ext cx="489" cy="453"/>
              </a:xfrm>
              <a:custGeom>
                <a:avLst/>
                <a:gdLst>
                  <a:gd name="T0" fmla="*/ 27 w 979"/>
                  <a:gd name="T1" fmla="*/ 0 h 906"/>
                  <a:gd name="T2" fmla="*/ 92 w 979"/>
                  <a:gd name="T3" fmla="*/ 0 h 906"/>
                  <a:gd name="T4" fmla="*/ 122 w 979"/>
                  <a:gd name="T5" fmla="*/ 24 h 906"/>
                  <a:gd name="T6" fmla="*/ 122 w 979"/>
                  <a:gd name="T7" fmla="*/ 83 h 906"/>
                  <a:gd name="T8" fmla="*/ 92 w 979"/>
                  <a:gd name="T9" fmla="*/ 113 h 906"/>
                  <a:gd name="T10" fmla="*/ 27 w 979"/>
                  <a:gd name="T11" fmla="*/ 113 h 906"/>
                  <a:gd name="T12" fmla="*/ 0 w 979"/>
                  <a:gd name="T13" fmla="*/ 84 h 906"/>
                  <a:gd name="T14" fmla="*/ 0 w 979"/>
                  <a:gd name="T15" fmla="*/ 23 h 906"/>
                  <a:gd name="T16" fmla="*/ 27 w 979"/>
                  <a:gd name="T17" fmla="*/ 0 h 9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9"/>
                  <a:gd name="T28" fmla="*/ 0 h 906"/>
                  <a:gd name="T29" fmla="*/ 979 w 979"/>
                  <a:gd name="T30" fmla="*/ 906 h 9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9" h="906">
                    <a:moveTo>
                      <a:pt x="216" y="0"/>
                    </a:moveTo>
                    <a:lnTo>
                      <a:pt x="738" y="0"/>
                    </a:lnTo>
                    <a:lnTo>
                      <a:pt x="979" y="186"/>
                    </a:lnTo>
                    <a:lnTo>
                      <a:pt x="979" y="659"/>
                    </a:lnTo>
                    <a:lnTo>
                      <a:pt x="740" y="906"/>
                    </a:lnTo>
                    <a:lnTo>
                      <a:pt x="221" y="906"/>
                    </a:lnTo>
                    <a:lnTo>
                      <a:pt x="0" y="665"/>
                    </a:lnTo>
                    <a:lnTo>
                      <a:pt x="0" y="181"/>
                    </a:lnTo>
                    <a:lnTo>
                      <a:pt x="2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8629" name="Freeform 17"/>
              <p:cNvSpPr>
                <a:spLocks/>
              </p:cNvSpPr>
              <p:nvPr/>
            </p:nvSpPr>
            <p:spPr bwMode="auto">
              <a:xfrm>
                <a:off x="4162" y="625"/>
                <a:ext cx="463" cy="428"/>
              </a:xfrm>
              <a:custGeom>
                <a:avLst/>
                <a:gdLst>
                  <a:gd name="T0" fmla="*/ 26 w 925"/>
                  <a:gd name="T1" fmla="*/ 0 h 854"/>
                  <a:gd name="T2" fmla="*/ 88 w 925"/>
                  <a:gd name="T3" fmla="*/ 0 h 854"/>
                  <a:gd name="T4" fmla="*/ 116 w 925"/>
                  <a:gd name="T5" fmla="*/ 22 h 854"/>
                  <a:gd name="T6" fmla="*/ 116 w 925"/>
                  <a:gd name="T7" fmla="*/ 78 h 854"/>
                  <a:gd name="T8" fmla="*/ 88 w 925"/>
                  <a:gd name="T9" fmla="*/ 108 h 854"/>
                  <a:gd name="T10" fmla="*/ 27 w 925"/>
                  <a:gd name="T11" fmla="*/ 108 h 854"/>
                  <a:gd name="T12" fmla="*/ 0 w 925"/>
                  <a:gd name="T13" fmla="*/ 79 h 854"/>
                  <a:gd name="T14" fmla="*/ 0 w 925"/>
                  <a:gd name="T15" fmla="*/ 22 h 854"/>
                  <a:gd name="T16" fmla="*/ 26 w 925"/>
                  <a:gd name="T17" fmla="*/ 0 h 8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25"/>
                  <a:gd name="T28" fmla="*/ 0 h 854"/>
                  <a:gd name="T29" fmla="*/ 925 w 925"/>
                  <a:gd name="T30" fmla="*/ 854 h 8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25" h="854">
                    <a:moveTo>
                      <a:pt x="204" y="0"/>
                    </a:moveTo>
                    <a:lnTo>
                      <a:pt x="697" y="0"/>
                    </a:lnTo>
                    <a:lnTo>
                      <a:pt x="925" y="174"/>
                    </a:lnTo>
                    <a:lnTo>
                      <a:pt x="925" y="620"/>
                    </a:lnTo>
                    <a:lnTo>
                      <a:pt x="700" y="854"/>
                    </a:lnTo>
                    <a:lnTo>
                      <a:pt x="209" y="854"/>
                    </a:lnTo>
                    <a:lnTo>
                      <a:pt x="0" y="625"/>
                    </a:lnTo>
                    <a:lnTo>
                      <a:pt x="0" y="170"/>
                    </a:lnTo>
                    <a:lnTo>
                      <a:pt x="2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8630" name="Freeform 18"/>
              <p:cNvSpPr>
                <a:spLocks/>
              </p:cNvSpPr>
              <p:nvPr/>
            </p:nvSpPr>
            <p:spPr bwMode="auto">
              <a:xfrm>
                <a:off x="4174" y="637"/>
                <a:ext cx="439" cy="403"/>
              </a:xfrm>
              <a:custGeom>
                <a:avLst/>
                <a:gdLst>
                  <a:gd name="T0" fmla="*/ 25 w 878"/>
                  <a:gd name="T1" fmla="*/ 0 h 806"/>
                  <a:gd name="T2" fmla="*/ 83 w 878"/>
                  <a:gd name="T3" fmla="*/ 0 h 806"/>
                  <a:gd name="T4" fmla="*/ 110 w 878"/>
                  <a:gd name="T5" fmla="*/ 21 h 806"/>
                  <a:gd name="T6" fmla="*/ 110 w 878"/>
                  <a:gd name="T7" fmla="*/ 74 h 806"/>
                  <a:gd name="T8" fmla="*/ 83 w 878"/>
                  <a:gd name="T9" fmla="*/ 101 h 806"/>
                  <a:gd name="T10" fmla="*/ 25 w 878"/>
                  <a:gd name="T11" fmla="*/ 101 h 806"/>
                  <a:gd name="T12" fmla="*/ 0 w 878"/>
                  <a:gd name="T13" fmla="*/ 74 h 806"/>
                  <a:gd name="T14" fmla="*/ 0 w 878"/>
                  <a:gd name="T15" fmla="*/ 21 h 806"/>
                  <a:gd name="T16" fmla="*/ 25 w 878"/>
                  <a:gd name="T17" fmla="*/ 0 h 8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8"/>
                  <a:gd name="T28" fmla="*/ 0 h 806"/>
                  <a:gd name="T29" fmla="*/ 878 w 878"/>
                  <a:gd name="T30" fmla="*/ 806 h 8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8" h="806">
                    <a:moveTo>
                      <a:pt x="194" y="0"/>
                    </a:moveTo>
                    <a:lnTo>
                      <a:pt x="662" y="0"/>
                    </a:lnTo>
                    <a:lnTo>
                      <a:pt x="878" y="164"/>
                    </a:lnTo>
                    <a:lnTo>
                      <a:pt x="878" y="586"/>
                    </a:lnTo>
                    <a:lnTo>
                      <a:pt x="664" y="806"/>
                    </a:lnTo>
                    <a:lnTo>
                      <a:pt x="198" y="806"/>
                    </a:lnTo>
                    <a:lnTo>
                      <a:pt x="0" y="590"/>
                    </a:lnTo>
                    <a:lnTo>
                      <a:pt x="0" y="161"/>
                    </a:lnTo>
                    <a:lnTo>
                      <a:pt x="194"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8631" name="Freeform 19"/>
              <p:cNvSpPr>
                <a:spLocks/>
              </p:cNvSpPr>
              <p:nvPr/>
            </p:nvSpPr>
            <p:spPr bwMode="auto">
              <a:xfrm>
                <a:off x="4209" y="725"/>
                <a:ext cx="85" cy="199"/>
              </a:xfrm>
              <a:custGeom>
                <a:avLst/>
                <a:gdLst>
                  <a:gd name="T0" fmla="*/ 12 w 170"/>
                  <a:gd name="T1" fmla="*/ 14 h 396"/>
                  <a:gd name="T2" fmla="*/ 11 w 170"/>
                  <a:gd name="T3" fmla="*/ 11 h 396"/>
                  <a:gd name="T4" fmla="*/ 10 w 170"/>
                  <a:gd name="T5" fmla="*/ 11 h 396"/>
                  <a:gd name="T6" fmla="*/ 9 w 170"/>
                  <a:gd name="T7" fmla="*/ 13 h 396"/>
                  <a:gd name="T8" fmla="*/ 9 w 170"/>
                  <a:gd name="T9" fmla="*/ 15 h 396"/>
                  <a:gd name="T10" fmla="*/ 9 w 170"/>
                  <a:gd name="T11" fmla="*/ 16 h 396"/>
                  <a:gd name="T12" fmla="*/ 10 w 170"/>
                  <a:gd name="T13" fmla="*/ 17 h 396"/>
                  <a:gd name="T14" fmla="*/ 11 w 170"/>
                  <a:gd name="T15" fmla="*/ 18 h 396"/>
                  <a:gd name="T16" fmla="*/ 12 w 170"/>
                  <a:gd name="T17" fmla="*/ 19 h 396"/>
                  <a:gd name="T18" fmla="*/ 14 w 170"/>
                  <a:gd name="T19" fmla="*/ 20 h 396"/>
                  <a:gd name="T20" fmla="*/ 17 w 170"/>
                  <a:gd name="T21" fmla="*/ 21 h 396"/>
                  <a:gd name="T22" fmla="*/ 18 w 170"/>
                  <a:gd name="T23" fmla="*/ 22 h 396"/>
                  <a:gd name="T24" fmla="*/ 20 w 170"/>
                  <a:gd name="T25" fmla="*/ 24 h 396"/>
                  <a:gd name="T26" fmla="*/ 21 w 170"/>
                  <a:gd name="T27" fmla="*/ 26 h 396"/>
                  <a:gd name="T28" fmla="*/ 21 w 170"/>
                  <a:gd name="T29" fmla="*/ 29 h 396"/>
                  <a:gd name="T30" fmla="*/ 21 w 170"/>
                  <a:gd name="T31" fmla="*/ 32 h 396"/>
                  <a:gd name="T32" fmla="*/ 21 w 170"/>
                  <a:gd name="T33" fmla="*/ 34 h 396"/>
                  <a:gd name="T34" fmla="*/ 21 w 170"/>
                  <a:gd name="T35" fmla="*/ 40 h 396"/>
                  <a:gd name="T36" fmla="*/ 19 w 170"/>
                  <a:gd name="T37" fmla="*/ 45 h 396"/>
                  <a:gd name="T38" fmla="*/ 15 w 170"/>
                  <a:gd name="T39" fmla="*/ 49 h 396"/>
                  <a:gd name="T40" fmla="*/ 11 w 170"/>
                  <a:gd name="T41" fmla="*/ 50 h 396"/>
                  <a:gd name="T42" fmla="*/ 7 w 170"/>
                  <a:gd name="T43" fmla="*/ 50 h 396"/>
                  <a:gd name="T44" fmla="*/ 5 w 170"/>
                  <a:gd name="T45" fmla="*/ 49 h 396"/>
                  <a:gd name="T46" fmla="*/ 3 w 170"/>
                  <a:gd name="T47" fmla="*/ 47 h 396"/>
                  <a:gd name="T48" fmla="*/ 1 w 170"/>
                  <a:gd name="T49" fmla="*/ 45 h 396"/>
                  <a:gd name="T50" fmla="*/ 9 w 170"/>
                  <a:gd name="T51" fmla="*/ 32 h 396"/>
                  <a:gd name="T52" fmla="*/ 9 w 170"/>
                  <a:gd name="T53" fmla="*/ 36 h 396"/>
                  <a:gd name="T54" fmla="*/ 10 w 170"/>
                  <a:gd name="T55" fmla="*/ 38 h 396"/>
                  <a:gd name="T56" fmla="*/ 10 w 170"/>
                  <a:gd name="T57" fmla="*/ 39 h 396"/>
                  <a:gd name="T58" fmla="*/ 11 w 170"/>
                  <a:gd name="T59" fmla="*/ 40 h 396"/>
                  <a:gd name="T60" fmla="*/ 12 w 170"/>
                  <a:gd name="T61" fmla="*/ 39 h 396"/>
                  <a:gd name="T62" fmla="*/ 12 w 170"/>
                  <a:gd name="T63" fmla="*/ 36 h 396"/>
                  <a:gd name="T64" fmla="*/ 11 w 170"/>
                  <a:gd name="T65" fmla="*/ 32 h 396"/>
                  <a:gd name="T66" fmla="*/ 9 w 170"/>
                  <a:gd name="T67" fmla="*/ 30 h 396"/>
                  <a:gd name="T68" fmla="*/ 5 w 170"/>
                  <a:gd name="T69" fmla="*/ 28 h 396"/>
                  <a:gd name="T70" fmla="*/ 3 w 170"/>
                  <a:gd name="T71" fmla="*/ 25 h 396"/>
                  <a:gd name="T72" fmla="*/ 1 w 170"/>
                  <a:gd name="T73" fmla="*/ 21 h 396"/>
                  <a:gd name="T74" fmla="*/ 0 w 170"/>
                  <a:gd name="T75" fmla="*/ 15 h 396"/>
                  <a:gd name="T76" fmla="*/ 1 w 170"/>
                  <a:gd name="T77" fmla="*/ 11 h 396"/>
                  <a:gd name="T78" fmla="*/ 1 w 170"/>
                  <a:gd name="T79" fmla="*/ 6 h 396"/>
                  <a:gd name="T80" fmla="*/ 3 w 170"/>
                  <a:gd name="T81" fmla="*/ 3 h 396"/>
                  <a:gd name="T82" fmla="*/ 5 w 170"/>
                  <a:gd name="T83" fmla="*/ 1 h 396"/>
                  <a:gd name="T84" fmla="*/ 7 w 170"/>
                  <a:gd name="T85" fmla="*/ 1 h 396"/>
                  <a:gd name="T86" fmla="*/ 9 w 170"/>
                  <a:gd name="T87" fmla="*/ 0 h 396"/>
                  <a:gd name="T88" fmla="*/ 11 w 170"/>
                  <a:gd name="T89" fmla="*/ 0 h 396"/>
                  <a:gd name="T90" fmla="*/ 14 w 170"/>
                  <a:gd name="T91" fmla="*/ 1 h 396"/>
                  <a:gd name="T92" fmla="*/ 17 w 170"/>
                  <a:gd name="T93" fmla="*/ 2 h 396"/>
                  <a:gd name="T94" fmla="*/ 20 w 170"/>
                  <a:gd name="T95" fmla="*/ 4 h 396"/>
                  <a:gd name="T96" fmla="*/ 21 w 170"/>
                  <a:gd name="T97" fmla="*/ 17 h 396"/>
                  <a:gd name="T98" fmla="*/ 12 w 170"/>
                  <a:gd name="T99" fmla="*/ 16 h 39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70"/>
                  <a:gd name="T151" fmla="*/ 0 h 396"/>
                  <a:gd name="T152" fmla="*/ 170 w 170"/>
                  <a:gd name="T153" fmla="*/ 396 h 39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70" h="396">
                    <a:moveTo>
                      <a:pt x="98" y="123"/>
                    </a:moveTo>
                    <a:lnTo>
                      <a:pt x="98" y="109"/>
                    </a:lnTo>
                    <a:lnTo>
                      <a:pt x="96" y="97"/>
                    </a:lnTo>
                    <a:lnTo>
                      <a:pt x="92" y="86"/>
                    </a:lnTo>
                    <a:lnTo>
                      <a:pt x="84" y="83"/>
                    </a:lnTo>
                    <a:lnTo>
                      <a:pt x="78" y="85"/>
                    </a:lnTo>
                    <a:lnTo>
                      <a:pt x="74" y="90"/>
                    </a:lnTo>
                    <a:lnTo>
                      <a:pt x="72" y="98"/>
                    </a:lnTo>
                    <a:lnTo>
                      <a:pt x="71" y="108"/>
                    </a:lnTo>
                    <a:lnTo>
                      <a:pt x="71" y="114"/>
                    </a:lnTo>
                    <a:lnTo>
                      <a:pt x="71" y="119"/>
                    </a:lnTo>
                    <a:lnTo>
                      <a:pt x="72" y="124"/>
                    </a:lnTo>
                    <a:lnTo>
                      <a:pt x="74" y="129"/>
                    </a:lnTo>
                    <a:lnTo>
                      <a:pt x="79" y="134"/>
                    </a:lnTo>
                    <a:lnTo>
                      <a:pt x="84" y="138"/>
                    </a:lnTo>
                    <a:lnTo>
                      <a:pt x="89" y="142"/>
                    </a:lnTo>
                    <a:lnTo>
                      <a:pt x="94" y="144"/>
                    </a:lnTo>
                    <a:lnTo>
                      <a:pt x="101" y="147"/>
                    </a:lnTo>
                    <a:lnTo>
                      <a:pt x="108" y="151"/>
                    </a:lnTo>
                    <a:lnTo>
                      <a:pt x="115" y="154"/>
                    </a:lnTo>
                    <a:lnTo>
                      <a:pt x="122" y="158"/>
                    </a:lnTo>
                    <a:lnTo>
                      <a:pt x="129" y="162"/>
                    </a:lnTo>
                    <a:lnTo>
                      <a:pt x="136" y="167"/>
                    </a:lnTo>
                    <a:lnTo>
                      <a:pt x="141" y="172"/>
                    </a:lnTo>
                    <a:lnTo>
                      <a:pt x="147" y="177"/>
                    </a:lnTo>
                    <a:lnTo>
                      <a:pt x="153" y="185"/>
                    </a:lnTo>
                    <a:lnTo>
                      <a:pt x="159" y="193"/>
                    </a:lnTo>
                    <a:lnTo>
                      <a:pt x="162" y="203"/>
                    </a:lnTo>
                    <a:lnTo>
                      <a:pt x="164" y="214"/>
                    </a:lnTo>
                    <a:lnTo>
                      <a:pt x="167" y="227"/>
                    </a:lnTo>
                    <a:lnTo>
                      <a:pt x="169" y="240"/>
                    </a:lnTo>
                    <a:lnTo>
                      <a:pt x="170" y="253"/>
                    </a:lnTo>
                    <a:lnTo>
                      <a:pt x="170" y="267"/>
                    </a:lnTo>
                    <a:lnTo>
                      <a:pt x="170" y="268"/>
                    </a:lnTo>
                    <a:lnTo>
                      <a:pt x="169" y="295"/>
                    </a:lnTo>
                    <a:lnTo>
                      <a:pt x="165" y="319"/>
                    </a:lnTo>
                    <a:lnTo>
                      <a:pt x="161" y="341"/>
                    </a:lnTo>
                    <a:lnTo>
                      <a:pt x="152" y="359"/>
                    </a:lnTo>
                    <a:lnTo>
                      <a:pt x="140" y="375"/>
                    </a:lnTo>
                    <a:lnTo>
                      <a:pt x="126" y="387"/>
                    </a:lnTo>
                    <a:lnTo>
                      <a:pt x="108" y="394"/>
                    </a:lnTo>
                    <a:lnTo>
                      <a:pt x="85" y="396"/>
                    </a:lnTo>
                    <a:lnTo>
                      <a:pt x="74" y="396"/>
                    </a:lnTo>
                    <a:lnTo>
                      <a:pt x="63" y="394"/>
                    </a:lnTo>
                    <a:lnTo>
                      <a:pt x="53" y="392"/>
                    </a:lnTo>
                    <a:lnTo>
                      <a:pt x="42" y="388"/>
                    </a:lnTo>
                    <a:lnTo>
                      <a:pt x="32" y="382"/>
                    </a:lnTo>
                    <a:lnTo>
                      <a:pt x="22" y="375"/>
                    </a:lnTo>
                    <a:lnTo>
                      <a:pt x="12" y="366"/>
                    </a:lnTo>
                    <a:lnTo>
                      <a:pt x="3" y="356"/>
                    </a:lnTo>
                    <a:lnTo>
                      <a:pt x="3" y="253"/>
                    </a:lnTo>
                    <a:lnTo>
                      <a:pt x="71" y="253"/>
                    </a:lnTo>
                    <a:lnTo>
                      <a:pt x="71" y="269"/>
                    </a:lnTo>
                    <a:lnTo>
                      <a:pt x="71" y="283"/>
                    </a:lnTo>
                    <a:lnTo>
                      <a:pt x="72" y="294"/>
                    </a:lnTo>
                    <a:lnTo>
                      <a:pt x="73" y="302"/>
                    </a:lnTo>
                    <a:lnTo>
                      <a:pt x="76" y="306"/>
                    </a:lnTo>
                    <a:lnTo>
                      <a:pt x="78" y="310"/>
                    </a:lnTo>
                    <a:lnTo>
                      <a:pt x="81" y="312"/>
                    </a:lnTo>
                    <a:lnTo>
                      <a:pt x="86" y="313"/>
                    </a:lnTo>
                    <a:lnTo>
                      <a:pt x="92" y="311"/>
                    </a:lnTo>
                    <a:lnTo>
                      <a:pt x="96" y="304"/>
                    </a:lnTo>
                    <a:lnTo>
                      <a:pt x="99" y="295"/>
                    </a:lnTo>
                    <a:lnTo>
                      <a:pt x="100" y="284"/>
                    </a:lnTo>
                    <a:lnTo>
                      <a:pt x="98" y="261"/>
                    </a:lnTo>
                    <a:lnTo>
                      <a:pt x="91" y="248"/>
                    </a:lnTo>
                    <a:lnTo>
                      <a:pt x="79" y="240"/>
                    </a:lnTo>
                    <a:lnTo>
                      <a:pt x="66" y="234"/>
                    </a:lnTo>
                    <a:lnTo>
                      <a:pt x="51" y="227"/>
                    </a:lnTo>
                    <a:lnTo>
                      <a:pt x="38" y="220"/>
                    </a:lnTo>
                    <a:lnTo>
                      <a:pt x="26" y="211"/>
                    </a:lnTo>
                    <a:lnTo>
                      <a:pt x="17" y="199"/>
                    </a:lnTo>
                    <a:lnTo>
                      <a:pt x="10" y="185"/>
                    </a:lnTo>
                    <a:lnTo>
                      <a:pt x="4" y="168"/>
                    </a:lnTo>
                    <a:lnTo>
                      <a:pt x="1" y="145"/>
                    </a:lnTo>
                    <a:lnTo>
                      <a:pt x="0" y="117"/>
                    </a:lnTo>
                    <a:lnTo>
                      <a:pt x="0" y="108"/>
                    </a:lnTo>
                    <a:lnTo>
                      <a:pt x="1" y="82"/>
                    </a:lnTo>
                    <a:lnTo>
                      <a:pt x="5" y="60"/>
                    </a:lnTo>
                    <a:lnTo>
                      <a:pt x="12" y="41"/>
                    </a:lnTo>
                    <a:lnTo>
                      <a:pt x="23" y="24"/>
                    </a:lnTo>
                    <a:lnTo>
                      <a:pt x="28" y="17"/>
                    </a:lnTo>
                    <a:lnTo>
                      <a:pt x="35" y="13"/>
                    </a:lnTo>
                    <a:lnTo>
                      <a:pt x="42" y="8"/>
                    </a:lnTo>
                    <a:lnTo>
                      <a:pt x="49" y="5"/>
                    </a:lnTo>
                    <a:lnTo>
                      <a:pt x="57" y="2"/>
                    </a:lnTo>
                    <a:lnTo>
                      <a:pt x="64" y="1"/>
                    </a:lnTo>
                    <a:lnTo>
                      <a:pt x="72" y="0"/>
                    </a:lnTo>
                    <a:lnTo>
                      <a:pt x="80" y="0"/>
                    </a:lnTo>
                    <a:lnTo>
                      <a:pt x="92" y="0"/>
                    </a:lnTo>
                    <a:lnTo>
                      <a:pt x="103" y="2"/>
                    </a:lnTo>
                    <a:lnTo>
                      <a:pt x="114" y="5"/>
                    </a:lnTo>
                    <a:lnTo>
                      <a:pt x="124" y="9"/>
                    </a:lnTo>
                    <a:lnTo>
                      <a:pt x="134" y="14"/>
                    </a:lnTo>
                    <a:lnTo>
                      <a:pt x="144" y="22"/>
                    </a:lnTo>
                    <a:lnTo>
                      <a:pt x="154" y="30"/>
                    </a:lnTo>
                    <a:lnTo>
                      <a:pt x="163" y="40"/>
                    </a:lnTo>
                    <a:lnTo>
                      <a:pt x="163" y="130"/>
                    </a:lnTo>
                    <a:lnTo>
                      <a:pt x="98" y="130"/>
                    </a:lnTo>
                    <a:lnTo>
                      <a:pt x="98"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8632" name="Freeform 20"/>
              <p:cNvSpPr>
                <a:spLocks/>
              </p:cNvSpPr>
              <p:nvPr/>
            </p:nvSpPr>
            <p:spPr bwMode="auto">
              <a:xfrm>
                <a:off x="4300" y="730"/>
                <a:ext cx="97" cy="190"/>
              </a:xfrm>
              <a:custGeom>
                <a:avLst/>
                <a:gdLst>
                  <a:gd name="T0" fmla="*/ 0 w 193"/>
                  <a:gd name="T1" fmla="*/ 0 h 380"/>
                  <a:gd name="T2" fmla="*/ 25 w 193"/>
                  <a:gd name="T3" fmla="*/ 0 h 380"/>
                  <a:gd name="T4" fmla="*/ 25 w 193"/>
                  <a:gd name="T5" fmla="*/ 22 h 380"/>
                  <a:gd name="T6" fmla="*/ 18 w 193"/>
                  <a:gd name="T7" fmla="*/ 22 h 380"/>
                  <a:gd name="T8" fmla="*/ 18 w 193"/>
                  <a:gd name="T9" fmla="*/ 13 h 380"/>
                  <a:gd name="T10" fmla="*/ 18 w 193"/>
                  <a:gd name="T11" fmla="*/ 12 h 380"/>
                  <a:gd name="T12" fmla="*/ 18 w 193"/>
                  <a:gd name="T13" fmla="*/ 11 h 380"/>
                  <a:gd name="T14" fmla="*/ 18 w 193"/>
                  <a:gd name="T15" fmla="*/ 11 h 380"/>
                  <a:gd name="T16" fmla="*/ 17 w 193"/>
                  <a:gd name="T17" fmla="*/ 11 h 380"/>
                  <a:gd name="T18" fmla="*/ 17 w 193"/>
                  <a:gd name="T19" fmla="*/ 35 h 380"/>
                  <a:gd name="T20" fmla="*/ 17 w 193"/>
                  <a:gd name="T21" fmla="*/ 36 h 380"/>
                  <a:gd name="T22" fmla="*/ 17 w 193"/>
                  <a:gd name="T23" fmla="*/ 37 h 380"/>
                  <a:gd name="T24" fmla="*/ 17 w 193"/>
                  <a:gd name="T25" fmla="*/ 39 h 380"/>
                  <a:gd name="T26" fmla="*/ 18 w 193"/>
                  <a:gd name="T27" fmla="*/ 40 h 380"/>
                  <a:gd name="T28" fmla="*/ 18 w 193"/>
                  <a:gd name="T29" fmla="*/ 48 h 380"/>
                  <a:gd name="T30" fmla="*/ 7 w 193"/>
                  <a:gd name="T31" fmla="*/ 48 h 380"/>
                  <a:gd name="T32" fmla="*/ 7 w 193"/>
                  <a:gd name="T33" fmla="*/ 40 h 380"/>
                  <a:gd name="T34" fmla="*/ 8 w 193"/>
                  <a:gd name="T35" fmla="*/ 39 h 380"/>
                  <a:gd name="T36" fmla="*/ 8 w 193"/>
                  <a:gd name="T37" fmla="*/ 37 h 380"/>
                  <a:gd name="T38" fmla="*/ 8 w 193"/>
                  <a:gd name="T39" fmla="*/ 36 h 380"/>
                  <a:gd name="T40" fmla="*/ 8 w 193"/>
                  <a:gd name="T41" fmla="*/ 35 h 380"/>
                  <a:gd name="T42" fmla="*/ 8 w 193"/>
                  <a:gd name="T43" fmla="*/ 11 h 380"/>
                  <a:gd name="T44" fmla="*/ 7 w 193"/>
                  <a:gd name="T45" fmla="*/ 11 h 380"/>
                  <a:gd name="T46" fmla="*/ 7 w 193"/>
                  <a:gd name="T47" fmla="*/ 11 h 380"/>
                  <a:gd name="T48" fmla="*/ 7 w 193"/>
                  <a:gd name="T49" fmla="*/ 12 h 380"/>
                  <a:gd name="T50" fmla="*/ 7 w 193"/>
                  <a:gd name="T51" fmla="*/ 13 h 380"/>
                  <a:gd name="T52" fmla="*/ 7 w 193"/>
                  <a:gd name="T53" fmla="*/ 22 h 380"/>
                  <a:gd name="T54" fmla="*/ 0 w 193"/>
                  <a:gd name="T55" fmla="*/ 22 h 380"/>
                  <a:gd name="T56" fmla="*/ 0 w 193"/>
                  <a:gd name="T57" fmla="*/ 0 h 3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3"/>
                  <a:gd name="T88" fmla="*/ 0 h 380"/>
                  <a:gd name="T89" fmla="*/ 193 w 193"/>
                  <a:gd name="T90" fmla="*/ 380 h 38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3" h="380">
                    <a:moveTo>
                      <a:pt x="0" y="0"/>
                    </a:moveTo>
                    <a:lnTo>
                      <a:pt x="193" y="0"/>
                    </a:lnTo>
                    <a:lnTo>
                      <a:pt x="193" y="172"/>
                    </a:lnTo>
                    <a:lnTo>
                      <a:pt x="144" y="172"/>
                    </a:lnTo>
                    <a:lnTo>
                      <a:pt x="144" y="108"/>
                    </a:lnTo>
                    <a:lnTo>
                      <a:pt x="144" y="96"/>
                    </a:lnTo>
                    <a:lnTo>
                      <a:pt x="141" y="88"/>
                    </a:lnTo>
                    <a:lnTo>
                      <a:pt x="138" y="82"/>
                    </a:lnTo>
                    <a:lnTo>
                      <a:pt x="131" y="81"/>
                    </a:lnTo>
                    <a:lnTo>
                      <a:pt x="131" y="275"/>
                    </a:lnTo>
                    <a:lnTo>
                      <a:pt x="131" y="287"/>
                    </a:lnTo>
                    <a:lnTo>
                      <a:pt x="132" y="296"/>
                    </a:lnTo>
                    <a:lnTo>
                      <a:pt x="134" y="305"/>
                    </a:lnTo>
                    <a:lnTo>
                      <a:pt x="139" y="313"/>
                    </a:lnTo>
                    <a:lnTo>
                      <a:pt x="139" y="380"/>
                    </a:lnTo>
                    <a:lnTo>
                      <a:pt x="54" y="380"/>
                    </a:lnTo>
                    <a:lnTo>
                      <a:pt x="54" y="313"/>
                    </a:lnTo>
                    <a:lnTo>
                      <a:pt x="58" y="305"/>
                    </a:lnTo>
                    <a:lnTo>
                      <a:pt x="61" y="296"/>
                    </a:lnTo>
                    <a:lnTo>
                      <a:pt x="62" y="287"/>
                    </a:lnTo>
                    <a:lnTo>
                      <a:pt x="62" y="275"/>
                    </a:lnTo>
                    <a:lnTo>
                      <a:pt x="62" y="81"/>
                    </a:lnTo>
                    <a:lnTo>
                      <a:pt x="55" y="82"/>
                    </a:lnTo>
                    <a:lnTo>
                      <a:pt x="51" y="88"/>
                    </a:lnTo>
                    <a:lnTo>
                      <a:pt x="49" y="96"/>
                    </a:lnTo>
                    <a:lnTo>
                      <a:pt x="49" y="108"/>
                    </a:lnTo>
                    <a:lnTo>
                      <a:pt x="49" y="172"/>
                    </a:lnTo>
                    <a:lnTo>
                      <a:pt x="0" y="17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8633" name="Freeform 21"/>
              <p:cNvSpPr>
                <a:spLocks/>
              </p:cNvSpPr>
              <p:nvPr/>
            </p:nvSpPr>
            <p:spPr bwMode="auto">
              <a:xfrm>
                <a:off x="4403" y="725"/>
                <a:ext cx="83" cy="199"/>
              </a:xfrm>
              <a:custGeom>
                <a:avLst/>
                <a:gdLst>
                  <a:gd name="T0" fmla="*/ 20 w 167"/>
                  <a:gd name="T1" fmla="*/ 35 h 396"/>
                  <a:gd name="T2" fmla="*/ 20 w 167"/>
                  <a:gd name="T3" fmla="*/ 39 h 396"/>
                  <a:gd name="T4" fmla="*/ 20 w 167"/>
                  <a:gd name="T5" fmla="*/ 43 h 396"/>
                  <a:gd name="T6" fmla="*/ 19 w 167"/>
                  <a:gd name="T7" fmla="*/ 45 h 396"/>
                  <a:gd name="T8" fmla="*/ 18 w 167"/>
                  <a:gd name="T9" fmla="*/ 47 h 396"/>
                  <a:gd name="T10" fmla="*/ 16 w 167"/>
                  <a:gd name="T11" fmla="*/ 48 h 396"/>
                  <a:gd name="T12" fmla="*/ 14 w 167"/>
                  <a:gd name="T13" fmla="*/ 49 h 396"/>
                  <a:gd name="T14" fmla="*/ 12 w 167"/>
                  <a:gd name="T15" fmla="*/ 50 h 396"/>
                  <a:gd name="T16" fmla="*/ 10 w 167"/>
                  <a:gd name="T17" fmla="*/ 50 h 396"/>
                  <a:gd name="T18" fmla="*/ 8 w 167"/>
                  <a:gd name="T19" fmla="*/ 50 h 396"/>
                  <a:gd name="T20" fmla="*/ 6 w 167"/>
                  <a:gd name="T21" fmla="*/ 49 h 396"/>
                  <a:gd name="T22" fmla="*/ 4 w 167"/>
                  <a:gd name="T23" fmla="*/ 48 h 396"/>
                  <a:gd name="T24" fmla="*/ 2 w 167"/>
                  <a:gd name="T25" fmla="*/ 47 h 396"/>
                  <a:gd name="T26" fmla="*/ 1 w 167"/>
                  <a:gd name="T27" fmla="*/ 45 h 396"/>
                  <a:gd name="T28" fmla="*/ 0 w 167"/>
                  <a:gd name="T29" fmla="*/ 43 h 396"/>
                  <a:gd name="T30" fmla="*/ 0 w 167"/>
                  <a:gd name="T31" fmla="*/ 39 h 396"/>
                  <a:gd name="T32" fmla="*/ 0 w 167"/>
                  <a:gd name="T33" fmla="*/ 35 h 396"/>
                  <a:gd name="T34" fmla="*/ 0 w 167"/>
                  <a:gd name="T35" fmla="*/ 15 h 396"/>
                  <a:gd name="T36" fmla="*/ 0 w 167"/>
                  <a:gd name="T37" fmla="*/ 11 h 396"/>
                  <a:gd name="T38" fmla="*/ 0 w 167"/>
                  <a:gd name="T39" fmla="*/ 8 h 396"/>
                  <a:gd name="T40" fmla="*/ 1 w 167"/>
                  <a:gd name="T41" fmla="*/ 5 h 396"/>
                  <a:gd name="T42" fmla="*/ 2 w 167"/>
                  <a:gd name="T43" fmla="*/ 3 h 396"/>
                  <a:gd name="T44" fmla="*/ 4 w 167"/>
                  <a:gd name="T45" fmla="*/ 2 h 396"/>
                  <a:gd name="T46" fmla="*/ 6 w 167"/>
                  <a:gd name="T47" fmla="*/ 1 h 396"/>
                  <a:gd name="T48" fmla="*/ 8 w 167"/>
                  <a:gd name="T49" fmla="*/ 1 h 396"/>
                  <a:gd name="T50" fmla="*/ 10 w 167"/>
                  <a:gd name="T51" fmla="*/ 0 h 396"/>
                  <a:gd name="T52" fmla="*/ 12 w 167"/>
                  <a:gd name="T53" fmla="*/ 1 h 396"/>
                  <a:gd name="T54" fmla="*/ 14 w 167"/>
                  <a:gd name="T55" fmla="*/ 1 h 396"/>
                  <a:gd name="T56" fmla="*/ 16 w 167"/>
                  <a:gd name="T57" fmla="*/ 2 h 396"/>
                  <a:gd name="T58" fmla="*/ 18 w 167"/>
                  <a:gd name="T59" fmla="*/ 3 h 396"/>
                  <a:gd name="T60" fmla="*/ 19 w 167"/>
                  <a:gd name="T61" fmla="*/ 5 h 396"/>
                  <a:gd name="T62" fmla="*/ 20 w 167"/>
                  <a:gd name="T63" fmla="*/ 8 h 396"/>
                  <a:gd name="T64" fmla="*/ 20 w 167"/>
                  <a:gd name="T65" fmla="*/ 11 h 396"/>
                  <a:gd name="T66" fmla="*/ 20 w 167"/>
                  <a:gd name="T67" fmla="*/ 15 h 396"/>
                  <a:gd name="T68" fmla="*/ 20 w 167"/>
                  <a:gd name="T69" fmla="*/ 35 h 3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7"/>
                  <a:gd name="T106" fmla="*/ 0 h 396"/>
                  <a:gd name="T107" fmla="*/ 167 w 167"/>
                  <a:gd name="T108" fmla="*/ 396 h 3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7" h="396">
                    <a:moveTo>
                      <a:pt x="167" y="279"/>
                    </a:moveTo>
                    <a:lnTo>
                      <a:pt x="166" y="311"/>
                    </a:lnTo>
                    <a:lnTo>
                      <a:pt x="161" y="336"/>
                    </a:lnTo>
                    <a:lnTo>
                      <a:pt x="153" y="357"/>
                    </a:lnTo>
                    <a:lnTo>
                      <a:pt x="144" y="372"/>
                    </a:lnTo>
                    <a:lnTo>
                      <a:pt x="131" y="383"/>
                    </a:lnTo>
                    <a:lnTo>
                      <a:pt x="117" y="390"/>
                    </a:lnTo>
                    <a:lnTo>
                      <a:pt x="100" y="395"/>
                    </a:lnTo>
                    <a:lnTo>
                      <a:pt x="83" y="396"/>
                    </a:lnTo>
                    <a:lnTo>
                      <a:pt x="65" y="395"/>
                    </a:lnTo>
                    <a:lnTo>
                      <a:pt x="49" y="390"/>
                    </a:lnTo>
                    <a:lnTo>
                      <a:pt x="36" y="383"/>
                    </a:lnTo>
                    <a:lnTo>
                      <a:pt x="23" y="372"/>
                    </a:lnTo>
                    <a:lnTo>
                      <a:pt x="14" y="357"/>
                    </a:lnTo>
                    <a:lnTo>
                      <a:pt x="6" y="336"/>
                    </a:lnTo>
                    <a:lnTo>
                      <a:pt x="1" y="311"/>
                    </a:lnTo>
                    <a:lnTo>
                      <a:pt x="0" y="279"/>
                    </a:lnTo>
                    <a:lnTo>
                      <a:pt x="0" y="117"/>
                    </a:lnTo>
                    <a:lnTo>
                      <a:pt x="1" y="85"/>
                    </a:lnTo>
                    <a:lnTo>
                      <a:pt x="6" y="60"/>
                    </a:lnTo>
                    <a:lnTo>
                      <a:pt x="14" y="39"/>
                    </a:lnTo>
                    <a:lnTo>
                      <a:pt x="23" y="24"/>
                    </a:lnTo>
                    <a:lnTo>
                      <a:pt x="36" y="13"/>
                    </a:lnTo>
                    <a:lnTo>
                      <a:pt x="49" y="6"/>
                    </a:lnTo>
                    <a:lnTo>
                      <a:pt x="65" y="1"/>
                    </a:lnTo>
                    <a:lnTo>
                      <a:pt x="83" y="0"/>
                    </a:lnTo>
                    <a:lnTo>
                      <a:pt x="100" y="1"/>
                    </a:lnTo>
                    <a:lnTo>
                      <a:pt x="117" y="6"/>
                    </a:lnTo>
                    <a:lnTo>
                      <a:pt x="131" y="13"/>
                    </a:lnTo>
                    <a:lnTo>
                      <a:pt x="144" y="24"/>
                    </a:lnTo>
                    <a:lnTo>
                      <a:pt x="153" y="39"/>
                    </a:lnTo>
                    <a:lnTo>
                      <a:pt x="161" y="60"/>
                    </a:lnTo>
                    <a:lnTo>
                      <a:pt x="166" y="85"/>
                    </a:lnTo>
                    <a:lnTo>
                      <a:pt x="167" y="117"/>
                    </a:lnTo>
                    <a:lnTo>
                      <a:pt x="167" y="2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8634" name="Freeform 22"/>
              <p:cNvSpPr>
                <a:spLocks/>
              </p:cNvSpPr>
              <p:nvPr/>
            </p:nvSpPr>
            <p:spPr bwMode="auto">
              <a:xfrm>
                <a:off x="4438" y="767"/>
                <a:ext cx="13" cy="115"/>
              </a:xfrm>
              <a:custGeom>
                <a:avLst/>
                <a:gdLst>
                  <a:gd name="T0" fmla="*/ 0 w 27"/>
                  <a:gd name="T1" fmla="*/ 26 h 230"/>
                  <a:gd name="T2" fmla="*/ 0 w 27"/>
                  <a:gd name="T3" fmla="*/ 26 h 230"/>
                  <a:gd name="T4" fmla="*/ 0 w 27"/>
                  <a:gd name="T5" fmla="*/ 27 h 230"/>
                  <a:gd name="T6" fmla="*/ 0 w 27"/>
                  <a:gd name="T7" fmla="*/ 29 h 230"/>
                  <a:gd name="T8" fmla="*/ 1 w 27"/>
                  <a:gd name="T9" fmla="*/ 29 h 230"/>
                  <a:gd name="T10" fmla="*/ 2 w 27"/>
                  <a:gd name="T11" fmla="*/ 29 h 230"/>
                  <a:gd name="T12" fmla="*/ 3 w 27"/>
                  <a:gd name="T13" fmla="*/ 27 h 230"/>
                  <a:gd name="T14" fmla="*/ 3 w 27"/>
                  <a:gd name="T15" fmla="*/ 26 h 230"/>
                  <a:gd name="T16" fmla="*/ 3 w 27"/>
                  <a:gd name="T17" fmla="*/ 26 h 230"/>
                  <a:gd name="T18" fmla="*/ 3 w 27"/>
                  <a:gd name="T19" fmla="*/ 4 h 230"/>
                  <a:gd name="T20" fmla="*/ 3 w 27"/>
                  <a:gd name="T21" fmla="*/ 3 h 230"/>
                  <a:gd name="T22" fmla="*/ 3 w 27"/>
                  <a:gd name="T23" fmla="*/ 2 h 230"/>
                  <a:gd name="T24" fmla="*/ 2 w 27"/>
                  <a:gd name="T25" fmla="*/ 1 h 230"/>
                  <a:gd name="T26" fmla="*/ 1 w 27"/>
                  <a:gd name="T27" fmla="*/ 0 h 230"/>
                  <a:gd name="T28" fmla="*/ 0 w 27"/>
                  <a:gd name="T29" fmla="*/ 1 h 230"/>
                  <a:gd name="T30" fmla="*/ 0 w 27"/>
                  <a:gd name="T31" fmla="*/ 2 h 230"/>
                  <a:gd name="T32" fmla="*/ 0 w 27"/>
                  <a:gd name="T33" fmla="*/ 3 h 230"/>
                  <a:gd name="T34" fmla="*/ 0 w 27"/>
                  <a:gd name="T35" fmla="*/ 4 h 230"/>
                  <a:gd name="T36" fmla="*/ 0 w 27"/>
                  <a:gd name="T37" fmla="*/ 26 h 2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
                  <a:gd name="T58" fmla="*/ 0 h 230"/>
                  <a:gd name="T59" fmla="*/ 27 w 27"/>
                  <a:gd name="T60" fmla="*/ 230 h 2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 h="230">
                    <a:moveTo>
                      <a:pt x="0" y="201"/>
                    </a:moveTo>
                    <a:lnTo>
                      <a:pt x="0" y="207"/>
                    </a:lnTo>
                    <a:lnTo>
                      <a:pt x="1" y="216"/>
                    </a:lnTo>
                    <a:lnTo>
                      <a:pt x="5" y="226"/>
                    </a:lnTo>
                    <a:lnTo>
                      <a:pt x="13" y="230"/>
                    </a:lnTo>
                    <a:lnTo>
                      <a:pt x="21" y="226"/>
                    </a:lnTo>
                    <a:lnTo>
                      <a:pt x="25" y="216"/>
                    </a:lnTo>
                    <a:lnTo>
                      <a:pt x="27" y="207"/>
                    </a:lnTo>
                    <a:lnTo>
                      <a:pt x="27" y="201"/>
                    </a:lnTo>
                    <a:lnTo>
                      <a:pt x="27" y="29"/>
                    </a:lnTo>
                    <a:lnTo>
                      <a:pt x="27" y="23"/>
                    </a:lnTo>
                    <a:lnTo>
                      <a:pt x="25" y="14"/>
                    </a:lnTo>
                    <a:lnTo>
                      <a:pt x="21" y="5"/>
                    </a:lnTo>
                    <a:lnTo>
                      <a:pt x="13" y="0"/>
                    </a:lnTo>
                    <a:lnTo>
                      <a:pt x="5" y="5"/>
                    </a:lnTo>
                    <a:lnTo>
                      <a:pt x="1" y="14"/>
                    </a:lnTo>
                    <a:lnTo>
                      <a:pt x="0" y="23"/>
                    </a:lnTo>
                    <a:lnTo>
                      <a:pt x="0" y="29"/>
                    </a:lnTo>
                    <a:lnTo>
                      <a:pt x="0" y="2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8635" name="Freeform 23"/>
              <p:cNvSpPr>
                <a:spLocks/>
              </p:cNvSpPr>
              <p:nvPr/>
            </p:nvSpPr>
            <p:spPr bwMode="auto">
              <a:xfrm>
                <a:off x="4497" y="730"/>
                <a:ext cx="87" cy="190"/>
              </a:xfrm>
              <a:custGeom>
                <a:avLst/>
                <a:gdLst>
                  <a:gd name="T0" fmla="*/ 1 w 174"/>
                  <a:gd name="T1" fmla="*/ 13 h 380"/>
                  <a:gd name="T2" fmla="*/ 1 w 174"/>
                  <a:gd name="T3" fmla="*/ 12 h 380"/>
                  <a:gd name="T4" fmla="*/ 1 w 174"/>
                  <a:gd name="T5" fmla="*/ 11 h 380"/>
                  <a:gd name="T6" fmla="*/ 1 w 174"/>
                  <a:gd name="T7" fmla="*/ 10 h 380"/>
                  <a:gd name="T8" fmla="*/ 0 w 174"/>
                  <a:gd name="T9" fmla="*/ 9 h 380"/>
                  <a:gd name="T10" fmla="*/ 0 w 174"/>
                  <a:gd name="T11" fmla="*/ 0 h 380"/>
                  <a:gd name="T12" fmla="*/ 11 w 174"/>
                  <a:gd name="T13" fmla="*/ 0 h 380"/>
                  <a:gd name="T14" fmla="*/ 12 w 174"/>
                  <a:gd name="T15" fmla="*/ 0 h 380"/>
                  <a:gd name="T16" fmla="*/ 13 w 174"/>
                  <a:gd name="T17" fmla="*/ 0 h 380"/>
                  <a:gd name="T18" fmla="*/ 14 w 174"/>
                  <a:gd name="T19" fmla="*/ 1 h 380"/>
                  <a:gd name="T20" fmla="*/ 15 w 174"/>
                  <a:gd name="T21" fmla="*/ 1 h 380"/>
                  <a:gd name="T22" fmla="*/ 17 w 174"/>
                  <a:gd name="T23" fmla="*/ 1 h 380"/>
                  <a:gd name="T24" fmla="*/ 18 w 174"/>
                  <a:gd name="T25" fmla="*/ 1 h 380"/>
                  <a:gd name="T26" fmla="*/ 19 w 174"/>
                  <a:gd name="T27" fmla="*/ 1 h 380"/>
                  <a:gd name="T28" fmla="*/ 19 w 174"/>
                  <a:gd name="T29" fmla="*/ 3 h 380"/>
                  <a:gd name="T30" fmla="*/ 21 w 174"/>
                  <a:gd name="T31" fmla="*/ 6 h 380"/>
                  <a:gd name="T32" fmla="*/ 22 w 174"/>
                  <a:gd name="T33" fmla="*/ 11 h 380"/>
                  <a:gd name="T34" fmla="*/ 22 w 174"/>
                  <a:gd name="T35" fmla="*/ 13 h 380"/>
                  <a:gd name="T36" fmla="*/ 22 w 174"/>
                  <a:gd name="T37" fmla="*/ 15 h 380"/>
                  <a:gd name="T38" fmla="*/ 22 w 174"/>
                  <a:gd name="T39" fmla="*/ 20 h 380"/>
                  <a:gd name="T40" fmla="*/ 22 w 174"/>
                  <a:gd name="T41" fmla="*/ 23 h 380"/>
                  <a:gd name="T42" fmla="*/ 22 w 174"/>
                  <a:gd name="T43" fmla="*/ 25 h 380"/>
                  <a:gd name="T44" fmla="*/ 21 w 174"/>
                  <a:gd name="T45" fmla="*/ 27 h 380"/>
                  <a:gd name="T46" fmla="*/ 20 w 174"/>
                  <a:gd name="T47" fmla="*/ 30 h 380"/>
                  <a:gd name="T48" fmla="*/ 19 w 174"/>
                  <a:gd name="T49" fmla="*/ 31 h 380"/>
                  <a:gd name="T50" fmla="*/ 18 w 174"/>
                  <a:gd name="T51" fmla="*/ 33 h 380"/>
                  <a:gd name="T52" fmla="*/ 15 w 174"/>
                  <a:gd name="T53" fmla="*/ 34 h 380"/>
                  <a:gd name="T54" fmla="*/ 12 w 174"/>
                  <a:gd name="T55" fmla="*/ 34 h 380"/>
                  <a:gd name="T56" fmla="*/ 10 w 174"/>
                  <a:gd name="T57" fmla="*/ 34 h 380"/>
                  <a:gd name="T58" fmla="*/ 10 w 174"/>
                  <a:gd name="T59" fmla="*/ 36 h 380"/>
                  <a:gd name="T60" fmla="*/ 10 w 174"/>
                  <a:gd name="T61" fmla="*/ 37 h 380"/>
                  <a:gd name="T62" fmla="*/ 10 w 174"/>
                  <a:gd name="T63" fmla="*/ 39 h 380"/>
                  <a:gd name="T64" fmla="*/ 11 w 174"/>
                  <a:gd name="T65" fmla="*/ 40 h 380"/>
                  <a:gd name="T66" fmla="*/ 11 w 174"/>
                  <a:gd name="T67" fmla="*/ 48 h 380"/>
                  <a:gd name="T68" fmla="*/ 0 w 174"/>
                  <a:gd name="T69" fmla="*/ 48 h 380"/>
                  <a:gd name="T70" fmla="*/ 0 w 174"/>
                  <a:gd name="T71" fmla="*/ 40 h 380"/>
                  <a:gd name="T72" fmla="*/ 1 w 174"/>
                  <a:gd name="T73" fmla="*/ 39 h 380"/>
                  <a:gd name="T74" fmla="*/ 1 w 174"/>
                  <a:gd name="T75" fmla="*/ 37 h 380"/>
                  <a:gd name="T76" fmla="*/ 1 w 174"/>
                  <a:gd name="T77" fmla="*/ 36 h 380"/>
                  <a:gd name="T78" fmla="*/ 1 w 174"/>
                  <a:gd name="T79" fmla="*/ 35 h 380"/>
                  <a:gd name="T80" fmla="*/ 1 w 174"/>
                  <a:gd name="T81" fmla="*/ 13 h 3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4"/>
                  <a:gd name="T124" fmla="*/ 0 h 380"/>
                  <a:gd name="T125" fmla="*/ 174 w 174"/>
                  <a:gd name="T126" fmla="*/ 380 h 3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4" h="380">
                    <a:moveTo>
                      <a:pt x="8" y="105"/>
                    </a:moveTo>
                    <a:lnTo>
                      <a:pt x="8" y="93"/>
                    </a:lnTo>
                    <a:lnTo>
                      <a:pt x="8" y="84"/>
                    </a:lnTo>
                    <a:lnTo>
                      <a:pt x="4" y="75"/>
                    </a:lnTo>
                    <a:lnTo>
                      <a:pt x="0" y="67"/>
                    </a:lnTo>
                    <a:lnTo>
                      <a:pt x="0" y="0"/>
                    </a:lnTo>
                    <a:lnTo>
                      <a:pt x="91" y="0"/>
                    </a:lnTo>
                    <a:lnTo>
                      <a:pt x="99" y="0"/>
                    </a:lnTo>
                    <a:lnTo>
                      <a:pt x="106" y="0"/>
                    </a:lnTo>
                    <a:lnTo>
                      <a:pt x="115" y="1"/>
                    </a:lnTo>
                    <a:lnTo>
                      <a:pt x="123" y="2"/>
                    </a:lnTo>
                    <a:lnTo>
                      <a:pt x="131" y="5"/>
                    </a:lnTo>
                    <a:lnTo>
                      <a:pt x="138" y="8"/>
                    </a:lnTo>
                    <a:lnTo>
                      <a:pt x="145" y="13"/>
                    </a:lnTo>
                    <a:lnTo>
                      <a:pt x="152" y="20"/>
                    </a:lnTo>
                    <a:lnTo>
                      <a:pt x="165" y="48"/>
                    </a:lnTo>
                    <a:lnTo>
                      <a:pt x="172" y="81"/>
                    </a:lnTo>
                    <a:lnTo>
                      <a:pt x="174" y="108"/>
                    </a:lnTo>
                    <a:lnTo>
                      <a:pt x="174" y="123"/>
                    </a:lnTo>
                    <a:lnTo>
                      <a:pt x="174" y="154"/>
                    </a:lnTo>
                    <a:lnTo>
                      <a:pt x="172" y="180"/>
                    </a:lnTo>
                    <a:lnTo>
                      <a:pt x="170" y="203"/>
                    </a:lnTo>
                    <a:lnTo>
                      <a:pt x="165" y="222"/>
                    </a:lnTo>
                    <a:lnTo>
                      <a:pt x="159" y="240"/>
                    </a:lnTo>
                    <a:lnTo>
                      <a:pt x="149" y="252"/>
                    </a:lnTo>
                    <a:lnTo>
                      <a:pt x="137" y="263"/>
                    </a:lnTo>
                    <a:lnTo>
                      <a:pt x="122" y="268"/>
                    </a:lnTo>
                    <a:lnTo>
                      <a:pt x="102" y="271"/>
                    </a:lnTo>
                    <a:lnTo>
                      <a:pt x="77" y="271"/>
                    </a:lnTo>
                    <a:lnTo>
                      <a:pt x="77" y="284"/>
                    </a:lnTo>
                    <a:lnTo>
                      <a:pt x="78" y="296"/>
                    </a:lnTo>
                    <a:lnTo>
                      <a:pt x="80" y="305"/>
                    </a:lnTo>
                    <a:lnTo>
                      <a:pt x="85" y="313"/>
                    </a:lnTo>
                    <a:lnTo>
                      <a:pt x="85" y="380"/>
                    </a:lnTo>
                    <a:lnTo>
                      <a:pt x="0" y="380"/>
                    </a:lnTo>
                    <a:lnTo>
                      <a:pt x="0" y="313"/>
                    </a:lnTo>
                    <a:lnTo>
                      <a:pt x="4" y="305"/>
                    </a:lnTo>
                    <a:lnTo>
                      <a:pt x="8" y="296"/>
                    </a:lnTo>
                    <a:lnTo>
                      <a:pt x="8" y="287"/>
                    </a:lnTo>
                    <a:lnTo>
                      <a:pt x="8" y="275"/>
                    </a:lnTo>
                    <a:lnTo>
                      <a:pt x="8"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8636" name="Freeform 24"/>
              <p:cNvSpPr>
                <a:spLocks/>
              </p:cNvSpPr>
              <p:nvPr/>
            </p:nvSpPr>
            <p:spPr bwMode="auto">
              <a:xfrm>
                <a:off x="4535" y="769"/>
                <a:ext cx="14" cy="56"/>
              </a:xfrm>
              <a:custGeom>
                <a:avLst/>
                <a:gdLst>
                  <a:gd name="T0" fmla="*/ 0 w 26"/>
                  <a:gd name="T1" fmla="*/ 14 h 111"/>
                  <a:gd name="T2" fmla="*/ 1 w 26"/>
                  <a:gd name="T3" fmla="*/ 14 h 111"/>
                  <a:gd name="T4" fmla="*/ 3 w 26"/>
                  <a:gd name="T5" fmla="*/ 14 h 111"/>
                  <a:gd name="T6" fmla="*/ 4 w 26"/>
                  <a:gd name="T7" fmla="*/ 12 h 111"/>
                  <a:gd name="T8" fmla="*/ 4 w 26"/>
                  <a:gd name="T9" fmla="*/ 10 h 111"/>
                  <a:gd name="T10" fmla="*/ 4 w 26"/>
                  <a:gd name="T11" fmla="*/ 7 h 111"/>
                  <a:gd name="T12" fmla="*/ 4 w 26"/>
                  <a:gd name="T13" fmla="*/ 4 h 111"/>
                  <a:gd name="T14" fmla="*/ 4 w 26"/>
                  <a:gd name="T15" fmla="*/ 2 h 111"/>
                  <a:gd name="T16" fmla="*/ 3 w 26"/>
                  <a:gd name="T17" fmla="*/ 1 h 111"/>
                  <a:gd name="T18" fmla="*/ 1 w 26"/>
                  <a:gd name="T19" fmla="*/ 0 h 111"/>
                  <a:gd name="T20" fmla="*/ 0 w 26"/>
                  <a:gd name="T21" fmla="*/ 0 h 111"/>
                  <a:gd name="T22" fmla="*/ 0 w 26"/>
                  <a:gd name="T23" fmla="*/ 14 h 1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111"/>
                  <a:gd name="T38" fmla="*/ 26 w 26"/>
                  <a:gd name="T39" fmla="*/ 111 h 1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111">
                    <a:moveTo>
                      <a:pt x="0" y="111"/>
                    </a:moveTo>
                    <a:lnTo>
                      <a:pt x="7" y="111"/>
                    </a:lnTo>
                    <a:lnTo>
                      <a:pt x="18" y="108"/>
                    </a:lnTo>
                    <a:lnTo>
                      <a:pt x="24" y="96"/>
                    </a:lnTo>
                    <a:lnTo>
                      <a:pt x="26" y="79"/>
                    </a:lnTo>
                    <a:lnTo>
                      <a:pt x="26" y="55"/>
                    </a:lnTo>
                    <a:lnTo>
                      <a:pt x="26" y="31"/>
                    </a:lnTo>
                    <a:lnTo>
                      <a:pt x="24" y="13"/>
                    </a:lnTo>
                    <a:lnTo>
                      <a:pt x="18" y="3"/>
                    </a:lnTo>
                    <a:lnTo>
                      <a:pt x="7" y="0"/>
                    </a:lnTo>
                    <a:lnTo>
                      <a:pt x="0" y="0"/>
                    </a:lnTo>
                    <a:lnTo>
                      <a:pt x="0" y="11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68624" name="Rectangle 25"/>
            <p:cNvSpPr>
              <a:spLocks noChangeArrowheads="1"/>
            </p:cNvSpPr>
            <p:nvPr/>
          </p:nvSpPr>
          <p:spPr bwMode="auto">
            <a:xfrm>
              <a:off x="7162800" y="3048000"/>
              <a:ext cx="762000" cy="685800"/>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68625" name="Text Box 27"/>
            <p:cNvSpPr txBox="1">
              <a:spLocks noChangeArrowheads="1"/>
            </p:cNvSpPr>
            <p:nvPr/>
          </p:nvSpPr>
          <p:spPr bwMode="auto">
            <a:xfrm>
              <a:off x="7239000" y="3200400"/>
              <a:ext cx="609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200" b="1"/>
                <a:t>My PC</a:t>
              </a:r>
            </a:p>
          </p:txBody>
        </p:sp>
        <p:sp>
          <p:nvSpPr>
            <p:cNvPr id="68626" name="Text Box 32"/>
            <p:cNvSpPr txBox="1">
              <a:spLocks noChangeArrowheads="1"/>
            </p:cNvSpPr>
            <p:nvPr/>
          </p:nvSpPr>
          <p:spPr bwMode="auto">
            <a:xfrm>
              <a:off x="2057400" y="304800"/>
              <a:ext cx="2743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solidFill>
                    <a:srgbClr val="FF0000"/>
                  </a:solidFill>
                </a:rPr>
                <a:t>Rules Determine</a:t>
              </a:r>
            </a:p>
          </p:txBody>
        </p:sp>
        <p:sp>
          <p:nvSpPr>
            <p:cNvPr id="68627" name="AutoShape 33"/>
            <p:cNvSpPr>
              <a:spLocks noChangeArrowheads="1"/>
            </p:cNvSpPr>
            <p:nvPr/>
          </p:nvSpPr>
          <p:spPr bwMode="auto">
            <a:xfrm>
              <a:off x="3276600" y="762000"/>
              <a:ext cx="304800" cy="457200"/>
            </a:xfrm>
            <a:prstGeom prst="downArrow">
              <a:avLst>
                <a:gd name="adj1" fmla="val 50000"/>
                <a:gd name="adj2" fmla="val 37500"/>
              </a:avLst>
            </a:prstGeom>
            <a:solidFill>
              <a:srgbClr val="FF0000"/>
            </a:solidFill>
            <a:ln w="9525">
              <a:solidFill>
                <a:srgbClr val="FF0000"/>
              </a:solidFill>
              <a:miter lim="800000"/>
              <a:headEnd/>
              <a:tailEnd/>
            </a:ln>
          </p:spPr>
          <p:txBody>
            <a:bodyPr wrap="none" anchor="ctr"/>
            <a:lstStyle/>
            <a:p>
              <a:endParaRPr lang="en-IN"/>
            </a:p>
          </p:txBody>
        </p:sp>
      </p:grpSp>
    </p:spTree>
    <p:extLst>
      <p:ext uri="{BB962C8B-B14F-4D97-AF65-F5344CB8AC3E}">
        <p14:creationId xmlns:p14="http://schemas.microsoft.com/office/powerpoint/2010/main" val="30656143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smtClean="0"/>
              <a:t>Firewall</a:t>
            </a:r>
          </a:p>
        </p:txBody>
      </p:sp>
      <p:sp>
        <p:nvSpPr>
          <p:cNvPr id="3" name="Content Placeholder 2"/>
          <p:cNvSpPr>
            <a:spLocks noGrp="1"/>
          </p:cNvSpPr>
          <p:nvPr>
            <p:ph idx="1"/>
          </p:nvPr>
        </p:nvSpPr>
        <p:spPr>
          <a:xfrm>
            <a:off x="406400" y="1600201"/>
            <a:ext cx="11480800" cy="4525963"/>
          </a:xfrm>
        </p:spPr>
        <p:txBody>
          <a:bodyPr rtlCol="0">
            <a:normAutofit/>
          </a:bodyPr>
          <a:lstStyle/>
          <a:p>
            <a:pPr algn="just" eaLnBrk="1" fontAlgn="auto" hangingPunct="1">
              <a:lnSpc>
                <a:spcPct val="200000"/>
              </a:lnSpc>
              <a:spcAft>
                <a:spcPts val="0"/>
              </a:spcAft>
              <a:buFont typeface="Arial" pitchFamily="34" charset="0"/>
              <a:buChar char="•"/>
              <a:defRPr/>
            </a:pPr>
            <a:r>
              <a:rPr lang="en-US" dirty="0" smtClean="0"/>
              <a:t>A firewall is a hardware or software designed to permit or deny network transmissions based upon a set of rules and is frequently used to </a:t>
            </a:r>
            <a:r>
              <a:rPr lang="en-US" dirty="0" smtClean="0">
                <a:solidFill>
                  <a:srgbClr val="FF0000"/>
                </a:solidFill>
              </a:rPr>
              <a:t>protect networks from unauthorized access </a:t>
            </a:r>
            <a:r>
              <a:rPr lang="en-US" dirty="0" smtClean="0"/>
              <a:t>while permitting legitimate communications to pass.</a:t>
            </a:r>
          </a:p>
          <a:p>
            <a:pPr algn="just" eaLnBrk="1" fontAlgn="auto" hangingPunct="1">
              <a:lnSpc>
                <a:spcPct val="200000"/>
              </a:lnSpc>
              <a:spcAft>
                <a:spcPts val="0"/>
              </a:spcAft>
              <a:buFont typeface="Arial" pitchFamily="34" charset="0"/>
              <a:buChar char="•"/>
              <a:defRPr/>
            </a:pPr>
            <a:r>
              <a:rPr lang="en-US" dirty="0" smtClean="0"/>
              <a:t>It is hardware, software, or a combination of both.</a:t>
            </a:r>
          </a:p>
          <a:p>
            <a:pPr algn="just" eaLnBrk="1" fontAlgn="auto" hangingPunct="1">
              <a:lnSpc>
                <a:spcPct val="200000"/>
              </a:lnSpc>
              <a:spcAft>
                <a:spcPts val="0"/>
              </a:spcAft>
              <a:buFont typeface="Arial" pitchFamily="34" charset="0"/>
              <a:buChar char="•"/>
              <a:defRPr/>
            </a:pPr>
            <a:r>
              <a:rPr lang="en-US" dirty="0" smtClean="0"/>
              <a:t>Used to prevent unauthorized programs or Internet users from accessing a private network and/or a single computer.</a:t>
            </a:r>
          </a:p>
          <a:p>
            <a:pPr algn="just" eaLnBrk="1" fontAlgn="auto" hangingPunct="1">
              <a:lnSpc>
                <a:spcPct val="200000"/>
              </a:lnSpc>
              <a:spcAft>
                <a:spcPts val="0"/>
              </a:spcAft>
              <a:buFont typeface="Arial" pitchFamily="34" charset="0"/>
              <a:buChar char="•"/>
              <a:defRPr/>
            </a:pPr>
            <a:endParaRPr lang="en-US" dirty="0" smtClean="0"/>
          </a:p>
          <a:p>
            <a:pPr algn="just" eaLnBrk="1" fontAlgn="auto" hangingPunct="1">
              <a:lnSpc>
                <a:spcPct val="200000"/>
              </a:lnSpc>
              <a:spcAft>
                <a:spcPts val="0"/>
              </a:spcAft>
              <a:buFont typeface="Arial" pitchFamily="34" charset="0"/>
              <a:buChar char="•"/>
              <a:defRPr/>
            </a:pPr>
            <a:endParaRPr lang="en-US" dirty="0"/>
          </a:p>
        </p:txBody>
      </p:sp>
    </p:spTree>
    <p:extLst>
      <p:ext uri="{BB962C8B-B14F-4D97-AF65-F5344CB8AC3E}">
        <p14:creationId xmlns:p14="http://schemas.microsoft.com/office/powerpoint/2010/main" val="157891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Types of Network Security</a:t>
            </a:r>
            <a:endParaRPr lang="en-IN" dirty="0"/>
          </a:p>
        </p:txBody>
      </p:sp>
      <p:sp>
        <p:nvSpPr>
          <p:cNvPr id="3" name="Content Placeholder 2"/>
          <p:cNvSpPr>
            <a:spLocks noGrp="1"/>
          </p:cNvSpPr>
          <p:nvPr>
            <p:ph idx="1"/>
          </p:nvPr>
        </p:nvSpPr>
        <p:spPr/>
        <p:txBody>
          <a:bodyPr/>
          <a:lstStyle/>
          <a:p>
            <a:pPr algn="just">
              <a:lnSpc>
                <a:spcPct val="150000"/>
              </a:lnSpc>
            </a:pPr>
            <a:r>
              <a:rPr lang="en-US" dirty="0">
                <a:latin typeface="Times New Roman" pitchFamily="18" charset="0"/>
                <a:cs typeface="Times New Roman" pitchFamily="18" charset="0"/>
              </a:rPr>
              <a:t>To protect the secret information users on the net only. No other person should see or access it.</a:t>
            </a:r>
          </a:p>
          <a:p>
            <a:pPr algn="just">
              <a:lnSpc>
                <a:spcPct val="150000"/>
              </a:lnSpc>
            </a:pPr>
            <a:r>
              <a:rPr lang="en-US" dirty="0">
                <a:latin typeface="Times New Roman" pitchFamily="18" charset="0"/>
                <a:cs typeface="Times New Roman" pitchFamily="18" charset="0"/>
              </a:rPr>
              <a:t>To protect the information from unwanted editing, accidently or intentionally by unauthorized users.</a:t>
            </a:r>
          </a:p>
          <a:p>
            <a:pPr algn="just">
              <a:lnSpc>
                <a:spcPct val="150000"/>
              </a:lnSpc>
            </a:pPr>
            <a:r>
              <a:rPr lang="en-US" dirty="0">
                <a:latin typeface="Times New Roman" pitchFamily="18" charset="0"/>
                <a:cs typeface="Times New Roman" pitchFamily="18" charset="0"/>
              </a:rPr>
              <a:t>To protect the information from loss and make it to be delivered to its destination properly.</a:t>
            </a:r>
          </a:p>
          <a:p>
            <a:pPr algn="just">
              <a:lnSpc>
                <a:spcPct val="150000"/>
              </a:lnSpc>
            </a:pPr>
            <a:r>
              <a:rPr lang="en-US" dirty="0">
                <a:latin typeface="Times New Roman" pitchFamily="18" charset="0"/>
                <a:cs typeface="Times New Roman" pitchFamily="18" charset="0"/>
              </a:rPr>
              <a:t>To protect the message from unwanted delay in the transmission lines/route in order to deliver it to required destination in time, in case of urgency.</a:t>
            </a:r>
          </a:p>
          <a:p>
            <a:endParaRPr lang="en-IN" dirty="0"/>
          </a:p>
        </p:txBody>
      </p:sp>
      <p:sp>
        <p:nvSpPr>
          <p:cNvPr id="4" name="Slide Number Placeholder 3"/>
          <p:cNvSpPr>
            <a:spLocks noGrp="1"/>
          </p:cNvSpPr>
          <p:nvPr>
            <p:ph type="sldNum" sz="quarter" idx="12"/>
          </p:nvPr>
        </p:nvSpPr>
        <p:spPr/>
        <p:txBody>
          <a:bodyPr/>
          <a:lstStyle/>
          <a:p>
            <a:fld id="{7F20FCA7-7CD6-4DC1-80B8-ACA47B4EEDB0}" type="slidenum">
              <a:rPr lang="en-IN" smtClean="0"/>
              <a:t>6</a:t>
            </a:fld>
            <a:endParaRPr lang="en-IN"/>
          </a:p>
        </p:txBody>
      </p:sp>
    </p:spTree>
    <p:extLst>
      <p:ext uri="{BB962C8B-B14F-4D97-AF65-F5344CB8AC3E}">
        <p14:creationId xmlns:p14="http://schemas.microsoft.com/office/powerpoint/2010/main" val="23385941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eaLnBrk="1" hangingPunct="1"/>
            <a:r>
              <a:rPr lang="en-US" smtClean="0"/>
              <a:t>Hardware vs. Software Firewalls</a:t>
            </a:r>
          </a:p>
        </p:txBody>
      </p:sp>
      <p:sp>
        <p:nvSpPr>
          <p:cNvPr id="70659" name="Content Placeholder 2"/>
          <p:cNvSpPr>
            <a:spLocks noGrp="1"/>
          </p:cNvSpPr>
          <p:nvPr>
            <p:ph idx="1"/>
          </p:nvPr>
        </p:nvSpPr>
        <p:spPr/>
        <p:txBody>
          <a:bodyPr/>
          <a:lstStyle/>
          <a:p>
            <a:pPr eaLnBrk="1" hangingPunct="1">
              <a:lnSpc>
                <a:spcPct val="150000"/>
              </a:lnSpc>
              <a:buFont typeface="Arial" charset="0"/>
              <a:buNone/>
            </a:pPr>
            <a:r>
              <a:rPr lang="en-US" smtClean="0"/>
              <a:t>Hardware Firewalls</a:t>
            </a:r>
          </a:p>
          <a:p>
            <a:pPr lvl="1" eaLnBrk="1" hangingPunct="1">
              <a:lnSpc>
                <a:spcPct val="150000"/>
              </a:lnSpc>
            </a:pPr>
            <a:r>
              <a:rPr lang="en-US" smtClean="0"/>
              <a:t>Protect an entire network</a:t>
            </a:r>
          </a:p>
          <a:p>
            <a:pPr lvl="1" eaLnBrk="1" hangingPunct="1">
              <a:lnSpc>
                <a:spcPct val="150000"/>
              </a:lnSpc>
            </a:pPr>
            <a:r>
              <a:rPr lang="en-US" smtClean="0"/>
              <a:t>Implemented on the router level</a:t>
            </a:r>
          </a:p>
          <a:p>
            <a:pPr lvl="1" eaLnBrk="1" hangingPunct="1">
              <a:lnSpc>
                <a:spcPct val="150000"/>
              </a:lnSpc>
            </a:pPr>
            <a:r>
              <a:rPr lang="en-US" smtClean="0"/>
              <a:t>Usually more expensive, harder to configure</a:t>
            </a:r>
          </a:p>
          <a:p>
            <a:pPr eaLnBrk="1" hangingPunct="1">
              <a:lnSpc>
                <a:spcPct val="150000"/>
              </a:lnSpc>
              <a:buFont typeface="Arial" charset="0"/>
              <a:buNone/>
            </a:pPr>
            <a:r>
              <a:rPr lang="en-US" smtClean="0"/>
              <a:t>Software Firewalls</a:t>
            </a:r>
          </a:p>
          <a:p>
            <a:pPr lvl="1" eaLnBrk="1" hangingPunct="1">
              <a:lnSpc>
                <a:spcPct val="150000"/>
              </a:lnSpc>
            </a:pPr>
            <a:r>
              <a:rPr lang="en-US" smtClean="0"/>
              <a:t>Protect a single computer</a:t>
            </a:r>
          </a:p>
          <a:p>
            <a:pPr lvl="1" eaLnBrk="1" hangingPunct="1">
              <a:lnSpc>
                <a:spcPct val="150000"/>
              </a:lnSpc>
            </a:pPr>
            <a:r>
              <a:rPr lang="en-US" smtClean="0"/>
              <a:t>Usually less expensive, easier to configure</a:t>
            </a:r>
          </a:p>
          <a:p>
            <a:pPr eaLnBrk="1" hangingPunct="1">
              <a:lnSpc>
                <a:spcPct val="150000"/>
              </a:lnSpc>
            </a:pPr>
            <a:endParaRPr lang="en-IN" smtClean="0"/>
          </a:p>
          <a:p>
            <a:pPr eaLnBrk="1" hangingPunct="1">
              <a:lnSpc>
                <a:spcPct val="150000"/>
              </a:lnSpc>
            </a:pPr>
            <a:endParaRPr lang="en-US" smtClean="0"/>
          </a:p>
        </p:txBody>
      </p:sp>
    </p:spTree>
    <p:extLst>
      <p:ext uri="{BB962C8B-B14F-4D97-AF65-F5344CB8AC3E}">
        <p14:creationId xmlns:p14="http://schemas.microsoft.com/office/powerpoint/2010/main" val="22776542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eaLnBrk="1" hangingPunct="1"/>
            <a:r>
              <a:rPr lang="en-US" smtClean="0"/>
              <a:t>Software Firewall working Principle</a:t>
            </a:r>
          </a:p>
        </p:txBody>
      </p:sp>
      <p:sp>
        <p:nvSpPr>
          <p:cNvPr id="71683" name="Content Placeholder 2"/>
          <p:cNvSpPr>
            <a:spLocks noGrp="1"/>
          </p:cNvSpPr>
          <p:nvPr>
            <p:ph idx="1"/>
          </p:nvPr>
        </p:nvSpPr>
        <p:spPr>
          <a:xfrm>
            <a:off x="609600" y="1371601"/>
            <a:ext cx="10972800" cy="4754563"/>
          </a:xfrm>
        </p:spPr>
        <p:txBody>
          <a:bodyPr/>
          <a:lstStyle/>
          <a:p>
            <a:pPr algn="just" eaLnBrk="1" hangingPunct="1">
              <a:lnSpc>
                <a:spcPct val="150000"/>
              </a:lnSpc>
            </a:pPr>
            <a:r>
              <a:rPr lang="en-US" smtClean="0"/>
              <a:t>Inspects each individual “packet” of data as it arrives at either side of the firewall</a:t>
            </a:r>
            <a:endParaRPr lang="en-US" sz="1600" smtClean="0"/>
          </a:p>
          <a:p>
            <a:pPr algn="just" eaLnBrk="1" hangingPunct="1">
              <a:lnSpc>
                <a:spcPct val="150000"/>
              </a:lnSpc>
            </a:pPr>
            <a:r>
              <a:rPr lang="en-US" smtClean="0"/>
              <a:t>Determines whether it should be allowed to pass through or if it should be blocked</a:t>
            </a:r>
          </a:p>
          <a:p>
            <a:pPr algn="just" eaLnBrk="1" hangingPunct="1">
              <a:lnSpc>
                <a:spcPct val="150000"/>
              </a:lnSpc>
            </a:pPr>
            <a:endParaRPr lang="en-IN" smtClean="0"/>
          </a:p>
          <a:p>
            <a:pPr algn="just" eaLnBrk="1" hangingPunct="1">
              <a:lnSpc>
                <a:spcPct val="150000"/>
              </a:lnSpc>
            </a:pPr>
            <a:endParaRPr lang="en-US" smtClean="0"/>
          </a:p>
        </p:txBody>
      </p:sp>
      <p:pic>
        <p:nvPicPr>
          <p:cNvPr id="71684" name="Picture 2" descr="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3810000"/>
            <a:ext cx="11074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98974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r>
              <a:rPr lang="en-US" smtClean="0"/>
              <a:t>Hardware Vs Software</a:t>
            </a:r>
          </a:p>
        </p:txBody>
      </p:sp>
      <p:pic>
        <p:nvPicPr>
          <p:cNvPr id="4" name="Picture 7" descr="Hardware Firewall"/>
          <p:cNvPicPr>
            <a:picLocks noChangeAspect="1" noChangeArrowheads="1"/>
          </p:cNvPicPr>
          <p:nvPr/>
        </p:nvPicPr>
        <p:blipFill>
          <a:blip r:embed="rId2"/>
          <a:srcRect/>
          <a:stretch>
            <a:fillRect/>
          </a:stretch>
        </p:blipFill>
        <p:spPr bwMode="auto">
          <a:xfrm>
            <a:off x="406400" y="1524000"/>
            <a:ext cx="5283200" cy="4495800"/>
          </a:xfrm>
          <a:prstGeom prst="rect">
            <a:avLst/>
          </a:prstGeom>
          <a:ln>
            <a:noFill/>
          </a:ln>
          <a:effectLst>
            <a:softEdge rad="112500"/>
          </a:effectLst>
        </p:spPr>
      </p:pic>
      <p:pic>
        <p:nvPicPr>
          <p:cNvPr id="5" name="Picture 8" descr="Computer with Firewall Software"/>
          <p:cNvPicPr>
            <a:picLocks noChangeAspect="1" noChangeArrowheads="1"/>
          </p:cNvPicPr>
          <p:nvPr/>
        </p:nvPicPr>
        <p:blipFill>
          <a:blip r:embed="rId3"/>
          <a:srcRect/>
          <a:stretch>
            <a:fillRect/>
          </a:stretch>
        </p:blipFill>
        <p:spPr bwMode="auto">
          <a:xfrm>
            <a:off x="5892800" y="1752600"/>
            <a:ext cx="5080000" cy="4114800"/>
          </a:xfrm>
          <a:prstGeom prst="rect">
            <a:avLst/>
          </a:prstGeom>
          <a:ln>
            <a:noFill/>
          </a:ln>
          <a:effectLst>
            <a:softEdge rad="112500"/>
          </a:effectLst>
        </p:spPr>
      </p:pic>
    </p:spTree>
    <p:extLst>
      <p:ext uri="{BB962C8B-B14F-4D97-AF65-F5344CB8AC3E}">
        <p14:creationId xmlns:p14="http://schemas.microsoft.com/office/powerpoint/2010/main" val="2726497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hangingPunct="1"/>
            <a:r>
              <a:rPr lang="en-US" smtClean="0"/>
              <a:t>Firewall Rules</a:t>
            </a:r>
          </a:p>
        </p:txBody>
      </p:sp>
      <p:sp>
        <p:nvSpPr>
          <p:cNvPr id="3" name="Content Placeholder 2"/>
          <p:cNvSpPr>
            <a:spLocks noGrp="1"/>
          </p:cNvSpPr>
          <p:nvPr>
            <p:ph idx="1"/>
          </p:nvPr>
        </p:nvSpPr>
        <p:spPr/>
        <p:txBody>
          <a:bodyPr rtlCol="0">
            <a:normAutofit/>
          </a:bodyPr>
          <a:lstStyle/>
          <a:p>
            <a:pPr algn="just" eaLnBrk="1" fontAlgn="auto" hangingPunct="1">
              <a:lnSpc>
                <a:spcPct val="200000"/>
              </a:lnSpc>
              <a:spcAft>
                <a:spcPts val="0"/>
              </a:spcAft>
              <a:buFont typeface="Arial" pitchFamily="34" charset="0"/>
              <a:buChar char="•"/>
              <a:defRPr/>
            </a:pPr>
            <a:r>
              <a:rPr lang="en-US" dirty="0" smtClean="0"/>
              <a:t>Allow – traffic that flows automatically because it has been deemed</a:t>
            </a:r>
          </a:p>
          <a:p>
            <a:pPr algn="just" eaLnBrk="1" fontAlgn="auto" hangingPunct="1">
              <a:lnSpc>
                <a:spcPct val="200000"/>
              </a:lnSpc>
              <a:spcAft>
                <a:spcPts val="0"/>
              </a:spcAft>
              <a:buFont typeface="Arial" pitchFamily="34" charset="0"/>
              <a:buChar char="•"/>
              <a:defRPr/>
            </a:pPr>
            <a:r>
              <a:rPr lang="en-US" dirty="0" smtClean="0"/>
              <a:t>Block – traffic that is blocked because it has been deemed dangerous to your computer</a:t>
            </a:r>
          </a:p>
          <a:p>
            <a:pPr algn="just" eaLnBrk="1" fontAlgn="auto" hangingPunct="1">
              <a:lnSpc>
                <a:spcPct val="200000"/>
              </a:lnSpc>
              <a:spcAft>
                <a:spcPts val="0"/>
              </a:spcAft>
              <a:buFont typeface="Arial" pitchFamily="34" charset="0"/>
              <a:buChar char="•"/>
              <a:defRPr/>
            </a:pPr>
            <a:r>
              <a:rPr lang="en-US" dirty="0" smtClean="0"/>
              <a:t>Ask – asks the user whether or not the traffic is allowed to pass through</a:t>
            </a:r>
          </a:p>
          <a:p>
            <a:pPr algn="just" eaLnBrk="1" fontAlgn="auto" hangingPunct="1">
              <a:lnSpc>
                <a:spcPct val="200000"/>
              </a:lnSpc>
              <a:spcAft>
                <a:spcPts val="0"/>
              </a:spcAft>
              <a:buFont typeface="Arial" pitchFamily="34" charset="0"/>
              <a:buChar char="•"/>
              <a:defRPr/>
            </a:pPr>
            <a:endParaRPr lang="en-IN" dirty="0" smtClean="0"/>
          </a:p>
          <a:p>
            <a:pPr algn="just" eaLnBrk="1" fontAlgn="auto" hangingPunct="1">
              <a:lnSpc>
                <a:spcPct val="200000"/>
              </a:lnSpc>
              <a:spcAft>
                <a:spcPts val="0"/>
              </a:spcAft>
              <a:buFont typeface="Arial" pitchFamily="34" charset="0"/>
              <a:buChar char="•"/>
              <a:defRPr/>
            </a:pPr>
            <a:endParaRPr lang="en-US" dirty="0"/>
          </a:p>
        </p:txBody>
      </p:sp>
    </p:spTree>
    <p:extLst>
      <p:ext uri="{BB962C8B-B14F-4D97-AF65-F5344CB8AC3E}">
        <p14:creationId xmlns:p14="http://schemas.microsoft.com/office/powerpoint/2010/main" val="17013076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pPr eaLnBrk="1" hangingPunct="1"/>
            <a:r>
              <a:rPr lang="en-US" smtClean="0"/>
              <a:t>What Can a Firewall Do?</a:t>
            </a:r>
          </a:p>
        </p:txBody>
      </p:sp>
      <p:sp>
        <p:nvSpPr>
          <p:cNvPr id="74755" name="Content Placeholder 2"/>
          <p:cNvSpPr>
            <a:spLocks noGrp="1"/>
          </p:cNvSpPr>
          <p:nvPr>
            <p:ph idx="1"/>
          </p:nvPr>
        </p:nvSpPr>
        <p:spPr/>
        <p:txBody>
          <a:bodyPr/>
          <a:lstStyle/>
          <a:p>
            <a:pPr lvl="1" eaLnBrk="1" hangingPunct="1">
              <a:lnSpc>
                <a:spcPct val="150000"/>
              </a:lnSpc>
            </a:pPr>
            <a:r>
              <a:rPr lang="en-US" smtClean="0"/>
              <a:t>Stop hackers from accessing your computer</a:t>
            </a:r>
          </a:p>
          <a:p>
            <a:pPr lvl="1" eaLnBrk="1" hangingPunct="1">
              <a:lnSpc>
                <a:spcPct val="150000"/>
              </a:lnSpc>
            </a:pPr>
            <a:r>
              <a:rPr lang="en-US" smtClean="0"/>
              <a:t>Protects your personal information</a:t>
            </a:r>
          </a:p>
          <a:p>
            <a:pPr lvl="1" eaLnBrk="1" hangingPunct="1">
              <a:lnSpc>
                <a:spcPct val="150000"/>
              </a:lnSpc>
            </a:pPr>
            <a:r>
              <a:rPr lang="en-US" smtClean="0"/>
              <a:t>Blocks “pop up” ads and certain cookies</a:t>
            </a:r>
          </a:p>
          <a:p>
            <a:pPr lvl="1" eaLnBrk="1" hangingPunct="1">
              <a:lnSpc>
                <a:spcPct val="150000"/>
              </a:lnSpc>
            </a:pPr>
            <a:r>
              <a:rPr lang="en-US" smtClean="0"/>
              <a:t>Determines which programs can access the Internet</a:t>
            </a:r>
          </a:p>
          <a:p>
            <a:pPr eaLnBrk="1" hangingPunct="1">
              <a:lnSpc>
                <a:spcPct val="150000"/>
              </a:lnSpc>
            </a:pPr>
            <a:endParaRPr lang="en-US" smtClean="0"/>
          </a:p>
        </p:txBody>
      </p:sp>
    </p:spTree>
    <p:extLst>
      <p:ext uri="{BB962C8B-B14F-4D97-AF65-F5344CB8AC3E}">
        <p14:creationId xmlns:p14="http://schemas.microsoft.com/office/powerpoint/2010/main" val="4474606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pPr eaLnBrk="1" hangingPunct="1"/>
            <a:r>
              <a:rPr lang="en-US" smtClean="0"/>
              <a:t>What Can't a Firewall Do?</a:t>
            </a:r>
          </a:p>
        </p:txBody>
      </p:sp>
      <p:sp>
        <p:nvSpPr>
          <p:cNvPr id="75779" name="Content Placeholder 2"/>
          <p:cNvSpPr>
            <a:spLocks noGrp="1"/>
          </p:cNvSpPr>
          <p:nvPr>
            <p:ph idx="1"/>
          </p:nvPr>
        </p:nvSpPr>
        <p:spPr/>
        <p:txBody>
          <a:bodyPr/>
          <a:lstStyle/>
          <a:p>
            <a:pPr algn="just" eaLnBrk="1" hangingPunct="1"/>
            <a:endParaRPr lang="en-US" smtClean="0"/>
          </a:p>
          <a:p>
            <a:pPr algn="just" eaLnBrk="1" hangingPunct="1"/>
            <a:r>
              <a:rPr lang="en-US" smtClean="0"/>
              <a:t>Can't protect you against malicious insiders</a:t>
            </a:r>
          </a:p>
          <a:p>
            <a:pPr algn="just" eaLnBrk="1" hangingPunct="1">
              <a:buFont typeface="Arial" charset="0"/>
              <a:buNone/>
            </a:pPr>
            <a:endParaRPr lang="en-US" smtClean="0"/>
          </a:p>
          <a:p>
            <a:pPr algn="just" eaLnBrk="1" hangingPunct="1"/>
            <a:r>
              <a:rPr lang="en-US" smtClean="0"/>
              <a:t>Can't protect against completely new threats</a:t>
            </a:r>
          </a:p>
          <a:p>
            <a:pPr algn="just" eaLnBrk="1" hangingPunct="1"/>
            <a:endParaRPr lang="en-US" smtClean="0"/>
          </a:p>
          <a:p>
            <a:pPr algn="just" eaLnBrk="1" hangingPunct="1"/>
            <a:r>
              <a:rPr lang="en-US" smtClean="0"/>
              <a:t>Can't protect against viruses</a:t>
            </a:r>
          </a:p>
        </p:txBody>
      </p:sp>
    </p:spTree>
    <p:extLst>
      <p:ext uri="{BB962C8B-B14F-4D97-AF65-F5344CB8AC3E}">
        <p14:creationId xmlns:p14="http://schemas.microsoft.com/office/powerpoint/2010/main" val="37557554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pPr eaLnBrk="1" hangingPunct="1"/>
            <a:r>
              <a:rPr lang="en-US" smtClean="0"/>
              <a:t>Need of Firewall</a:t>
            </a:r>
          </a:p>
        </p:txBody>
      </p:sp>
      <p:sp>
        <p:nvSpPr>
          <p:cNvPr id="76803" name="Content Placeholder 2"/>
          <p:cNvSpPr>
            <a:spLocks noGrp="1"/>
          </p:cNvSpPr>
          <p:nvPr>
            <p:ph idx="1"/>
          </p:nvPr>
        </p:nvSpPr>
        <p:spPr/>
        <p:txBody>
          <a:bodyPr/>
          <a:lstStyle/>
          <a:p>
            <a:pPr marL="265113" indent="-265113" eaLnBrk="1" hangingPunct="1">
              <a:lnSpc>
                <a:spcPct val="200000"/>
              </a:lnSpc>
              <a:spcBef>
                <a:spcPts val="250"/>
              </a:spcBef>
              <a:buClr>
                <a:schemeClr val="accent1"/>
              </a:buClr>
              <a:buSzPct val="80000"/>
              <a:buFont typeface="Arial" charset="0"/>
              <a:buNone/>
            </a:pPr>
            <a:r>
              <a:rPr lang="en-US" smtClean="0"/>
              <a:t>Avoid:</a:t>
            </a:r>
          </a:p>
          <a:p>
            <a:pPr marL="265113" indent="-265113" eaLnBrk="1" hangingPunct="1">
              <a:lnSpc>
                <a:spcPct val="200000"/>
              </a:lnSpc>
              <a:spcBef>
                <a:spcPts val="250"/>
              </a:spcBef>
              <a:buClr>
                <a:schemeClr val="accent1"/>
              </a:buClr>
              <a:buSzPct val="80000"/>
              <a:buFont typeface="Wingdings 2" pitchFamily="18" charset="2"/>
              <a:buChar char=""/>
            </a:pPr>
            <a:r>
              <a:rPr lang="en-US" smtClean="0"/>
              <a:t>Theft or disclosure of internal data</a:t>
            </a:r>
          </a:p>
          <a:p>
            <a:pPr marL="265113" indent="-265113" eaLnBrk="1" hangingPunct="1">
              <a:lnSpc>
                <a:spcPct val="200000"/>
              </a:lnSpc>
              <a:spcBef>
                <a:spcPts val="250"/>
              </a:spcBef>
              <a:buClr>
                <a:schemeClr val="accent1"/>
              </a:buClr>
              <a:buSzPct val="80000"/>
              <a:buFont typeface="Wingdings 2" pitchFamily="18" charset="2"/>
              <a:buChar char=""/>
            </a:pPr>
            <a:r>
              <a:rPr lang="en-US" smtClean="0"/>
              <a:t>Unauthorized access to internal hosts</a:t>
            </a:r>
          </a:p>
          <a:p>
            <a:pPr marL="265113" indent="-265113" eaLnBrk="1" hangingPunct="1">
              <a:lnSpc>
                <a:spcPct val="200000"/>
              </a:lnSpc>
              <a:spcBef>
                <a:spcPts val="250"/>
              </a:spcBef>
              <a:buClr>
                <a:schemeClr val="accent1"/>
              </a:buClr>
              <a:buSzPct val="80000"/>
              <a:buFont typeface="Wingdings 2" pitchFamily="18" charset="2"/>
              <a:buChar char=""/>
            </a:pPr>
            <a:r>
              <a:rPr lang="en-US" smtClean="0"/>
              <a:t>Interception or alteration of data</a:t>
            </a:r>
          </a:p>
          <a:p>
            <a:pPr marL="265113" indent="-265113" eaLnBrk="1" hangingPunct="1">
              <a:lnSpc>
                <a:spcPct val="200000"/>
              </a:lnSpc>
              <a:spcBef>
                <a:spcPts val="250"/>
              </a:spcBef>
              <a:buClr>
                <a:schemeClr val="accent1"/>
              </a:buClr>
              <a:buSzPct val="80000"/>
              <a:buFont typeface="Wingdings 2" pitchFamily="18" charset="2"/>
              <a:buChar char=""/>
            </a:pPr>
            <a:r>
              <a:rPr lang="en-US" smtClean="0"/>
              <a:t>Vandalism &amp; denial of service</a:t>
            </a:r>
          </a:p>
        </p:txBody>
      </p:sp>
    </p:spTree>
    <p:extLst>
      <p:ext uri="{BB962C8B-B14F-4D97-AF65-F5344CB8AC3E}">
        <p14:creationId xmlns:p14="http://schemas.microsoft.com/office/powerpoint/2010/main" val="12821895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pPr eaLnBrk="1" hangingPunct="1"/>
            <a:r>
              <a:rPr lang="en-US" smtClean="0"/>
              <a:t>Firewall Design Principle</a:t>
            </a:r>
          </a:p>
        </p:txBody>
      </p:sp>
      <p:sp>
        <p:nvSpPr>
          <p:cNvPr id="3" name="Content Placeholder 2"/>
          <p:cNvSpPr>
            <a:spLocks noGrp="1"/>
          </p:cNvSpPr>
          <p:nvPr>
            <p:ph idx="1"/>
          </p:nvPr>
        </p:nvSpPr>
        <p:spPr>
          <a:xfrm>
            <a:off x="406400" y="1371600"/>
            <a:ext cx="11480800" cy="5029200"/>
          </a:xfrm>
        </p:spPr>
        <p:txBody>
          <a:bodyPr rtlCol="0">
            <a:normAutofit/>
          </a:bodyPr>
          <a:lstStyle/>
          <a:p>
            <a:pPr algn="just" eaLnBrk="1" fontAlgn="auto" hangingPunct="1">
              <a:lnSpc>
                <a:spcPct val="150000"/>
              </a:lnSpc>
              <a:spcAft>
                <a:spcPts val="0"/>
              </a:spcAft>
              <a:buFont typeface="Arial" pitchFamily="34" charset="0"/>
              <a:buChar char="•"/>
              <a:defRPr/>
            </a:pPr>
            <a:r>
              <a:rPr lang="en-US" dirty="0" smtClean="0"/>
              <a:t>Effective means of protection a local system or network of systems from network-based security threats while affording access to the outside world via WAN`s or the Internet.</a:t>
            </a:r>
          </a:p>
          <a:p>
            <a:pPr algn="just" eaLnBrk="1" fontAlgn="auto" hangingPunct="1">
              <a:lnSpc>
                <a:spcPct val="150000"/>
              </a:lnSpc>
              <a:spcAft>
                <a:spcPts val="0"/>
              </a:spcAft>
              <a:buFont typeface="Arial" pitchFamily="34" charset="0"/>
              <a:buChar char="•"/>
              <a:defRPr/>
            </a:pPr>
            <a:r>
              <a:rPr lang="en-US" dirty="0" smtClean="0"/>
              <a:t>The firewall is inserted between the premises network and the Internet</a:t>
            </a:r>
          </a:p>
          <a:p>
            <a:pPr algn="just" eaLnBrk="1" fontAlgn="auto" hangingPunct="1">
              <a:lnSpc>
                <a:spcPct val="150000"/>
              </a:lnSpc>
              <a:spcAft>
                <a:spcPts val="0"/>
              </a:spcAft>
              <a:buFont typeface="Arial" pitchFamily="34" charset="0"/>
              <a:buChar char="•"/>
              <a:defRPr/>
            </a:pPr>
            <a:r>
              <a:rPr lang="en-US" b="1" dirty="0" smtClean="0"/>
              <a:t>Aims</a:t>
            </a:r>
            <a:r>
              <a:rPr lang="en-US" dirty="0" smtClean="0"/>
              <a:t>:</a:t>
            </a:r>
          </a:p>
          <a:p>
            <a:pPr lvl="1" algn="just" eaLnBrk="1" fontAlgn="auto" hangingPunct="1">
              <a:lnSpc>
                <a:spcPct val="150000"/>
              </a:lnSpc>
              <a:spcAft>
                <a:spcPts val="0"/>
              </a:spcAft>
              <a:buFont typeface="Arial" pitchFamily="34" charset="0"/>
              <a:buChar char="–"/>
              <a:defRPr/>
            </a:pPr>
            <a:r>
              <a:rPr lang="en-US" dirty="0" smtClean="0"/>
              <a:t>Establish a controlled link</a:t>
            </a:r>
          </a:p>
          <a:p>
            <a:pPr lvl="1" algn="just" eaLnBrk="1" fontAlgn="auto" hangingPunct="1">
              <a:lnSpc>
                <a:spcPct val="150000"/>
              </a:lnSpc>
              <a:spcAft>
                <a:spcPts val="0"/>
              </a:spcAft>
              <a:buFont typeface="Arial" pitchFamily="34" charset="0"/>
              <a:buChar char="–"/>
              <a:defRPr/>
            </a:pPr>
            <a:r>
              <a:rPr lang="en-US" dirty="0" smtClean="0"/>
              <a:t>Protect the premises network from Internet-based attacks</a:t>
            </a:r>
          </a:p>
          <a:p>
            <a:pPr lvl="1" algn="just" eaLnBrk="1" fontAlgn="auto" hangingPunct="1">
              <a:lnSpc>
                <a:spcPct val="150000"/>
              </a:lnSpc>
              <a:spcAft>
                <a:spcPts val="0"/>
              </a:spcAft>
              <a:buFont typeface="Arial" pitchFamily="34" charset="0"/>
              <a:buChar char="–"/>
              <a:defRPr/>
            </a:pPr>
            <a:r>
              <a:rPr lang="en-US" dirty="0" smtClean="0"/>
              <a:t>Provide a single choke point</a:t>
            </a:r>
          </a:p>
          <a:p>
            <a:pPr algn="just" eaLnBrk="1" fontAlgn="auto" hangingPunct="1">
              <a:lnSpc>
                <a:spcPct val="150000"/>
              </a:lnSpc>
              <a:spcAft>
                <a:spcPts val="0"/>
              </a:spcAft>
              <a:buFont typeface="Arial" pitchFamily="34" charset="0"/>
              <a:buChar char="•"/>
              <a:defRPr/>
            </a:pPr>
            <a:endParaRPr lang="en-US" dirty="0" smtClean="0"/>
          </a:p>
          <a:p>
            <a:pPr algn="just" eaLnBrk="1" fontAlgn="auto" hangingPunct="1">
              <a:lnSpc>
                <a:spcPct val="150000"/>
              </a:lnSpc>
              <a:spcAft>
                <a:spcPts val="0"/>
              </a:spcAft>
              <a:buFont typeface="Arial" pitchFamily="34" charset="0"/>
              <a:buChar char="•"/>
              <a:defRPr/>
            </a:pPr>
            <a:endParaRPr lang="en-US" dirty="0" smtClean="0"/>
          </a:p>
          <a:p>
            <a:pPr algn="just" eaLnBrk="1" fontAlgn="auto" hangingPunct="1">
              <a:lnSpc>
                <a:spcPct val="150000"/>
              </a:lnSpc>
              <a:spcAft>
                <a:spcPts val="0"/>
              </a:spcAft>
              <a:buFont typeface="Arial" pitchFamily="34" charset="0"/>
              <a:buChar char="•"/>
              <a:defRPr/>
            </a:pPr>
            <a:endParaRPr lang="en-US" dirty="0" smtClean="0"/>
          </a:p>
          <a:p>
            <a:pPr algn="just" eaLnBrk="1" fontAlgn="auto" hangingPunct="1">
              <a:lnSpc>
                <a:spcPct val="150000"/>
              </a:lnSpc>
              <a:spcAft>
                <a:spcPts val="0"/>
              </a:spcAft>
              <a:buFont typeface="Arial" pitchFamily="34" charset="0"/>
              <a:buChar char="•"/>
              <a:defRPr/>
            </a:pPr>
            <a:endParaRPr lang="en-US" dirty="0"/>
          </a:p>
        </p:txBody>
      </p:sp>
    </p:spTree>
    <p:extLst>
      <p:ext uri="{BB962C8B-B14F-4D97-AF65-F5344CB8AC3E}">
        <p14:creationId xmlns:p14="http://schemas.microsoft.com/office/powerpoint/2010/main" val="41137313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eaLnBrk="1" hangingPunct="1"/>
            <a:r>
              <a:rPr lang="sv-SE" b="1" smtClean="0"/>
              <a:t>Firewall Characteristics</a:t>
            </a:r>
            <a:endParaRPr lang="en-US" smtClean="0"/>
          </a:p>
        </p:txBody>
      </p:sp>
      <p:sp>
        <p:nvSpPr>
          <p:cNvPr id="3" name="Content Placeholder 2"/>
          <p:cNvSpPr>
            <a:spLocks noGrp="1"/>
          </p:cNvSpPr>
          <p:nvPr>
            <p:ph idx="1"/>
          </p:nvPr>
        </p:nvSpPr>
        <p:spPr>
          <a:xfrm>
            <a:off x="406400" y="1600201"/>
            <a:ext cx="11379200" cy="4525963"/>
          </a:xfrm>
        </p:spPr>
        <p:txBody>
          <a:bodyPr rtlCol="0">
            <a:normAutofit/>
          </a:bodyPr>
          <a:lstStyle/>
          <a:p>
            <a:pPr algn="just" eaLnBrk="1" fontAlgn="auto" hangingPunct="1">
              <a:lnSpc>
                <a:spcPct val="150000"/>
              </a:lnSpc>
              <a:spcAft>
                <a:spcPts val="0"/>
              </a:spcAft>
              <a:buFont typeface="Arial" pitchFamily="34" charset="0"/>
              <a:buChar char="•"/>
              <a:defRPr/>
            </a:pPr>
            <a:r>
              <a:rPr lang="en-US" b="1" dirty="0" smtClean="0"/>
              <a:t>Design goals:</a:t>
            </a:r>
          </a:p>
          <a:p>
            <a:pPr lvl="1" algn="just" eaLnBrk="1" fontAlgn="auto" hangingPunct="1">
              <a:lnSpc>
                <a:spcPct val="150000"/>
              </a:lnSpc>
              <a:spcAft>
                <a:spcPts val="0"/>
              </a:spcAft>
              <a:buFont typeface="Arial" pitchFamily="34" charset="0"/>
              <a:buChar char="–"/>
              <a:defRPr/>
            </a:pPr>
            <a:r>
              <a:rPr lang="en-US" dirty="0" smtClean="0"/>
              <a:t>All traffic from inside to outside must pass through the firewall (physically blocking all access to the local network except via the firewall)</a:t>
            </a:r>
          </a:p>
          <a:p>
            <a:pPr lvl="1" algn="just" eaLnBrk="1" fontAlgn="auto" hangingPunct="1">
              <a:lnSpc>
                <a:spcPct val="150000"/>
              </a:lnSpc>
              <a:spcAft>
                <a:spcPts val="0"/>
              </a:spcAft>
              <a:buFont typeface="Arial" pitchFamily="34" charset="0"/>
              <a:buChar char="–"/>
              <a:defRPr/>
            </a:pPr>
            <a:r>
              <a:rPr lang="en-US" dirty="0" smtClean="0"/>
              <a:t>Only authorized traffic (defined by the local security police) will be allowed to pass.</a:t>
            </a:r>
          </a:p>
          <a:p>
            <a:pPr lvl="1" algn="just" eaLnBrk="1" fontAlgn="auto" hangingPunct="1">
              <a:lnSpc>
                <a:spcPct val="160000"/>
              </a:lnSpc>
              <a:spcAft>
                <a:spcPts val="0"/>
              </a:spcAft>
              <a:buFont typeface="Arial" pitchFamily="34" charset="0"/>
              <a:buChar char="–"/>
              <a:defRPr/>
            </a:pPr>
            <a:r>
              <a:rPr lang="en-US" dirty="0"/>
              <a:t>The firewall itself is immune to penetration (use of trusted system with a secure operating system)</a:t>
            </a:r>
          </a:p>
          <a:p>
            <a:pPr lvl="1" algn="just" eaLnBrk="1" fontAlgn="auto" hangingPunct="1">
              <a:lnSpc>
                <a:spcPct val="150000"/>
              </a:lnSpc>
              <a:spcAft>
                <a:spcPts val="0"/>
              </a:spcAft>
              <a:buFont typeface="Arial" pitchFamily="34" charset="0"/>
              <a:buChar char="–"/>
              <a:defRPr/>
            </a:pPr>
            <a:endParaRPr lang="en-US" dirty="0" smtClean="0"/>
          </a:p>
          <a:p>
            <a:pPr algn="just" eaLnBrk="1" fontAlgn="auto" hangingPunct="1">
              <a:lnSpc>
                <a:spcPct val="150000"/>
              </a:lnSpc>
              <a:spcAft>
                <a:spcPts val="0"/>
              </a:spcAft>
              <a:buFont typeface="Arial" pitchFamily="34" charset="0"/>
              <a:buChar char="•"/>
              <a:defRPr/>
            </a:pPr>
            <a:endParaRPr lang="en-US" dirty="0"/>
          </a:p>
        </p:txBody>
      </p:sp>
    </p:spTree>
    <p:extLst>
      <p:ext uri="{BB962C8B-B14F-4D97-AF65-F5344CB8AC3E}">
        <p14:creationId xmlns:p14="http://schemas.microsoft.com/office/powerpoint/2010/main" val="26194433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eaLnBrk="1" fontAlgn="auto" hangingPunct="1">
              <a:spcAft>
                <a:spcPts val="0"/>
              </a:spcAft>
              <a:defRPr/>
            </a:pPr>
            <a:r>
              <a:rPr lang="sv-SE" dirty="0" smtClean="0">
                <a:effectLst>
                  <a:outerShdw blurRad="38100" dist="38100" dir="2700000" algn="tl">
                    <a:srgbClr val="C0C0C0"/>
                  </a:outerShdw>
                </a:effectLst>
              </a:rPr>
              <a:t>Types of Firewalls</a:t>
            </a:r>
            <a:endParaRPr lang="en-US" dirty="0"/>
          </a:p>
        </p:txBody>
      </p:sp>
      <p:sp>
        <p:nvSpPr>
          <p:cNvPr id="79875" name="Content Placeholder 2"/>
          <p:cNvSpPr>
            <a:spLocks noGrp="1"/>
          </p:cNvSpPr>
          <p:nvPr>
            <p:ph idx="1"/>
          </p:nvPr>
        </p:nvSpPr>
        <p:spPr/>
        <p:txBody>
          <a:bodyPr/>
          <a:lstStyle/>
          <a:p>
            <a:pPr eaLnBrk="1" hangingPunct="1">
              <a:lnSpc>
                <a:spcPct val="150000"/>
              </a:lnSpc>
            </a:pPr>
            <a:r>
              <a:rPr lang="en-US" smtClean="0"/>
              <a:t>Three common types of Firewalls:</a:t>
            </a:r>
          </a:p>
          <a:p>
            <a:pPr lvl="1" eaLnBrk="1" hangingPunct="1">
              <a:lnSpc>
                <a:spcPct val="150000"/>
              </a:lnSpc>
            </a:pPr>
            <a:r>
              <a:rPr lang="en-US" smtClean="0"/>
              <a:t>Proxy or Packet-filtering routers</a:t>
            </a:r>
          </a:p>
          <a:p>
            <a:pPr lvl="1" eaLnBrk="1" hangingPunct="1">
              <a:lnSpc>
                <a:spcPct val="150000"/>
              </a:lnSpc>
            </a:pPr>
            <a:r>
              <a:rPr lang="en-US" smtClean="0"/>
              <a:t>Proxy or Application-level gateways</a:t>
            </a:r>
          </a:p>
          <a:p>
            <a:pPr lvl="1" eaLnBrk="1" hangingPunct="1">
              <a:lnSpc>
                <a:spcPct val="150000"/>
              </a:lnSpc>
            </a:pPr>
            <a:r>
              <a:rPr lang="en-US" smtClean="0"/>
              <a:t>Circuit-level gateways</a:t>
            </a:r>
          </a:p>
          <a:p>
            <a:pPr lvl="1" eaLnBrk="1" hangingPunct="1">
              <a:lnSpc>
                <a:spcPct val="150000"/>
              </a:lnSpc>
            </a:pPr>
            <a:r>
              <a:rPr lang="en-US" smtClean="0"/>
              <a:t>Bastion host</a:t>
            </a:r>
          </a:p>
          <a:p>
            <a:pPr eaLnBrk="1" hangingPunct="1">
              <a:lnSpc>
                <a:spcPct val="150000"/>
              </a:lnSpc>
            </a:pPr>
            <a:endParaRPr lang="en-US" smtClean="0"/>
          </a:p>
        </p:txBody>
      </p:sp>
    </p:spTree>
    <p:extLst>
      <p:ext uri="{BB962C8B-B14F-4D97-AF65-F5344CB8AC3E}">
        <p14:creationId xmlns:p14="http://schemas.microsoft.com/office/powerpoint/2010/main" val="3498355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Device based Security</a:t>
            </a:r>
            <a:endParaRPr lang="en-IN"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Access control</a:t>
            </a:r>
          </a:p>
          <a:p>
            <a:r>
              <a:rPr lang="en-US" dirty="0">
                <a:latin typeface="Times New Roman" pitchFamily="18" charset="0"/>
                <a:cs typeface="Times New Roman" pitchFamily="18" charset="0"/>
              </a:rPr>
              <a:t>Antivirus and antimalware software</a:t>
            </a:r>
          </a:p>
          <a:p>
            <a:r>
              <a:rPr lang="en-US" dirty="0">
                <a:latin typeface="Times New Roman" pitchFamily="18" charset="0"/>
                <a:cs typeface="Times New Roman" pitchFamily="18" charset="0"/>
              </a:rPr>
              <a:t>Application security</a:t>
            </a:r>
          </a:p>
          <a:p>
            <a:r>
              <a:rPr lang="en-US" dirty="0">
                <a:latin typeface="Times New Roman" pitchFamily="18" charset="0"/>
                <a:cs typeface="Times New Roman" pitchFamily="18" charset="0"/>
              </a:rPr>
              <a:t>Behavioral analytics</a:t>
            </a:r>
          </a:p>
          <a:p>
            <a:r>
              <a:rPr lang="en-US" dirty="0">
                <a:latin typeface="Times New Roman" pitchFamily="18" charset="0"/>
                <a:cs typeface="Times New Roman" pitchFamily="18" charset="0"/>
              </a:rPr>
              <a:t>Data loss prevention</a:t>
            </a:r>
          </a:p>
          <a:p>
            <a:r>
              <a:rPr lang="en-US" dirty="0">
                <a:latin typeface="Times New Roman" pitchFamily="18" charset="0"/>
                <a:cs typeface="Times New Roman" pitchFamily="18" charset="0"/>
              </a:rPr>
              <a:t>Firewalls</a:t>
            </a:r>
          </a:p>
          <a:p>
            <a:r>
              <a:rPr lang="en-US" dirty="0">
                <a:latin typeface="Times New Roman" pitchFamily="18" charset="0"/>
                <a:cs typeface="Times New Roman" pitchFamily="18" charset="0"/>
              </a:rPr>
              <a:t>Intrusion prevention systems</a:t>
            </a:r>
          </a:p>
          <a:p>
            <a:r>
              <a:rPr lang="en-US" dirty="0">
                <a:latin typeface="Times New Roman" pitchFamily="18" charset="0"/>
                <a:cs typeface="Times New Roman" pitchFamily="18" charset="0"/>
              </a:rPr>
              <a:t>Web security</a:t>
            </a:r>
          </a:p>
          <a:p>
            <a:r>
              <a:rPr lang="en-US" dirty="0">
                <a:latin typeface="Times New Roman" pitchFamily="18" charset="0"/>
                <a:cs typeface="Times New Roman" pitchFamily="18" charset="0"/>
              </a:rPr>
              <a:t>VPN</a:t>
            </a:r>
          </a:p>
          <a:p>
            <a:endParaRPr lang="en-IN" dirty="0"/>
          </a:p>
        </p:txBody>
      </p:sp>
      <p:sp>
        <p:nvSpPr>
          <p:cNvPr id="4" name="Slide Number Placeholder 3"/>
          <p:cNvSpPr>
            <a:spLocks noGrp="1"/>
          </p:cNvSpPr>
          <p:nvPr>
            <p:ph type="sldNum" sz="quarter" idx="12"/>
          </p:nvPr>
        </p:nvSpPr>
        <p:spPr/>
        <p:txBody>
          <a:bodyPr/>
          <a:lstStyle/>
          <a:p>
            <a:fld id="{7F20FCA7-7CD6-4DC1-80B8-ACA47B4EEDB0}" type="slidenum">
              <a:rPr lang="en-IN" smtClean="0"/>
              <a:t>7</a:t>
            </a:fld>
            <a:endParaRPr lang="en-IN"/>
          </a:p>
        </p:txBody>
      </p:sp>
    </p:spTree>
    <p:extLst>
      <p:ext uri="{BB962C8B-B14F-4D97-AF65-F5344CB8AC3E}">
        <p14:creationId xmlns:p14="http://schemas.microsoft.com/office/powerpoint/2010/main" val="13100732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eaLnBrk="1" hangingPunct="1"/>
            <a:r>
              <a:rPr lang="en-US" smtClean="0"/>
              <a:t>Packet Filtering Routers </a:t>
            </a:r>
          </a:p>
        </p:txBody>
      </p:sp>
      <p:graphicFrame>
        <p:nvGraphicFramePr>
          <p:cNvPr id="1026" name="Object 4"/>
          <p:cNvGraphicFramePr>
            <a:graphicFrameLocks noChangeAspect="1"/>
          </p:cNvGraphicFramePr>
          <p:nvPr>
            <p:ph idx="1"/>
          </p:nvPr>
        </p:nvGraphicFramePr>
        <p:xfrm>
          <a:off x="1801285" y="2811463"/>
          <a:ext cx="8589433" cy="2105025"/>
        </p:xfrm>
        <a:graphic>
          <a:graphicData uri="http://schemas.openxmlformats.org/presentationml/2006/ole">
            <mc:AlternateContent xmlns:mc="http://schemas.openxmlformats.org/markup-compatibility/2006">
              <mc:Choice xmlns:v="urn:schemas-microsoft-com:vml" Requires="v">
                <p:oleObj spid="_x0000_s1027" name="Bitmap Image" r:id="rId3" imgW="6439799" imgH="2104762" progId="PBrush">
                  <p:embed/>
                </p:oleObj>
              </mc:Choice>
              <mc:Fallback>
                <p:oleObj name="Bitmap Image" r:id="rId3" imgW="6439799" imgH="2104762"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1285" y="2811463"/>
                        <a:ext cx="8589433"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168348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pPr eaLnBrk="1" hangingPunct="1"/>
            <a:r>
              <a:rPr lang="en-US" smtClean="0"/>
              <a:t>Packet-filtering Router</a:t>
            </a:r>
          </a:p>
        </p:txBody>
      </p:sp>
      <p:sp>
        <p:nvSpPr>
          <p:cNvPr id="3" name="Content Placeholder 2"/>
          <p:cNvSpPr>
            <a:spLocks noGrp="1"/>
          </p:cNvSpPr>
          <p:nvPr>
            <p:ph idx="1"/>
          </p:nvPr>
        </p:nvSpPr>
        <p:spPr>
          <a:xfrm>
            <a:off x="609600" y="1600201"/>
            <a:ext cx="11277600" cy="4525963"/>
          </a:xfrm>
        </p:spPr>
        <p:txBody>
          <a:bodyPr rtlCol="0">
            <a:normAutofit/>
          </a:bodyPr>
          <a:lstStyle/>
          <a:p>
            <a:pPr marL="60325" lvl="1" indent="-60325" algn="just" eaLnBrk="1" fontAlgn="auto" hangingPunct="1">
              <a:lnSpc>
                <a:spcPct val="200000"/>
              </a:lnSpc>
              <a:spcAft>
                <a:spcPts val="0"/>
              </a:spcAft>
              <a:buFont typeface="Arial" pitchFamily="34" charset="0"/>
              <a:buChar char="•"/>
              <a:defRPr/>
            </a:pPr>
            <a:r>
              <a:rPr lang="en-US" dirty="0" smtClean="0"/>
              <a:t>   Applies a set of rules to each incoming IP packet and then    forwards or discards the packet</a:t>
            </a:r>
          </a:p>
          <a:p>
            <a:pPr marL="60325" lvl="1" indent="-60325" algn="just" eaLnBrk="1" fontAlgn="auto" hangingPunct="1">
              <a:lnSpc>
                <a:spcPct val="200000"/>
              </a:lnSpc>
              <a:spcAft>
                <a:spcPts val="0"/>
              </a:spcAft>
              <a:buFont typeface="Arial" pitchFamily="34" charset="0"/>
              <a:buChar char="•"/>
              <a:defRPr/>
            </a:pPr>
            <a:r>
              <a:rPr lang="en-US" dirty="0" smtClean="0"/>
              <a:t>   Filter packets going in both directions.</a:t>
            </a:r>
          </a:p>
          <a:p>
            <a:pPr marL="60325" lvl="1" indent="-60325" algn="just" eaLnBrk="1" fontAlgn="auto" hangingPunct="1">
              <a:lnSpc>
                <a:spcPct val="200000"/>
              </a:lnSpc>
              <a:spcAft>
                <a:spcPts val="0"/>
              </a:spcAft>
              <a:buFont typeface="Arial" pitchFamily="34" charset="0"/>
              <a:buChar char="•"/>
              <a:defRPr/>
            </a:pPr>
            <a:r>
              <a:rPr lang="en-US" dirty="0" smtClean="0"/>
              <a:t>   The packet filter is typically set up as a list of rules based on matches to fields in the IP or TCP header.</a:t>
            </a:r>
          </a:p>
          <a:p>
            <a:pPr marL="60325" lvl="1" indent="-60325" algn="just" eaLnBrk="1" fontAlgn="auto" hangingPunct="1">
              <a:lnSpc>
                <a:spcPct val="200000"/>
              </a:lnSpc>
              <a:spcAft>
                <a:spcPts val="0"/>
              </a:spcAft>
              <a:buFont typeface="Arial" pitchFamily="34" charset="0"/>
              <a:buChar char="•"/>
              <a:defRPr/>
            </a:pPr>
            <a:r>
              <a:rPr lang="en-US" dirty="0" smtClean="0"/>
              <a:t>   Two default policies (discard or forward)</a:t>
            </a:r>
          </a:p>
          <a:p>
            <a:pPr algn="just" eaLnBrk="1" fontAlgn="auto" hangingPunct="1">
              <a:lnSpc>
                <a:spcPct val="200000"/>
              </a:lnSpc>
              <a:spcAft>
                <a:spcPts val="0"/>
              </a:spcAft>
              <a:buFont typeface="Arial" pitchFamily="34" charset="0"/>
              <a:buChar char="•"/>
              <a:defRPr/>
            </a:pPr>
            <a:endParaRPr lang="en-US" dirty="0"/>
          </a:p>
        </p:txBody>
      </p:sp>
    </p:spTree>
    <p:extLst>
      <p:ext uri="{BB962C8B-B14F-4D97-AF65-F5344CB8AC3E}">
        <p14:creationId xmlns:p14="http://schemas.microsoft.com/office/powerpoint/2010/main" val="25738193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pPr eaLnBrk="1" hangingPunct="1"/>
            <a:r>
              <a:rPr lang="en-US" smtClean="0"/>
              <a:t>Packet Filtering</a:t>
            </a:r>
          </a:p>
        </p:txBody>
      </p:sp>
      <p:pic>
        <p:nvPicPr>
          <p:cNvPr id="81923" name="Picture 4" descr="Packet Filtering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97536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49807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pPr eaLnBrk="1" hangingPunct="1"/>
            <a:r>
              <a:rPr lang="en-US" smtClean="0"/>
              <a:t>Pros and Cons</a:t>
            </a:r>
          </a:p>
        </p:txBody>
      </p:sp>
      <p:sp>
        <p:nvSpPr>
          <p:cNvPr id="82947" name="Content Placeholder 2"/>
          <p:cNvSpPr>
            <a:spLocks noGrp="1"/>
          </p:cNvSpPr>
          <p:nvPr>
            <p:ph idx="1"/>
          </p:nvPr>
        </p:nvSpPr>
        <p:spPr/>
        <p:txBody>
          <a:bodyPr/>
          <a:lstStyle/>
          <a:p>
            <a:pPr eaLnBrk="1" hangingPunct="1">
              <a:lnSpc>
                <a:spcPct val="150000"/>
              </a:lnSpc>
            </a:pPr>
            <a:r>
              <a:rPr lang="en-US" smtClean="0"/>
              <a:t>Advantages:</a:t>
            </a:r>
          </a:p>
          <a:p>
            <a:pPr lvl="1" eaLnBrk="1" hangingPunct="1">
              <a:lnSpc>
                <a:spcPct val="150000"/>
              </a:lnSpc>
            </a:pPr>
            <a:r>
              <a:rPr lang="en-US" smtClean="0"/>
              <a:t>Simplicity</a:t>
            </a:r>
          </a:p>
          <a:p>
            <a:pPr lvl="1" eaLnBrk="1" hangingPunct="1">
              <a:lnSpc>
                <a:spcPct val="150000"/>
              </a:lnSpc>
            </a:pPr>
            <a:r>
              <a:rPr lang="en-US" smtClean="0"/>
              <a:t>Transparency to users</a:t>
            </a:r>
          </a:p>
          <a:p>
            <a:pPr lvl="1" eaLnBrk="1" hangingPunct="1">
              <a:lnSpc>
                <a:spcPct val="150000"/>
              </a:lnSpc>
            </a:pPr>
            <a:r>
              <a:rPr lang="en-US" smtClean="0"/>
              <a:t>High speed</a:t>
            </a:r>
          </a:p>
          <a:p>
            <a:pPr eaLnBrk="1" hangingPunct="1">
              <a:lnSpc>
                <a:spcPct val="150000"/>
              </a:lnSpc>
            </a:pPr>
            <a:r>
              <a:rPr lang="en-US" smtClean="0"/>
              <a:t>Disadvantages:</a:t>
            </a:r>
          </a:p>
          <a:p>
            <a:pPr lvl="1" eaLnBrk="1" hangingPunct="1">
              <a:lnSpc>
                <a:spcPct val="150000"/>
              </a:lnSpc>
            </a:pPr>
            <a:r>
              <a:rPr lang="en-US" smtClean="0"/>
              <a:t>Difficulty of setting up packet filter rules</a:t>
            </a:r>
          </a:p>
          <a:p>
            <a:pPr lvl="1" eaLnBrk="1" hangingPunct="1">
              <a:lnSpc>
                <a:spcPct val="150000"/>
              </a:lnSpc>
            </a:pPr>
            <a:r>
              <a:rPr lang="en-US" smtClean="0"/>
              <a:t>Lack of Authentication</a:t>
            </a:r>
          </a:p>
          <a:p>
            <a:pPr eaLnBrk="1" hangingPunct="1">
              <a:lnSpc>
                <a:spcPct val="150000"/>
              </a:lnSpc>
            </a:pPr>
            <a:endParaRPr lang="en-US" smtClean="0"/>
          </a:p>
        </p:txBody>
      </p:sp>
    </p:spTree>
    <p:extLst>
      <p:ext uri="{BB962C8B-B14F-4D97-AF65-F5344CB8AC3E}">
        <p14:creationId xmlns:p14="http://schemas.microsoft.com/office/powerpoint/2010/main" val="35536752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pPr eaLnBrk="1" hangingPunct="1"/>
            <a:r>
              <a:rPr lang="en-US" smtClean="0"/>
              <a:t>Application Level Gateway</a:t>
            </a:r>
          </a:p>
        </p:txBody>
      </p:sp>
      <p:graphicFrame>
        <p:nvGraphicFramePr>
          <p:cNvPr id="2050" name="Object 4"/>
          <p:cNvGraphicFramePr>
            <a:graphicFrameLocks noChangeAspect="1"/>
          </p:cNvGraphicFramePr>
          <p:nvPr>
            <p:ph idx="1"/>
          </p:nvPr>
        </p:nvGraphicFramePr>
        <p:xfrm>
          <a:off x="1911351" y="1524000"/>
          <a:ext cx="8369300" cy="1828800"/>
        </p:xfrm>
        <a:graphic>
          <a:graphicData uri="http://schemas.openxmlformats.org/presentationml/2006/ole">
            <mc:AlternateContent xmlns:mc="http://schemas.openxmlformats.org/markup-compatibility/2006">
              <mc:Choice xmlns:v="urn:schemas-microsoft-com:vml" Requires="v">
                <p:oleObj spid="_x0000_s2051" name="Bitmap Image" r:id="rId3" imgW="6276190" imgH="2352381" progId="PBrush">
                  <p:embed/>
                </p:oleObj>
              </mc:Choice>
              <mc:Fallback>
                <p:oleObj name="Bitmap Image" r:id="rId3" imgW="6276190" imgH="2352381"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1351" y="1524000"/>
                        <a:ext cx="83693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2" name="Rectangle 4"/>
          <p:cNvSpPr>
            <a:spLocks noChangeArrowheads="1"/>
          </p:cNvSpPr>
          <p:nvPr/>
        </p:nvSpPr>
        <p:spPr bwMode="auto">
          <a:xfrm>
            <a:off x="304800" y="3276600"/>
            <a:ext cx="115824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65113" indent="-265113" algn="just">
              <a:lnSpc>
                <a:spcPct val="150000"/>
              </a:lnSpc>
              <a:spcBef>
                <a:spcPts val="250"/>
              </a:spcBef>
              <a:buClr>
                <a:schemeClr val="accent1"/>
              </a:buClr>
              <a:buSzPct val="80000"/>
              <a:buFont typeface="Wingdings 2" pitchFamily="18" charset="2"/>
              <a:buChar char=""/>
            </a:pPr>
            <a:r>
              <a:rPr lang="en-US" sz="2400">
                <a:latin typeface="Times New Roman" pitchFamily="18" charset="0"/>
                <a:cs typeface="Times New Roman" pitchFamily="18" charset="0"/>
              </a:rPr>
              <a:t>Gateway sits between user on inside and server on outside. Instead of talking directly, user and server talk through proxy.</a:t>
            </a:r>
          </a:p>
          <a:p>
            <a:pPr marL="265113" indent="-265113" algn="just">
              <a:lnSpc>
                <a:spcPct val="150000"/>
              </a:lnSpc>
              <a:spcBef>
                <a:spcPts val="250"/>
              </a:spcBef>
              <a:buClr>
                <a:schemeClr val="accent1"/>
              </a:buClr>
              <a:buSzPct val="80000"/>
              <a:buFont typeface="Wingdings 2" pitchFamily="18" charset="2"/>
              <a:buChar char=""/>
            </a:pPr>
            <a:r>
              <a:rPr lang="en-US" sz="2400">
                <a:latin typeface="Times New Roman" pitchFamily="18" charset="0"/>
                <a:cs typeface="Times New Roman" pitchFamily="18" charset="0"/>
              </a:rPr>
              <a:t>For example, ftp server may not allow files greater than a set size.</a:t>
            </a:r>
          </a:p>
          <a:p>
            <a:pPr marL="265113" indent="-265113" algn="just">
              <a:lnSpc>
                <a:spcPct val="150000"/>
              </a:lnSpc>
              <a:spcBef>
                <a:spcPts val="250"/>
              </a:spcBef>
              <a:buClr>
                <a:schemeClr val="accent1"/>
              </a:buClr>
              <a:buSzPct val="80000"/>
              <a:buFont typeface="Wingdings 2" pitchFamily="18" charset="2"/>
              <a:buChar char=""/>
            </a:pPr>
            <a:r>
              <a:rPr lang="en-US" sz="2400">
                <a:latin typeface="Times New Roman" pitchFamily="18" charset="0"/>
                <a:cs typeface="Times New Roman" pitchFamily="18" charset="0"/>
              </a:rPr>
              <a:t>A mail server is an example of an application gateway</a:t>
            </a:r>
          </a:p>
          <a:p>
            <a:pPr marL="547688" lvl="1" indent="-200025" algn="just">
              <a:lnSpc>
                <a:spcPct val="150000"/>
              </a:lnSpc>
              <a:spcBef>
                <a:spcPts val="250"/>
              </a:spcBef>
              <a:buClr>
                <a:schemeClr val="accent1"/>
              </a:buClr>
              <a:buSzPct val="100000"/>
              <a:buFont typeface="Verdana" pitchFamily="34" charset="0"/>
              <a:buChar char="◦"/>
            </a:pPr>
            <a:r>
              <a:rPr lang="en-US" sz="2400">
                <a:latin typeface="Times New Roman" pitchFamily="18" charset="0"/>
                <a:cs typeface="Times New Roman" pitchFamily="18" charset="0"/>
              </a:rPr>
              <a:t>Can’t deposit mail in recipient’s mail server without passing through sender’s mail server </a:t>
            </a:r>
          </a:p>
          <a:p>
            <a:pPr marL="265113" indent="-265113" algn="just">
              <a:lnSpc>
                <a:spcPct val="150000"/>
              </a:lnSpc>
              <a:spcBef>
                <a:spcPts val="250"/>
              </a:spcBef>
              <a:buClr>
                <a:schemeClr val="accent1"/>
              </a:buClr>
              <a:buSzPct val="80000"/>
              <a:buFont typeface="Wingdings 2" pitchFamily="18" charset="2"/>
              <a:buChar char=""/>
            </a:pPr>
            <a:endParaRPr lang="en-US" sz="2400">
              <a:latin typeface="Times New Roman" pitchFamily="18" charset="0"/>
              <a:cs typeface="Times New Roman" pitchFamily="18" charset="0"/>
            </a:endParaRPr>
          </a:p>
          <a:p>
            <a:pPr marL="265113" indent="-265113" algn="just">
              <a:lnSpc>
                <a:spcPct val="150000"/>
              </a:lnSpc>
              <a:spcBef>
                <a:spcPts val="250"/>
              </a:spcBef>
              <a:buClr>
                <a:schemeClr val="accent1"/>
              </a:buClr>
              <a:buSzPct val="80000"/>
              <a:buFont typeface="Wingdings 2" pitchFamily="18" charset="2"/>
              <a:buChar char=""/>
            </a:pPr>
            <a:endParaRPr lang="en-US" sz="2400">
              <a:latin typeface="Times New Roman" pitchFamily="18" charset="0"/>
              <a:cs typeface="Times New Roman" pitchFamily="18" charset="0"/>
            </a:endParaRPr>
          </a:p>
          <a:p>
            <a:pPr marL="265113" indent="-265113" algn="just">
              <a:lnSpc>
                <a:spcPct val="150000"/>
              </a:lnSpc>
              <a:spcBef>
                <a:spcPts val="250"/>
              </a:spcBef>
              <a:buClr>
                <a:schemeClr val="accent1"/>
              </a:buClr>
              <a:buSzPct val="80000"/>
              <a:buFont typeface="Wingdings 2" pitchFamily="18" charset="2"/>
              <a:buChar char=""/>
            </a:pPr>
            <a:endParaRPr lang="en-US" sz="2400">
              <a:latin typeface="Times New Roman" pitchFamily="18" charset="0"/>
              <a:cs typeface="Times New Roman" pitchFamily="18" charset="0"/>
            </a:endParaRPr>
          </a:p>
        </p:txBody>
      </p:sp>
    </p:spTree>
    <p:extLst>
      <p:ext uri="{BB962C8B-B14F-4D97-AF65-F5344CB8AC3E}">
        <p14:creationId xmlns:p14="http://schemas.microsoft.com/office/powerpoint/2010/main" val="36182923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pPr eaLnBrk="1" hangingPunct="1"/>
            <a:r>
              <a:rPr lang="en-US" smtClean="0"/>
              <a:t>Application Level gateway</a:t>
            </a:r>
          </a:p>
        </p:txBody>
      </p:sp>
      <p:sp>
        <p:nvSpPr>
          <p:cNvPr id="3" name="Content Placeholder 2"/>
          <p:cNvSpPr>
            <a:spLocks noGrp="1"/>
          </p:cNvSpPr>
          <p:nvPr>
            <p:ph idx="1"/>
          </p:nvPr>
        </p:nvSpPr>
        <p:spPr/>
        <p:txBody>
          <a:bodyPr rtlCol="0">
            <a:normAutofit fontScale="92500" lnSpcReduction="10000"/>
          </a:bodyPr>
          <a:lstStyle/>
          <a:p>
            <a:pPr algn="just" eaLnBrk="1" fontAlgn="auto" hangingPunct="1">
              <a:spcAft>
                <a:spcPts val="0"/>
              </a:spcAft>
              <a:buFont typeface="Arial" pitchFamily="34" charset="0"/>
              <a:buChar char="•"/>
              <a:defRPr/>
            </a:pPr>
            <a:r>
              <a:rPr lang="en-US" dirty="0" smtClean="0"/>
              <a:t>Application-level Gateway</a:t>
            </a:r>
          </a:p>
          <a:p>
            <a:pPr lvl="1" algn="just" eaLnBrk="1" fontAlgn="auto" hangingPunct="1">
              <a:spcAft>
                <a:spcPts val="0"/>
              </a:spcAft>
              <a:buFont typeface="Arial" pitchFamily="34" charset="0"/>
              <a:buChar char="–"/>
              <a:defRPr/>
            </a:pPr>
            <a:r>
              <a:rPr lang="en-US" dirty="0" smtClean="0"/>
              <a:t>Also called proxy server</a:t>
            </a:r>
          </a:p>
          <a:p>
            <a:pPr lvl="1" algn="just" eaLnBrk="1" fontAlgn="auto" hangingPunct="1">
              <a:spcAft>
                <a:spcPts val="0"/>
              </a:spcAft>
              <a:buFont typeface="Arial" pitchFamily="34" charset="0"/>
              <a:buChar char="–"/>
              <a:defRPr/>
            </a:pPr>
            <a:r>
              <a:rPr lang="en-US" dirty="0" smtClean="0"/>
              <a:t>Acts as a relay of application-level traffic</a:t>
            </a:r>
          </a:p>
          <a:p>
            <a:pPr lvl="1" algn="just" eaLnBrk="1" fontAlgn="auto" hangingPunct="1">
              <a:spcAft>
                <a:spcPts val="0"/>
              </a:spcAft>
              <a:buFont typeface="Arial" pitchFamily="34" charset="0"/>
              <a:buNone/>
              <a:defRPr/>
            </a:pPr>
            <a:endParaRPr lang="en-US" dirty="0" smtClean="0"/>
          </a:p>
          <a:p>
            <a:pPr algn="just" eaLnBrk="1" fontAlgn="auto" hangingPunct="1">
              <a:spcAft>
                <a:spcPts val="0"/>
              </a:spcAft>
              <a:buFont typeface="Arial" pitchFamily="34" charset="0"/>
              <a:buChar char="•"/>
              <a:defRPr/>
            </a:pPr>
            <a:r>
              <a:rPr lang="en-US" dirty="0" smtClean="0"/>
              <a:t>Advantages:</a:t>
            </a:r>
          </a:p>
          <a:p>
            <a:pPr lvl="1" algn="just" eaLnBrk="1" fontAlgn="auto" hangingPunct="1">
              <a:spcAft>
                <a:spcPts val="0"/>
              </a:spcAft>
              <a:buFont typeface="Arial" pitchFamily="34" charset="0"/>
              <a:buChar char="–"/>
              <a:defRPr/>
            </a:pPr>
            <a:r>
              <a:rPr lang="en-US" dirty="0" smtClean="0"/>
              <a:t>Higher security than packet filters</a:t>
            </a:r>
          </a:p>
          <a:p>
            <a:pPr lvl="1" algn="just" eaLnBrk="1" fontAlgn="auto" hangingPunct="1">
              <a:spcAft>
                <a:spcPts val="0"/>
              </a:spcAft>
              <a:buFont typeface="Arial" pitchFamily="34" charset="0"/>
              <a:buChar char="–"/>
              <a:defRPr/>
            </a:pPr>
            <a:r>
              <a:rPr lang="en-US" dirty="0" smtClean="0"/>
              <a:t>Only need to scrutinize a few allowable applications</a:t>
            </a:r>
          </a:p>
          <a:p>
            <a:pPr lvl="1" algn="just" eaLnBrk="1" fontAlgn="auto" hangingPunct="1">
              <a:spcAft>
                <a:spcPts val="0"/>
              </a:spcAft>
              <a:buFont typeface="Arial" pitchFamily="34" charset="0"/>
              <a:buChar char="–"/>
              <a:defRPr/>
            </a:pPr>
            <a:r>
              <a:rPr lang="en-US" dirty="0" smtClean="0"/>
              <a:t>Easy to log and audit all incoming traffic</a:t>
            </a:r>
          </a:p>
          <a:p>
            <a:pPr lvl="1" algn="just" eaLnBrk="1" fontAlgn="auto" hangingPunct="1">
              <a:spcAft>
                <a:spcPts val="0"/>
              </a:spcAft>
              <a:buFont typeface="Arial" pitchFamily="34" charset="0"/>
              <a:buNone/>
              <a:defRPr/>
            </a:pPr>
            <a:endParaRPr lang="en-US" dirty="0" smtClean="0"/>
          </a:p>
          <a:p>
            <a:pPr algn="just" eaLnBrk="1" fontAlgn="auto" hangingPunct="1">
              <a:spcAft>
                <a:spcPts val="0"/>
              </a:spcAft>
              <a:buFont typeface="Arial" pitchFamily="34" charset="0"/>
              <a:buChar char="•"/>
              <a:defRPr/>
            </a:pPr>
            <a:r>
              <a:rPr lang="en-US" dirty="0" smtClean="0"/>
              <a:t>Disadvantages:</a:t>
            </a:r>
          </a:p>
          <a:p>
            <a:pPr lvl="1" algn="just" eaLnBrk="1" fontAlgn="auto" hangingPunct="1">
              <a:spcAft>
                <a:spcPts val="0"/>
              </a:spcAft>
              <a:buFont typeface="Arial" pitchFamily="34" charset="0"/>
              <a:buChar char="–"/>
              <a:defRPr/>
            </a:pPr>
            <a:r>
              <a:rPr lang="en-US" dirty="0" smtClean="0"/>
              <a:t>Additional processing overhead on each connection.</a:t>
            </a:r>
          </a:p>
          <a:p>
            <a:pPr algn="just" eaLnBrk="1" fontAlgn="auto" hangingPunct="1">
              <a:spcAft>
                <a:spcPts val="0"/>
              </a:spcAft>
              <a:buFont typeface="Arial" pitchFamily="34" charset="0"/>
              <a:buChar char="•"/>
              <a:defRPr/>
            </a:pPr>
            <a:endParaRPr lang="en-US" dirty="0"/>
          </a:p>
        </p:txBody>
      </p:sp>
    </p:spTree>
    <p:extLst>
      <p:ext uri="{BB962C8B-B14F-4D97-AF65-F5344CB8AC3E}">
        <p14:creationId xmlns:p14="http://schemas.microsoft.com/office/powerpoint/2010/main" val="13422424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p:txBody>
          <a:bodyPr/>
          <a:lstStyle/>
          <a:p>
            <a:pPr eaLnBrk="1" hangingPunct="1"/>
            <a:r>
              <a:rPr lang="en-US" smtClean="0"/>
              <a:t>Circuit Level Gateway</a:t>
            </a:r>
          </a:p>
        </p:txBody>
      </p:sp>
      <p:graphicFrame>
        <p:nvGraphicFramePr>
          <p:cNvPr id="3074" name="Object 4"/>
          <p:cNvGraphicFramePr>
            <a:graphicFrameLocks noChangeAspect="1"/>
          </p:cNvGraphicFramePr>
          <p:nvPr/>
        </p:nvGraphicFramePr>
        <p:xfrm>
          <a:off x="1016000" y="2057400"/>
          <a:ext cx="10363200" cy="3200400"/>
        </p:xfrm>
        <a:graphic>
          <a:graphicData uri="http://schemas.openxmlformats.org/presentationml/2006/ole">
            <mc:AlternateContent xmlns:mc="http://schemas.openxmlformats.org/markup-compatibility/2006">
              <mc:Choice xmlns:v="urn:schemas-microsoft-com:vml" Requires="v">
                <p:oleObj spid="_x0000_s3075" name="Bitmap Image" r:id="rId3" imgW="6335009" imgH="2591162" progId="PBrush">
                  <p:embed/>
                </p:oleObj>
              </mc:Choice>
              <mc:Fallback>
                <p:oleObj name="Bitmap Image" r:id="rId3" imgW="6335009" imgH="2591162"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2057400"/>
                        <a:ext cx="10363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372842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eaLnBrk="1" hangingPunct="1"/>
            <a:r>
              <a:rPr lang="en-US" smtClean="0"/>
              <a:t>Circuit Level Gateway</a:t>
            </a:r>
          </a:p>
        </p:txBody>
      </p:sp>
      <p:sp>
        <p:nvSpPr>
          <p:cNvPr id="84995" name="Content Placeholder 2"/>
          <p:cNvSpPr>
            <a:spLocks noGrp="1"/>
          </p:cNvSpPr>
          <p:nvPr>
            <p:ph idx="1"/>
          </p:nvPr>
        </p:nvSpPr>
        <p:spPr>
          <a:xfrm>
            <a:off x="609600" y="1371601"/>
            <a:ext cx="10972800" cy="4525963"/>
          </a:xfrm>
        </p:spPr>
        <p:txBody>
          <a:bodyPr/>
          <a:lstStyle/>
          <a:p>
            <a:pPr algn="just" eaLnBrk="1" hangingPunct="1">
              <a:lnSpc>
                <a:spcPct val="150000"/>
              </a:lnSpc>
            </a:pPr>
            <a:r>
              <a:rPr lang="en-US" smtClean="0"/>
              <a:t>Circuit-level Gateway</a:t>
            </a:r>
          </a:p>
          <a:p>
            <a:pPr lvl="1" algn="just" eaLnBrk="1" hangingPunct="1">
              <a:lnSpc>
                <a:spcPct val="150000"/>
              </a:lnSpc>
            </a:pPr>
            <a:r>
              <a:rPr lang="en-US" smtClean="0"/>
              <a:t>Stand-alone system or</a:t>
            </a:r>
          </a:p>
          <a:p>
            <a:pPr lvl="1" algn="just" eaLnBrk="1" hangingPunct="1">
              <a:lnSpc>
                <a:spcPct val="150000"/>
              </a:lnSpc>
            </a:pPr>
            <a:r>
              <a:rPr lang="en-US" smtClean="0"/>
              <a:t>Specialized function performed by an Application-level Gateway</a:t>
            </a:r>
          </a:p>
          <a:p>
            <a:pPr lvl="1" algn="just" eaLnBrk="1" hangingPunct="1">
              <a:lnSpc>
                <a:spcPct val="150000"/>
              </a:lnSpc>
            </a:pPr>
            <a:r>
              <a:rPr lang="en-US" smtClean="0"/>
              <a:t>Sets up two TCP connections</a:t>
            </a:r>
          </a:p>
          <a:p>
            <a:pPr lvl="1" algn="just" eaLnBrk="1" hangingPunct="1">
              <a:lnSpc>
                <a:spcPct val="150000"/>
              </a:lnSpc>
            </a:pPr>
            <a:r>
              <a:rPr lang="en-US" smtClean="0"/>
              <a:t>The gateway typically relays TCP segments from one connection to the other without examining the contents</a:t>
            </a:r>
          </a:p>
        </p:txBody>
      </p:sp>
    </p:spTree>
    <p:extLst>
      <p:ext uri="{BB962C8B-B14F-4D97-AF65-F5344CB8AC3E}">
        <p14:creationId xmlns:p14="http://schemas.microsoft.com/office/powerpoint/2010/main" val="11903309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609600" y="274638"/>
            <a:ext cx="10972800" cy="868362"/>
          </a:xfrm>
        </p:spPr>
        <p:txBody>
          <a:bodyPr/>
          <a:lstStyle/>
          <a:p>
            <a:pPr eaLnBrk="1" hangingPunct="1"/>
            <a:r>
              <a:rPr lang="en-US" smtClean="0"/>
              <a:t>Circuit Level Gateway</a:t>
            </a:r>
          </a:p>
        </p:txBody>
      </p:sp>
      <p:sp>
        <p:nvSpPr>
          <p:cNvPr id="86019" name="Content Placeholder 2"/>
          <p:cNvSpPr>
            <a:spLocks noGrp="1"/>
          </p:cNvSpPr>
          <p:nvPr>
            <p:ph idx="1"/>
          </p:nvPr>
        </p:nvSpPr>
        <p:spPr>
          <a:xfrm>
            <a:off x="406400" y="1189038"/>
            <a:ext cx="11480800" cy="4525962"/>
          </a:xfrm>
        </p:spPr>
        <p:txBody>
          <a:bodyPr/>
          <a:lstStyle/>
          <a:p>
            <a:pPr marL="509588" lvl="1" indent="-284163" algn="just" eaLnBrk="1" hangingPunct="1">
              <a:lnSpc>
                <a:spcPct val="150000"/>
              </a:lnSpc>
            </a:pPr>
            <a:r>
              <a:rPr lang="en-US" smtClean="0"/>
              <a:t>The security function consists of determining which connections will be allowed</a:t>
            </a:r>
          </a:p>
          <a:p>
            <a:pPr marL="509588" lvl="1" indent="-284163" algn="just" eaLnBrk="1" hangingPunct="1">
              <a:lnSpc>
                <a:spcPct val="150000"/>
              </a:lnSpc>
            </a:pPr>
            <a:r>
              <a:rPr lang="en-US" smtClean="0"/>
              <a:t>Typically use is a situation in which the system administrator trusts the internal users</a:t>
            </a:r>
          </a:p>
          <a:p>
            <a:pPr marL="509588" lvl="1" indent="-284163" algn="just" eaLnBrk="1" hangingPunct="1">
              <a:lnSpc>
                <a:spcPct val="150000"/>
              </a:lnSpc>
            </a:pPr>
            <a:r>
              <a:rPr lang="en-US" smtClean="0"/>
              <a:t>An example is the SOCKS package</a:t>
            </a:r>
          </a:p>
        </p:txBody>
      </p:sp>
      <p:pic>
        <p:nvPicPr>
          <p:cNvPr id="86020" name="Picture 8" descr="Circuit level Gatew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4076700"/>
            <a:ext cx="91440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13257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609600" y="274638"/>
            <a:ext cx="10972800" cy="868362"/>
          </a:xfrm>
        </p:spPr>
        <p:txBody>
          <a:bodyPr/>
          <a:lstStyle/>
          <a:p>
            <a:pPr eaLnBrk="1" hangingPunct="1"/>
            <a:r>
              <a:rPr lang="en-US" smtClean="0"/>
              <a:t>Bastion Host</a:t>
            </a:r>
          </a:p>
        </p:txBody>
      </p:sp>
      <p:sp>
        <p:nvSpPr>
          <p:cNvPr id="87043" name="Content Placeholder 2"/>
          <p:cNvSpPr>
            <a:spLocks noGrp="1"/>
          </p:cNvSpPr>
          <p:nvPr>
            <p:ph idx="1"/>
          </p:nvPr>
        </p:nvSpPr>
        <p:spPr>
          <a:xfrm>
            <a:off x="406400" y="1295400"/>
            <a:ext cx="11379200" cy="4525963"/>
          </a:xfrm>
        </p:spPr>
        <p:txBody>
          <a:bodyPr/>
          <a:lstStyle/>
          <a:p>
            <a:pPr marL="465138" lvl="1" indent="-404813" algn="just" eaLnBrk="1" hangingPunct="1">
              <a:lnSpc>
                <a:spcPct val="150000"/>
              </a:lnSpc>
            </a:pPr>
            <a:r>
              <a:rPr lang="en-US" smtClean="0"/>
              <a:t>A </a:t>
            </a:r>
            <a:r>
              <a:rPr lang="en-US" b="1" smtClean="0"/>
              <a:t>bastion host</a:t>
            </a:r>
            <a:r>
              <a:rPr lang="en-US" smtClean="0"/>
              <a:t> is a special purpose computer on a network specifically designed and configured to withstand attacks. </a:t>
            </a:r>
          </a:p>
          <a:p>
            <a:pPr marL="465138" lvl="1" indent="-404813" algn="just" eaLnBrk="1" hangingPunct="1">
              <a:lnSpc>
                <a:spcPct val="150000"/>
              </a:lnSpc>
            </a:pPr>
            <a:r>
              <a:rPr lang="en-US" smtClean="0"/>
              <a:t>A system identified by the firewall administrator as a critical strong point in the network´s security.</a:t>
            </a:r>
          </a:p>
          <a:p>
            <a:pPr marL="465138" lvl="1" indent="-404813" algn="just" eaLnBrk="1" hangingPunct="1">
              <a:lnSpc>
                <a:spcPct val="150000"/>
              </a:lnSpc>
            </a:pPr>
            <a:r>
              <a:rPr lang="en-US" smtClean="0"/>
              <a:t>The bastion host serves as a platform for an application-level or circuit-level gateway</a:t>
            </a:r>
          </a:p>
          <a:p>
            <a:pPr marL="465138" lvl="1" indent="-404813" algn="just" eaLnBrk="1" hangingPunct="1">
              <a:lnSpc>
                <a:spcPct val="150000"/>
              </a:lnSpc>
            </a:pPr>
            <a:r>
              <a:rPr lang="en-AU" smtClean="0"/>
              <a:t>Highly secure host system</a:t>
            </a:r>
            <a:endParaRPr lang="en-US" smtClean="0"/>
          </a:p>
        </p:txBody>
      </p:sp>
    </p:spTree>
    <p:extLst>
      <p:ext uri="{BB962C8B-B14F-4D97-AF65-F5344CB8AC3E}">
        <p14:creationId xmlns:p14="http://schemas.microsoft.com/office/powerpoint/2010/main" val="206525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ROUTERS</a:t>
            </a:r>
            <a:endParaRPr lang="en-IN" dirty="0"/>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Computer network infrastructure consists of different types of components such as:</a:t>
            </a:r>
          </a:p>
          <a:p>
            <a:pPr algn="just"/>
            <a:r>
              <a:rPr lang="en-US" dirty="0">
                <a:latin typeface="Times New Roman" pitchFamily="18" charset="0"/>
                <a:cs typeface="Times New Roman" pitchFamily="18" charset="0"/>
              </a:rPr>
              <a:t>Firewalls</a:t>
            </a:r>
          </a:p>
          <a:p>
            <a:pPr algn="just"/>
            <a:r>
              <a:rPr lang="en-US" dirty="0">
                <a:latin typeface="Times New Roman" pitchFamily="18" charset="0"/>
                <a:cs typeface="Times New Roman" pitchFamily="18" charset="0"/>
              </a:rPr>
              <a:t>Routers</a:t>
            </a:r>
          </a:p>
          <a:p>
            <a:pPr algn="just"/>
            <a:r>
              <a:rPr lang="en-US" dirty="0">
                <a:latin typeface="Times New Roman" pitchFamily="18" charset="0"/>
                <a:cs typeface="Times New Roman" pitchFamily="18" charset="0"/>
              </a:rPr>
              <a:t>Switches</a:t>
            </a:r>
          </a:p>
          <a:p>
            <a:pPr algn="just"/>
            <a:r>
              <a:rPr lang="en-US" dirty="0">
                <a:latin typeface="Times New Roman" pitchFamily="18" charset="0"/>
                <a:cs typeface="Times New Roman" pitchFamily="18" charset="0"/>
              </a:rPr>
              <a:t>Modems</a:t>
            </a:r>
          </a:p>
          <a:p>
            <a:pPr algn="just"/>
            <a:r>
              <a:rPr lang="en-US" dirty="0">
                <a:latin typeface="Times New Roman" pitchFamily="18" charset="0"/>
                <a:cs typeface="Times New Roman" pitchFamily="18" charset="0"/>
              </a:rPr>
              <a:t>Servers</a:t>
            </a:r>
          </a:p>
          <a:p>
            <a:pPr algn="just"/>
            <a:r>
              <a:rPr lang="en-US" dirty="0">
                <a:latin typeface="Times New Roman" pitchFamily="18" charset="0"/>
                <a:cs typeface="Times New Roman" pitchFamily="18" charset="0"/>
              </a:rPr>
              <a:t>Every device that is connected to a network has security concerns.</a:t>
            </a:r>
          </a:p>
          <a:p>
            <a:pPr algn="just"/>
            <a:r>
              <a:rPr lang="en-US" dirty="0">
                <a:latin typeface="Times New Roman" pitchFamily="18" charset="0"/>
                <a:cs typeface="Times New Roman" pitchFamily="18" charset="0"/>
              </a:rPr>
              <a:t>Each of the components in network needs to be adequately secured.</a:t>
            </a:r>
          </a:p>
          <a:p>
            <a:pPr marL="0" indent="0">
              <a:buNone/>
            </a:pPr>
            <a:endParaRPr lang="en-IN" dirty="0"/>
          </a:p>
        </p:txBody>
      </p:sp>
      <p:sp>
        <p:nvSpPr>
          <p:cNvPr id="4" name="Slide Number Placeholder 3"/>
          <p:cNvSpPr>
            <a:spLocks noGrp="1"/>
          </p:cNvSpPr>
          <p:nvPr>
            <p:ph type="sldNum" sz="quarter" idx="12"/>
          </p:nvPr>
        </p:nvSpPr>
        <p:spPr/>
        <p:txBody>
          <a:bodyPr/>
          <a:lstStyle/>
          <a:p>
            <a:fld id="{7F20FCA7-7CD6-4DC1-80B8-ACA47B4EEDB0}" type="slidenum">
              <a:rPr lang="en-IN" smtClean="0"/>
              <a:t>8</a:t>
            </a:fld>
            <a:endParaRPr lang="en-IN"/>
          </a:p>
        </p:txBody>
      </p:sp>
    </p:spTree>
    <p:extLst>
      <p:ext uri="{BB962C8B-B14F-4D97-AF65-F5344CB8AC3E}">
        <p14:creationId xmlns:p14="http://schemas.microsoft.com/office/powerpoint/2010/main" val="35561720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pPr eaLnBrk="1" hangingPunct="1"/>
            <a:r>
              <a:rPr lang="en-US" smtClean="0"/>
              <a:t>Bastion Host</a:t>
            </a:r>
          </a:p>
        </p:txBody>
      </p:sp>
      <p:sp>
        <p:nvSpPr>
          <p:cNvPr id="3" name="Content Placeholder 2"/>
          <p:cNvSpPr>
            <a:spLocks noGrp="1"/>
          </p:cNvSpPr>
          <p:nvPr>
            <p:ph idx="1"/>
          </p:nvPr>
        </p:nvSpPr>
        <p:spPr/>
        <p:txBody>
          <a:bodyPr rtlCol="0">
            <a:normAutofit/>
          </a:bodyPr>
          <a:lstStyle/>
          <a:p>
            <a:pPr marL="465138" lvl="1" indent="-404813" algn="just" eaLnBrk="1" fontAlgn="auto" hangingPunct="1">
              <a:lnSpc>
                <a:spcPct val="160000"/>
              </a:lnSpc>
              <a:spcAft>
                <a:spcPts val="0"/>
              </a:spcAft>
              <a:buClr>
                <a:schemeClr val="accent1"/>
              </a:buClr>
              <a:buSzPct val="80000"/>
              <a:buFont typeface="Arial" pitchFamily="34" charset="0"/>
              <a:buChar char="–"/>
              <a:defRPr/>
            </a:pPr>
            <a:r>
              <a:rPr lang="en-AU" dirty="0" smtClean="0"/>
              <a:t>Potentially exposed to "hostile or dislike" elements </a:t>
            </a:r>
          </a:p>
          <a:p>
            <a:pPr marL="465138" lvl="1" indent="-404813" algn="just" eaLnBrk="1" fontAlgn="auto" hangingPunct="1">
              <a:lnSpc>
                <a:spcPct val="160000"/>
              </a:lnSpc>
              <a:spcAft>
                <a:spcPts val="0"/>
              </a:spcAft>
              <a:buClr>
                <a:schemeClr val="accent1"/>
              </a:buClr>
              <a:buSzPct val="80000"/>
              <a:buFont typeface="Arial" pitchFamily="34" charset="0"/>
              <a:buChar char="–"/>
              <a:defRPr/>
            </a:pPr>
            <a:r>
              <a:rPr lang="en-AU" dirty="0" smtClean="0"/>
              <a:t>Hence is secured to withstand this </a:t>
            </a:r>
          </a:p>
          <a:p>
            <a:pPr marL="465138" lvl="1" indent="-404813" algn="just" eaLnBrk="1" fontAlgn="auto" hangingPunct="1">
              <a:lnSpc>
                <a:spcPct val="160000"/>
              </a:lnSpc>
              <a:spcAft>
                <a:spcPts val="0"/>
              </a:spcAft>
              <a:buClr>
                <a:schemeClr val="accent1"/>
              </a:buClr>
              <a:buSzPct val="100000"/>
              <a:buFont typeface="Arial" pitchFamily="34" charset="0"/>
              <a:buChar char="–"/>
              <a:defRPr/>
            </a:pPr>
            <a:r>
              <a:rPr lang="en-US" dirty="0" smtClean="0"/>
              <a:t>Disable all non-required services; keep it simple</a:t>
            </a:r>
          </a:p>
          <a:p>
            <a:pPr marL="465138" lvl="1" indent="-404813" algn="just" eaLnBrk="1" fontAlgn="auto" hangingPunct="1">
              <a:lnSpc>
                <a:spcPct val="160000"/>
              </a:lnSpc>
              <a:spcAft>
                <a:spcPts val="0"/>
              </a:spcAft>
              <a:buClr>
                <a:schemeClr val="accent1"/>
              </a:buClr>
              <a:buSzPct val="80000"/>
              <a:buFont typeface="Arial" pitchFamily="34" charset="0"/>
              <a:buChar char="–"/>
              <a:defRPr/>
            </a:pPr>
            <a:r>
              <a:rPr lang="en-AU" dirty="0" smtClean="0"/>
              <a:t>Trusted to enforce trusted separation between network connections</a:t>
            </a:r>
          </a:p>
          <a:p>
            <a:pPr marL="465138" lvl="1" indent="-404813" algn="just" eaLnBrk="1" fontAlgn="auto" hangingPunct="1">
              <a:lnSpc>
                <a:spcPct val="160000"/>
              </a:lnSpc>
              <a:spcAft>
                <a:spcPts val="0"/>
              </a:spcAft>
              <a:buClr>
                <a:schemeClr val="accent1"/>
              </a:buClr>
              <a:buSzPct val="80000"/>
              <a:buFont typeface="Arial" pitchFamily="34" charset="0"/>
              <a:buChar char="–"/>
              <a:defRPr/>
            </a:pPr>
            <a:r>
              <a:rPr lang="en-AU" dirty="0" smtClean="0"/>
              <a:t>Runs circuit / application level gateways </a:t>
            </a:r>
          </a:p>
          <a:p>
            <a:pPr marL="465138" lvl="1" indent="-404813" algn="just" eaLnBrk="1" fontAlgn="auto" hangingPunct="1">
              <a:lnSpc>
                <a:spcPct val="160000"/>
              </a:lnSpc>
              <a:spcAft>
                <a:spcPts val="0"/>
              </a:spcAft>
              <a:buClr>
                <a:schemeClr val="accent1"/>
              </a:buClr>
              <a:buSzPct val="100000"/>
              <a:buFont typeface="Arial" pitchFamily="34" charset="0"/>
              <a:buChar char="–"/>
              <a:defRPr/>
            </a:pPr>
            <a:r>
              <a:rPr lang="en-US" dirty="0" smtClean="0"/>
              <a:t>Install/modify services you want</a:t>
            </a:r>
            <a:endParaRPr lang="en-AU" dirty="0" smtClean="0"/>
          </a:p>
          <a:p>
            <a:pPr marL="465138" lvl="1" indent="-404813" algn="just" eaLnBrk="1" fontAlgn="auto" hangingPunct="1">
              <a:lnSpc>
                <a:spcPct val="160000"/>
              </a:lnSpc>
              <a:spcAft>
                <a:spcPts val="0"/>
              </a:spcAft>
              <a:buClr>
                <a:schemeClr val="accent1"/>
              </a:buClr>
              <a:buSzPct val="80000"/>
              <a:buFont typeface="Arial" pitchFamily="34" charset="0"/>
              <a:buChar char="–"/>
              <a:defRPr/>
            </a:pPr>
            <a:r>
              <a:rPr lang="en-AU" dirty="0" smtClean="0"/>
              <a:t>Or provides externally accessible services </a:t>
            </a:r>
          </a:p>
          <a:p>
            <a:pPr lvl="1" algn="just" eaLnBrk="1" fontAlgn="auto" hangingPunct="1">
              <a:lnSpc>
                <a:spcPct val="150000"/>
              </a:lnSpc>
              <a:spcAft>
                <a:spcPts val="0"/>
              </a:spcAft>
              <a:buFont typeface="Arial" pitchFamily="34" charset="0"/>
              <a:buChar char="–"/>
              <a:defRPr/>
            </a:pPr>
            <a:endParaRPr lang="en-US" dirty="0" smtClean="0"/>
          </a:p>
          <a:p>
            <a:pPr eaLnBrk="1" fontAlgn="auto" hangingPunct="1">
              <a:lnSpc>
                <a:spcPct val="150000"/>
              </a:lnSpc>
              <a:spcAft>
                <a:spcPts val="0"/>
              </a:spcAft>
              <a:buFont typeface="Arial" pitchFamily="34" charset="0"/>
              <a:buChar char="•"/>
              <a:defRPr/>
            </a:pPr>
            <a:endParaRPr lang="en-US" dirty="0"/>
          </a:p>
        </p:txBody>
      </p:sp>
    </p:spTree>
    <p:extLst>
      <p:ext uri="{BB962C8B-B14F-4D97-AF65-F5344CB8AC3E}">
        <p14:creationId xmlns:p14="http://schemas.microsoft.com/office/powerpoint/2010/main" val="2720077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eaLnBrk="1" fontAlgn="auto" hangingPunct="1">
              <a:spcAft>
                <a:spcPts val="0"/>
              </a:spcAft>
              <a:defRPr/>
            </a:pPr>
            <a:r>
              <a:rPr lang="sv-SE" b="1" dirty="0" smtClean="0">
                <a:effectLst>
                  <a:outerShdw blurRad="38100" dist="38100" dir="2700000" algn="tl">
                    <a:srgbClr val="C0C0C0"/>
                  </a:outerShdw>
                </a:effectLst>
              </a:rPr>
              <a:t>Firewall Configurations</a:t>
            </a:r>
            <a:endParaRPr lang="en-US" dirty="0"/>
          </a:p>
        </p:txBody>
      </p:sp>
      <p:sp>
        <p:nvSpPr>
          <p:cNvPr id="89091" name="Content Placeholder 2"/>
          <p:cNvSpPr>
            <a:spLocks noGrp="1"/>
          </p:cNvSpPr>
          <p:nvPr>
            <p:ph idx="1"/>
          </p:nvPr>
        </p:nvSpPr>
        <p:spPr/>
        <p:txBody>
          <a:bodyPr/>
          <a:lstStyle/>
          <a:p>
            <a:pPr algn="just" eaLnBrk="1" hangingPunct="1">
              <a:lnSpc>
                <a:spcPct val="150000"/>
              </a:lnSpc>
            </a:pPr>
            <a:r>
              <a:rPr lang="en-US" smtClean="0"/>
              <a:t>In addition to the use of simple configuration of a single system (single packet filtering router or single gateway), more complex configurations are possible</a:t>
            </a:r>
          </a:p>
          <a:p>
            <a:pPr algn="just" eaLnBrk="1" hangingPunct="1">
              <a:lnSpc>
                <a:spcPct val="150000"/>
              </a:lnSpc>
              <a:buFont typeface="Arial" charset="0"/>
              <a:buNone/>
            </a:pPr>
            <a:r>
              <a:rPr lang="en-US" b="1" smtClean="0"/>
              <a:t>Three common configurations</a:t>
            </a:r>
          </a:p>
          <a:p>
            <a:pPr algn="just" eaLnBrk="1" hangingPunct="1">
              <a:lnSpc>
                <a:spcPct val="150000"/>
              </a:lnSpc>
            </a:pPr>
            <a:r>
              <a:rPr lang="en-US" smtClean="0"/>
              <a:t>Screened host firewall system (single-homed bastion host)</a:t>
            </a:r>
          </a:p>
          <a:p>
            <a:pPr algn="just" eaLnBrk="1" hangingPunct="1">
              <a:lnSpc>
                <a:spcPct val="150000"/>
              </a:lnSpc>
            </a:pPr>
            <a:r>
              <a:rPr lang="en-US" smtClean="0"/>
              <a:t>Screened host firewall system (dual-homed bastion host)</a:t>
            </a:r>
          </a:p>
          <a:p>
            <a:pPr algn="just" eaLnBrk="1" hangingPunct="1">
              <a:lnSpc>
                <a:spcPct val="150000"/>
              </a:lnSpc>
            </a:pPr>
            <a:r>
              <a:rPr lang="en-US" smtClean="0"/>
              <a:t>Screened-subnet firewall system</a:t>
            </a:r>
          </a:p>
          <a:p>
            <a:pPr algn="just" eaLnBrk="1" hangingPunct="1">
              <a:lnSpc>
                <a:spcPct val="150000"/>
              </a:lnSpc>
              <a:buFont typeface="Arial" charset="0"/>
              <a:buNone/>
            </a:pPr>
            <a:endParaRPr lang="en-US" smtClean="0"/>
          </a:p>
          <a:p>
            <a:pPr algn="just" eaLnBrk="1" hangingPunct="1">
              <a:lnSpc>
                <a:spcPct val="150000"/>
              </a:lnSpc>
            </a:pPr>
            <a:endParaRPr lang="en-US" smtClean="0"/>
          </a:p>
        </p:txBody>
      </p:sp>
    </p:spTree>
    <p:extLst>
      <p:ext uri="{BB962C8B-B14F-4D97-AF65-F5344CB8AC3E}">
        <p14:creationId xmlns:p14="http://schemas.microsoft.com/office/powerpoint/2010/main" val="29293121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Screened host firewall system (single-homed bastion host)</a:t>
            </a:r>
          </a:p>
        </p:txBody>
      </p:sp>
      <p:graphicFrame>
        <p:nvGraphicFramePr>
          <p:cNvPr id="4098" name="Object 4"/>
          <p:cNvGraphicFramePr>
            <a:graphicFrameLocks noChangeAspect="1"/>
          </p:cNvGraphicFramePr>
          <p:nvPr/>
        </p:nvGraphicFramePr>
        <p:xfrm>
          <a:off x="1524001" y="2514601"/>
          <a:ext cx="9453033" cy="2538413"/>
        </p:xfrm>
        <a:graphic>
          <a:graphicData uri="http://schemas.openxmlformats.org/presentationml/2006/ole">
            <mc:AlternateContent xmlns:mc="http://schemas.openxmlformats.org/markup-compatibility/2006">
              <mc:Choice xmlns:v="urn:schemas-microsoft-com:vml" Requires="v">
                <p:oleObj spid="_x0000_s4099" name="Bitmap Image" r:id="rId3" imgW="8085714" imgH="2895238" progId="PBrush">
                  <p:embed/>
                </p:oleObj>
              </mc:Choice>
              <mc:Fallback>
                <p:oleObj name="Bitmap Image" r:id="rId3" imgW="8085714" imgH="2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2514601"/>
                        <a:ext cx="9453033" cy="253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399626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pPr eaLnBrk="1" hangingPunct="1"/>
            <a:r>
              <a:rPr lang="en-US" smtClean="0"/>
              <a:t>Firewall Configuration</a:t>
            </a:r>
          </a:p>
        </p:txBody>
      </p:sp>
      <p:sp>
        <p:nvSpPr>
          <p:cNvPr id="93187" name="Content Placeholder 2"/>
          <p:cNvSpPr>
            <a:spLocks noGrp="1"/>
          </p:cNvSpPr>
          <p:nvPr>
            <p:ph idx="1"/>
          </p:nvPr>
        </p:nvSpPr>
        <p:spPr/>
        <p:txBody>
          <a:bodyPr/>
          <a:lstStyle/>
          <a:p>
            <a:pPr algn="just" eaLnBrk="1" hangingPunct="1">
              <a:lnSpc>
                <a:spcPct val="150000"/>
              </a:lnSpc>
            </a:pPr>
            <a:r>
              <a:rPr lang="en-US" smtClean="0"/>
              <a:t>Screened subnet firewall configuration</a:t>
            </a:r>
          </a:p>
          <a:p>
            <a:pPr lvl="1" algn="just" eaLnBrk="1" hangingPunct="1">
              <a:lnSpc>
                <a:spcPct val="150000"/>
              </a:lnSpc>
            </a:pPr>
            <a:r>
              <a:rPr lang="en-US" smtClean="0"/>
              <a:t>Most secure configuration of the three</a:t>
            </a:r>
          </a:p>
          <a:p>
            <a:pPr lvl="1" algn="just" eaLnBrk="1" hangingPunct="1">
              <a:lnSpc>
                <a:spcPct val="150000"/>
              </a:lnSpc>
            </a:pPr>
            <a:r>
              <a:rPr lang="en-US" smtClean="0"/>
              <a:t>Two packet-filtering routers are used</a:t>
            </a:r>
          </a:p>
          <a:p>
            <a:pPr lvl="1" algn="just" eaLnBrk="1" hangingPunct="1">
              <a:lnSpc>
                <a:spcPct val="150000"/>
              </a:lnSpc>
            </a:pPr>
            <a:r>
              <a:rPr lang="en-US" smtClean="0"/>
              <a:t>Creation of an isolated sub-network</a:t>
            </a:r>
          </a:p>
          <a:p>
            <a:pPr lvl="1" algn="just" eaLnBrk="1" hangingPunct="1">
              <a:lnSpc>
                <a:spcPct val="150000"/>
              </a:lnSpc>
              <a:buFont typeface="Arial" charset="0"/>
              <a:buNone/>
            </a:pPr>
            <a:endParaRPr lang="en-US" smtClean="0"/>
          </a:p>
          <a:p>
            <a:pPr lvl="1" algn="just" eaLnBrk="1" hangingPunct="1">
              <a:lnSpc>
                <a:spcPct val="150000"/>
              </a:lnSpc>
            </a:pPr>
            <a:endParaRPr lang="en-US" smtClean="0"/>
          </a:p>
          <a:p>
            <a:pPr lvl="1" algn="just" eaLnBrk="1" hangingPunct="1">
              <a:lnSpc>
                <a:spcPct val="150000"/>
              </a:lnSpc>
            </a:pPr>
            <a:endParaRPr lang="en-US" smtClean="0"/>
          </a:p>
          <a:p>
            <a:pPr lvl="1" algn="just" eaLnBrk="1" hangingPunct="1">
              <a:lnSpc>
                <a:spcPct val="150000"/>
              </a:lnSpc>
              <a:buFont typeface="Arial" charset="0"/>
              <a:buNone/>
            </a:pPr>
            <a:endParaRPr lang="en-US" smtClean="0"/>
          </a:p>
          <a:p>
            <a:pPr lvl="1" algn="just" eaLnBrk="1" hangingPunct="1">
              <a:lnSpc>
                <a:spcPct val="150000"/>
              </a:lnSpc>
            </a:pPr>
            <a:endParaRPr lang="en-US" smtClean="0"/>
          </a:p>
          <a:p>
            <a:pPr lvl="1" algn="just" eaLnBrk="1" hangingPunct="1">
              <a:lnSpc>
                <a:spcPct val="150000"/>
              </a:lnSpc>
            </a:pPr>
            <a:endParaRPr lang="en-US" smtClean="0"/>
          </a:p>
        </p:txBody>
      </p:sp>
    </p:spTree>
    <p:extLst>
      <p:ext uri="{BB962C8B-B14F-4D97-AF65-F5344CB8AC3E}">
        <p14:creationId xmlns:p14="http://schemas.microsoft.com/office/powerpoint/2010/main" val="41534719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pPr eaLnBrk="1" hangingPunct="1"/>
            <a:r>
              <a:rPr lang="en-US" smtClean="0"/>
              <a:t>Firewall Configuration</a:t>
            </a:r>
          </a:p>
        </p:txBody>
      </p:sp>
      <p:sp>
        <p:nvSpPr>
          <p:cNvPr id="3" name="Content Placeholder 2"/>
          <p:cNvSpPr>
            <a:spLocks noGrp="1"/>
          </p:cNvSpPr>
          <p:nvPr>
            <p:ph idx="1"/>
          </p:nvPr>
        </p:nvSpPr>
        <p:spPr/>
        <p:txBody>
          <a:bodyPr rtlCol="0">
            <a:normAutofit/>
          </a:bodyPr>
          <a:lstStyle/>
          <a:p>
            <a:pPr algn="just" eaLnBrk="1" fontAlgn="auto" hangingPunct="1">
              <a:lnSpc>
                <a:spcPct val="150000"/>
              </a:lnSpc>
              <a:spcAft>
                <a:spcPts val="0"/>
              </a:spcAft>
              <a:buFont typeface="Arial" pitchFamily="34" charset="0"/>
              <a:buNone/>
              <a:defRPr/>
            </a:pPr>
            <a:r>
              <a:rPr lang="en-US" dirty="0" smtClean="0"/>
              <a:t>Advantages:</a:t>
            </a:r>
          </a:p>
          <a:p>
            <a:pPr lvl="1" algn="just" eaLnBrk="1" fontAlgn="auto" hangingPunct="1">
              <a:lnSpc>
                <a:spcPct val="150000"/>
              </a:lnSpc>
              <a:spcAft>
                <a:spcPts val="0"/>
              </a:spcAft>
              <a:buFont typeface="Arial" pitchFamily="34" charset="0"/>
              <a:buChar char="–"/>
              <a:defRPr/>
            </a:pPr>
            <a:r>
              <a:rPr lang="en-US" dirty="0" smtClean="0"/>
              <a:t>Three levels of defense to thwart intruders</a:t>
            </a:r>
          </a:p>
          <a:p>
            <a:pPr lvl="1" algn="just" eaLnBrk="1" fontAlgn="auto" hangingPunct="1">
              <a:lnSpc>
                <a:spcPct val="150000"/>
              </a:lnSpc>
              <a:spcAft>
                <a:spcPts val="0"/>
              </a:spcAft>
              <a:buFont typeface="Arial" pitchFamily="34" charset="0"/>
              <a:buChar char="–"/>
              <a:defRPr/>
            </a:pPr>
            <a:r>
              <a:rPr lang="en-US" dirty="0" smtClean="0"/>
              <a:t>The outside router advertises only the existence of the screened subnet to the Internet (internal network is invisible to the Internet)</a:t>
            </a:r>
          </a:p>
          <a:p>
            <a:pPr lvl="1" algn="just" eaLnBrk="1" fontAlgn="auto" hangingPunct="1">
              <a:lnSpc>
                <a:spcPct val="150000"/>
              </a:lnSpc>
              <a:spcAft>
                <a:spcPts val="0"/>
              </a:spcAft>
              <a:buFont typeface="Arial" pitchFamily="34" charset="0"/>
              <a:buChar char="–"/>
              <a:defRPr/>
            </a:pPr>
            <a:r>
              <a:rPr lang="en-US" dirty="0" smtClean="0"/>
              <a:t>The inside router advertises only the existence of the screened subnet to the internal network (the systems on the inside network cannot construct direct routes to the Internet)</a:t>
            </a:r>
          </a:p>
          <a:p>
            <a:pPr eaLnBrk="1" fontAlgn="auto" hangingPunct="1">
              <a:lnSpc>
                <a:spcPct val="150000"/>
              </a:lnSpc>
              <a:spcAft>
                <a:spcPts val="0"/>
              </a:spcAft>
              <a:buFont typeface="Arial" pitchFamily="34" charset="0"/>
              <a:buChar char="•"/>
              <a:defRPr/>
            </a:pPr>
            <a:endParaRPr lang="en-US" dirty="0"/>
          </a:p>
        </p:txBody>
      </p:sp>
    </p:spTree>
    <p:extLst>
      <p:ext uri="{BB962C8B-B14F-4D97-AF65-F5344CB8AC3E}">
        <p14:creationId xmlns:p14="http://schemas.microsoft.com/office/powerpoint/2010/main" val="11894632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rtlCol="0">
            <a:normAutofit fontScale="90000"/>
          </a:bodyPr>
          <a:lstStyle/>
          <a:p>
            <a:pPr eaLnBrk="1" fontAlgn="auto" hangingPunct="1">
              <a:spcAft>
                <a:spcPts val="0"/>
              </a:spcAft>
              <a:defRPr/>
            </a:pPr>
            <a:r>
              <a:rPr lang="en-US" dirty="0" smtClean="0"/>
              <a:t>Screened host firewall system (dual-homed bastion host)</a:t>
            </a:r>
            <a:endParaRPr lang="en-US" dirty="0"/>
          </a:p>
        </p:txBody>
      </p:sp>
      <p:graphicFrame>
        <p:nvGraphicFramePr>
          <p:cNvPr id="5122" name="Object 4"/>
          <p:cNvGraphicFramePr>
            <a:graphicFrameLocks noChangeAspect="1"/>
          </p:cNvGraphicFramePr>
          <p:nvPr/>
        </p:nvGraphicFramePr>
        <p:xfrm>
          <a:off x="1422400" y="2667001"/>
          <a:ext cx="9052984" cy="2352675"/>
        </p:xfrm>
        <a:graphic>
          <a:graphicData uri="http://schemas.openxmlformats.org/presentationml/2006/ole">
            <mc:AlternateContent xmlns:mc="http://schemas.openxmlformats.org/markup-compatibility/2006">
              <mc:Choice xmlns:v="urn:schemas-microsoft-com:vml" Requires="v">
                <p:oleObj spid="_x0000_s5123" name="Bitmap Image" r:id="rId3" imgW="7942857" imgH="2752381" progId="PBrush">
                  <p:embed/>
                </p:oleObj>
              </mc:Choice>
              <mc:Fallback>
                <p:oleObj name="Bitmap Image" r:id="rId3" imgW="7942857" imgH="2752381"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2400" y="2667001"/>
                        <a:ext cx="9052984"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681890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pPr eaLnBrk="1" hangingPunct="1"/>
            <a:r>
              <a:rPr lang="en-US" smtClean="0"/>
              <a:t>Firewall Configuration</a:t>
            </a:r>
          </a:p>
        </p:txBody>
      </p:sp>
      <p:sp>
        <p:nvSpPr>
          <p:cNvPr id="92163" name="Content Placeholder 2"/>
          <p:cNvSpPr>
            <a:spLocks noGrp="1"/>
          </p:cNvSpPr>
          <p:nvPr>
            <p:ph idx="1"/>
          </p:nvPr>
        </p:nvSpPr>
        <p:spPr/>
        <p:txBody>
          <a:bodyPr/>
          <a:lstStyle/>
          <a:p>
            <a:pPr algn="just" eaLnBrk="1" hangingPunct="1">
              <a:lnSpc>
                <a:spcPct val="150000"/>
              </a:lnSpc>
            </a:pPr>
            <a:r>
              <a:rPr lang="en-US" smtClean="0"/>
              <a:t>Screened host firewall, dual-homed bastion configuration</a:t>
            </a:r>
          </a:p>
          <a:p>
            <a:pPr lvl="1" algn="just" eaLnBrk="1" hangingPunct="1">
              <a:lnSpc>
                <a:spcPct val="150000"/>
              </a:lnSpc>
            </a:pPr>
            <a:r>
              <a:rPr lang="en-US" smtClean="0"/>
              <a:t>The packet-filtering router is not completely compromised</a:t>
            </a:r>
          </a:p>
          <a:p>
            <a:pPr lvl="1" algn="just" eaLnBrk="1" hangingPunct="1">
              <a:lnSpc>
                <a:spcPct val="150000"/>
              </a:lnSpc>
            </a:pPr>
            <a:r>
              <a:rPr lang="en-US" smtClean="0"/>
              <a:t>Traffic between the Internet and other hosts on the private network has to flow through the bastion host</a:t>
            </a:r>
          </a:p>
          <a:p>
            <a:pPr algn="just" eaLnBrk="1" hangingPunct="1">
              <a:lnSpc>
                <a:spcPct val="150000"/>
              </a:lnSpc>
            </a:pPr>
            <a:endParaRPr lang="en-US" smtClean="0"/>
          </a:p>
        </p:txBody>
      </p:sp>
    </p:spTree>
    <p:extLst>
      <p:ext uri="{BB962C8B-B14F-4D97-AF65-F5344CB8AC3E}">
        <p14:creationId xmlns:p14="http://schemas.microsoft.com/office/powerpoint/2010/main" val="3738853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pPr eaLnBrk="1" hangingPunct="1"/>
            <a:r>
              <a:rPr lang="en-US" smtClean="0"/>
              <a:t>Screened-subnet firewall system</a:t>
            </a:r>
          </a:p>
        </p:txBody>
      </p:sp>
      <p:graphicFrame>
        <p:nvGraphicFramePr>
          <p:cNvPr id="6146" name="Object 4"/>
          <p:cNvGraphicFramePr>
            <a:graphicFrameLocks noChangeAspect="1"/>
          </p:cNvGraphicFramePr>
          <p:nvPr/>
        </p:nvGraphicFramePr>
        <p:xfrm>
          <a:off x="1524000" y="2667001"/>
          <a:ext cx="9290051" cy="2366963"/>
        </p:xfrm>
        <a:graphic>
          <a:graphicData uri="http://schemas.openxmlformats.org/presentationml/2006/ole">
            <mc:AlternateContent xmlns:mc="http://schemas.openxmlformats.org/markup-compatibility/2006">
              <mc:Choice xmlns:v="urn:schemas-microsoft-com:vml" Requires="v">
                <p:oleObj spid="_x0000_s6146" name="Bitmap Image" r:id="rId3" imgW="7992591" imgH="2715004" progId="PBrush">
                  <p:embed/>
                </p:oleObj>
              </mc:Choice>
              <mc:Fallback>
                <p:oleObj name="Bitmap Image" r:id="rId3" imgW="7992591" imgH="271500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667001"/>
                        <a:ext cx="9290051" cy="236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016555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ctrTitle"/>
          </p:nvPr>
        </p:nvSpPr>
        <p:spPr/>
        <p:txBody>
          <a:bodyPr/>
          <a:lstStyle/>
          <a:p>
            <a:pPr eaLnBrk="1" hangingPunct="1"/>
            <a:r>
              <a:rPr lang="en-US" smtClean="0"/>
              <a:t>Monitoring </a:t>
            </a:r>
            <a:br>
              <a:rPr lang="en-US" smtClean="0"/>
            </a:br>
            <a:r>
              <a:rPr lang="en-US" smtClean="0"/>
              <a:t>and Diagnosing Network</a:t>
            </a:r>
          </a:p>
        </p:txBody>
      </p:sp>
      <p:sp>
        <p:nvSpPr>
          <p:cNvPr id="95235" name="Subtitle 2"/>
          <p:cNvSpPr>
            <a:spLocks noGrp="1"/>
          </p:cNvSpPr>
          <p:nvPr>
            <p:ph type="subTitle" idx="1"/>
          </p:nvPr>
        </p:nvSpPr>
        <p:spPr/>
        <p:txBody>
          <a:bodyPr/>
          <a:lstStyle/>
          <a:p>
            <a:pPr eaLnBrk="1" hangingPunct="1"/>
            <a:r>
              <a:rPr lang="en-US" smtClean="0">
                <a:solidFill>
                  <a:srgbClr val="FF0000"/>
                </a:solidFill>
              </a:rPr>
              <a:t>Intrusion Detection Systems</a:t>
            </a:r>
          </a:p>
        </p:txBody>
      </p:sp>
    </p:spTree>
    <p:extLst>
      <p:ext uri="{BB962C8B-B14F-4D97-AF65-F5344CB8AC3E}">
        <p14:creationId xmlns:p14="http://schemas.microsoft.com/office/powerpoint/2010/main" val="348335088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609600" y="228601"/>
            <a:ext cx="10972800" cy="715963"/>
          </a:xfrm>
        </p:spPr>
        <p:txBody>
          <a:bodyPr/>
          <a:lstStyle/>
          <a:p>
            <a:pPr eaLnBrk="1" hangingPunct="1"/>
            <a:r>
              <a:rPr lang="en-US" smtClean="0"/>
              <a:t>Intrusion</a:t>
            </a:r>
          </a:p>
        </p:txBody>
      </p:sp>
      <p:sp>
        <p:nvSpPr>
          <p:cNvPr id="123907" name="Content Placeholder 2"/>
          <p:cNvSpPr>
            <a:spLocks noGrp="1"/>
          </p:cNvSpPr>
          <p:nvPr>
            <p:ph idx="1"/>
          </p:nvPr>
        </p:nvSpPr>
        <p:spPr>
          <a:xfrm>
            <a:off x="304800" y="914401"/>
            <a:ext cx="11582400" cy="4525963"/>
          </a:xfrm>
        </p:spPr>
        <p:txBody>
          <a:bodyPr>
            <a:normAutofit fontScale="92500" lnSpcReduction="10000"/>
          </a:bodyPr>
          <a:lstStyle/>
          <a:p>
            <a:pPr algn="just" eaLnBrk="1" hangingPunct="1">
              <a:lnSpc>
                <a:spcPct val="160000"/>
              </a:lnSpc>
              <a:buFont typeface="Arial" pitchFamily="34" charset="0"/>
              <a:buChar char="•"/>
              <a:defRPr/>
            </a:pPr>
            <a:r>
              <a:rPr lang="en-US" sz="2300" b="1" smtClean="0"/>
              <a:t>Intrusion :</a:t>
            </a:r>
            <a:r>
              <a:rPr lang="en-US" sz="2300" smtClean="0"/>
              <a:t> Attempting to break into or misuse your system or </a:t>
            </a:r>
            <a:r>
              <a:rPr lang="en-US" altLang="zh-CN" sz="2300" smtClean="0"/>
              <a:t>the activities that violate the security policy of system. </a:t>
            </a:r>
            <a:endParaRPr lang="en-US" sz="2300" smtClean="0"/>
          </a:p>
          <a:p>
            <a:pPr algn="just" eaLnBrk="1" hangingPunct="1">
              <a:lnSpc>
                <a:spcPct val="160000"/>
              </a:lnSpc>
              <a:buFont typeface="Arial" pitchFamily="34" charset="0"/>
              <a:buChar char="•"/>
              <a:defRPr/>
            </a:pPr>
            <a:r>
              <a:rPr lang="en-US" sz="2300" smtClean="0"/>
              <a:t>Intruders may be from outside the network or legitimate users of the network.</a:t>
            </a:r>
            <a:r>
              <a:rPr lang="en-US" sz="2300" b="1" smtClean="0"/>
              <a:t> </a:t>
            </a:r>
            <a:endParaRPr lang="en-US" altLang="zh-CN" sz="2300" smtClean="0"/>
          </a:p>
          <a:p>
            <a:pPr algn="just" eaLnBrk="1" hangingPunct="1">
              <a:lnSpc>
                <a:spcPct val="160000"/>
              </a:lnSpc>
              <a:buFont typeface="Wingdings" pitchFamily="2" charset="2"/>
              <a:buChar char="Ø"/>
              <a:defRPr/>
            </a:pPr>
            <a:r>
              <a:rPr lang="en-US" altLang="zh-CN" sz="2300" b="1" smtClean="0"/>
              <a:t> </a:t>
            </a:r>
            <a:r>
              <a:rPr lang="en-US" sz="2300" b="1" smtClean="0"/>
              <a:t>Intrusion Detection System (IDS)</a:t>
            </a:r>
            <a:r>
              <a:rPr lang="en-US" sz="2300" smtClean="0"/>
              <a:t> : is software that automates the intrusion detection process. The primary responsibility of an IDS is to detect unwanted activities.</a:t>
            </a:r>
          </a:p>
          <a:p>
            <a:pPr algn="just" eaLnBrk="1" hangingPunct="1">
              <a:lnSpc>
                <a:spcPct val="160000"/>
              </a:lnSpc>
              <a:buFont typeface="Wingdings" pitchFamily="2" charset="2"/>
              <a:buChar char="Ø"/>
              <a:defRPr/>
            </a:pPr>
            <a:r>
              <a:rPr lang="en-US" sz="2300" b="1" smtClean="0"/>
              <a:t>Intrusion Prevention System (IPS)</a:t>
            </a:r>
            <a:r>
              <a:rPr lang="en-US" sz="2300" smtClean="0"/>
              <a:t> : is software that has all the capabilities of an intrusion detection system and can also attempt to stop possible incidents. </a:t>
            </a:r>
            <a:endParaRPr lang="en-US" altLang="zh-CN" sz="2300" smtClean="0"/>
          </a:p>
          <a:p>
            <a:pPr algn="just" eaLnBrk="1" hangingPunct="1">
              <a:lnSpc>
                <a:spcPct val="160000"/>
              </a:lnSpc>
              <a:buFont typeface="Arial" pitchFamily="34" charset="0"/>
              <a:buNone/>
              <a:defRPr/>
            </a:pPr>
            <a:r>
              <a:rPr lang="en-US" sz="2300" smtClean="0"/>
              <a:t>  </a:t>
            </a:r>
            <a:endParaRPr lang="en-IN" sz="2300" smtClean="0"/>
          </a:p>
          <a:p>
            <a:pPr algn="just" eaLnBrk="1" hangingPunct="1">
              <a:lnSpc>
                <a:spcPct val="160000"/>
              </a:lnSpc>
              <a:buFont typeface="Arial" pitchFamily="34" charset="0"/>
              <a:buChar char="•"/>
              <a:defRPr/>
            </a:pPr>
            <a:endParaRPr lang="en-US" sz="2300" smtClean="0"/>
          </a:p>
          <a:p>
            <a:pPr algn="just" eaLnBrk="1" hangingPunct="1">
              <a:lnSpc>
                <a:spcPct val="160000"/>
              </a:lnSpc>
              <a:buFont typeface="Arial" pitchFamily="34" charset="0"/>
              <a:buChar char="•"/>
              <a:defRPr/>
            </a:pPr>
            <a:endParaRPr lang="en-US" sz="2300" smtClean="0"/>
          </a:p>
        </p:txBody>
      </p:sp>
    </p:spTree>
    <p:extLst>
      <p:ext uri="{BB962C8B-B14F-4D97-AF65-F5344CB8AC3E}">
        <p14:creationId xmlns:p14="http://schemas.microsoft.com/office/powerpoint/2010/main" val="3307732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lnSpc>
                <a:spcPct val="160000"/>
              </a:lnSpc>
            </a:pPr>
            <a:r>
              <a:rPr lang="en-US" dirty="0">
                <a:latin typeface="Times New Roman" pitchFamily="18" charset="0"/>
                <a:cs typeface="Times New Roman" pitchFamily="18" charset="0"/>
              </a:rPr>
              <a:t>Routers are highly intelligent devices that connect multiple network types and determine the best path for sending data.</a:t>
            </a:r>
          </a:p>
          <a:p>
            <a:pPr algn="just">
              <a:lnSpc>
                <a:spcPct val="160000"/>
              </a:lnSpc>
            </a:pPr>
            <a:r>
              <a:rPr lang="en-US" dirty="0">
                <a:solidFill>
                  <a:srgbClr val="FF0000"/>
                </a:solidFill>
                <a:latin typeface="Times New Roman" pitchFamily="18" charset="0"/>
                <a:cs typeface="Times New Roman" pitchFamily="18" charset="0"/>
              </a:rPr>
              <a:t>Routers regulate traffic between similar networks.</a:t>
            </a:r>
            <a:endParaRPr lang="en-US" dirty="0">
              <a:latin typeface="Times New Roman" pitchFamily="18" charset="0"/>
              <a:cs typeface="Times New Roman" pitchFamily="18" charset="0"/>
            </a:endParaRPr>
          </a:p>
          <a:p>
            <a:pPr algn="just">
              <a:lnSpc>
                <a:spcPct val="160000"/>
              </a:lnSpc>
            </a:pPr>
            <a:r>
              <a:rPr lang="en-US" dirty="0">
                <a:latin typeface="Times New Roman" pitchFamily="18" charset="0"/>
                <a:cs typeface="Times New Roman" pitchFamily="18" charset="0"/>
              </a:rPr>
              <a:t>The advantage of using a router over a bridge is that routers can determine the best path that data can take to get to its destination.</a:t>
            </a:r>
          </a:p>
          <a:p>
            <a:pPr algn="just">
              <a:lnSpc>
                <a:spcPct val="160000"/>
              </a:lnSpc>
            </a:pPr>
            <a:r>
              <a:rPr lang="en-US" dirty="0">
                <a:latin typeface="Times New Roman" pitchFamily="18" charset="0"/>
                <a:cs typeface="Times New Roman" pitchFamily="18" charset="0"/>
              </a:rPr>
              <a:t>Routers are normally used to connect one LAN to another.</a:t>
            </a:r>
          </a:p>
        </p:txBody>
      </p:sp>
      <p:sp>
        <p:nvSpPr>
          <p:cNvPr id="4" name="Slide Number Placeholder 3"/>
          <p:cNvSpPr>
            <a:spLocks noGrp="1"/>
          </p:cNvSpPr>
          <p:nvPr>
            <p:ph type="sldNum" sz="quarter" idx="12"/>
          </p:nvPr>
        </p:nvSpPr>
        <p:spPr/>
        <p:txBody>
          <a:bodyPr/>
          <a:lstStyle/>
          <a:p>
            <a:fld id="{7F20FCA7-7CD6-4DC1-80B8-ACA47B4EEDB0}" type="slidenum">
              <a:rPr lang="en-IN" smtClean="0"/>
              <a:t>9</a:t>
            </a:fld>
            <a:endParaRPr lang="en-IN"/>
          </a:p>
        </p:txBody>
      </p:sp>
    </p:spTree>
    <p:extLst>
      <p:ext uri="{BB962C8B-B14F-4D97-AF65-F5344CB8AC3E}">
        <p14:creationId xmlns:p14="http://schemas.microsoft.com/office/powerpoint/2010/main" val="22977237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a:xfrm>
            <a:off x="609600" y="274638"/>
            <a:ext cx="10972800" cy="715962"/>
          </a:xfrm>
        </p:spPr>
        <p:txBody>
          <a:bodyPr/>
          <a:lstStyle/>
          <a:p>
            <a:pPr eaLnBrk="1" hangingPunct="1"/>
            <a:r>
              <a:rPr lang="en-US" smtClean="0"/>
              <a:t>Classes of Intruder</a:t>
            </a:r>
          </a:p>
        </p:txBody>
      </p:sp>
      <p:sp>
        <p:nvSpPr>
          <p:cNvPr id="124931" name="Content Placeholder 2"/>
          <p:cNvSpPr>
            <a:spLocks noGrp="1"/>
          </p:cNvSpPr>
          <p:nvPr>
            <p:ph idx="1"/>
          </p:nvPr>
        </p:nvSpPr>
        <p:spPr>
          <a:xfrm>
            <a:off x="203200" y="990601"/>
            <a:ext cx="11684000" cy="4525963"/>
          </a:xfrm>
        </p:spPr>
        <p:txBody>
          <a:bodyPr>
            <a:normAutofit fontScale="85000" lnSpcReduction="10000"/>
          </a:bodyPr>
          <a:lstStyle/>
          <a:p>
            <a:pPr marL="273050" indent="-273050" algn="just" eaLnBrk="1" hangingPunct="1">
              <a:lnSpc>
                <a:spcPct val="170000"/>
              </a:lnSpc>
              <a:spcBef>
                <a:spcPct val="0"/>
              </a:spcBef>
              <a:buFont typeface="Arial" pitchFamily="34" charset="0"/>
              <a:buNone/>
              <a:defRPr/>
            </a:pPr>
            <a:r>
              <a:rPr lang="en-US" sz="2200" b="1" smtClean="0"/>
              <a:t>Three classes of intruders:</a:t>
            </a:r>
          </a:p>
          <a:p>
            <a:pPr marL="273050" indent="-273050" algn="just" eaLnBrk="1" hangingPunct="1">
              <a:lnSpc>
                <a:spcPct val="170000"/>
              </a:lnSpc>
              <a:spcBef>
                <a:spcPct val="0"/>
              </a:spcBef>
              <a:buFont typeface="Arial" pitchFamily="34" charset="0"/>
              <a:buChar char="•"/>
              <a:defRPr/>
            </a:pPr>
            <a:r>
              <a:rPr lang="en-US" sz="2200" b="1" smtClean="0"/>
              <a:t>Masqueraders</a:t>
            </a:r>
            <a:r>
              <a:rPr lang="en-US" sz="2200" smtClean="0"/>
              <a:t>: An individual who is not authorized to use the computer and who penetrates a system’s access controls to exploit a legitimate user’s account.</a:t>
            </a:r>
          </a:p>
          <a:p>
            <a:pPr marL="273050" indent="-273050" algn="just" eaLnBrk="1" hangingPunct="1">
              <a:lnSpc>
                <a:spcPct val="170000"/>
              </a:lnSpc>
              <a:spcBef>
                <a:spcPct val="0"/>
              </a:spcBef>
              <a:buFont typeface="Arial" pitchFamily="34" charset="0"/>
              <a:buChar char="•"/>
              <a:defRPr/>
            </a:pPr>
            <a:r>
              <a:rPr lang="en-US" sz="2200" b="1" smtClean="0"/>
              <a:t>Misfeasor</a:t>
            </a:r>
            <a:r>
              <a:rPr lang="en-US" sz="2200" smtClean="0"/>
              <a:t>: A legitimate user who accesses data, programs or resources for which such access is not authorized, or who is authorized for such access but misuses his or her privileges.</a:t>
            </a:r>
          </a:p>
          <a:p>
            <a:pPr marL="273050" indent="-273050" algn="just" eaLnBrk="1" hangingPunct="1">
              <a:lnSpc>
                <a:spcPct val="170000"/>
              </a:lnSpc>
              <a:spcBef>
                <a:spcPct val="0"/>
              </a:spcBef>
              <a:buFont typeface="Arial" pitchFamily="34" charset="0"/>
              <a:buChar char="•"/>
              <a:defRPr/>
            </a:pPr>
            <a:r>
              <a:rPr lang="en-US" sz="2200" b="1" smtClean="0"/>
              <a:t>Clandestine user: </a:t>
            </a:r>
            <a:r>
              <a:rPr lang="en-US" sz="2200" smtClean="0"/>
              <a:t>An individual who seizes supervisory control of the system and uses this control to evade auditing and access controls or to suppress audit actions.          </a:t>
            </a:r>
          </a:p>
          <a:p>
            <a:pPr marL="273050" indent="-273050" algn="just" eaLnBrk="1" hangingPunct="1">
              <a:lnSpc>
                <a:spcPct val="170000"/>
              </a:lnSpc>
              <a:spcBef>
                <a:spcPct val="0"/>
              </a:spcBef>
              <a:buFont typeface="Arial" pitchFamily="34" charset="0"/>
              <a:buChar char="•"/>
              <a:defRPr/>
            </a:pPr>
            <a:endParaRPr lang="en-US" sz="2200" smtClean="0"/>
          </a:p>
          <a:p>
            <a:pPr marL="273050" indent="-273050" algn="just" eaLnBrk="1" hangingPunct="1">
              <a:lnSpc>
                <a:spcPct val="170000"/>
              </a:lnSpc>
              <a:spcBef>
                <a:spcPct val="0"/>
              </a:spcBef>
              <a:buFont typeface="Wingdings" pitchFamily="2" charset="2"/>
              <a:buNone/>
              <a:defRPr/>
            </a:pPr>
            <a:r>
              <a:rPr lang="en-US" sz="2200" smtClean="0"/>
              <a:t>         </a:t>
            </a:r>
          </a:p>
          <a:p>
            <a:pPr marL="273050" indent="-273050" algn="just" eaLnBrk="1" hangingPunct="1">
              <a:lnSpc>
                <a:spcPct val="170000"/>
              </a:lnSpc>
              <a:spcBef>
                <a:spcPct val="0"/>
              </a:spcBef>
              <a:buFontTx/>
              <a:buNone/>
              <a:defRPr/>
            </a:pPr>
            <a:endParaRPr lang="en-US" sz="2200" smtClean="0"/>
          </a:p>
          <a:p>
            <a:pPr marL="273050" indent="-273050" algn="just" eaLnBrk="1" hangingPunct="1">
              <a:lnSpc>
                <a:spcPct val="170000"/>
              </a:lnSpc>
              <a:spcBef>
                <a:spcPct val="0"/>
              </a:spcBef>
              <a:buFont typeface="Arial" pitchFamily="34" charset="0"/>
              <a:buChar char="•"/>
              <a:defRPr/>
            </a:pPr>
            <a:endParaRPr lang="en-US" sz="2200" smtClean="0"/>
          </a:p>
        </p:txBody>
      </p:sp>
    </p:spTree>
    <p:extLst>
      <p:ext uri="{BB962C8B-B14F-4D97-AF65-F5344CB8AC3E}">
        <p14:creationId xmlns:p14="http://schemas.microsoft.com/office/powerpoint/2010/main" val="372295065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a:xfrm>
            <a:off x="609600" y="274638"/>
            <a:ext cx="10972800" cy="715962"/>
          </a:xfrm>
        </p:spPr>
        <p:txBody>
          <a:bodyPr/>
          <a:lstStyle/>
          <a:p>
            <a:pPr eaLnBrk="1" hangingPunct="1"/>
            <a:r>
              <a:rPr lang="en-US" smtClean="0"/>
              <a:t>Classes of Intruder</a:t>
            </a:r>
          </a:p>
        </p:txBody>
      </p:sp>
      <p:sp>
        <p:nvSpPr>
          <p:cNvPr id="124931" name="Content Placeholder 2"/>
          <p:cNvSpPr>
            <a:spLocks noGrp="1"/>
          </p:cNvSpPr>
          <p:nvPr>
            <p:ph idx="1"/>
          </p:nvPr>
        </p:nvSpPr>
        <p:spPr>
          <a:xfrm>
            <a:off x="203200" y="990601"/>
            <a:ext cx="11684000" cy="4525963"/>
          </a:xfrm>
        </p:spPr>
        <p:txBody>
          <a:bodyPr>
            <a:normAutofit fontScale="85000" lnSpcReduction="10000"/>
          </a:bodyPr>
          <a:lstStyle/>
          <a:p>
            <a:pPr marL="273050" indent="-273050" algn="just" eaLnBrk="1" hangingPunct="1">
              <a:lnSpc>
                <a:spcPct val="170000"/>
              </a:lnSpc>
              <a:spcBef>
                <a:spcPct val="0"/>
              </a:spcBef>
              <a:buFont typeface="Arial" pitchFamily="34" charset="0"/>
              <a:buNone/>
              <a:defRPr/>
            </a:pPr>
            <a:r>
              <a:rPr lang="en-US" sz="2200" b="1" smtClean="0"/>
              <a:t>Three classes of intruders:</a:t>
            </a:r>
          </a:p>
          <a:p>
            <a:pPr marL="273050" indent="-273050" algn="just" eaLnBrk="1" hangingPunct="1">
              <a:lnSpc>
                <a:spcPct val="170000"/>
              </a:lnSpc>
              <a:spcBef>
                <a:spcPct val="0"/>
              </a:spcBef>
              <a:buFont typeface="Arial" pitchFamily="34" charset="0"/>
              <a:buChar char="•"/>
              <a:defRPr/>
            </a:pPr>
            <a:r>
              <a:rPr lang="en-US" sz="2200" b="1" smtClean="0"/>
              <a:t>Masqueraders</a:t>
            </a:r>
            <a:r>
              <a:rPr lang="en-US" sz="2200" smtClean="0"/>
              <a:t>: An individual who is not authorized to use the computer and who penetrates a system’s access controls to exploit a legitimate user’s account.</a:t>
            </a:r>
          </a:p>
          <a:p>
            <a:pPr marL="273050" indent="-273050" algn="just" eaLnBrk="1" hangingPunct="1">
              <a:lnSpc>
                <a:spcPct val="170000"/>
              </a:lnSpc>
              <a:spcBef>
                <a:spcPct val="0"/>
              </a:spcBef>
              <a:buFont typeface="Arial" pitchFamily="34" charset="0"/>
              <a:buChar char="•"/>
              <a:defRPr/>
            </a:pPr>
            <a:r>
              <a:rPr lang="en-US" sz="2200" b="1" smtClean="0"/>
              <a:t>Misfeasor</a:t>
            </a:r>
            <a:r>
              <a:rPr lang="en-US" sz="2200" smtClean="0"/>
              <a:t>: A legitimate user who accesses data, programs or resources for which such access is not authorized, or who is authorized for such access but misuses his or her privileges.</a:t>
            </a:r>
          </a:p>
          <a:p>
            <a:pPr marL="273050" indent="-273050" algn="just" eaLnBrk="1" hangingPunct="1">
              <a:lnSpc>
                <a:spcPct val="170000"/>
              </a:lnSpc>
              <a:spcBef>
                <a:spcPct val="0"/>
              </a:spcBef>
              <a:buFont typeface="Arial" pitchFamily="34" charset="0"/>
              <a:buChar char="•"/>
              <a:defRPr/>
            </a:pPr>
            <a:r>
              <a:rPr lang="en-US" sz="2200" b="1" smtClean="0"/>
              <a:t>Clandestine user: </a:t>
            </a:r>
            <a:r>
              <a:rPr lang="en-US" sz="2200" smtClean="0"/>
              <a:t>An individual who seizes supervisory control of the system and uses this control to evade auditing and access controls or to suppress audit actions.          </a:t>
            </a:r>
          </a:p>
          <a:p>
            <a:pPr marL="273050" indent="-273050" algn="just" eaLnBrk="1" hangingPunct="1">
              <a:lnSpc>
                <a:spcPct val="170000"/>
              </a:lnSpc>
              <a:spcBef>
                <a:spcPct val="0"/>
              </a:spcBef>
              <a:buFont typeface="Arial" pitchFamily="34" charset="0"/>
              <a:buChar char="•"/>
              <a:defRPr/>
            </a:pPr>
            <a:endParaRPr lang="en-US" sz="2200" smtClean="0"/>
          </a:p>
          <a:p>
            <a:pPr marL="273050" indent="-273050" algn="just" eaLnBrk="1" hangingPunct="1">
              <a:lnSpc>
                <a:spcPct val="170000"/>
              </a:lnSpc>
              <a:spcBef>
                <a:spcPct val="0"/>
              </a:spcBef>
              <a:buFont typeface="Wingdings" pitchFamily="2" charset="2"/>
              <a:buNone/>
              <a:defRPr/>
            </a:pPr>
            <a:r>
              <a:rPr lang="en-US" sz="2200" smtClean="0"/>
              <a:t>         </a:t>
            </a:r>
          </a:p>
          <a:p>
            <a:pPr marL="273050" indent="-273050" algn="just" eaLnBrk="1" hangingPunct="1">
              <a:lnSpc>
                <a:spcPct val="170000"/>
              </a:lnSpc>
              <a:spcBef>
                <a:spcPct val="0"/>
              </a:spcBef>
              <a:buFontTx/>
              <a:buNone/>
              <a:defRPr/>
            </a:pPr>
            <a:endParaRPr lang="en-US" sz="2200" smtClean="0"/>
          </a:p>
          <a:p>
            <a:pPr marL="273050" indent="-273050" algn="just" eaLnBrk="1" hangingPunct="1">
              <a:lnSpc>
                <a:spcPct val="170000"/>
              </a:lnSpc>
              <a:spcBef>
                <a:spcPct val="0"/>
              </a:spcBef>
              <a:buFont typeface="Arial" pitchFamily="34" charset="0"/>
              <a:buChar char="•"/>
              <a:defRPr/>
            </a:pPr>
            <a:endParaRPr lang="en-US" sz="2200" smtClean="0"/>
          </a:p>
        </p:txBody>
      </p:sp>
    </p:spTree>
    <p:extLst>
      <p:ext uri="{BB962C8B-B14F-4D97-AF65-F5344CB8AC3E}">
        <p14:creationId xmlns:p14="http://schemas.microsoft.com/office/powerpoint/2010/main" val="410860393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Content Placeholder 2"/>
          <p:cNvSpPr>
            <a:spLocks noGrp="1"/>
          </p:cNvSpPr>
          <p:nvPr>
            <p:ph idx="1"/>
          </p:nvPr>
        </p:nvSpPr>
        <p:spPr>
          <a:xfrm>
            <a:off x="304800" y="1493838"/>
            <a:ext cx="11582400" cy="4525962"/>
          </a:xfrm>
        </p:spPr>
        <p:txBody>
          <a:bodyPr>
            <a:normAutofit fontScale="77500" lnSpcReduction="20000"/>
          </a:bodyPr>
          <a:lstStyle/>
          <a:p>
            <a:pPr algn="just" eaLnBrk="1" hangingPunct="1">
              <a:lnSpc>
                <a:spcPct val="150000"/>
              </a:lnSpc>
              <a:buFont typeface="Arial" pitchFamily="34" charset="0"/>
              <a:buChar char="•"/>
              <a:defRPr/>
            </a:pPr>
            <a:r>
              <a:rPr lang="en-US" sz="2200" smtClean="0"/>
              <a:t>The methods used by intruders can often contain any one, or even combinations, of the following intrusion types:</a:t>
            </a:r>
          </a:p>
          <a:p>
            <a:pPr lvl="1" algn="just" eaLnBrk="1" hangingPunct="1">
              <a:lnSpc>
                <a:spcPct val="150000"/>
              </a:lnSpc>
              <a:buFont typeface="Arial" pitchFamily="34" charset="0"/>
              <a:buChar char="–"/>
              <a:defRPr/>
            </a:pPr>
            <a:r>
              <a:rPr lang="en-US" sz="2200" smtClean="0"/>
              <a:t>Distributed Denial of Service</a:t>
            </a:r>
          </a:p>
          <a:p>
            <a:pPr lvl="1" algn="just" eaLnBrk="1" hangingPunct="1">
              <a:lnSpc>
                <a:spcPct val="150000"/>
              </a:lnSpc>
              <a:buFont typeface="Arial" pitchFamily="34" charset="0"/>
              <a:buChar char="–"/>
              <a:defRPr/>
            </a:pPr>
            <a:r>
              <a:rPr lang="en-US" sz="2200" smtClean="0"/>
              <a:t>Trojan Horse</a:t>
            </a:r>
          </a:p>
          <a:p>
            <a:pPr lvl="1" algn="just" eaLnBrk="1" hangingPunct="1">
              <a:lnSpc>
                <a:spcPct val="150000"/>
              </a:lnSpc>
              <a:buFont typeface="Arial" pitchFamily="34" charset="0"/>
              <a:buChar char="–"/>
              <a:defRPr/>
            </a:pPr>
            <a:r>
              <a:rPr lang="en-US" sz="2200" smtClean="0"/>
              <a:t>Viruses and Worms</a:t>
            </a:r>
          </a:p>
          <a:p>
            <a:pPr lvl="1" algn="just" eaLnBrk="1" hangingPunct="1">
              <a:lnSpc>
                <a:spcPct val="150000"/>
              </a:lnSpc>
              <a:buFont typeface="Arial" pitchFamily="34" charset="0"/>
              <a:buChar char="–"/>
              <a:defRPr/>
            </a:pPr>
            <a:r>
              <a:rPr lang="en-US" sz="2200" smtClean="0"/>
              <a:t>Spoofing</a:t>
            </a:r>
          </a:p>
          <a:p>
            <a:pPr lvl="1" algn="just" eaLnBrk="1" hangingPunct="1">
              <a:lnSpc>
                <a:spcPct val="150000"/>
              </a:lnSpc>
              <a:buFont typeface="Arial" pitchFamily="34" charset="0"/>
              <a:buChar char="–"/>
              <a:defRPr/>
            </a:pPr>
            <a:r>
              <a:rPr lang="en-US" sz="2200" smtClean="0"/>
              <a:t>Network/Port Scans</a:t>
            </a:r>
          </a:p>
          <a:p>
            <a:pPr lvl="1" algn="just" eaLnBrk="1" hangingPunct="1">
              <a:lnSpc>
                <a:spcPct val="150000"/>
              </a:lnSpc>
              <a:buFont typeface="Arial" pitchFamily="34" charset="0"/>
              <a:buChar char="–"/>
              <a:defRPr/>
            </a:pPr>
            <a:r>
              <a:rPr lang="en-US" sz="2200" smtClean="0"/>
              <a:t>Buffer Overflow</a:t>
            </a:r>
          </a:p>
          <a:p>
            <a:pPr algn="just" eaLnBrk="1" hangingPunct="1">
              <a:lnSpc>
                <a:spcPct val="150000"/>
              </a:lnSpc>
              <a:buFont typeface="Wingdings 3" pitchFamily="18" charset="2"/>
              <a:buNone/>
              <a:defRPr/>
            </a:pPr>
            <a:r>
              <a:rPr lang="en-US" sz="2200" smtClean="0"/>
              <a:t/>
            </a:r>
            <a:br>
              <a:rPr lang="en-US" sz="2200" smtClean="0"/>
            </a:br>
            <a:endParaRPr lang="en-US" sz="2200" smtClean="0"/>
          </a:p>
        </p:txBody>
      </p:sp>
      <p:sp>
        <p:nvSpPr>
          <p:cNvPr id="98307" name="Title 1"/>
          <p:cNvSpPr>
            <a:spLocks noGrp="1"/>
          </p:cNvSpPr>
          <p:nvPr>
            <p:ph type="title"/>
          </p:nvPr>
        </p:nvSpPr>
        <p:spPr/>
        <p:txBody>
          <a:bodyPr/>
          <a:lstStyle/>
          <a:p>
            <a:pPr eaLnBrk="1" hangingPunct="1"/>
            <a:r>
              <a:rPr lang="en-US" smtClean="0"/>
              <a:t>Methods of Intrusions</a:t>
            </a:r>
          </a:p>
        </p:txBody>
      </p:sp>
    </p:spTree>
    <p:extLst>
      <p:ext uri="{BB962C8B-B14F-4D97-AF65-F5344CB8AC3E}">
        <p14:creationId xmlns:p14="http://schemas.microsoft.com/office/powerpoint/2010/main" val="109657650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Content Placeholder 2"/>
          <p:cNvSpPr>
            <a:spLocks noGrp="1"/>
          </p:cNvSpPr>
          <p:nvPr>
            <p:ph idx="1"/>
          </p:nvPr>
        </p:nvSpPr>
        <p:spPr/>
        <p:txBody>
          <a:bodyPr/>
          <a:lstStyle/>
          <a:p>
            <a:pPr eaLnBrk="1" hangingPunct="1">
              <a:lnSpc>
                <a:spcPct val="150000"/>
              </a:lnSpc>
            </a:pPr>
            <a:r>
              <a:rPr lang="en-US" smtClean="0"/>
              <a:t>Run continually with minimal human supervision</a:t>
            </a:r>
          </a:p>
          <a:p>
            <a:pPr eaLnBrk="1" hangingPunct="1">
              <a:lnSpc>
                <a:spcPct val="150000"/>
              </a:lnSpc>
            </a:pPr>
            <a:r>
              <a:rPr lang="en-US" smtClean="0"/>
              <a:t>Withstand an attack and continue functioning</a:t>
            </a:r>
          </a:p>
          <a:p>
            <a:pPr eaLnBrk="1" hangingPunct="1">
              <a:lnSpc>
                <a:spcPct val="150000"/>
              </a:lnSpc>
            </a:pPr>
            <a:r>
              <a:rPr lang="en-US" smtClean="0"/>
              <a:t>Monitor itself and resist local intrusion</a:t>
            </a:r>
          </a:p>
          <a:p>
            <a:pPr eaLnBrk="1" hangingPunct="1">
              <a:lnSpc>
                <a:spcPct val="150000"/>
              </a:lnSpc>
            </a:pPr>
            <a:r>
              <a:rPr lang="en-US" smtClean="0"/>
              <a:t>Use minimal resources</a:t>
            </a:r>
          </a:p>
          <a:p>
            <a:pPr eaLnBrk="1" hangingPunct="1">
              <a:lnSpc>
                <a:spcPct val="150000"/>
              </a:lnSpc>
            </a:pPr>
            <a:r>
              <a:rPr lang="en-US" smtClean="0"/>
              <a:t>Adapt and recognize "normal" behavior </a:t>
            </a:r>
            <a:br>
              <a:rPr lang="en-US" smtClean="0"/>
            </a:br>
            <a:r>
              <a:rPr lang="en-US" smtClean="0"/>
              <a:t/>
            </a:r>
            <a:br>
              <a:rPr lang="en-US" smtClean="0"/>
            </a:br>
            <a:endParaRPr lang="en-US" smtClean="0"/>
          </a:p>
        </p:txBody>
      </p:sp>
      <p:sp>
        <p:nvSpPr>
          <p:cNvPr id="99331" name="Title 1"/>
          <p:cNvSpPr>
            <a:spLocks noGrp="1"/>
          </p:cNvSpPr>
          <p:nvPr>
            <p:ph type="title"/>
          </p:nvPr>
        </p:nvSpPr>
        <p:spPr/>
        <p:txBody>
          <a:bodyPr/>
          <a:lstStyle/>
          <a:p>
            <a:pPr eaLnBrk="1" hangingPunct="1"/>
            <a:r>
              <a:rPr lang="en-US" smtClean="0"/>
              <a:t>An effective IDS should be able to</a:t>
            </a:r>
          </a:p>
        </p:txBody>
      </p:sp>
    </p:spTree>
    <p:extLst>
      <p:ext uri="{BB962C8B-B14F-4D97-AF65-F5344CB8AC3E}">
        <p14:creationId xmlns:p14="http://schemas.microsoft.com/office/powerpoint/2010/main" val="169268092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274638"/>
            <a:ext cx="10972800" cy="639762"/>
          </a:xfrm>
        </p:spPr>
        <p:txBody>
          <a:bodyPr rtlCol="0">
            <a:normAutofit fontScale="90000"/>
          </a:bodyPr>
          <a:lstStyle/>
          <a:p>
            <a:pPr eaLnBrk="1" fontAlgn="auto" hangingPunct="1">
              <a:spcAft>
                <a:spcPts val="0"/>
              </a:spcAft>
              <a:defRPr/>
            </a:pPr>
            <a:r>
              <a:rPr lang="en-US" dirty="0"/>
              <a:t>Intrusion Detection Systems (IDS)</a:t>
            </a:r>
          </a:p>
        </p:txBody>
      </p:sp>
      <p:sp>
        <p:nvSpPr>
          <p:cNvPr id="100355" name="Rectangle 3"/>
          <p:cNvSpPr>
            <a:spLocks noGrp="1" noChangeArrowheads="1"/>
          </p:cNvSpPr>
          <p:nvPr>
            <p:ph type="body" idx="1"/>
          </p:nvPr>
        </p:nvSpPr>
        <p:spPr/>
        <p:txBody>
          <a:bodyPr/>
          <a:lstStyle/>
          <a:p>
            <a:pPr eaLnBrk="1" hangingPunct="1">
              <a:buFontTx/>
              <a:buNone/>
            </a:pPr>
            <a:r>
              <a:rPr lang="en-US" smtClean="0"/>
              <a:t>   </a:t>
            </a:r>
          </a:p>
        </p:txBody>
      </p:sp>
      <p:sp>
        <p:nvSpPr>
          <p:cNvPr id="100356" name="Rectangle 4"/>
          <p:cNvSpPr>
            <a:spLocks noChangeArrowheads="1"/>
          </p:cNvSpPr>
          <p:nvPr/>
        </p:nvSpPr>
        <p:spPr bwMode="auto">
          <a:xfrm>
            <a:off x="406400" y="1066800"/>
            <a:ext cx="11379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150000"/>
              </a:lnSpc>
              <a:spcBef>
                <a:spcPct val="20000"/>
              </a:spcBef>
              <a:buFont typeface="Arial" charset="0"/>
              <a:buChar char="•"/>
            </a:pPr>
            <a:r>
              <a:rPr lang="en-US" sz="2400">
                <a:latin typeface="Times New Roman" pitchFamily="18" charset="0"/>
                <a:cs typeface="Times New Roman" pitchFamily="18" charset="0"/>
              </a:rPr>
              <a:t>Intrusion detection is the process of identifying and responding to malicious activity targeted at resources.</a:t>
            </a:r>
          </a:p>
          <a:p>
            <a:pPr marL="342900" indent="-342900" algn="just">
              <a:lnSpc>
                <a:spcPct val="150000"/>
              </a:lnSpc>
              <a:spcBef>
                <a:spcPct val="20000"/>
              </a:spcBef>
              <a:buFont typeface="Arial" charset="0"/>
              <a:buChar char="•"/>
            </a:pPr>
            <a:r>
              <a:rPr lang="en-US" sz="2400">
                <a:latin typeface="Times New Roman" pitchFamily="18" charset="0"/>
                <a:cs typeface="Times New Roman" pitchFamily="18" charset="0"/>
              </a:rPr>
              <a:t>IDS is a system designed to test/analyze network system traffic/events against a given set of parameters and alert/capture data when these thresholds are met.</a:t>
            </a:r>
          </a:p>
          <a:p>
            <a:pPr marL="342900" indent="-342900" algn="just">
              <a:lnSpc>
                <a:spcPct val="150000"/>
              </a:lnSpc>
              <a:spcBef>
                <a:spcPct val="20000"/>
              </a:spcBef>
              <a:buFont typeface="Arial" charset="0"/>
              <a:buChar char="•"/>
            </a:pPr>
            <a:r>
              <a:rPr lang="en-AU" sz="2400">
                <a:latin typeface="Times New Roman" pitchFamily="18" charset="0"/>
                <a:cs typeface="Times New Roman" pitchFamily="18" charset="0"/>
              </a:rPr>
              <a:t>IDS uses collected information and predefined knowledge-based system to reason about the possibility of an intrusion.</a:t>
            </a:r>
          </a:p>
          <a:p>
            <a:pPr marL="342900" indent="-342900" algn="just">
              <a:lnSpc>
                <a:spcPct val="150000"/>
              </a:lnSpc>
              <a:spcBef>
                <a:spcPct val="20000"/>
              </a:spcBef>
              <a:buFont typeface="Arial" charset="0"/>
              <a:buChar char="•"/>
            </a:pPr>
            <a:r>
              <a:rPr lang="en-AU" sz="2400">
                <a:latin typeface="Times New Roman" pitchFamily="18" charset="0"/>
                <a:cs typeface="Times New Roman" pitchFamily="18" charset="0"/>
              </a:rPr>
              <a:t>IDS also provides services to cop with intrusion such as giving alarms, activating programs to try to deal with intrusion, etc.</a:t>
            </a:r>
            <a:endParaRPr lang="en-US" sz="2400">
              <a:latin typeface="Times New Roman" pitchFamily="18" charset="0"/>
              <a:cs typeface="Times New Roman" pitchFamily="18" charset="0"/>
            </a:endParaRPr>
          </a:p>
        </p:txBody>
      </p:sp>
    </p:spTree>
    <p:extLst>
      <p:ext uri="{BB962C8B-B14F-4D97-AF65-F5344CB8AC3E}">
        <p14:creationId xmlns:p14="http://schemas.microsoft.com/office/powerpoint/2010/main" val="3827938064"/>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smtClean="0"/>
              <a:t>Intrusion Detection Systems (IDS)</a:t>
            </a:r>
          </a:p>
        </p:txBody>
      </p:sp>
      <p:sp>
        <p:nvSpPr>
          <p:cNvPr id="2051" name="Rectangle 3"/>
          <p:cNvSpPr>
            <a:spLocks noGrp="1" noChangeArrowheads="1"/>
          </p:cNvSpPr>
          <p:nvPr>
            <p:ph type="body" idx="1"/>
          </p:nvPr>
        </p:nvSpPr>
        <p:spPr/>
        <p:txBody>
          <a:bodyPr rtlCol="0">
            <a:normAutofit fontScale="85000" lnSpcReduction="10000"/>
          </a:bodyPr>
          <a:lstStyle/>
          <a:p>
            <a:pPr eaLnBrk="1" fontAlgn="auto" hangingPunct="1">
              <a:lnSpc>
                <a:spcPct val="150000"/>
              </a:lnSpc>
              <a:spcAft>
                <a:spcPts val="0"/>
              </a:spcAft>
              <a:buFont typeface="Arial" pitchFamily="34" charset="0"/>
              <a:buChar char="•"/>
              <a:defRPr/>
            </a:pPr>
            <a:r>
              <a:rPr lang="en-US" altLang="zh-CN" dirty="0" smtClean="0"/>
              <a:t>Based on the sources of the audit information used by each IDS, the IDSs may be classified into </a:t>
            </a:r>
            <a:endParaRPr lang="en-US" dirty="0" smtClean="0"/>
          </a:p>
          <a:p>
            <a:pPr eaLnBrk="1" fontAlgn="auto" hangingPunct="1">
              <a:lnSpc>
                <a:spcPct val="150000"/>
              </a:lnSpc>
              <a:spcAft>
                <a:spcPts val="0"/>
              </a:spcAft>
              <a:buFont typeface="Arial" pitchFamily="34" charset="0"/>
              <a:buChar char="•"/>
              <a:defRPr/>
            </a:pPr>
            <a:r>
              <a:rPr lang="en-US" dirty="0" smtClean="0"/>
              <a:t>Different </a:t>
            </a:r>
            <a:r>
              <a:rPr lang="en-US" dirty="0"/>
              <a:t>ways of classifying an IDS</a:t>
            </a:r>
          </a:p>
          <a:p>
            <a:pPr eaLnBrk="1" fontAlgn="auto" hangingPunct="1">
              <a:lnSpc>
                <a:spcPct val="150000"/>
              </a:lnSpc>
              <a:spcAft>
                <a:spcPts val="0"/>
              </a:spcAft>
              <a:buFont typeface="Wingdings" pitchFamily="2" charset="2"/>
              <a:buNone/>
              <a:defRPr/>
            </a:pPr>
            <a:r>
              <a:rPr lang="en-US" dirty="0"/>
              <a:t>	IDS based on</a:t>
            </a:r>
          </a:p>
          <a:p>
            <a:pPr lvl="1" eaLnBrk="1" fontAlgn="auto" hangingPunct="1">
              <a:lnSpc>
                <a:spcPct val="150000"/>
              </a:lnSpc>
              <a:spcAft>
                <a:spcPts val="0"/>
              </a:spcAft>
              <a:buFont typeface="Arial" pitchFamily="34" charset="0"/>
              <a:buChar char="–"/>
              <a:defRPr/>
            </a:pPr>
            <a:r>
              <a:rPr lang="en-US" dirty="0" smtClean="0"/>
              <a:t> Anomaly detection</a:t>
            </a:r>
          </a:p>
          <a:p>
            <a:pPr lvl="1" eaLnBrk="1" fontAlgn="auto" hangingPunct="1">
              <a:lnSpc>
                <a:spcPct val="150000"/>
              </a:lnSpc>
              <a:spcAft>
                <a:spcPts val="0"/>
              </a:spcAft>
              <a:buFont typeface="Arial" pitchFamily="34" charset="0"/>
              <a:buChar char="–"/>
              <a:defRPr/>
            </a:pPr>
            <a:r>
              <a:rPr lang="en-US" dirty="0" smtClean="0"/>
              <a:t> Signature based misuse</a:t>
            </a:r>
          </a:p>
          <a:p>
            <a:pPr lvl="1" eaLnBrk="1" fontAlgn="auto" hangingPunct="1">
              <a:lnSpc>
                <a:spcPct val="150000"/>
              </a:lnSpc>
              <a:spcAft>
                <a:spcPts val="0"/>
              </a:spcAft>
              <a:buFont typeface="Arial" pitchFamily="34" charset="0"/>
              <a:buChar char="–"/>
              <a:defRPr/>
            </a:pPr>
            <a:r>
              <a:rPr lang="en-US" dirty="0" smtClean="0"/>
              <a:t> Host based</a:t>
            </a:r>
          </a:p>
          <a:p>
            <a:pPr lvl="1" eaLnBrk="1" fontAlgn="auto" hangingPunct="1">
              <a:lnSpc>
                <a:spcPct val="150000"/>
              </a:lnSpc>
              <a:spcAft>
                <a:spcPts val="0"/>
              </a:spcAft>
              <a:buFont typeface="Arial" pitchFamily="34" charset="0"/>
              <a:buChar char="–"/>
              <a:defRPr/>
            </a:pPr>
            <a:r>
              <a:rPr lang="en-US" dirty="0" smtClean="0"/>
              <a:t> Network based</a:t>
            </a:r>
          </a:p>
          <a:p>
            <a:pPr lvl="1" eaLnBrk="1" fontAlgn="auto" hangingPunct="1">
              <a:lnSpc>
                <a:spcPct val="150000"/>
              </a:lnSpc>
              <a:spcAft>
                <a:spcPts val="0"/>
              </a:spcAft>
              <a:buFont typeface="Arial" pitchFamily="34" charset="0"/>
              <a:buChar char="–"/>
              <a:defRPr/>
            </a:pPr>
            <a:r>
              <a:rPr lang="en-US" dirty="0" smtClean="0"/>
              <a:t> Stack based</a:t>
            </a:r>
            <a:endParaRPr lang="en-US" dirty="0"/>
          </a:p>
        </p:txBody>
      </p:sp>
    </p:spTree>
    <p:extLst>
      <p:ext uri="{BB962C8B-B14F-4D97-AF65-F5344CB8AC3E}">
        <p14:creationId xmlns:p14="http://schemas.microsoft.com/office/powerpoint/2010/main" val="157603820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smtClean="0"/>
              <a:t>Anomaly based IDS</a:t>
            </a:r>
          </a:p>
        </p:txBody>
      </p:sp>
      <p:sp>
        <p:nvSpPr>
          <p:cNvPr id="102403" name="Rectangle 3"/>
          <p:cNvSpPr>
            <a:spLocks noGrp="1" noChangeArrowheads="1"/>
          </p:cNvSpPr>
          <p:nvPr>
            <p:ph type="body" idx="1"/>
          </p:nvPr>
        </p:nvSpPr>
        <p:spPr/>
        <p:txBody>
          <a:bodyPr/>
          <a:lstStyle/>
          <a:p>
            <a:pPr eaLnBrk="1" hangingPunct="1">
              <a:lnSpc>
                <a:spcPct val="150000"/>
              </a:lnSpc>
            </a:pPr>
            <a:r>
              <a:rPr lang="en-US" smtClean="0"/>
              <a:t>This IDS models the normal usage of the network as a noise characterization.</a:t>
            </a:r>
          </a:p>
          <a:p>
            <a:pPr eaLnBrk="1" hangingPunct="1">
              <a:lnSpc>
                <a:spcPct val="150000"/>
              </a:lnSpc>
            </a:pPr>
            <a:r>
              <a:rPr lang="en-US" smtClean="0"/>
              <a:t>Anything distinct from the noise is assumed to be an intrusion activity.</a:t>
            </a:r>
          </a:p>
          <a:p>
            <a:pPr lvl="1" eaLnBrk="1" hangingPunct="1">
              <a:lnSpc>
                <a:spcPct val="150000"/>
              </a:lnSpc>
            </a:pPr>
            <a:r>
              <a:rPr lang="en-US" smtClean="0"/>
              <a:t>E.g. flooding a host with lots of packet.</a:t>
            </a:r>
          </a:p>
          <a:p>
            <a:pPr eaLnBrk="1" hangingPunct="1">
              <a:lnSpc>
                <a:spcPct val="150000"/>
              </a:lnSpc>
            </a:pPr>
            <a:r>
              <a:rPr lang="en-US" smtClean="0"/>
              <a:t>The primary strength is its ability to recognize novel attacks.</a:t>
            </a:r>
          </a:p>
          <a:p>
            <a:pPr eaLnBrk="1" hangingPunct="1">
              <a:lnSpc>
                <a:spcPct val="150000"/>
              </a:lnSpc>
            </a:pPr>
            <a:endParaRPr lang="en-US" smtClean="0"/>
          </a:p>
        </p:txBody>
      </p:sp>
    </p:spTree>
    <p:extLst>
      <p:ext uri="{BB962C8B-B14F-4D97-AF65-F5344CB8AC3E}">
        <p14:creationId xmlns:p14="http://schemas.microsoft.com/office/powerpoint/2010/main" val="69557995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09600" y="274638"/>
            <a:ext cx="10972800" cy="868362"/>
          </a:xfrm>
        </p:spPr>
        <p:txBody>
          <a:bodyPr/>
          <a:lstStyle/>
          <a:p>
            <a:pPr eaLnBrk="1" hangingPunct="1"/>
            <a:r>
              <a:rPr lang="en-US" sz="3200" smtClean="0"/>
              <a:t>Statistical Anomaly Detection</a:t>
            </a:r>
          </a:p>
        </p:txBody>
      </p:sp>
      <p:sp>
        <p:nvSpPr>
          <p:cNvPr id="103427" name="Rectangle 3"/>
          <p:cNvSpPr>
            <a:spLocks noGrp="1" noChangeArrowheads="1"/>
          </p:cNvSpPr>
          <p:nvPr>
            <p:ph type="body" idx="1"/>
          </p:nvPr>
        </p:nvSpPr>
        <p:spPr>
          <a:xfrm>
            <a:off x="406400" y="1295400"/>
            <a:ext cx="11379200" cy="5029200"/>
          </a:xfrm>
        </p:spPr>
        <p:txBody>
          <a:bodyPr/>
          <a:lstStyle/>
          <a:p>
            <a:pPr algn="just" eaLnBrk="1" hangingPunct="1">
              <a:lnSpc>
                <a:spcPct val="150000"/>
              </a:lnSpc>
            </a:pPr>
            <a:r>
              <a:rPr lang="en-US" smtClean="0"/>
              <a:t>Statistical anomaly detection involves the collection of data relating to the behavior of legitimate users over a period of time. </a:t>
            </a:r>
          </a:p>
          <a:p>
            <a:pPr algn="just" eaLnBrk="1" hangingPunct="1">
              <a:lnSpc>
                <a:spcPct val="150000"/>
              </a:lnSpc>
            </a:pPr>
            <a:r>
              <a:rPr lang="en-US" smtClean="0"/>
              <a:t>Then statistical tests are applied to observed behavior to determine with a high level of confidence whether that behavior is not legitimate user behavior.</a:t>
            </a:r>
          </a:p>
          <a:p>
            <a:pPr algn="just" eaLnBrk="1" hangingPunct="1">
              <a:lnSpc>
                <a:spcPct val="150000"/>
              </a:lnSpc>
              <a:buFont typeface="Wingdings" pitchFamily="2" charset="2"/>
              <a:buNone/>
            </a:pPr>
            <a:r>
              <a:rPr lang="en-US" smtClean="0"/>
              <a:t>Statistical anomaly detection falls into two broad categories:</a:t>
            </a:r>
          </a:p>
          <a:p>
            <a:pPr algn="just" eaLnBrk="1" hangingPunct="1">
              <a:lnSpc>
                <a:spcPct val="150000"/>
              </a:lnSpc>
            </a:pPr>
            <a:r>
              <a:rPr lang="en-US" smtClean="0"/>
              <a:t>Threshold detection.</a:t>
            </a:r>
          </a:p>
          <a:p>
            <a:pPr algn="just" eaLnBrk="1" hangingPunct="1">
              <a:lnSpc>
                <a:spcPct val="150000"/>
              </a:lnSpc>
            </a:pPr>
            <a:r>
              <a:rPr lang="en-US" smtClean="0"/>
              <a:t>Profile based anomaly detection.    </a:t>
            </a:r>
          </a:p>
        </p:txBody>
      </p:sp>
    </p:spTree>
    <p:extLst>
      <p:ext uri="{BB962C8B-B14F-4D97-AF65-F5344CB8AC3E}">
        <p14:creationId xmlns:p14="http://schemas.microsoft.com/office/powerpoint/2010/main" val="2756570787"/>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sz="3200" smtClean="0"/>
              <a:t>Statistical Anomaly Detection </a:t>
            </a:r>
          </a:p>
        </p:txBody>
      </p:sp>
      <p:sp>
        <p:nvSpPr>
          <p:cNvPr id="104451" name="Rectangle 3"/>
          <p:cNvSpPr>
            <a:spLocks noGrp="1" noChangeArrowheads="1"/>
          </p:cNvSpPr>
          <p:nvPr>
            <p:ph type="body" idx="1"/>
          </p:nvPr>
        </p:nvSpPr>
        <p:spPr>
          <a:xfrm>
            <a:off x="406400" y="1447800"/>
            <a:ext cx="11379200" cy="4800600"/>
          </a:xfrm>
        </p:spPr>
        <p:txBody>
          <a:bodyPr/>
          <a:lstStyle/>
          <a:p>
            <a:pPr algn="just" eaLnBrk="1" hangingPunct="1">
              <a:lnSpc>
                <a:spcPct val="150000"/>
              </a:lnSpc>
            </a:pPr>
            <a:r>
              <a:rPr lang="en-US" smtClean="0"/>
              <a:t>Threshold detection involves counting the numbers of occurrences of specified event type over an interval of time</a:t>
            </a:r>
          </a:p>
          <a:p>
            <a:pPr algn="just" eaLnBrk="1" hangingPunct="1">
              <a:lnSpc>
                <a:spcPct val="150000"/>
              </a:lnSpc>
            </a:pPr>
            <a:r>
              <a:rPr lang="en-US" smtClean="0"/>
              <a:t>Profile-based anomaly detection focuses on characterizing the past behavior of individuals users or related groups of users and then detecting significant deviations</a:t>
            </a:r>
          </a:p>
          <a:p>
            <a:pPr algn="just" eaLnBrk="1" hangingPunct="1">
              <a:lnSpc>
                <a:spcPct val="150000"/>
              </a:lnSpc>
            </a:pPr>
            <a:r>
              <a:rPr lang="en-US" smtClean="0"/>
              <a:t>Examples of parameters that are useful for profile-based intrusion detection are the following:</a:t>
            </a:r>
          </a:p>
          <a:p>
            <a:pPr algn="just" eaLnBrk="1" hangingPunct="1">
              <a:lnSpc>
                <a:spcPct val="150000"/>
              </a:lnSpc>
            </a:pPr>
            <a:r>
              <a:rPr lang="en-US" smtClean="0"/>
              <a:t>Counter and Interval timer.</a:t>
            </a:r>
          </a:p>
        </p:txBody>
      </p:sp>
    </p:spTree>
    <p:extLst>
      <p:ext uri="{BB962C8B-B14F-4D97-AF65-F5344CB8AC3E}">
        <p14:creationId xmlns:p14="http://schemas.microsoft.com/office/powerpoint/2010/main" val="203384612"/>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2"/>
          <p:cNvSpPr>
            <a:spLocks noGrp="1"/>
          </p:cNvSpPr>
          <p:nvPr>
            <p:ph type="title"/>
          </p:nvPr>
        </p:nvSpPr>
        <p:spPr/>
        <p:txBody>
          <a:bodyPr/>
          <a:lstStyle/>
          <a:p>
            <a:pPr eaLnBrk="1" hangingPunct="1"/>
            <a:r>
              <a:rPr lang="en-US" smtClean="0"/>
              <a:t>Statistical Anomaly Detection</a:t>
            </a:r>
          </a:p>
        </p:txBody>
      </p:sp>
      <p:sp>
        <p:nvSpPr>
          <p:cNvPr id="105475" name="Rectangle 3"/>
          <p:cNvSpPr>
            <a:spLocks noGrp="1" noChangeArrowheads="1"/>
          </p:cNvSpPr>
          <p:nvPr>
            <p:ph idx="1"/>
          </p:nvPr>
        </p:nvSpPr>
        <p:spPr>
          <a:xfrm>
            <a:off x="406400" y="1447800"/>
            <a:ext cx="11379200" cy="4724400"/>
          </a:xfrm>
        </p:spPr>
        <p:txBody>
          <a:bodyPr/>
          <a:lstStyle/>
          <a:p>
            <a:pPr algn="just" eaLnBrk="1" hangingPunct="1">
              <a:lnSpc>
                <a:spcPct val="150000"/>
              </a:lnSpc>
            </a:pPr>
            <a:r>
              <a:rPr lang="en-US" b="1" smtClean="0"/>
              <a:t>Counter</a:t>
            </a:r>
            <a:r>
              <a:rPr lang="en-US" smtClean="0"/>
              <a:t>: Typically, a count of certain event types is kept over a particular period of time. </a:t>
            </a:r>
          </a:p>
          <a:p>
            <a:pPr algn="just" eaLnBrk="1" hangingPunct="1">
              <a:lnSpc>
                <a:spcPct val="150000"/>
              </a:lnSpc>
            </a:pPr>
            <a:r>
              <a:rPr lang="en-US" smtClean="0"/>
              <a:t>Examples include the numbers of logins, number of password failures, number of times a given command is executed during a single user session.</a:t>
            </a:r>
          </a:p>
          <a:p>
            <a:pPr algn="just" eaLnBrk="1" hangingPunct="1">
              <a:lnSpc>
                <a:spcPct val="150000"/>
              </a:lnSpc>
            </a:pPr>
            <a:r>
              <a:rPr lang="en-US" b="1" smtClean="0"/>
              <a:t>Interval timer: </a:t>
            </a:r>
            <a:r>
              <a:rPr lang="en-US" smtClean="0"/>
              <a:t>The length of time between two related events.</a:t>
            </a:r>
          </a:p>
          <a:p>
            <a:pPr algn="just" eaLnBrk="1" hangingPunct="1">
              <a:lnSpc>
                <a:spcPct val="150000"/>
              </a:lnSpc>
            </a:pPr>
            <a:r>
              <a:rPr lang="en-US" smtClean="0"/>
              <a:t>Ex. is the length of time lapsed between two successive logins to an account.</a:t>
            </a:r>
          </a:p>
        </p:txBody>
      </p:sp>
    </p:spTree>
    <p:extLst>
      <p:ext uri="{BB962C8B-B14F-4D97-AF65-F5344CB8AC3E}">
        <p14:creationId xmlns:p14="http://schemas.microsoft.com/office/powerpoint/2010/main" val="269450452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Wis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397</TotalTime>
  <Words>5445</Words>
  <Application>Microsoft Office PowerPoint</Application>
  <PresentationFormat>Custom</PresentationFormat>
  <Paragraphs>697</Paragraphs>
  <Slides>122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122</vt:i4>
      </vt:variant>
    </vt:vector>
  </HeadingPairs>
  <TitlesOfParts>
    <vt:vector size="124" baseType="lpstr">
      <vt:lpstr>Wisp</vt:lpstr>
      <vt:lpstr>Bitmap Image</vt:lpstr>
      <vt:lpstr>Network Infrastructure Security and Connectivity</vt:lpstr>
      <vt:lpstr>Topics to be covered :</vt:lpstr>
      <vt:lpstr>Network Infrastructure</vt:lpstr>
      <vt:lpstr>PowerPoint Presentation</vt:lpstr>
      <vt:lpstr>NETWORK SECURITY</vt:lpstr>
      <vt:lpstr>Types of Network Security</vt:lpstr>
      <vt:lpstr>Device based Security</vt:lpstr>
      <vt:lpstr>ROUTERS</vt:lpstr>
      <vt:lpstr>PowerPoint Presentation</vt:lpstr>
      <vt:lpstr>PowerPoint Presentation</vt:lpstr>
      <vt:lpstr>Properties of Router</vt:lpstr>
      <vt:lpstr>Securing a Router</vt:lpstr>
      <vt:lpstr>Securing Router</vt:lpstr>
      <vt:lpstr> Switch </vt:lpstr>
      <vt:lpstr>PowerPoint Presentation</vt:lpstr>
      <vt:lpstr>Properties of switch</vt:lpstr>
      <vt:lpstr>Securing Switch</vt:lpstr>
      <vt:lpstr>MODEM</vt:lpstr>
      <vt:lpstr>WORKING OF MODEM  </vt:lpstr>
      <vt:lpstr>TWO BASIC PHYSICAL TYPES OF MODEM: </vt:lpstr>
      <vt:lpstr>Securing Modem</vt:lpstr>
      <vt:lpstr>Hardening</vt:lpstr>
      <vt:lpstr>Computer Hardening</vt:lpstr>
      <vt:lpstr> Hardening activities for a computer system can include</vt:lpstr>
      <vt:lpstr>PowerPoint Presentation</vt:lpstr>
      <vt:lpstr>OS Hardening</vt:lpstr>
      <vt:lpstr>OS Security</vt:lpstr>
      <vt:lpstr>Process of OS Hardening</vt:lpstr>
      <vt:lpstr>Benefits of OS Hardening</vt:lpstr>
      <vt:lpstr>Network Hardening</vt:lpstr>
      <vt:lpstr>Network Hardening</vt:lpstr>
      <vt:lpstr>Techniques</vt:lpstr>
      <vt:lpstr>Contd..</vt:lpstr>
      <vt:lpstr>Security Measures</vt:lpstr>
      <vt:lpstr>Others</vt:lpstr>
      <vt:lpstr>Application Hardening </vt:lpstr>
      <vt:lpstr>Guidelines to hardening application</vt:lpstr>
      <vt:lpstr>Contd..</vt:lpstr>
      <vt:lpstr>Physical and Network Security</vt:lpstr>
      <vt:lpstr>Contd..</vt:lpstr>
      <vt:lpstr>Access Control</vt:lpstr>
      <vt:lpstr>PowerPoint Presentation</vt:lpstr>
      <vt:lpstr>Policies, Standards, Guidelines and Procedures </vt:lpstr>
      <vt:lpstr>Policy</vt:lpstr>
      <vt:lpstr>Contd..</vt:lpstr>
      <vt:lpstr>Need of Security Policy</vt:lpstr>
      <vt:lpstr>Security Policy benefits</vt:lpstr>
      <vt:lpstr>Components of Security Policy</vt:lpstr>
      <vt:lpstr>Governing Policy </vt:lpstr>
      <vt:lpstr>Technical policies</vt:lpstr>
      <vt:lpstr>End-User Policy</vt:lpstr>
      <vt:lpstr>Standards</vt:lpstr>
      <vt:lpstr>Guidelines</vt:lpstr>
      <vt:lpstr>Guidelines</vt:lpstr>
      <vt:lpstr>Procedures</vt:lpstr>
      <vt:lpstr>Monitoring and Diagnosing Network</vt:lpstr>
      <vt:lpstr>Firewall</vt:lpstr>
      <vt:lpstr>PowerPoint Presentation</vt:lpstr>
      <vt:lpstr>Firewall</vt:lpstr>
      <vt:lpstr>Hardware vs. Software Firewalls</vt:lpstr>
      <vt:lpstr>Software Firewall working Principle</vt:lpstr>
      <vt:lpstr>Hardware Vs Software</vt:lpstr>
      <vt:lpstr>Firewall Rules</vt:lpstr>
      <vt:lpstr>What Can a Firewall Do?</vt:lpstr>
      <vt:lpstr>What Can't a Firewall Do?</vt:lpstr>
      <vt:lpstr>Need of Firewall</vt:lpstr>
      <vt:lpstr>Firewall Design Principle</vt:lpstr>
      <vt:lpstr>Firewall Characteristics</vt:lpstr>
      <vt:lpstr>Types of Firewalls</vt:lpstr>
      <vt:lpstr>Packet Filtering Routers </vt:lpstr>
      <vt:lpstr>Packet-filtering Router</vt:lpstr>
      <vt:lpstr>Packet Filtering</vt:lpstr>
      <vt:lpstr>Pros and Cons</vt:lpstr>
      <vt:lpstr>Application Level Gateway</vt:lpstr>
      <vt:lpstr>Application Level gateway</vt:lpstr>
      <vt:lpstr>Circuit Level Gateway</vt:lpstr>
      <vt:lpstr>Circuit Level Gateway</vt:lpstr>
      <vt:lpstr>Circuit Level Gateway</vt:lpstr>
      <vt:lpstr>Bastion Host</vt:lpstr>
      <vt:lpstr>Bastion Host</vt:lpstr>
      <vt:lpstr>Firewall Configurations</vt:lpstr>
      <vt:lpstr>Screened host firewall system (single-homed bastion host)</vt:lpstr>
      <vt:lpstr>Firewall Configuration</vt:lpstr>
      <vt:lpstr>Firewall Configuration</vt:lpstr>
      <vt:lpstr>Screened host firewall system (dual-homed bastion host)</vt:lpstr>
      <vt:lpstr>Firewall Configuration</vt:lpstr>
      <vt:lpstr>Screened-subnet firewall system</vt:lpstr>
      <vt:lpstr>Monitoring  and Diagnosing Network</vt:lpstr>
      <vt:lpstr>Intrusion</vt:lpstr>
      <vt:lpstr>Classes of Intruder</vt:lpstr>
      <vt:lpstr>Classes of Intruder</vt:lpstr>
      <vt:lpstr>Methods of Intrusions</vt:lpstr>
      <vt:lpstr>An effective IDS should be able to</vt:lpstr>
      <vt:lpstr>Intrusion Detection Systems (IDS)</vt:lpstr>
      <vt:lpstr>Intrusion Detection Systems (IDS)</vt:lpstr>
      <vt:lpstr>Anomaly based IDS</vt:lpstr>
      <vt:lpstr>Statistical Anomaly Detection</vt:lpstr>
      <vt:lpstr>Statistical Anomaly Detection </vt:lpstr>
      <vt:lpstr>Statistical Anomaly Detection</vt:lpstr>
      <vt:lpstr>Statistical Anomaly Detection</vt:lpstr>
      <vt:lpstr>Drawbacks of Anomaly detection IDS</vt:lpstr>
      <vt:lpstr>Signature based IDS</vt:lpstr>
      <vt:lpstr>Signature Based IDS</vt:lpstr>
      <vt:lpstr>Signature based IDS (contd.)</vt:lpstr>
      <vt:lpstr>Drawbacks of Signature based IDS</vt:lpstr>
      <vt:lpstr>Host/Applications based IDS</vt:lpstr>
      <vt:lpstr>Strengths of the host based IDS</vt:lpstr>
      <vt:lpstr>Future of IDS</vt:lpstr>
      <vt:lpstr>Intrusion Prevention System</vt:lpstr>
      <vt:lpstr>IPS</vt:lpstr>
      <vt:lpstr>CLASSIFICATION OF IPS  </vt:lpstr>
      <vt:lpstr>HOST Based-IPS</vt:lpstr>
      <vt:lpstr>NETWORK Based-IPS   </vt:lpstr>
      <vt:lpstr>INTRUSION PREVENTION TECHNIQUES..</vt:lpstr>
      <vt:lpstr>INLINE NETWORK IPS </vt:lpstr>
      <vt:lpstr>LAYER SEVEN SWITCHES </vt:lpstr>
      <vt:lpstr>APPLICATION FIREWALLS </vt:lpstr>
      <vt:lpstr>HYBRID SWITCHES </vt:lpstr>
      <vt:lpstr>Honey Pots, Honey Nets, and Padded Cell Systems</vt:lpstr>
      <vt:lpstr>Cont…</vt:lpstr>
      <vt:lpstr>Pros &amp; Cons of Honey Pot Systems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Security</dc:title>
  <dc:creator>admin</dc:creator>
  <cp:lastModifiedBy>hp</cp:lastModifiedBy>
  <cp:revision>47</cp:revision>
  <dcterms:created xsi:type="dcterms:W3CDTF">2020-04-24T19:02:51Z</dcterms:created>
  <dcterms:modified xsi:type="dcterms:W3CDTF">2020-05-24T14:02:41Z</dcterms:modified>
</cp:coreProperties>
</file>