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2"/>
  </p:notesMasterIdLst>
  <p:sldIdLst>
    <p:sldId id="399" r:id="rId3"/>
    <p:sldId id="400" r:id="rId4"/>
    <p:sldId id="416" r:id="rId5"/>
    <p:sldId id="417" r:id="rId6"/>
    <p:sldId id="403" r:id="rId7"/>
    <p:sldId id="418" r:id="rId8"/>
    <p:sldId id="419" r:id="rId9"/>
    <p:sldId id="420"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Dutta" initials="MD" lastIdx="1" clrIdx="0">
    <p:extLst>
      <p:ext uri="{19B8F6BF-5375-455C-9EA6-DF929625EA0E}">
        <p15:presenceInfo xmlns:p15="http://schemas.microsoft.com/office/powerpoint/2012/main" xmlns="" userId="b2a02bd806a326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660"/>
  </p:normalViewPr>
  <p:slideViewPr>
    <p:cSldViewPr snapToGrid="0">
      <p:cViewPr>
        <p:scale>
          <a:sx n="60" d="100"/>
          <a:sy n="60" d="100"/>
        </p:scale>
        <p:origin x="-12" y="-2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70AC6-4411-4DD1-86D9-7A8854C25663}" type="datetimeFigureOut">
              <a:rPr lang="en-IN" smtClean="0"/>
              <a:t>04-09-2020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AA98B-BCE1-4F73-A511-223A3E5BB9D3}" type="slidenum">
              <a:rPr lang="en-IN" smtClean="0"/>
              <a:t>‹#›</a:t>
            </a:fld>
            <a:endParaRPr lang="en-IN"/>
          </a:p>
        </p:txBody>
      </p:sp>
    </p:spTree>
    <p:extLst>
      <p:ext uri="{BB962C8B-B14F-4D97-AF65-F5344CB8AC3E}">
        <p14:creationId xmlns:p14="http://schemas.microsoft.com/office/powerpoint/2010/main" val="112840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993E8C-417D-409F-980C-1BF59389D040}"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Jain (Deemed-to-be University), Department of BCA</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Jain (Deemed-to-be University), Department of BCA</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32229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Jain (Deemed-to-be University), Department of BCA</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4274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Jain (Deemed-to-be University), Department of BCA</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14658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lgn="just">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Jain (Deemed-to-be University), Department of BCA</a:t>
            </a:r>
            <a:endParaRPr lang="en-US"/>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989154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Jain (Deemed-to-be University), Department of BCA</a:t>
            </a:r>
            <a:endParaRPr lang="en-US"/>
          </a:p>
        </p:txBody>
      </p:sp>
      <p:sp>
        <p:nvSpPr>
          <p:cNvPr id="9" name="Slide Number Placeholder 8"/>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07233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Jain (Deemed-to-be University), Department of BCA</a:t>
            </a:r>
            <a:endParaRPr lang="en-US"/>
          </a:p>
        </p:txBody>
      </p:sp>
      <p:sp>
        <p:nvSpPr>
          <p:cNvPr id="5" name="Slide Number Placeholder 4"/>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4186524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Jain (Deemed-to-be University), Department of BCA</a:t>
            </a:r>
            <a:endParaRPr lang="en-US"/>
          </a:p>
        </p:txBody>
      </p:sp>
      <p:sp>
        <p:nvSpPr>
          <p:cNvPr id="4" name="Slide Number Placeholder 3"/>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571918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Jain (Deemed-to-be University), Department of BCA</a:t>
            </a:r>
            <a:endParaRPr lang="en-US"/>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237943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Jain (Deemed-to-be University), Department of BCA</a:t>
            </a:r>
            <a:endParaRPr lang="en-US"/>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147977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Jain (Deemed-to-be University), Department of BCA</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2934569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Jain (Deemed-to-be University), Department of BCA</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6560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Jain (Deemed-to-be University), Department of BCA</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smtClean="0"/>
              <a:t>Jain (Deemed-to-be University), Department of BCA</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smtClean="0"/>
              <a:t>Jain (Deemed-to-be University), Department of BCA</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Jain (Deemed-to-be University), Department of BCA</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Jain (Deemed-to-be University), Department of BCA</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993E8C-417D-409F-980C-1BF59389D04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Jain (Deemed-to-be University), Department of BCA</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51E63-B61D-4219-A760-CAA95A64B0CE}" type="slidenum">
              <a:rPr lang="en-US" smtClean="0"/>
              <a:t>‹#›</a:t>
            </a:fld>
            <a:endParaRPr lang="en-US"/>
          </a:p>
        </p:txBody>
      </p:sp>
    </p:spTree>
    <p:extLst>
      <p:ext uri="{BB962C8B-B14F-4D97-AF65-F5344CB8AC3E}">
        <p14:creationId xmlns:p14="http://schemas.microsoft.com/office/powerpoint/2010/main" val="8787734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ubuntu.com/desktop" TargetMode="External"/><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9F807E-52CF-46B9-A50F-DD0A9412D47C}"/>
              </a:ext>
            </a:extLst>
          </p:cNvPr>
          <p:cNvSpPr>
            <a:spLocks noGrp="1"/>
          </p:cNvSpPr>
          <p:nvPr>
            <p:ph type="ctrTitle"/>
          </p:nvPr>
        </p:nvSpPr>
        <p:spPr>
          <a:xfrm>
            <a:off x="1524000" y="1461155"/>
            <a:ext cx="9144000" cy="900587"/>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School of Computer Science &amp; </a:t>
            </a:r>
            <a:r>
              <a:rPr lang="en-IN" sz="3200" b="1" dirty="0" smtClean="0">
                <a:latin typeface="Times New Roman" panose="02020603050405020304" pitchFamily="18" charset="0"/>
                <a:cs typeface="Times New Roman" panose="02020603050405020304" pitchFamily="18" charset="0"/>
              </a:rPr>
              <a:t>IT</a:t>
            </a:r>
            <a:br>
              <a:rPr lang="en-IN" sz="3200" b="1" dirty="0" smtClean="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Department of BCA</a:t>
            </a:r>
          </a:p>
        </p:txBody>
      </p:sp>
      <p:sp>
        <p:nvSpPr>
          <p:cNvPr id="3" name="Subtitle 2">
            <a:extLst>
              <a:ext uri="{FF2B5EF4-FFF2-40B4-BE49-F238E27FC236}">
                <a16:creationId xmlns:a16="http://schemas.microsoft.com/office/drawing/2014/main" xmlns="" id="{B6E9A171-80E0-4AD4-9463-4D7207E71F44}"/>
              </a:ext>
            </a:extLst>
          </p:cNvPr>
          <p:cNvSpPr>
            <a:spLocks noGrp="1"/>
          </p:cNvSpPr>
          <p:nvPr>
            <p:ph type="subTitle" idx="1"/>
          </p:nvPr>
        </p:nvSpPr>
        <p:spPr>
          <a:xfrm>
            <a:off x="2589213" y="3895595"/>
            <a:ext cx="8915399" cy="2008067"/>
          </a:xfrm>
        </p:spPr>
        <p:txBody>
          <a:bodyPr>
            <a:normAutofit fontScale="92500"/>
          </a:bodyPr>
          <a:lstStyle/>
          <a:p>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INTRODUCTION TO LINUX(</a:t>
            </a:r>
            <a:r>
              <a:rPr lang="en-US" sz="3600" b="1" dirty="0" smtClean="0">
                <a:solidFill>
                  <a:srgbClr val="002060"/>
                </a:solidFill>
                <a:latin typeface="Times New Roman" panose="02020603050405020304" pitchFamily="18" charset="0"/>
                <a:cs typeface="Times New Roman" panose="02020603050405020304" pitchFamily="18" charset="0"/>
              </a:rPr>
              <a:t>20BCA1C06</a:t>
            </a: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MODULE </a:t>
            </a:r>
            <a:r>
              <a:rPr lang="en-US" sz="3200" b="1" dirty="0">
                <a:solidFill>
                  <a:schemeClr val="accent1">
                    <a:lumMod val="75000"/>
                  </a:schemeClr>
                </a:solidFill>
                <a:latin typeface="Times New Roman" panose="02020603050405020304" pitchFamily="18" charset="0"/>
                <a:cs typeface="Times New Roman" panose="02020603050405020304" pitchFamily="18" charset="0"/>
              </a:rPr>
              <a:t>1:</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INSTALLING LINUX/ UBUNTU</a:t>
            </a:r>
            <a:endParaRPr lang="en-US" sz="2600" b="1" dirty="0">
              <a:solidFill>
                <a:schemeClr val="accent1">
                  <a:lumMod val="75000"/>
                </a:schemeClr>
              </a:solidFill>
              <a:latin typeface="Times New Roman" panose="02020603050405020304" pitchFamily="18" charset="0"/>
              <a:cs typeface="Times New Roman" panose="02020603050405020304" pitchFamily="18" charset="0"/>
            </a:endParaRPr>
          </a:p>
          <a:p>
            <a:r>
              <a:rPr lang="en-IN" sz="3200" b="1" dirty="0" smtClean="0">
                <a:solidFill>
                  <a:srgbClr val="FF0000"/>
                </a:solidFill>
                <a:latin typeface="Times New Roman" pitchFamily="18" charset="0"/>
                <a:cs typeface="Times New Roman" pitchFamily="18" charset="0"/>
              </a:rPr>
              <a:t>       </a:t>
            </a:r>
            <a:r>
              <a:rPr lang="en-IN" sz="3200" b="1" dirty="0" smtClean="0">
                <a:solidFill>
                  <a:schemeClr val="accent1"/>
                </a:solidFill>
                <a:latin typeface="Times New Roman" pitchFamily="18" charset="0"/>
                <a:cs typeface="Times New Roman" pitchFamily="18" charset="0"/>
              </a:rPr>
              <a:t>Faculty : </a:t>
            </a:r>
            <a:r>
              <a:rPr lang="en-IN" sz="3200" b="1" dirty="0" err="1" smtClean="0">
                <a:solidFill>
                  <a:schemeClr val="accent1"/>
                </a:solidFill>
                <a:latin typeface="Times New Roman" pitchFamily="18" charset="0"/>
                <a:cs typeface="Times New Roman" pitchFamily="18" charset="0"/>
              </a:rPr>
              <a:t>Dr.</a:t>
            </a:r>
            <a:r>
              <a:rPr lang="en-IN" sz="3200" b="1" dirty="0" smtClean="0">
                <a:solidFill>
                  <a:schemeClr val="accent1"/>
                </a:solidFill>
                <a:latin typeface="Times New Roman" pitchFamily="18" charset="0"/>
                <a:cs typeface="Times New Roman" pitchFamily="18" charset="0"/>
              </a:rPr>
              <a:t> </a:t>
            </a:r>
            <a:r>
              <a:rPr lang="en-IN" sz="3200" b="1" dirty="0" err="1" smtClean="0">
                <a:solidFill>
                  <a:schemeClr val="accent1"/>
                </a:solidFill>
                <a:latin typeface="Times New Roman" pitchFamily="18" charset="0"/>
                <a:cs typeface="Times New Roman" pitchFamily="18" charset="0"/>
              </a:rPr>
              <a:t>Ananta</a:t>
            </a:r>
            <a:r>
              <a:rPr lang="en-IN" sz="3200" b="1" dirty="0" smtClean="0">
                <a:solidFill>
                  <a:schemeClr val="accent1"/>
                </a:solidFill>
                <a:latin typeface="Times New Roman" pitchFamily="18" charset="0"/>
                <a:cs typeface="Times New Roman" pitchFamily="18" charset="0"/>
              </a:rPr>
              <a:t> </a:t>
            </a:r>
            <a:r>
              <a:rPr lang="en-IN" sz="3200" b="1" dirty="0" err="1" smtClean="0">
                <a:solidFill>
                  <a:schemeClr val="accent1"/>
                </a:solidFill>
                <a:latin typeface="Times New Roman" pitchFamily="18" charset="0"/>
                <a:cs typeface="Times New Roman" pitchFamily="18" charset="0"/>
              </a:rPr>
              <a:t>Ojha</a:t>
            </a:r>
            <a:endParaRPr lang="en-IN" sz="3200" b="1"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7" name="Slide Number Placeholder 6"/>
          <p:cNvSpPr>
            <a:spLocks noGrp="1"/>
          </p:cNvSpPr>
          <p:nvPr>
            <p:ph type="sldNum" sz="quarter" idx="12"/>
          </p:nvPr>
        </p:nvSpPr>
        <p:spPr/>
        <p:txBody>
          <a:bodyPr/>
          <a:lstStyle/>
          <a:p>
            <a:fld id="{6D993E8C-417D-409F-980C-1BF59389D040}" type="slidenum">
              <a:rPr lang="en-IN" smtClean="0"/>
              <a:t>1</a:t>
            </a:fld>
            <a:endParaRPr lang="en-IN" dirty="0"/>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978" y="0"/>
            <a:ext cx="2096022" cy="63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Ameen\Downloads\WhatsApp Image 2020-08-12 at 8.54.12 AM.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777" y="0"/>
            <a:ext cx="3319738" cy="63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992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682"/>
            <a:ext cx="10515600" cy="964504"/>
          </a:xfrm>
        </p:spPr>
        <p:txBody>
          <a:bodyPr/>
          <a:lstStyle/>
          <a:p>
            <a:r>
              <a:rPr lang="en-US" dirty="0" smtClean="0">
                <a:latin typeface="Arial Black" pitchFamily="34" charset="0"/>
              </a:rPr>
              <a:t>Lab Session -1</a:t>
            </a:r>
            <a:endParaRPr lang="en-US" dirty="0">
              <a:latin typeface="Arial Black" pitchFamily="34" charset="0"/>
            </a:endParaRPr>
          </a:p>
        </p:txBody>
      </p:sp>
      <p:sp>
        <p:nvSpPr>
          <p:cNvPr id="3" name="Content Placeholder 2"/>
          <p:cNvSpPr>
            <a:spLocks noGrp="1"/>
          </p:cNvSpPr>
          <p:nvPr>
            <p:ph idx="1"/>
          </p:nvPr>
        </p:nvSpPr>
        <p:spPr>
          <a:xfrm>
            <a:off x="1639614" y="1177447"/>
            <a:ext cx="9714186" cy="4999516"/>
          </a:xfrm>
        </p:spPr>
        <p:txBody>
          <a:bodyPr>
            <a:normAutofit/>
          </a:bodyPr>
          <a:lstStyle/>
          <a:p>
            <a:pPr>
              <a:buFont typeface="Wingdings" pitchFamily="2" charset="2"/>
              <a:buChar char="Ø"/>
            </a:pPr>
            <a:r>
              <a:rPr lang="en-US" sz="2800" b="1" dirty="0" smtClean="0">
                <a:solidFill>
                  <a:schemeClr val="accent5">
                    <a:lumMod val="50000"/>
                  </a:schemeClr>
                </a:solidFill>
                <a:latin typeface="Times New Roman" pitchFamily="18" charset="0"/>
                <a:cs typeface="Times New Roman" pitchFamily="18" charset="0"/>
              </a:rPr>
              <a:t>Installing Linux / Ubuntu</a:t>
            </a:r>
          </a:p>
          <a:p>
            <a:pPr marL="0" indent="0">
              <a:buNone/>
            </a:pPr>
            <a:r>
              <a:rPr lang="en-US" sz="2800" dirty="0" smtClean="0">
                <a:solidFill>
                  <a:srgbClr val="002060"/>
                </a:solidFill>
              </a:rPr>
              <a:t>There </a:t>
            </a:r>
            <a:r>
              <a:rPr lang="en-US" sz="2800" dirty="0">
                <a:solidFill>
                  <a:srgbClr val="002060"/>
                </a:solidFill>
              </a:rPr>
              <a:t>are several ways to install Linux. </a:t>
            </a:r>
            <a:endParaRPr lang="en-IN" sz="2800" dirty="0">
              <a:solidFill>
                <a:srgbClr val="002060"/>
              </a:solidFill>
            </a:endParaRPr>
          </a:p>
          <a:p>
            <a:pPr marL="514350" indent="-514350">
              <a:buFont typeface="+mj-lt"/>
              <a:buAutoNum type="arabicPeriod"/>
            </a:pPr>
            <a:r>
              <a:rPr lang="en-US" sz="2800" dirty="0">
                <a:solidFill>
                  <a:srgbClr val="002060"/>
                </a:solidFill>
              </a:rPr>
              <a:t>You can clean everything from your </a:t>
            </a:r>
            <a:r>
              <a:rPr lang="en-US" sz="2800" dirty="0" smtClean="0">
                <a:solidFill>
                  <a:srgbClr val="002060"/>
                </a:solidFill>
              </a:rPr>
              <a:t>computer system </a:t>
            </a:r>
            <a:r>
              <a:rPr lang="en-US" sz="2800" dirty="0">
                <a:solidFill>
                  <a:srgbClr val="002060"/>
                </a:solidFill>
              </a:rPr>
              <a:t>and install Linux. </a:t>
            </a:r>
            <a:endParaRPr lang="en-IN" sz="2800" dirty="0">
              <a:solidFill>
                <a:srgbClr val="002060"/>
              </a:solidFill>
            </a:endParaRPr>
          </a:p>
          <a:p>
            <a:pPr marL="514350" indent="-514350">
              <a:buFont typeface="+mj-lt"/>
              <a:buAutoNum type="arabicPeriod"/>
            </a:pPr>
            <a:r>
              <a:rPr lang="en-US" sz="2800" dirty="0">
                <a:solidFill>
                  <a:srgbClr val="002060"/>
                </a:solidFill>
              </a:rPr>
              <a:t>You can dual boot Linux with Windows and choose one of the operating systems at the boot time. </a:t>
            </a:r>
            <a:endParaRPr lang="en-IN" sz="2800" dirty="0">
              <a:solidFill>
                <a:srgbClr val="002060"/>
              </a:solidFill>
            </a:endParaRPr>
          </a:p>
          <a:p>
            <a:pPr marL="514350" indent="-514350">
              <a:buFont typeface="+mj-lt"/>
              <a:buAutoNum type="arabicPeriod"/>
            </a:pPr>
            <a:r>
              <a:rPr lang="en-US" sz="2800" dirty="0">
                <a:solidFill>
                  <a:srgbClr val="002060"/>
                </a:solidFill>
              </a:rPr>
              <a:t>You can even install Linux </a:t>
            </a:r>
            <a:r>
              <a:rPr lang="en-US" sz="2800" dirty="0" smtClean="0">
                <a:solidFill>
                  <a:srgbClr val="002060"/>
                </a:solidFill>
              </a:rPr>
              <a:t>on top of </a:t>
            </a:r>
            <a:r>
              <a:rPr lang="en-US" sz="2800" dirty="0">
                <a:solidFill>
                  <a:srgbClr val="002060"/>
                </a:solidFill>
              </a:rPr>
              <a:t>your Windows </a:t>
            </a:r>
            <a:r>
              <a:rPr lang="en-US" sz="2800" dirty="0" smtClean="0">
                <a:solidFill>
                  <a:srgbClr val="002060"/>
                </a:solidFill>
              </a:rPr>
              <a:t>OS, </a:t>
            </a:r>
            <a:r>
              <a:rPr lang="en-US" sz="2800" dirty="0">
                <a:solidFill>
                  <a:srgbClr val="002060"/>
                </a:solidFill>
              </a:rPr>
              <a:t>using virtual </a:t>
            </a:r>
            <a:r>
              <a:rPr lang="en-US" sz="2800" dirty="0" smtClean="0">
                <a:solidFill>
                  <a:srgbClr val="002060"/>
                </a:solidFill>
              </a:rPr>
              <a:t>machine / virtualization. </a:t>
            </a:r>
            <a:endParaRPr lang="en-US" dirty="0" smtClean="0"/>
          </a:p>
          <a:p>
            <a:pPr>
              <a:buFont typeface="Wingdings" pitchFamily="2" charset="2"/>
              <a:buChar char="q"/>
            </a:pPr>
            <a:r>
              <a:rPr lang="en-US" sz="2400" dirty="0" smtClean="0">
                <a:solidFill>
                  <a:srgbClr val="00B050"/>
                </a:solidFill>
              </a:rPr>
              <a:t>Option No- 3 is a popular choice for beginners</a:t>
            </a:r>
            <a:r>
              <a:rPr lang="en-US" sz="2400" dirty="0" smtClean="0">
                <a:solidFill>
                  <a:srgbClr val="00B050"/>
                </a:solidFill>
              </a:rPr>
              <a:t> </a:t>
            </a:r>
            <a:r>
              <a:rPr lang="en-US" sz="2400" dirty="0">
                <a:solidFill>
                  <a:srgbClr val="00B050"/>
                </a:solidFill>
              </a:rPr>
              <a:t>of </a:t>
            </a:r>
            <a:r>
              <a:rPr lang="en-US" sz="2400" dirty="0" smtClean="0">
                <a:solidFill>
                  <a:srgbClr val="00B050"/>
                </a:solidFill>
              </a:rPr>
              <a:t>Linux.</a:t>
            </a:r>
            <a:endParaRPr lang="en-US" sz="2400" dirty="0">
              <a:solidFill>
                <a:srgbClr val="00B050"/>
              </a:solidFill>
            </a:endParaRPr>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6" name="Slide Number Placeholder 5"/>
          <p:cNvSpPr>
            <a:spLocks noGrp="1"/>
          </p:cNvSpPr>
          <p:nvPr>
            <p:ph type="sldNum" sz="quarter" idx="12"/>
          </p:nvPr>
        </p:nvSpPr>
        <p:spPr/>
        <p:txBody>
          <a:bodyPr/>
          <a:lstStyle/>
          <a:p>
            <a:fld id="{6D993E8C-417D-409F-980C-1BF59389D040}" type="slidenum">
              <a:rPr lang="en-IN" smtClean="0"/>
              <a:t>2</a:t>
            </a:fld>
            <a:endParaRPr lang="en-IN"/>
          </a:p>
        </p:txBody>
      </p:sp>
    </p:spTree>
    <p:extLst>
      <p:ext uri="{BB962C8B-B14F-4D97-AF65-F5344CB8AC3E}">
        <p14:creationId xmlns:p14="http://schemas.microsoft.com/office/powerpoint/2010/main" val="91922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712" y="411115"/>
            <a:ext cx="5147944" cy="487520"/>
          </a:xfrm>
        </p:spPr>
        <p:txBody>
          <a:bodyPr>
            <a:normAutofit fontScale="90000"/>
          </a:bodyPr>
          <a:lstStyle/>
          <a:p>
            <a:r>
              <a:rPr lang="en-IN" b="1" dirty="0" smtClean="0"/>
              <a:t>Virtualization</a:t>
            </a:r>
            <a:endParaRPr lang="en-IN" b="1" dirty="0"/>
          </a:p>
        </p:txBody>
      </p:sp>
      <p:sp>
        <p:nvSpPr>
          <p:cNvPr id="3" name="Content Placeholder 2"/>
          <p:cNvSpPr>
            <a:spLocks noGrp="1"/>
          </p:cNvSpPr>
          <p:nvPr>
            <p:ph idx="1"/>
          </p:nvPr>
        </p:nvSpPr>
        <p:spPr>
          <a:xfrm>
            <a:off x="977455" y="1182421"/>
            <a:ext cx="7504386" cy="5202619"/>
          </a:xfrm>
        </p:spPr>
        <p:txBody>
          <a:bodyPr>
            <a:noAutofit/>
          </a:bodyPr>
          <a:lstStyle/>
          <a:p>
            <a:pPr>
              <a:spcBef>
                <a:spcPts val="0"/>
              </a:spcBef>
            </a:pPr>
            <a:r>
              <a:rPr lang="en-US" dirty="0">
                <a:solidFill>
                  <a:srgbClr val="002060"/>
                </a:solidFill>
              </a:rPr>
              <a:t>Virtualization </a:t>
            </a:r>
            <a:r>
              <a:rPr lang="en-US" dirty="0" smtClean="0">
                <a:solidFill>
                  <a:srgbClr val="002060"/>
                </a:solidFill>
              </a:rPr>
              <a:t>process enables </a:t>
            </a:r>
            <a:r>
              <a:rPr lang="en-US" dirty="0">
                <a:solidFill>
                  <a:srgbClr val="002060"/>
                </a:solidFill>
              </a:rPr>
              <a:t>one physical resource to function as multiple logical resources such that a large number of users can share the physical resource. </a:t>
            </a:r>
            <a:endParaRPr lang="en-US" dirty="0" smtClean="0">
              <a:solidFill>
                <a:srgbClr val="002060"/>
              </a:solidFill>
            </a:endParaRPr>
          </a:p>
          <a:p>
            <a:pPr>
              <a:spcBef>
                <a:spcPts val="0"/>
              </a:spcBef>
            </a:pPr>
            <a:r>
              <a:rPr lang="en-US" sz="2000" b="1" dirty="0">
                <a:solidFill>
                  <a:srgbClr val="002060"/>
                </a:solidFill>
              </a:rPr>
              <a:t>Hypervisor</a:t>
            </a:r>
            <a:r>
              <a:rPr lang="en-US" sz="2000" dirty="0">
                <a:solidFill>
                  <a:srgbClr val="002060"/>
                </a:solidFill>
              </a:rPr>
              <a:t>: </a:t>
            </a:r>
            <a:endParaRPr lang="en-US" sz="2000" dirty="0" smtClean="0">
              <a:solidFill>
                <a:srgbClr val="002060"/>
              </a:solidFill>
            </a:endParaRPr>
          </a:p>
          <a:p>
            <a:pPr lvl="1">
              <a:spcBef>
                <a:spcPts val="0"/>
              </a:spcBef>
            </a:pPr>
            <a:r>
              <a:rPr lang="en-US" sz="1800" dirty="0" smtClean="0">
                <a:solidFill>
                  <a:srgbClr val="002060"/>
                </a:solidFill>
              </a:rPr>
              <a:t>Virtualization </a:t>
            </a:r>
            <a:r>
              <a:rPr lang="en-US" sz="1800" dirty="0">
                <a:solidFill>
                  <a:srgbClr val="002060"/>
                </a:solidFill>
              </a:rPr>
              <a:t>is implemented using virtual machine monitor (VMM), or </a:t>
            </a:r>
            <a:r>
              <a:rPr lang="en-US" sz="1800" dirty="0" smtClean="0">
                <a:solidFill>
                  <a:srgbClr val="002060"/>
                </a:solidFill>
              </a:rPr>
              <a:t>hypervisor. </a:t>
            </a:r>
          </a:p>
          <a:p>
            <a:pPr lvl="1">
              <a:spcBef>
                <a:spcPts val="0"/>
              </a:spcBef>
            </a:pPr>
            <a:r>
              <a:rPr lang="en-US" sz="1800" dirty="0" smtClean="0">
                <a:solidFill>
                  <a:srgbClr val="002060"/>
                </a:solidFill>
              </a:rPr>
              <a:t>The </a:t>
            </a:r>
            <a:r>
              <a:rPr lang="en-US" sz="1800" dirty="0">
                <a:solidFill>
                  <a:srgbClr val="002060"/>
                </a:solidFill>
              </a:rPr>
              <a:t>hypervisor is a software that abstracts the underlying physical computer and enables </a:t>
            </a:r>
            <a:r>
              <a:rPr lang="en-US" sz="1800" dirty="0" smtClean="0">
                <a:solidFill>
                  <a:srgbClr val="002060"/>
                </a:solidFill>
              </a:rPr>
              <a:t>creation </a:t>
            </a:r>
            <a:r>
              <a:rPr lang="en-US" sz="1800" dirty="0">
                <a:solidFill>
                  <a:srgbClr val="002060"/>
                </a:solidFill>
              </a:rPr>
              <a:t>of virtual machines. </a:t>
            </a:r>
            <a:endParaRPr lang="en-US" sz="1800" dirty="0" smtClean="0">
              <a:solidFill>
                <a:srgbClr val="002060"/>
              </a:solidFill>
            </a:endParaRPr>
          </a:p>
          <a:p>
            <a:pPr lvl="1">
              <a:spcBef>
                <a:spcPts val="0"/>
              </a:spcBef>
            </a:pPr>
            <a:r>
              <a:rPr lang="en-US" sz="1800" dirty="0" smtClean="0">
                <a:solidFill>
                  <a:srgbClr val="002060"/>
                </a:solidFill>
              </a:rPr>
              <a:t>The </a:t>
            </a:r>
            <a:r>
              <a:rPr lang="en-US" sz="1800" dirty="0">
                <a:solidFill>
                  <a:srgbClr val="002060"/>
                </a:solidFill>
              </a:rPr>
              <a:t>virtual machines share the resources of the physical machine. </a:t>
            </a:r>
            <a:endParaRPr lang="en-US" sz="1800" dirty="0" smtClean="0">
              <a:solidFill>
                <a:srgbClr val="002060"/>
              </a:solidFill>
            </a:endParaRPr>
          </a:p>
          <a:p>
            <a:pPr>
              <a:spcBef>
                <a:spcPts val="0"/>
              </a:spcBef>
            </a:pPr>
            <a:r>
              <a:rPr lang="en-US" b="1" dirty="0" smtClean="0">
                <a:solidFill>
                  <a:srgbClr val="002060"/>
                </a:solidFill>
              </a:rPr>
              <a:t>Virtual </a:t>
            </a:r>
            <a:r>
              <a:rPr lang="en-US" b="1" dirty="0">
                <a:solidFill>
                  <a:srgbClr val="002060"/>
                </a:solidFill>
              </a:rPr>
              <a:t>Machine</a:t>
            </a:r>
            <a:r>
              <a:rPr lang="en-US" dirty="0">
                <a:solidFill>
                  <a:srgbClr val="002060"/>
                </a:solidFill>
              </a:rPr>
              <a:t>: </a:t>
            </a:r>
            <a:endParaRPr lang="en-US" dirty="0" smtClean="0">
              <a:solidFill>
                <a:srgbClr val="002060"/>
              </a:solidFill>
            </a:endParaRPr>
          </a:p>
          <a:p>
            <a:pPr lvl="1">
              <a:spcBef>
                <a:spcPts val="0"/>
              </a:spcBef>
            </a:pPr>
            <a:r>
              <a:rPr lang="en-US" dirty="0" smtClean="0">
                <a:solidFill>
                  <a:srgbClr val="002060"/>
                </a:solidFill>
              </a:rPr>
              <a:t>A </a:t>
            </a:r>
            <a:r>
              <a:rPr lang="en-US" dirty="0">
                <a:solidFill>
                  <a:srgbClr val="002060"/>
                </a:solidFill>
              </a:rPr>
              <a:t>Virtual Machine (VM) is a software representation of a physical computer and can behave exactly as a physical computer. </a:t>
            </a:r>
            <a:endParaRPr lang="en-US" dirty="0" smtClean="0">
              <a:solidFill>
                <a:srgbClr val="002060"/>
              </a:solidFill>
            </a:endParaRPr>
          </a:p>
          <a:p>
            <a:pPr lvl="1">
              <a:spcBef>
                <a:spcPts val="0"/>
              </a:spcBef>
            </a:pPr>
            <a:r>
              <a:rPr lang="en-US" dirty="0" smtClean="0">
                <a:solidFill>
                  <a:srgbClr val="002060"/>
                </a:solidFill>
              </a:rPr>
              <a:t>It </a:t>
            </a:r>
            <a:r>
              <a:rPr lang="en-US" dirty="0">
                <a:solidFill>
                  <a:srgbClr val="002060"/>
                </a:solidFill>
              </a:rPr>
              <a:t>is configured with one or more processors, memory elements, storage resources, and network ports</a:t>
            </a:r>
            <a:r>
              <a:rPr lang="en-US" dirty="0" smtClean="0">
                <a:solidFill>
                  <a:srgbClr val="002060"/>
                </a:solidFill>
              </a:rPr>
              <a:t>.</a:t>
            </a:r>
          </a:p>
          <a:p>
            <a:pPr lvl="1">
              <a:spcBef>
                <a:spcPts val="0"/>
              </a:spcBef>
            </a:pPr>
            <a:r>
              <a:rPr lang="en-US" dirty="0" smtClean="0">
                <a:solidFill>
                  <a:srgbClr val="002060"/>
                </a:solidFill>
              </a:rPr>
              <a:t>Once </a:t>
            </a:r>
            <a:r>
              <a:rPr lang="en-US" dirty="0">
                <a:solidFill>
                  <a:srgbClr val="002060"/>
                </a:solidFill>
              </a:rPr>
              <a:t>the VM is created, it can be powered on like a physical computer; loaded with an operating system, and software applications. </a:t>
            </a:r>
            <a:endParaRPr lang="en-US" dirty="0" smtClean="0">
              <a:solidFill>
                <a:srgbClr val="002060"/>
              </a:solidFill>
            </a:endParaRPr>
          </a:p>
          <a:p>
            <a:pPr lvl="1">
              <a:spcBef>
                <a:spcPts val="0"/>
              </a:spcBef>
            </a:pPr>
            <a:r>
              <a:rPr lang="en-US" dirty="0" smtClean="0">
                <a:solidFill>
                  <a:srgbClr val="002060"/>
                </a:solidFill>
              </a:rPr>
              <a:t>This </a:t>
            </a:r>
            <a:r>
              <a:rPr lang="en-US" dirty="0">
                <a:solidFill>
                  <a:srgbClr val="002060"/>
                </a:solidFill>
              </a:rPr>
              <a:t>virtual computer only uses the configured resources instead of all of the resources of the physical host. </a:t>
            </a:r>
            <a:endParaRPr lang="en-US" dirty="0" smtClean="0">
              <a:solidFill>
                <a:srgbClr val="002060"/>
              </a:solidFill>
            </a:endParaRPr>
          </a:p>
        </p:txBody>
      </p:sp>
      <p:sp>
        <p:nvSpPr>
          <p:cNvPr id="4" name="Footer Placeholder 3"/>
          <p:cNvSpPr>
            <a:spLocks noGrp="1"/>
          </p:cNvSpPr>
          <p:nvPr>
            <p:ph type="ftr" sz="quarter" idx="11"/>
          </p:nvPr>
        </p:nvSpPr>
        <p:spPr/>
        <p:txBody>
          <a:bodyPr/>
          <a:lstStyle/>
          <a:p>
            <a:r>
              <a:rPr lang="en-US" dirty="0" smtClean="0"/>
              <a:t>Jain (Deemed-to-be University), Department of BCA</a:t>
            </a:r>
            <a:endParaRPr lang="en-IN" dirty="0"/>
          </a:p>
        </p:txBody>
      </p:sp>
      <p:sp>
        <p:nvSpPr>
          <p:cNvPr id="5" name="Slide Number Placeholder 4"/>
          <p:cNvSpPr>
            <a:spLocks noGrp="1"/>
          </p:cNvSpPr>
          <p:nvPr>
            <p:ph type="sldNum" sz="quarter" idx="12"/>
          </p:nvPr>
        </p:nvSpPr>
        <p:spPr/>
        <p:txBody>
          <a:bodyPr/>
          <a:lstStyle/>
          <a:p>
            <a:fld id="{6D993E8C-417D-409F-980C-1BF59389D040}" type="slidenum">
              <a:rPr lang="en-IN" smtClean="0"/>
              <a:t>3</a:t>
            </a:fld>
            <a:endParaRPr lang="en-IN"/>
          </a:p>
        </p:txBody>
      </p:sp>
      <p:pic>
        <p:nvPicPr>
          <p:cNvPr id="6" name="Picture 5"/>
          <p:cNvPicPr/>
          <p:nvPr/>
        </p:nvPicPr>
        <p:blipFill>
          <a:blip r:embed="rId2">
            <a:lum bright="-20000" contrast="30000"/>
          </a:blip>
          <a:srcRect l="2018" t="1463" r="2144" b="3473"/>
          <a:stretch>
            <a:fillRect/>
          </a:stretch>
        </p:blipFill>
        <p:spPr bwMode="auto">
          <a:xfrm>
            <a:off x="8450318" y="1781503"/>
            <a:ext cx="3704899" cy="3736428"/>
          </a:xfrm>
          <a:prstGeom prst="rect">
            <a:avLst/>
          </a:prstGeom>
          <a:noFill/>
          <a:ln w="9525">
            <a:noFill/>
            <a:miter lim="800000"/>
            <a:headEnd/>
            <a:tailEnd/>
          </a:ln>
          <a:effectLst/>
        </p:spPr>
      </p:pic>
    </p:spTree>
    <p:extLst>
      <p:ext uri="{BB962C8B-B14F-4D97-AF65-F5344CB8AC3E}">
        <p14:creationId xmlns:p14="http://schemas.microsoft.com/office/powerpoint/2010/main" val="2364951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230" y="529517"/>
            <a:ext cx="4927226" cy="889380"/>
          </a:xfrm>
        </p:spPr>
        <p:txBody>
          <a:bodyPr/>
          <a:lstStyle/>
          <a:p>
            <a:r>
              <a:rPr lang="en-US" b="1" dirty="0"/>
              <a:t>Types of Hypervisor</a:t>
            </a:r>
            <a:endParaRPr lang="en-IN" b="1" dirty="0"/>
          </a:p>
        </p:txBody>
      </p:sp>
      <p:sp>
        <p:nvSpPr>
          <p:cNvPr id="3" name="Content Placeholder 2"/>
          <p:cNvSpPr>
            <a:spLocks noGrp="1"/>
          </p:cNvSpPr>
          <p:nvPr>
            <p:ph idx="1"/>
          </p:nvPr>
        </p:nvSpPr>
        <p:spPr>
          <a:xfrm>
            <a:off x="961697" y="1355835"/>
            <a:ext cx="6589986" cy="4698124"/>
          </a:xfrm>
        </p:spPr>
        <p:txBody>
          <a:bodyPr>
            <a:normAutofit fontScale="25000" lnSpcReduction="20000"/>
          </a:bodyPr>
          <a:lstStyle/>
          <a:p>
            <a:pPr marL="0" indent="0">
              <a:buNone/>
            </a:pPr>
            <a:r>
              <a:rPr lang="en-US" sz="8000" dirty="0"/>
              <a:t> Hypervisors come in different flavors. Two of them are the most common: </a:t>
            </a:r>
            <a:endParaRPr lang="en-US" sz="8000" dirty="0" smtClean="0"/>
          </a:p>
          <a:p>
            <a:r>
              <a:rPr lang="en-US" sz="8000" b="1" dirty="0" smtClean="0"/>
              <a:t>Type-1</a:t>
            </a:r>
            <a:r>
              <a:rPr lang="en-US" sz="8000" b="1" dirty="0"/>
              <a:t>: Bare Metal or Embedded or Native </a:t>
            </a:r>
            <a:r>
              <a:rPr lang="en-US" sz="8000" b="1" dirty="0" smtClean="0"/>
              <a:t>Hypervisor</a:t>
            </a:r>
          </a:p>
          <a:p>
            <a:pPr lvl="1"/>
            <a:r>
              <a:rPr lang="en-US" sz="8000" dirty="0"/>
              <a:t>It </a:t>
            </a:r>
            <a:r>
              <a:rPr lang="en-US" sz="8000" dirty="0">
                <a:solidFill>
                  <a:srgbClr val="FF0000"/>
                </a:solidFill>
              </a:rPr>
              <a:t>runs directly on the hardware </a:t>
            </a:r>
            <a:r>
              <a:rPr lang="en-US" sz="8000" dirty="0"/>
              <a:t>of the  physical host and can monitor guest operating systems that run above the hypervisor</a:t>
            </a:r>
            <a:r>
              <a:rPr lang="en-US" sz="8000" dirty="0" smtClean="0"/>
              <a:t>.</a:t>
            </a:r>
          </a:p>
          <a:p>
            <a:pPr lvl="1"/>
            <a:r>
              <a:rPr lang="en-US" sz="8000" dirty="0" smtClean="0">
                <a:solidFill>
                  <a:srgbClr val="7030A0"/>
                </a:solidFill>
              </a:rPr>
              <a:t>Examples</a:t>
            </a:r>
            <a:r>
              <a:rPr lang="en-US" sz="8000" dirty="0" smtClean="0"/>
              <a:t>: VMware’s </a:t>
            </a:r>
            <a:r>
              <a:rPr lang="en-US" sz="8000" dirty="0" err="1"/>
              <a:t>vSphere</a:t>
            </a:r>
            <a:r>
              <a:rPr lang="en-US" sz="8000" dirty="0"/>
              <a:t>; Microsoft’s Hyper-V; Oracle VM Server;  Open-source Linux-based KVM </a:t>
            </a:r>
            <a:endParaRPr lang="en-US" sz="8000" dirty="0"/>
          </a:p>
          <a:p>
            <a:r>
              <a:rPr lang="en-US" sz="8000" b="1" dirty="0"/>
              <a:t>Type-2: Hosted Hypervisors</a:t>
            </a:r>
          </a:p>
          <a:p>
            <a:pPr lvl="1"/>
            <a:r>
              <a:rPr lang="en-US" sz="8000" dirty="0"/>
              <a:t>The hypervisor is </a:t>
            </a:r>
            <a:r>
              <a:rPr lang="en-US" sz="8000" dirty="0">
                <a:solidFill>
                  <a:srgbClr val="FF0000"/>
                </a:solidFill>
              </a:rPr>
              <a:t>installed on an operating system  of the physical computer </a:t>
            </a:r>
            <a:r>
              <a:rPr lang="en-US" sz="8000" dirty="0"/>
              <a:t>and then supports other  Guest operating systems above it</a:t>
            </a:r>
            <a:r>
              <a:rPr lang="en-US" sz="8000" dirty="0" smtClean="0"/>
              <a:t>.</a:t>
            </a:r>
          </a:p>
          <a:p>
            <a:pPr lvl="1"/>
            <a:r>
              <a:rPr lang="en-US" sz="8000" dirty="0" smtClean="0">
                <a:solidFill>
                  <a:srgbClr val="7030A0"/>
                </a:solidFill>
              </a:rPr>
              <a:t>Examples: </a:t>
            </a:r>
            <a:r>
              <a:rPr lang="en-US" sz="8000" dirty="0"/>
              <a:t>VMware Workstation, Oracle’s open source </a:t>
            </a:r>
            <a:r>
              <a:rPr lang="en-US" sz="8000" dirty="0" err="1">
                <a:solidFill>
                  <a:srgbClr val="7030A0"/>
                </a:solidFill>
              </a:rPr>
              <a:t>VirtualBox</a:t>
            </a:r>
            <a:r>
              <a:rPr lang="en-US" sz="8000" dirty="0"/>
              <a:t>, Microsoft </a:t>
            </a:r>
            <a:r>
              <a:rPr lang="en-US" sz="8000" dirty="0" err="1"/>
              <a:t>VirtualPC</a:t>
            </a:r>
            <a:r>
              <a:rPr lang="en-US" sz="8000" dirty="0"/>
              <a:t>, open source </a:t>
            </a:r>
            <a:r>
              <a:rPr lang="en-US" sz="8000" dirty="0" err="1"/>
              <a:t>Xvisor</a:t>
            </a:r>
            <a:r>
              <a:rPr lang="en-US" sz="7200" dirty="0"/>
              <a:t>,</a:t>
            </a:r>
            <a:endParaRPr lang="en-US" sz="7200" dirty="0">
              <a:solidFill>
                <a:srgbClr val="7030A0"/>
              </a:solidFill>
            </a:endParaRPr>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4</a:t>
            </a:fld>
            <a:endParaRPr lang="en-IN"/>
          </a:p>
        </p:txBody>
      </p:sp>
      <p:pic>
        <p:nvPicPr>
          <p:cNvPr id="6" name="Picture 3"/>
          <p:cNvPicPr>
            <a:picLocks noChangeAspect="1" noChangeArrowheads="1"/>
          </p:cNvPicPr>
          <p:nvPr/>
        </p:nvPicPr>
        <p:blipFill>
          <a:blip r:embed="rId2"/>
          <a:srcRect/>
          <a:stretch>
            <a:fillRect/>
          </a:stretch>
        </p:blipFill>
        <p:spPr bwMode="auto">
          <a:xfrm>
            <a:off x="7725127" y="423032"/>
            <a:ext cx="4020205" cy="2966554"/>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7756660" y="3515714"/>
            <a:ext cx="4020204" cy="2995135"/>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75544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41" y="624110"/>
            <a:ext cx="9801072" cy="853961"/>
          </a:xfrm>
        </p:spPr>
        <p:txBody>
          <a:bodyPr>
            <a:normAutofit fontScale="90000"/>
          </a:bodyPr>
          <a:lstStyle/>
          <a:p>
            <a:r>
              <a:rPr lang="en-US" b="1" dirty="0"/>
              <a:t>Installing </a:t>
            </a:r>
            <a:r>
              <a:rPr lang="en-US" b="1" dirty="0" smtClean="0"/>
              <a:t>Linux inside Windows using </a:t>
            </a:r>
            <a:r>
              <a:rPr lang="en-US" b="1" dirty="0" err="1"/>
              <a:t>VirtualBox</a:t>
            </a:r>
            <a:endParaRPr lang="en-IN" dirty="0"/>
          </a:p>
        </p:txBody>
      </p:sp>
      <p:sp>
        <p:nvSpPr>
          <p:cNvPr id="3" name="Content Placeholder 2"/>
          <p:cNvSpPr>
            <a:spLocks noGrp="1"/>
          </p:cNvSpPr>
          <p:nvPr>
            <p:ph idx="1"/>
          </p:nvPr>
        </p:nvSpPr>
        <p:spPr>
          <a:xfrm>
            <a:off x="1340285" y="1324304"/>
            <a:ext cx="10164327" cy="4713890"/>
          </a:xfrm>
        </p:spPr>
        <p:txBody>
          <a:bodyPr>
            <a:noAutofit/>
          </a:bodyPr>
          <a:lstStyle/>
          <a:p>
            <a:r>
              <a:rPr lang="en-US" sz="2000" dirty="0" err="1">
                <a:solidFill>
                  <a:srgbClr val="002060"/>
                </a:solidFill>
              </a:rPr>
              <a:t>VirtualBox</a:t>
            </a:r>
            <a:r>
              <a:rPr lang="en-US" sz="2000" dirty="0">
                <a:solidFill>
                  <a:srgbClr val="002060"/>
                </a:solidFill>
              </a:rPr>
              <a:t> is free and open source virtualization </a:t>
            </a:r>
            <a:r>
              <a:rPr lang="en-US" sz="2000" dirty="0" smtClean="0">
                <a:solidFill>
                  <a:srgbClr val="002060"/>
                </a:solidFill>
              </a:rPr>
              <a:t>software (</a:t>
            </a:r>
            <a:r>
              <a:rPr lang="en-US" sz="2000" b="1" dirty="0" smtClean="0">
                <a:solidFill>
                  <a:srgbClr val="002060"/>
                </a:solidFill>
              </a:rPr>
              <a:t>Type-2 Hypervisor</a:t>
            </a:r>
            <a:r>
              <a:rPr lang="en-US" sz="2000" dirty="0" smtClean="0">
                <a:solidFill>
                  <a:srgbClr val="002060"/>
                </a:solidFill>
              </a:rPr>
              <a:t>) </a:t>
            </a:r>
            <a:r>
              <a:rPr lang="en-US" sz="2000" dirty="0">
                <a:solidFill>
                  <a:srgbClr val="002060"/>
                </a:solidFill>
              </a:rPr>
              <a:t>from Oracle. It enables you to install other operating systems in virtual machines. It is recommended that your system should have at least 4GB of RAM to get decent performance from the virtual operating system.</a:t>
            </a:r>
            <a:endParaRPr lang="en-IN" sz="2000" dirty="0">
              <a:solidFill>
                <a:srgbClr val="002060"/>
              </a:solidFill>
            </a:endParaRPr>
          </a:p>
          <a:p>
            <a:r>
              <a:rPr lang="en-US" sz="2000" b="1" dirty="0">
                <a:solidFill>
                  <a:srgbClr val="002060"/>
                </a:solidFill>
              </a:rPr>
              <a:t>Step 1: Download and install </a:t>
            </a:r>
            <a:r>
              <a:rPr lang="en-US" sz="2000" b="1" dirty="0" err="1">
                <a:solidFill>
                  <a:srgbClr val="002060"/>
                </a:solidFill>
              </a:rPr>
              <a:t>VirtualBox</a:t>
            </a:r>
            <a:endParaRPr lang="en-IN" sz="2000" dirty="0">
              <a:solidFill>
                <a:srgbClr val="002060"/>
              </a:solidFill>
            </a:endParaRPr>
          </a:p>
          <a:p>
            <a:pPr lvl="1"/>
            <a:r>
              <a:rPr lang="en-US" sz="2000" dirty="0">
                <a:solidFill>
                  <a:srgbClr val="002060"/>
                </a:solidFill>
              </a:rPr>
              <a:t>Go to the website of Oracle </a:t>
            </a:r>
            <a:r>
              <a:rPr lang="en-US" sz="2000" dirty="0" err="1">
                <a:solidFill>
                  <a:srgbClr val="002060"/>
                </a:solidFill>
              </a:rPr>
              <a:t>VirtualBox</a:t>
            </a:r>
            <a:r>
              <a:rPr lang="en-US" sz="2000" dirty="0">
                <a:solidFill>
                  <a:srgbClr val="002060"/>
                </a:solidFill>
              </a:rPr>
              <a:t> and get the latest stable version from here</a:t>
            </a:r>
            <a:r>
              <a:rPr lang="en-US" sz="2000" dirty="0" smtClean="0">
                <a:solidFill>
                  <a:srgbClr val="002060"/>
                </a:solidFill>
              </a:rPr>
              <a:t>: </a:t>
            </a:r>
            <a:r>
              <a:rPr lang="en-US" sz="2000" u="sng" dirty="0" smtClean="0">
                <a:solidFill>
                  <a:srgbClr val="002060"/>
                </a:solidFill>
                <a:hlinkClick r:id="rId2"/>
              </a:rPr>
              <a:t>https</a:t>
            </a:r>
            <a:r>
              <a:rPr lang="en-US" sz="2000" u="sng" dirty="0">
                <a:solidFill>
                  <a:srgbClr val="002060"/>
                </a:solidFill>
                <a:hlinkClick r:id="rId2"/>
              </a:rPr>
              <a:t>://</a:t>
            </a:r>
            <a:r>
              <a:rPr lang="en-US" sz="2000" u="sng" dirty="0" smtClean="0">
                <a:solidFill>
                  <a:srgbClr val="002060"/>
                </a:solidFill>
                <a:hlinkClick r:id="rId2"/>
              </a:rPr>
              <a:t>www.virtualbox.org/wiki/Downloads</a:t>
            </a:r>
            <a:endParaRPr lang="en-US" sz="2000" u="sng" dirty="0" smtClean="0">
              <a:solidFill>
                <a:srgbClr val="002060"/>
              </a:solidFill>
            </a:endParaRPr>
          </a:p>
          <a:p>
            <a:r>
              <a:rPr lang="en-US" sz="2000" b="1" dirty="0" smtClean="0">
                <a:solidFill>
                  <a:srgbClr val="002060"/>
                </a:solidFill>
              </a:rPr>
              <a:t>Step </a:t>
            </a:r>
            <a:r>
              <a:rPr lang="en-US" sz="2000" b="1" dirty="0">
                <a:solidFill>
                  <a:srgbClr val="002060"/>
                </a:solidFill>
              </a:rPr>
              <a:t>2: Download the Linux </a:t>
            </a:r>
            <a:r>
              <a:rPr lang="en-US" sz="2000" b="1" dirty="0" smtClean="0">
                <a:solidFill>
                  <a:srgbClr val="002060"/>
                </a:solidFill>
              </a:rPr>
              <a:t>ISO image</a:t>
            </a:r>
            <a:endParaRPr lang="en-IN" sz="2000" dirty="0">
              <a:solidFill>
                <a:srgbClr val="002060"/>
              </a:solidFill>
            </a:endParaRPr>
          </a:p>
          <a:p>
            <a:pPr lvl="1"/>
            <a:r>
              <a:rPr lang="en-US" sz="2000" dirty="0" smtClean="0">
                <a:solidFill>
                  <a:srgbClr val="002060"/>
                </a:solidFill>
              </a:rPr>
              <a:t>Download </a:t>
            </a:r>
            <a:r>
              <a:rPr lang="en-US" sz="2000" dirty="0">
                <a:solidFill>
                  <a:srgbClr val="002060"/>
                </a:solidFill>
              </a:rPr>
              <a:t>the ISO file of the Linux </a:t>
            </a:r>
            <a:r>
              <a:rPr lang="en-US" sz="2000" dirty="0" smtClean="0">
                <a:solidFill>
                  <a:srgbClr val="002060"/>
                </a:solidFill>
              </a:rPr>
              <a:t>distribution from </a:t>
            </a:r>
            <a:r>
              <a:rPr lang="en-US" sz="2000" dirty="0">
                <a:solidFill>
                  <a:srgbClr val="002060"/>
                </a:solidFill>
              </a:rPr>
              <a:t>the official </a:t>
            </a:r>
            <a:r>
              <a:rPr lang="en-US" sz="2000" dirty="0" smtClean="0">
                <a:solidFill>
                  <a:srgbClr val="002060"/>
                </a:solidFill>
              </a:rPr>
              <a:t>website. Download Ubuntu from: </a:t>
            </a:r>
            <a:r>
              <a:rPr lang="en-US" sz="2000" u="sng" dirty="0" smtClean="0">
                <a:solidFill>
                  <a:srgbClr val="002060"/>
                </a:solidFill>
                <a:hlinkClick r:id="rId3"/>
              </a:rPr>
              <a:t>https</a:t>
            </a:r>
            <a:r>
              <a:rPr lang="en-US" sz="2000" u="sng" dirty="0">
                <a:solidFill>
                  <a:srgbClr val="002060"/>
                </a:solidFill>
                <a:hlinkClick r:id="rId3"/>
              </a:rPr>
              <a:t>://ubuntu.com/desktop</a:t>
            </a:r>
            <a:endParaRPr lang="en-IN" sz="2000" dirty="0">
              <a:solidFill>
                <a:srgbClr val="002060"/>
              </a:solidFill>
            </a:endParaRPr>
          </a:p>
          <a:p>
            <a:r>
              <a:rPr lang="en-US" sz="2000" b="1" dirty="0">
                <a:solidFill>
                  <a:srgbClr val="002060"/>
                </a:solidFill>
              </a:rPr>
              <a:t>Step 3: Install Linux using </a:t>
            </a:r>
            <a:r>
              <a:rPr lang="en-US" sz="2000" b="1" dirty="0" err="1">
                <a:solidFill>
                  <a:srgbClr val="002060"/>
                </a:solidFill>
              </a:rPr>
              <a:t>VirtualBox</a:t>
            </a:r>
            <a:endParaRPr lang="en-IN" sz="2000" dirty="0">
              <a:solidFill>
                <a:srgbClr val="002060"/>
              </a:solidFill>
            </a:endParaRPr>
          </a:p>
          <a:p>
            <a:pPr lvl="1"/>
            <a:r>
              <a:rPr lang="en-US" sz="2000" dirty="0">
                <a:solidFill>
                  <a:srgbClr val="002060"/>
                </a:solidFill>
              </a:rPr>
              <a:t>You have installed </a:t>
            </a:r>
            <a:r>
              <a:rPr lang="en-US" sz="2000" dirty="0" err="1">
                <a:solidFill>
                  <a:srgbClr val="002060"/>
                </a:solidFill>
              </a:rPr>
              <a:t>VirtualBox</a:t>
            </a:r>
            <a:r>
              <a:rPr lang="en-US" sz="2000" dirty="0">
                <a:solidFill>
                  <a:srgbClr val="002060"/>
                </a:solidFill>
              </a:rPr>
              <a:t> and you have downloaded the ISO for Linux. You are now set to install Linux in </a:t>
            </a:r>
            <a:r>
              <a:rPr lang="en-US" sz="2000" dirty="0" err="1">
                <a:solidFill>
                  <a:srgbClr val="002060"/>
                </a:solidFill>
              </a:rPr>
              <a:t>VirtualBox</a:t>
            </a:r>
            <a:r>
              <a:rPr lang="en-US" sz="2000" dirty="0">
                <a:solidFill>
                  <a:srgbClr val="002060"/>
                </a:solidFill>
              </a:rPr>
              <a:t>.</a:t>
            </a:r>
            <a:endParaRPr lang="en-IN" sz="2000" dirty="0">
              <a:solidFill>
                <a:srgbClr val="002060"/>
              </a:solidFill>
            </a:endParaRPr>
          </a:p>
          <a:p>
            <a:pPr marL="0" indent="0">
              <a:buNone/>
            </a:pPr>
            <a:endParaRPr lang="en-US" dirty="0"/>
          </a:p>
        </p:txBody>
      </p:sp>
      <p:sp>
        <p:nvSpPr>
          <p:cNvPr id="6" name="Footer Placeholder 5"/>
          <p:cNvSpPr>
            <a:spLocks noGrp="1"/>
          </p:cNvSpPr>
          <p:nvPr>
            <p:ph type="ftr" sz="quarter" idx="11"/>
          </p:nvPr>
        </p:nvSpPr>
        <p:spPr/>
        <p:txBody>
          <a:bodyPr/>
          <a:lstStyle/>
          <a:p>
            <a:r>
              <a:rPr lang="en-US" dirty="0" smtClean="0"/>
              <a:t>Jain (Deemed-to-be University), Department of BCA</a:t>
            </a:r>
            <a:endParaRPr lang="en-IN" dirty="0"/>
          </a:p>
        </p:txBody>
      </p:sp>
      <p:sp>
        <p:nvSpPr>
          <p:cNvPr id="7" name="Slide Number Placeholder 6"/>
          <p:cNvSpPr>
            <a:spLocks noGrp="1"/>
          </p:cNvSpPr>
          <p:nvPr>
            <p:ph type="sldNum" sz="quarter" idx="12"/>
          </p:nvPr>
        </p:nvSpPr>
        <p:spPr/>
        <p:txBody>
          <a:bodyPr/>
          <a:lstStyle/>
          <a:p>
            <a:fld id="{6D993E8C-417D-409F-980C-1BF59389D040}" type="slidenum">
              <a:rPr lang="en-IN" smtClean="0"/>
              <a:t>5</a:t>
            </a:fld>
            <a:endParaRPr lang="en-IN"/>
          </a:p>
        </p:txBody>
      </p:sp>
    </p:spTree>
    <p:extLst>
      <p:ext uri="{BB962C8B-B14F-4D97-AF65-F5344CB8AC3E}">
        <p14:creationId xmlns:p14="http://schemas.microsoft.com/office/powerpoint/2010/main" val="3142217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822" y="326485"/>
            <a:ext cx="6503778" cy="640445"/>
          </a:xfrm>
        </p:spPr>
        <p:txBody>
          <a:bodyPr/>
          <a:lstStyle/>
          <a:p>
            <a:r>
              <a:rPr lang="en-IN" b="1" dirty="0"/>
              <a:t>Creating a Virtual Machine</a:t>
            </a:r>
            <a:endParaRPr lang="en-IN" dirty="0"/>
          </a:p>
        </p:txBody>
      </p:sp>
      <p:sp>
        <p:nvSpPr>
          <p:cNvPr id="3" name="Content Placeholder 2"/>
          <p:cNvSpPr>
            <a:spLocks noGrp="1"/>
          </p:cNvSpPr>
          <p:nvPr>
            <p:ph idx="1"/>
          </p:nvPr>
        </p:nvSpPr>
        <p:spPr>
          <a:xfrm>
            <a:off x="1213946" y="1466193"/>
            <a:ext cx="5376040" cy="4445029"/>
          </a:xfrm>
        </p:spPr>
        <p:txBody>
          <a:bodyPr>
            <a:normAutofit/>
          </a:bodyPr>
          <a:lstStyle/>
          <a:p>
            <a:r>
              <a:rPr lang="en-IN" sz="2400" dirty="0">
                <a:solidFill>
                  <a:srgbClr val="002060"/>
                </a:solidFill>
              </a:rPr>
              <a:t>Open </a:t>
            </a:r>
            <a:r>
              <a:rPr lang="en-IN" sz="2400" b="1" dirty="0" err="1" smtClean="0">
                <a:solidFill>
                  <a:srgbClr val="002060"/>
                </a:solidFill>
              </a:rPr>
              <a:t>VirtualBox</a:t>
            </a:r>
            <a:r>
              <a:rPr lang="en-IN" sz="2400" dirty="0" smtClean="0">
                <a:solidFill>
                  <a:srgbClr val="002060"/>
                </a:solidFill>
              </a:rPr>
              <a:t> and Click </a:t>
            </a:r>
            <a:r>
              <a:rPr lang="en-IN" sz="2400" b="1" dirty="0" smtClean="0">
                <a:solidFill>
                  <a:srgbClr val="002060"/>
                </a:solidFill>
              </a:rPr>
              <a:t>New</a:t>
            </a:r>
            <a:r>
              <a:rPr lang="en-IN" sz="2400" dirty="0" smtClean="0">
                <a:solidFill>
                  <a:srgbClr val="002060"/>
                </a:solidFill>
              </a:rPr>
              <a:t>. It opens </a:t>
            </a:r>
            <a:r>
              <a:rPr lang="en-IN" sz="2400" dirty="0">
                <a:solidFill>
                  <a:srgbClr val="002060"/>
                </a:solidFill>
              </a:rPr>
              <a:t>a pop-up menu</a:t>
            </a:r>
            <a:r>
              <a:rPr lang="en-IN" sz="2400" dirty="0" smtClean="0">
                <a:solidFill>
                  <a:srgbClr val="002060"/>
                </a:solidFill>
              </a:rPr>
              <a:t>.</a:t>
            </a:r>
          </a:p>
          <a:p>
            <a:r>
              <a:rPr lang="en-IN" sz="2400" dirty="0">
                <a:solidFill>
                  <a:srgbClr val="002060"/>
                </a:solidFill>
              </a:rPr>
              <a:t>Enter a name for your virtual </a:t>
            </a:r>
            <a:r>
              <a:rPr lang="en-IN" sz="2400" dirty="0" smtClean="0">
                <a:solidFill>
                  <a:srgbClr val="002060"/>
                </a:solidFill>
              </a:rPr>
              <a:t>machine in the </a:t>
            </a:r>
            <a:r>
              <a:rPr lang="en-IN" sz="2400" b="1" dirty="0" smtClean="0">
                <a:solidFill>
                  <a:srgbClr val="002060"/>
                </a:solidFill>
              </a:rPr>
              <a:t>Name</a:t>
            </a:r>
            <a:r>
              <a:rPr lang="en-IN" sz="2400" dirty="0" smtClean="0">
                <a:solidFill>
                  <a:srgbClr val="002060"/>
                </a:solidFill>
              </a:rPr>
              <a:t> field</a:t>
            </a:r>
            <a:r>
              <a:rPr lang="en-IN" sz="2400" b="1" dirty="0" smtClean="0">
                <a:solidFill>
                  <a:srgbClr val="002060"/>
                </a:solidFill>
              </a:rPr>
              <a:t>.</a:t>
            </a:r>
            <a:r>
              <a:rPr lang="en-IN" sz="2400" dirty="0">
                <a:solidFill>
                  <a:srgbClr val="002060"/>
                </a:solidFill>
              </a:rPr>
              <a:t> </a:t>
            </a:r>
          </a:p>
          <a:p>
            <a:r>
              <a:rPr lang="en-IN" sz="2400" dirty="0" smtClean="0">
                <a:solidFill>
                  <a:srgbClr val="002060"/>
                </a:solidFill>
              </a:rPr>
              <a:t>Select </a:t>
            </a:r>
            <a:r>
              <a:rPr lang="en-IN" sz="2400" b="1" dirty="0">
                <a:solidFill>
                  <a:srgbClr val="002060"/>
                </a:solidFill>
              </a:rPr>
              <a:t>Linux</a:t>
            </a:r>
            <a:r>
              <a:rPr lang="en-IN" sz="2400" dirty="0">
                <a:solidFill>
                  <a:srgbClr val="002060"/>
                </a:solidFill>
              </a:rPr>
              <a:t> as the </a:t>
            </a:r>
            <a:r>
              <a:rPr lang="en-IN" sz="2400" dirty="0" smtClean="0">
                <a:solidFill>
                  <a:srgbClr val="002060"/>
                </a:solidFill>
              </a:rPr>
              <a:t>OS in the </a:t>
            </a:r>
            <a:r>
              <a:rPr lang="en-IN" sz="2400" b="1" dirty="0" smtClean="0">
                <a:solidFill>
                  <a:srgbClr val="002060"/>
                </a:solidFill>
              </a:rPr>
              <a:t>Type</a:t>
            </a:r>
            <a:r>
              <a:rPr lang="en-IN" sz="2400" dirty="0" smtClean="0">
                <a:solidFill>
                  <a:srgbClr val="002060"/>
                </a:solidFill>
              </a:rPr>
              <a:t> drop-down box.</a:t>
            </a:r>
          </a:p>
          <a:p>
            <a:r>
              <a:rPr lang="en-IN" sz="2400" dirty="0">
                <a:solidFill>
                  <a:srgbClr val="002060"/>
                </a:solidFill>
              </a:rPr>
              <a:t>Select </a:t>
            </a:r>
            <a:r>
              <a:rPr lang="en-IN" sz="2400" b="1" dirty="0" smtClean="0">
                <a:solidFill>
                  <a:srgbClr val="002060"/>
                </a:solidFill>
              </a:rPr>
              <a:t>Ubuntu (64-bit)</a:t>
            </a:r>
            <a:r>
              <a:rPr lang="en-IN" sz="2400" dirty="0" smtClean="0">
                <a:solidFill>
                  <a:srgbClr val="002060"/>
                </a:solidFill>
              </a:rPr>
              <a:t> in the </a:t>
            </a:r>
            <a:r>
              <a:rPr lang="en-IN" sz="2400" b="1" dirty="0" smtClean="0">
                <a:solidFill>
                  <a:srgbClr val="002060"/>
                </a:solidFill>
              </a:rPr>
              <a:t>Version</a:t>
            </a:r>
            <a:r>
              <a:rPr lang="en-IN" sz="2400" dirty="0" smtClean="0">
                <a:solidFill>
                  <a:srgbClr val="002060"/>
                </a:solidFill>
              </a:rPr>
              <a:t> drop-down box.</a:t>
            </a:r>
          </a:p>
          <a:p>
            <a:r>
              <a:rPr lang="en-IN" sz="2400" dirty="0" smtClean="0">
                <a:solidFill>
                  <a:srgbClr val="002060"/>
                </a:solidFill>
              </a:rPr>
              <a:t>Click </a:t>
            </a:r>
            <a:r>
              <a:rPr lang="en-IN" sz="2400" b="1" dirty="0" smtClean="0">
                <a:solidFill>
                  <a:srgbClr val="002060"/>
                </a:solidFill>
              </a:rPr>
              <a:t>Next</a:t>
            </a:r>
            <a:r>
              <a:rPr lang="en-IN" sz="2400" dirty="0" smtClean="0">
                <a:solidFill>
                  <a:srgbClr val="002060"/>
                </a:solidFill>
              </a:rPr>
              <a:t> button. It will take you to another window.</a:t>
            </a:r>
            <a:endParaRPr lang="en-IN" sz="2400" dirty="0">
              <a:solidFill>
                <a:srgbClr val="002060"/>
              </a:solidFill>
            </a:endParaRPr>
          </a:p>
        </p:txBody>
      </p:sp>
      <p:sp>
        <p:nvSpPr>
          <p:cNvPr id="4" name="Footer Placeholder 3"/>
          <p:cNvSpPr>
            <a:spLocks noGrp="1"/>
          </p:cNvSpPr>
          <p:nvPr>
            <p:ph type="ftr" sz="quarter" idx="11"/>
          </p:nvPr>
        </p:nvSpPr>
        <p:spPr/>
        <p:txBody>
          <a:bodyPr/>
          <a:lstStyle/>
          <a:p>
            <a:r>
              <a:rPr lang="en-US" dirty="0" smtClean="0"/>
              <a:t>Jain (Deemed-to-be University), Department of BCA</a:t>
            </a:r>
            <a:endParaRPr lang="en-IN" dirty="0"/>
          </a:p>
        </p:txBody>
      </p:sp>
      <p:sp>
        <p:nvSpPr>
          <p:cNvPr id="5" name="Slide Number Placeholder 4"/>
          <p:cNvSpPr>
            <a:spLocks noGrp="1"/>
          </p:cNvSpPr>
          <p:nvPr>
            <p:ph type="sldNum" sz="quarter" idx="12"/>
          </p:nvPr>
        </p:nvSpPr>
        <p:spPr/>
        <p:txBody>
          <a:bodyPr/>
          <a:lstStyle/>
          <a:p>
            <a:fld id="{6D993E8C-417D-409F-980C-1BF59389D040}" type="slidenum">
              <a:rPr lang="en-IN" smtClean="0"/>
              <a:t>6</a:t>
            </a:fld>
            <a:endParaRPr lang="en-IN"/>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6895" y="430902"/>
            <a:ext cx="2951896" cy="2249235"/>
          </a:xfrm>
          <a:prstGeom prst="rect">
            <a:avLst/>
          </a:prstGeom>
          <a:noFill/>
          <a:ln>
            <a:noFill/>
          </a:ln>
        </p:spPr>
      </p:pic>
      <p:pic>
        <p:nvPicPr>
          <p:cNvPr id="8" name="Picture 7"/>
          <p:cNvPicPr/>
          <p:nvPr/>
        </p:nvPicPr>
        <p:blipFill>
          <a:blip r:embed="rId3"/>
          <a:stretch>
            <a:fillRect/>
          </a:stretch>
        </p:blipFill>
        <p:spPr>
          <a:xfrm>
            <a:off x="6763407" y="2822048"/>
            <a:ext cx="5076495" cy="3704875"/>
          </a:xfrm>
          <a:prstGeom prst="rect">
            <a:avLst/>
          </a:prstGeom>
        </p:spPr>
      </p:pic>
    </p:spTree>
    <p:extLst>
      <p:ext uri="{BB962C8B-B14F-4D97-AF65-F5344CB8AC3E}">
        <p14:creationId xmlns:p14="http://schemas.microsoft.com/office/powerpoint/2010/main" val="107662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056" y="466455"/>
            <a:ext cx="8911687" cy="715959"/>
          </a:xfrm>
        </p:spPr>
        <p:txBody>
          <a:bodyPr/>
          <a:lstStyle/>
          <a:p>
            <a:r>
              <a:rPr lang="en-IN" b="1" dirty="0" smtClean="0"/>
              <a:t>Configuring </a:t>
            </a:r>
            <a:r>
              <a:rPr lang="en-IN" b="1" dirty="0"/>
              <a:t>a Virtual </a:t>
            </a:r>
            <a:r>
              <a:rPr lang="en-IN" b="1" dirty="0" smtClean="0"/>
              <a:t>Machine</a:t>
            </a:r>
            <a:endParaRPr lang="en-IN" dirty="0"/>
          </a:p>
        </p:txBody>
      </p:sp>
      <p:sp>
        <p:nvSpPr>
          <p:cNvPr id="3" name="Content Placeholder 2"/>
          <p:cNvSpPr>
            <a:spLocks noGrp="1"/>
          </p:cNvSpPr>
          <p:nvPr>
            <p:ph idx="1"/>
          </p:nvPr>
        </p:nvSpPr>
        <p:spPr>
          <a:xfrm>
            <a:off x="1056291" y="1340069"/>
            <a:ext cx="5659820" cy="4649980"/>
          </a:xfrm>
        </p:spPr>
        <p:txBody>
          <a:bodyPr/>
          <a:lstStyle/>
          <a:p>
            <a:r>
              <a:rPr lang="en-IN" dirty="0"/>
              <a:t>Select an amount of </a:t>
            </a:r>
            <a:r>
              <a:rPr lang="en-IN" b="1" dirty="0"/>
              <a:t>RAM</a:t>
            </a:r>
            <a:r>
              <a:rPr lang="en-IN" dirty="0"/>
              <a:t> to </a:t>
            </a:r>
            <a:r>
              <a:rPr lang="en-IN" dirty="0" smtClean="0"/>
              <a:t>use (for example 2 GB). Then Click </a:t>
            </a:r>
            <a:r>
              <a:rPr lang="en-IN" b="1" dirty="0" smtClean="0"/>
              <a:t>Next</a:t>
            </a:r>
            <a:r>
              <a:rPr lang="en-IN" dirty="0" smtClean="0"/>
              <a:t>. It will take you another window.</a:t>
            </a:r>
          </a:p>
          <a:p>
            <a:r>
              <a:rPr lang="en-IN" dirty="0"/>
              <a:t>Create your virtual machine's </a:t>
            </a:r>
            <a:r>
              <a:rPr lang="en-IN" b="1" dirty="0"/>
              <a:t>virtual hard drive</a:t>
            </a:r>
            <a:r>
              <a:rPr lang="en-IN" dirty="0"/>
              <a:t>. </a:t>
            </a:r>
            <a:r>
              <a:rPr lang="en-IN" dirty="0" smtClean="0"/>
              <a:t> Choose </a:t>
            </a:r>
            <a:r>
              <a:rPr lang="en-IN" b="1" dirty="0" smtClean="0"/>
              <a:t>Create a virtual hard disk now</a:t>
            </a:r>
            <a:r>
              <a:rPr lang="en-IN" dirty="0" smtClean="0"/>
              <a:t> option. Click </a:t>
            </a:r>
            <a:r>
              <a:rPr lang="en-IN" b="1" dirty="0" smtClean="0"/>
              <a:t>Create</a:t>
            </a:r>
            <a:r>
              <a:rPr lang="en-IN" dirty="0" smtClean="0"/>
              <a:t>.  It will take you to another window.</a:t>
            </a:r>
          </a:p>
          <a:p>
            <a:r>
              <a:rPr lang="en-IN" dirty="0" smtClean="0"/>
              <a:t>For </a:t>
            </a:r>
            <a:r>
              <a:rPr lang="en-IN" b="1" dirty="0" smtClean="0"/>
              <a:t>Hard disk  file type</a:t>
            </a:r>
            <a:r>
              <a:rPr lang="en-IN" dirty="0" smtClean="0"/>
              <a:t>  choose </a:t>
            </a:r>
            <a:r>
              <a:rPr lang="en-IN" b="1" dirty="0" smtClean="0"/>
              <a:t>VDI(</a:t>
            </a:r>
            <a:r>
              <a:rPr lang="en-IN" b="1" dirty="0" err="1" smtClean="0"/>
              <a:t>VirtualBox</a:t>
            </a:r>
            <a:r>
              <a:rPr lang="en-IN" b="1" dirty="0" smtClean="0"/>
              <a:t> Disk Image)</a:t>
            </a:r>
            <a:r>
              <a:rPr lang="en-IN" dirty="0" smtClean="0"/>
              <a:t>. Click </a:t>
            </a:r>
            <a:r>
              <a:rPr lang="en-IN" b="1" dirty="0" smtClean="0"/>
              <a:t>Next</a:t>
            </a:r>
            <a:r>
              <a:rPr lang="en-IN" dirty="0" smtClean="0"/>
              <a:t>. </a:t>
            </a:r>
            <a:r>
              <a:rPr lang="en-IN" dirty="0"/>
              <a:t>It will take you to another window.</a:t>
            </a:r>
          </a:p>
          <a:p>
            <a:r>
              <a:rPr lang="en-IN" dirty="0" smtClean="0"/>
              <a:t>For </a:t>
            </a:r>
            <a:r>
              <a:rPr lang="en-IN" b="1" dirty="0" smtClean="0"/>
              <a:t>Storage on physical had disk</a:t>
            </a:r>
            <a:r>
              <a:rPr lang="en-IN" dirty="0" smtClean="0"/>
              <a:t> choose </a:t>
            </a:r>
            <a:r>
              <a:rPr lang="en-IN" b="1" dirty="0" smtClean="0"/>
              <a:t>Dynamically allocated</a:t>
            </a:r>
            <a:r>
              <a:rPr lang="en-IN" dirty="0" smtClean="0"/>
              <a:t>. Click </a:t>
            </a:r>
            <a:r>
              <a:rPr lang="en-IN" b="1" dirty="0" smtClean="0"/>
              <a:t>Next</a:t>
            </a:r>
            <a:r>
              <a:rPr lang="en-IN" dirty="0" smtClean="0"/>
              <a:t>. </a:t>
            </a:r>
            <a:r>
              <a:rPr lang="en-IN" dirty="0"/>
              <a:t>It will take you to another window</a:t>
            </a:r>
            <a:r>
              <a:rPr lang="en-IN" dirty="0" smtClean="0"/>
              <a:t>.</a:t>
            </a:r>
          </a:p>
          <a:p>
            <a:r>
              <a:rPr lang="en-IN" dirty="0" smtClean="0"/>
              <a:t>Consider default values for  </a:t>
            </a:r>
            <a:r>
              <a:rPr lang="en-IN" b="1" dirty="0" smtClean="0"/>
              <a:t>File location and size </a:t>
            </a:r>
            <a:r>
              <a:rPr lang="en-IN" dirty="0" smtClean="0"/>
              <a:t> for virtual hard disk file. Click </a:t>
            </a:r>
            <a:r>
              <a:rPr lang="en-IN" b="1" dirty="0" smtClean="0"/>
              <a:t>Create</a:t>
            </a:r>
            <a:r>
              <a:rPr lang="en-IN" dirty="0" smtClean="0"/>
              <a:t>. It will create a virtual machine.</a:t>
            </a:r>
            <a:endParaRPr lang="en-IN" dirty="0"/>
          </a:p>
          <a:p>
            <a:endParaRPr lang="en-IN" b="1" dirty="0" smtClean="0"/>
          </a:p>
          <a:p>
            <a:endParaRPr lang="en-IN" b="1" dirty="0" smtClean="0"/>
          </a:p>
          <a:p>
            <a:endParaRPr lang="en-IN" dirty="0"/>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7</a:t>
            </a:fld>
            <a:endParaRPr lang="en-IN"/>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6828" y="1591771"/>
            <a:ext cx="5186866" cy="3547788"/>
          </a:xfrm>
          <a:prstGeom prst="rect">
            <a:avLst/>
          </a:prstGeom>
          <a:noFill/>
          <a:ln>
            <a:noFill/>
          </a:ln>
        </p:spPr>
      </p:pic>
    </p:spTree>
    <p:extLst>
      <p:ext uri="{BB962C8B-B14F-4D97-AF65-F5344CB8AC3E}">
        <p14:creationId xmlns:p14="http://schemas.microsoft.com/office/powerpoint/2010/main" val="2982740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415" y="466455"/>
            <a:ext cx="5226771" cy="700193"/>
          </a:xfrm>
        </p:spPr>
        <p:txBody>
          <a:bodyPr/>
          <a:lstStyle/>
          <a:p>
            <a:r>
              <a:rPr lang="en-IN" b="1" dirty="0"/>
              <a:t>Installing Ubuntu</a:t>
            </a:r>
            <a:endParaRPr lang="en-IN" dirty="0"/>
          </a:p>
        </p:txBody>
      </p:sp>
      <p:sp>
        <p:nvSpPr>
          <p:cNvPr id="3" name="Content Placeholder 2"/>
          <p:cNvSpPr>
            <a:spLocks noGrp="1"/>
          </p:cNvSpPr>
          <p:nvPr>
            <p:ph idx="1"/>
          </p:nvPr>
        </p:nvSpPr>
        <p:spPr>
          <a:xfrm>
            <a:off x="949599" y="1424151"/>
            <a:ext cx="4063835" cy="4204137"/>
          </a:xfrm>
        </p:spPr>
        <p:txBody>
          <a:bodyPr/>
          <a:lstStyle/>
          <a:p>
            <a:r>
              <a:rPr lang="en-IN" dirty="0" smtClean="0">
                <a:solidFill>
                  <a:srgbClr val="002060"/>
                </a:solidFill>
              </a:rPr>
              <a:t>Double click your virtual machine just created. </a:t>
            </a:r>
            <a:r>
              <a:rPr lang="en-IN" dirty="0">
                <a:solidFill>
                  <a:srgbClr val="002060"/>
                </a:solidFill>
              </a:rPr>
              <a:t>It's on the left side of the </a:t>
            </a:r>
            <a:r>
              <a:rPr lang="en-IN" dirty="0" err="1">
                <a:solidFill>
                  <a:srgbClr val="002060"/>
                </a:solidFill>
              </a:rPr>
              <a:t>VirtualBox</a:t>
            </a:r>
            <a:r>
              <a:rPr lang="en-IN" dirty="0">
                <a:solidFill>
                  <a:srgbClr val="002060"/>
                </a:solidFill>
              </a:rPr>
              <a:t> window. </a:t>
            </a:r>
            <a:r>
              <a:rPr lang="en-IN" dirty="0" smtClean="0">
                <a:solidFill>
                  <a:srgbClr val="002060"/>
                </a:solidFill>
              </a:rPr>
              <a:t>It will </a:t>
            </a:r>
            <a:r>
              <a:rPr lang="en-IN" dirty="0">
                <a:solidFill>
                  <a:srgbClr val="002060"/>
                </a:solidFill>
              </a:rPr>
              <a:t>open a </a:t>
            </a:r>
            <a:r>
              <a:rPr lang="en-IN" dirty="0" smtClean="0">
                <a:solidFill>
                  <a:srgbClr val="002060"/>
                </a:solidFill>
              </a:rPr>
              <a:t>popup window.</a:t>
            </a:r>
          </a:p>
          <a:p>
            <a:r>
              <a:rPr lang="en-IN" dirty="0" smtClean="0">
                <a:solidFill>
                  <a:srgbClr val="002060"/>
                </a:solidFill>
              </a:rPr>
              <a:t>Select the </a:t>
            </a:r>
            <a:r>
              <a:rPr lang="en-IN" b="1" dirty="0" smtClean="0">
                <a:solidFill>
                  <a:srgbClr val="002060"/>
                </a:solidFill>
              </a:rPr>
              <a:t>Ubuntu ISO </a:t>
            </a:r>
            <a:r>
              <a:rPr lang="en-IN" dirty="0" smtClean="0">
                <a:solidFill>
                  <a:srgbClr val="002060"/>
                </a:solidFill>
              </a:rPr>
              <a:t>file from the folder. It should be preferably in “</a:t>
            </a:r>
            <a:r>
              <a:rPr lang="en-IN" dirty="0" err="1" smtClean="0">
                <a:solidFill>
                  <a:srgbClr val="002060"/>
                </a:solidFill>
              </a:rPr>
              <a:t>VirtualBox</a:t>
            </a:r>
            <a:r>
              <a:rPr lang="en-IN" dirty="0" smtClean="0">
                <a:solidFill>
                  <a:srgbClr val="002060"/>
                </a:solidFill>
              </a:rPr>
              <a:t> VMs” folder located in Users folder of your computer. Click </a:t>
            </a:r>
            <a:r>
              <a:rPr lang="en-IN" b="1" dirty="0" smtClean="0">
                <a:solidFill>
                  <a:srgbClr val="002060"/>
                </a:solidFill>
              </a:rPr>
              <a:t>Start</a:t>
            </a:r>
            <a:r>
              <a:rPr lang="en-IN" dirty="0" smtClean="0">
                <a:solidFill>
                  <a:srgbClr val="002060"/>
                </a:solidFill>
              </a:rPr>
              <a:t>.</a:t>
            </a:r>
          </a:p>
          <a:p>
            <a:r>
              <a:rPr lang="en-IN" dirty="0">
                <a:solidFill>
                  <a:srgbClr val="002060"/>
                </a:solidFill>
              </a:rPr>
              <a:t>Ubuntu will begin </a:t>
            </a:r>
            <a:r>
              <a:rPr lang="en-IN" dirty="0" smtClean="0">
                <a:solidFill>
                  <a:srgbClr val="002060"/>
                </a:solidFill>
              </a:rPr>
              <a:t>running. Click </a:t>
            </a:r>
            <a:r>
              <a:rPr lang="en-IN" b="1" dirty="0" smtClean="0">
                <a:solidFill>
                  <a:srgbClr val="002060"/>
                </a:solidFill>
              </a:rPr>
              <a:t>Install Ubuntu</a:t>
            </a:r>
            <a:r>
              <a:rPr lang="en-IN" dirty="0" smtClean="0">
                <a:solidFill>
                  <a:srgbClr val="002060"/>
                </a:solidFill>
              </a:rPr>
              <a:t>.</a:t>
            </a:r>
          </a:p>
          <a:p>
            <a:endParaRPr lang="en-IN" dirty="0">
              <a:solidFill>
                <a:srgbClr val="002060"/>
              </a:solidFill>
            </a:endParaRPr>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8</a:t>
            </a:fld>
            <a:endParaRPr lang="en-I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123793" y="727206"/>
            <a:ext cx="7068207" cy="5437111"/>
          </a:xfrm>
          <a:prstGeom prst="rect">
            <a:avLst/>
          </a:prstGeom>
          <a:noFill/>
          <a:ln>
            <a:noFill/>
          </a:ln>
        </p:spPr>
      </p:pic>
    </p:spTree>
    <p:extLst>
      <p:ext uri="{BB962C8B-B14F-4D97-AF65-F5344CB8AC3E}">
        <p14:creationId xmlns:p14="http://schemas.microsoft.com/office/powerpoint/2010/main" val="3089688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11D5D27-585B-4866-94A0-F0B3ECE858C5}"/>
              </a:ext>
            </a:extLst>
          </p:cNvPr>
          <p:cNvSpPr>
            <a:spLocks noGrp="1"/>
          </p:cNvSpPr>
          <p:nvPr>
            <p:ph type="title"/>
          </p:nvPr>
        </p:nvSpPr>
        <p:spPr>
          <a:xfrm>
            <a:off x="838200" y="1282045"/>
            <a:ext cx="10144027" cy="4119514"/>
          </a:xfrm>
        </p:spPr>
        <p:txBody>
          <a:bodyPr>
            <a:normAutofit/>
          </a:bodyPr>
          <a:lstStyle/>
          <a:p>
            <a:pPr algn="ctr"/>
            <a:r>
              <a:rPr lang="en-IN" sz="6600"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6600" dirty="0" smtClean="0">
                <a:solidFill>
                  <a:schemeClr val="accent1">
                    <a:lumMod val="75000"/>
                  </a:schemeClr>
                </a:solidFill>
                <a:latin typeface="Times New Roman" panose="02020603050405020304" pitchFamily="18" charset="0"/>
                <a:cs typeface="Times New Roman" panose="02020603050405020304" pitchFamily="18" charset="0"/>
              </a:rPr>
            </a:br>
            <a:r>
              <a:rPr lang="en-IN" sz="6600" dirty="0" smtClean="0">
                <a:solidFill>
                  <a:schemeClr val="accent1">
                    <a:lumMod val="75000"/>
                  </a:schemeClr>
                </a:solidFill>
                <a:latin typeface="Times New Roman" panose="02020603050405020304" pitchFamily="18" charset="0"/>
                <a:cs typeface="Times New Roman" panose="02020603050405020304" pitchFamily="18" charset="0"/>
              </a:rPr>
              <a:t>THANK YOU</a:t>
            </a:r>
            <a:br>
              <a:rPr lang="en-IN" sz="6600" dirty="0" smtClean="0">
                <a:solidFill>
                  <a:schemeClr val="accent1">
                    <a:lumMod val="75000"/>
                  </a:schemeClr>
                </a:solidFill>
                <a:latin typeface="Times New Roman" panose="02020603050405020304" pitchFamily="18" charset="0"/>
                <a:cs typeface="Times New Roman" panose="02020603050405020304" pitchFamily="18" charset="0"/>
              </a:rPr>
            </a:br>
            <a:r>
              <a:rPr lang="en-IN" sz="6600"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6600" dirty="0" smtClean="0">
                <a:solidFill>
                  <a:schemeClr val="accent1">
                    <a:lumMod val="75000"/>
                  </a:schemeClr>
                </a:solidFill>
                <a:latin typeface="Times New Roman" panose="02020603050405020304" pitchFamily="18" charset="0"/>
                <a:cs typeface="Times New Roman" panose="02020603050405020304" pitchFamily="18" charset="0"/>
              </a:rPr>
            </a:br>
            <a:r>
              <a:rPr lang="en-IN" sz="6600" dirty="0" smtClean="0">
                <a:solidFill>
                  <a:schemeClr val="accent1">
                    <a:lumMod val="75000"/>
                  </a:schemeClr>
                </a:solidFill>
                <a:latin typeface="Times New Roman" panose="02020603050405020304" pitchFamily="18" charset="0"/>
                <a:cs typeface="Times New Roman" panose="02020603050405020304" pitchFamily="18" charset="0"/>
              </a:rPr>
              <a:t>Any questions…?</a:t>
            </a:r>
            <a:endParaRPr lang="en-IN" sz="6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Jain (Deemed-to-be University), Department of BCA</a:t>
            </a:r>
            <a:endParaRPr lang="en-IN"/>
          </a:p>
        </p:txBody>
      </p:sp>
      <p:sp>
        <p:nvSpPr>
          <p:cNvPr id="6" name="Slide Number Placeholder 5"/>
          <p:cNvSpPr>
            <a:spLocks noGrp="1"/>
          </p:cNvSpPr>
          <p:nvPr>
            <p:ph type="sldNum" sz="quarter" idx="12"/>
          </p:nvPr>
        </p:nvSpPr>
        <p:spPr/>
        <p:txBody>
          <a:bodyPr/>
          <a:lstStyle/>
          <a:p>
            <a:fld id="{6D993E8C-417D-409F-980C-1BF59389D040}" type="slidenum">
              <a:rPr lang="en-IN" smtClean="0"/>
              <a:t>9</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885" y="2927176"/>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7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1462</TotalTime>
  <Words>527</Words>
  <Application>Microsoft Office PowerPoint</Application>
  <PresentationFormat>Custom</PresentationFormat>
  <Paragraphs>74</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Theme1</vt:lpstr>
      <vt:lpstr>Custom Design</vt:lpstr>
      <vt:lpstr>School of Computer Science &amp; IT  Department of BCA</vt:lpstr>
      <vt:lpstr>Lab Session -1</vt:lpstr>
      <vt:lpstr>Virtualization</vt:lpstr>
      <vt:lpstr>Types of Hypervisor</vt:lpstr>
      <vt:lpstr>Installing Linux inside Windows using VirtualBox</vt:lpstr>
      <vt:lpstr>Creating a Virtual Machine</vt:lpstr>
      <vt:lpstr>Configuring a Virtual Machine</vt:lpstr>
      <vt:lpstr>Installing Ubuntu</vt:lpstr>
      <vt:lpstr> THANK YOU  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M Dutta</dc:creator>
  <cp:lastModifiedBy>A C Ojha</cp:lastModifiedBy>
  <cp:revision>264</cp:revision>
  <dcterms:created xsi:type="dcterms:W3CDTF">2020-04-29T14:56:43Z</dcterms:created>
  <dcterms:modified xsi:type="dcterms:W3CDTF">2020-09-04T01:49:49Z</dcterms:modified>
</cp:coreProperties>
</file>