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18"/>
  </p:notesMasterIdLst>
  <p:sldIdLst>
    <p:sldId id="399" r:id="rId3"/>
    <p:sldId id="400" r:id="rId4"/>
    <p:sldId id="401" r:id="rId5"/>
    <p:sldId id="408" r:id="rId6"/>
    <p:sldId id="409" r:id="rId7"/>
    <p:sldId id="410" r:id="rId8"/>
    <p:sldId id="411" r:id="rId9"/>
    <p:sldId id="412" r:id="rId10"/>
    <p:sldId id="415" r:id="rId11"/>
    <p:sldId id="413" r:id="rId12"/>
    <p:sldId id="403" r:id="rId13"/>
    <p:sldId id="404" r:id="rId14"/>
    <p:sldId id="406" r:id="rId15"/>
    <p:sldId id="414" r:id="rId16"/>
    <p:sldId id="2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 Dutta" initials="MD" lastIdx="1" clrIdx="0">
    <p:extLst>
      <p:ext uri="{19B8F6BF-5375-455C-9EA6-DF929625EA0E}">
        <p15:presenceInfo xmlns="" xmlns:p15="http://schemas.microsoft.com/office/powerpoint/2012/main" userId="b2a02bd806a326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8" autoAdjust="0"/>
    <p:restoredTop sz="94660"/>
  </p:normalViewPr>
  <p:slideViewPr>
    <p:cSldViewPr snapToGrid="0">
      <p:cViewPr>
        <p:scale>
          <a:sx n="60" d="100"/>
          <a:sy n="60" d="100"/>
        </p:scale>
        <p:origin x="-12" y="-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70AC6-4411-4DD1-86D9-7A8854C25663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AA98B-BCE1-4F73-A511-223A3E5BB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40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99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45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8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 algn="just">
              <a:defRPr>
                <a:latin typeface="Times New Roman" pitchFamily="18" charset="0"/>
                <a:cs typeface="Times New Roman" pitchFamily="18" charset="0"/>
              </a:defRPr>
            </a:lvl1pPr>
            <a:lvl2pPr algn="just">
              <a:defRPr>
                <a:latin typeface="Times New Roman" pitchFamily="18" charset="0"/>
                <a:cs typeface="Times New Roman" pitchFamily="18" charset="0"/>
              </a:defRPr>
            </a:lvl2pPr>
            <a:lvl3pPr algn="just">
              <a:defRPr>
                <a:latin typeface="Times New Roman" pitchFamily="18" charset="0"/>
                <a:cs typeface="Times New Roman" pitchFamily="18" charset="0"/>
              </a:defRPr>
            </a:lvl3pPr>
            <a:lvl4pPr algn="just">
              <a:defRPr>
                <a:latin typeface="Times New Roman" pitchFamily="18" charset="0"/>
                <a:cs typeface="Times New Roman" pitchFamily="18" charset="0"/>
              </a:defRPr>
            </a:lvl4pPr>
            <a:lvl5pPr algn="just"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547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330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244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188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435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778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569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7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9F807E-52CF-46B9-A50F-DD0A9412D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1155"/>
            <a:ext cx="9144000" cy="90058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&amp;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b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BCA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6E9A171-80E0-4AD4-9463-4D7207E71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895595"/>
            <a:ext cx="8915399" cy="2008067"/>
          </a:xfrm>
        </p:spPr>
        <p:txBody>
          <a:bodyPr>
            <a:normAutofit fontScale="92500"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LINUX(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20BCA1C06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LINUX COMMANDS</a:t>
            </a:r>
            <a:endParaRPr lang="en-US" sz="2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IN" sz="3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Faculty : </a:t>
            </a:r>
            <a:r>
              <a:rPr lang="en-IN" sz="32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Dr.</a:t>
            </a:r>
            <a:r>
              <a:rPr lang="en-IN" sz="3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Ananta</a:t>
            </a:r>
            <a:r>
              <a:rPr lang="en-IN" sz="3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Ojha</a:t>
            </a:r>
            <a:endParaRPr lang="en-IN" sz="32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1</a:t>
            </a:fld>
            <a:endParaRPr lang="en-IN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978" y="0"/>
            <a:ext cx="2096022" cy="63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Ameen\Downloads\WhatsApp Image 2020-08-12 at 8.54.12 AM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77" y="0"/>
            <a:ext cx="3319738" cy="63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99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489" y="624110"/>
            <a:ext cx="9826124" cy="70364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Text Books: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5337" y="1841326"/>
            <a:ext cx="10421655" cy="4684734"/>
          </a:xfrm>
        </p:spPr>
        <p:txBody>
          <a:bodyPr/>
          <a:lstStyle/>
          <a:p>
            <a:r>
              <a:rPr lang="en-US" sz="2400" dirty="0" smtClean="0">
                <a:solidFill>
                  <a:srgbClr val="002060"/>
                </a:solidFill>
              </a:rPr>
              <a:t>Maurice </a:t>
            </a:r>
            <a:r>
              <a:rPr lang="en-US" sz="2400" dirty="0">
                <a:solidFill>
                  <a:srgbClr val="002060"/>
                </a:solidFill>
              </a:rPr>
              <a:t>J. Bach, The Design of Unix Operating System, (2010) Pearson Education </a:t>
            </a:r>
            <a:endParaRPr lang="en-IN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Unix Concepts and Applications, Sumitabh Das, 2010</a:t>
            </a:r>
            <a:endParaRPr lang="en-IN" sz="2400" dirty="0">
              <a:solidFill>
                <a:srgbClr val="002060"/>
              </a:solidFill>
            </a:endParaRPr>
          </a:p>
          <a:p>
            <a:r>
              <a:rPr lang="en-IN" sz="2400" dirty="0">
                <a:solidFill>
                  <a:srgbClr val="002060"/>
                </a:solidFill>
              </a:rPr>
              <a:t>The UNIX Programming Environment, B.W. Kernighan &amp; R. Pike, Prentice Hall of India. </a:t>
            </a:r>
            <a:r>
              <a:rPr lang="en-IN" sz="2400" dirty="0" smtClean="0">
                <a:solidFill>
                  <a:srgbClr val="002060"/>
                </a:solidFill>
              </a:rPr>
              <a:t>2009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00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41" y="624110"/>
            <a:ext cx="9801072" cy="85396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Why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do we need to study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0285" y="1324304"/>
            <a:ext cx="10164327" cy="471389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IN" sz="2400" b="1" dirty="0">
                <a:solidFill>
                  <a:srgbClr val="002060"/>
                </a:solidFill>
              </a:rPr>
              <a:t>It is Free</a:t>
            </a:r>
            <a:r>
              <a:rPr lang="en-IN" sz="2400" dirty="0">
                <a:solidFill>
                  <a:srgbClr val="002060"/>
                </a:solidFill>
              </a:rPr>
              <a:t> and </a:t>
            </a:r>
            <a:r>
              <a:rPr lang="en-IN" sz="2400" b="1" dirty="0">
                <a:solidFill>
                  <a:srgbClr val="002060"/>
                </a:solidFill>
              </a:rPr>
              <a:t>Open </a:t>
            </a:r>
            <a:r>
              <a:rPr lang="en-IN" sz="2400" b="1" dirty="0" smtClean="0">
                <a:solidFill>
                  <a:srgbClr val="002060"/>
                </a:solidFill>
              </a:rPr>
              <a:t>Source</a:t>
            </a:r>
          </a:p>
          <a:p>
            <a:pPr lvl="1">
              <a:spcBef>
                <a:spcPts val="600"/>
              </a:spcBef>
            </a:pPr>
            <a:r>
              <a:rPr lang="en-IN" sz="1800" b="1" dirty="0" smtClean="0">
                <a:solidFill>
                  <a:srgbClr val="002060"/>
                </a:solidFill>
              </a:rPr>
              <a:t>You can modify to cater  your requirements</a:t>
            </a:r>
            <a:endParaRPr lang="en-IN" sz="1800" b="1" dirty="0">
              <a:solidFill>
                <a:srgbClr val="002060"/>
              </a:solidFill>
            </a:endParaRPr>
          </a:p>
          <a:p>
            <a:pPr>
              <a:spcBef>
                <a:spcPts val="600"/>
              </a:spcBef>
            </a:pPr>
            <a:r>
              <a:rPr lang="en-IN" sz="2400" b="1" dirty="0">
                <a:solidFill>
                  <a:srgbClr val="002060"/>
                </a:solidFill>
              </a:rPr>
              <a:t>Runs on any </a:t>
            </a:r>
            <a:r>
              <a:rPr lang="en-IN" sz="2400" b="1" dirty="0" smtClean="0">
                <a:solidFill>
                  <a:srgbClr val="002060"/>
                </a:solidFill>
              </a:rPr>
              <a:t>Hardware</a:t>
            </a:r>
          </a:p>
          <a:p>
            <a:pPr lvl="1">
              <a:spcBef>
                <a:spcPts val="600"/>
              </a:spcBef>
            </a:pPr>
            <a:r>
              <a:rPr lang="en-IN" sz="1800" dirty="0">
                <a:solidFill>
                  <a:srgbClr val="002060"/>
                </a:solidFill>
              </a:rPr>
              <a:t>Linux is everywhere: desktop and laptop computers, supercomputers, mobile devices, networking equipment, airplanes, and automobiles; the list is endless</a:t>
            </a:r>
            <a:r>
              <a:rPr lang="en-IN" sz="1800" dirty="0" smtClean="0">
                <a:solidFill>
                  <a:srgbClr val="002060"/>
                </a:solidFill>
              </a:rPr>
              <a:t>.</a:t>
            </a:r>
            <a:endParaRPr lang="en-IN" sz="1800" b="1" dirty="0">
              <a:solidFill>
                <a:srgbClr val="002060"/>
              </a:solidFill>
            </a:endParaRPr>
          </a:p>
          <a:p>
            <a:pPr>
              <a:spcBef>
                <a:spcPts val="600"/>
              </a:spcBef>
            </a:pPr>
            <a:r>
              <a:rPr lang="en-IN" sz="2400" b="1" dirty="0">
                <a:solidFill>
                  <a:srgbClr val="002060"/>
                </a:solidFill>
              </a:rPr>
              <a:t>Ease of </a:t>
            </a:r>
            <a:r>
              <a:rPr lang="en-IN" sz="2400" b="1" dirty="0" smtClean="0">
                <a:solidFill>
                  <a:srgbClr val="002060"/>
                </a:solidFill>
              </a:rPr>
              <a:t>Maintenance</a:t>
            </a:r>
          </a:p>
          <a:p>
            <a:pPr lvl="1">
              <a:spcBef>
                <a:spcPts val="600"/>
              </a:spcBef>
            </a:pPr>
            <a:r>
              <a:rPr lang="en-IN" sz="1800" b="1" dirty="0" smtClean="0">
                <a:solidFill>
                  <a:srgbClr val="002060"/>
                </a:solidFill>
              </a:rPr>
              <a:t>No cost, updates are available regularly</a:t>
            </a:r>
            <a:endParaRPr lang="en-IN" sz="1800" b="1" dirty="0">
              <a:solidFill>
                <a:srgbClr val="002060"/>
              </a:solidFill>
            </a:endParaRPr>
          </a:p>
          <a:p>
            <a:pPr>
              <a:spcBef>
                <a:spcPts val="600"/>
              </a:spcBef>
            </a:pPr>
            <a:r>
              <a:rPr lang="en-IN" sz="2400" b="1" dirty="0">
                <a:solidFill>
                  <a:srgbClr val="002060"/>
                </a:solidFill>
              </a:rPr>
              <a:t> High Stability </a:t>
            </a:r>
            <a:endParaRPr lang="en-IN" sz="2400" b="1" dirty="0" smtClean="0">
              <a:solidFill>
                <a:srgbClr val="00206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IN" sz="1800" b="1" dirty="0" smtClean="0">
                <a:solidFill>
                  <a:srgbClr val="002060"/>
                </a:solidFill>
              </a:rPr>
              <a:t>Users </a:t>
            </a:r>
            <a:r>
              <a:rPr lang="en-IN" sz="1800" b="1" dirty="0">
                <a:solidFill>
                  <a:srgbClr val="002060"/>
                </a:solidFill>
              </a:rPr>
              <a:t>don’t experience frequent crashes, </a:t>
            </a:r>
            <a:r>
              <a:rPr lang="en-IN" sz="1800" b="1" dirty="0" smtClean="0">
                <a:solidFill>
                  <a:srgbClr val="002060"/>
                </a:solidFill>
              </a:rPr>
              <a:t> more </a:t>
            </a:r>
            <a:r>
              <a:rPr lang="en-IN" sz="1800" b="1" dirty="0">
                <a:solidFill>
                  <a:srgbClr val="002060"/>
                </a:solidFill>
              </a:rPr>
              <a:t>stable </a:t>
            </a:r>
            <a:r>
              <a:rPr lang="en-IN" sz="1800" b="1" dirty="0" smtClean="0">
                <a:solidFill>
                  <a:srgbClr val="002060"/>
                </a:solidFill>
              </a:rPr>
              <a:t>compared </a:t>
            </a:r>
            <a:r>
              <a:rPr lang="en-IN" sz="1800" b="1" dirty="0">
                <a:solidFill>
                  <a:srgbClr val="002060"/>
                </a:solidFill>
              </a:rPr>
              <a:t>to the </a:t>
            </a:r>
            <a:r>
              <a:rPr lang="en-IN" sz="1800" b="1" dirty="0" smtClean="0">
                <a:solidFill>
                  <a:srgbClr val="002060"/>
                </a:solidFill>
              </a:rPr>
              <a:t>Windows</a:t>
            </a:r>
            <a:endParaRPr lang="en-IN" sz="1800" b="1" dirty="0">
              <a:solidFill>
                <a:srgbClr val="002060"/>
              </a:solidFill>
            </a:endParaRPr>
          </a:p>
          <a:p>
            <a:pPr>
              <a:spcBef>
                <a:spcPts val="600"/>
              </a:spcBef>
            </a:pPr>
            <a:r>
              <a:rPr lang="en-IN" sz="2400" b="1" dirty="0">
                <a:solidFill>
                  <a:srgbClr val="002060"/>
                </a:solidFill>
              </a:rPr>
              <a:t>High Security </a:t>
            </a:r>
            <a:endParaRPr lang="en-IN" sz="2400" b="1" dirty="0" smtClean="0">
              <a:solidFill>
                <a:srgbClr val="00206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IN" sz="1800" b="1" dirty="0" smtClean="0">
                <a:solidFill>
                  <a:srgbClr val="002060"/>
                </a:solidFill>
              </a:rPr>
              <a:t>Security is top agenda</a:t>
            </a:r>
          </a:p>
          <a:p>
            <a:pPr lvl="1">
              <a:spcBef>
                <a:spcPts val="600"/>
              </a:spcBef>
            </a:pPr>
            <a:r>
              <a:rPr lang="en-IN" sz="1800" b="1" dirty="0" smtClean="0">
                <a:solidFill>
                  <a:srgbClr val="002060"/>
                </a:solidFill>
              </a:rPr>
              <a:t>Large </a:t>
            </a:r>
            <a:r>
              <a:rPr lang="en-IN" sz="1800" b="1" dirty="0">
                <a:solidFill>
                  <a:srgbClr val="002060"/>
                </a:solidFill>
              </a:rPr>
              <a:t>developer </a:t>
            </a:r>
            <a:r>
              <a:rPr lang="en-IN" sz="1800" b="1" dirty="0" smtClean="0">
                <a:solidFill>
                  <a:srgbClr val="002060"/>
                </a:solidFill>
              </a:rPr>
              <a:t>community-base </a:t>
            </a:r>
            <a:r>
              <a:rPr lang="en-IN" sz="1800" b="1" dirty="0">
                <a:solidFill>
                  <a:srgbClr val="002060"/>
                </a:solidFill>
              </a:rPr>
              <a:t>helps identify security vulnerabilities and fix </a:t>
            </a:r>
            <a:r>
              <a:rPr lang="en-IN" sz="1800" b="1" dirty="0" smtClean="0">
                <a:solidFill>
                  <a:srgbClr val="002060"/>
                </a:solidFill>
              </a:rPr>
              <a:t>it</a:t>
            </a:r>
            <a:endParaRPr lang="en-IN" sz="1800" b="1" dirty="0">
              <a:solidFill>
                <a:srgbClr val="002060"/>
              </a:solidFill>
            </a:endParaRP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21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8593" y="624110"/>
            <a:ext cx="9776020" cy="75375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Overview of Operating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9973" y="1481958"/>
            <a:ext cx="7023861" cy="4693373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000" dirty="0">
                <a:solidFill>
                  <a:srgbClr val="002060"/>
                </a:solidFill>
              </a:rPr>
              <a:t>Operating system is a software that acts as an interface between the user and the computer hardware. </a:t>
            </a:r>
            <a:endParaRPr lang="en-IN" sz="2000" dirty="0">
              <a:solidFill>
                <a:srgbClr val="002060"/>
              </a:solidFill>
            </a:endParaRPr>
          </a:p>
          <a:p>
            <a:pPr lvl="0"/>
            <a:r>
              <a:rPr lang="en-US" sz="2000" dirty="0">
                <a:solidFill>
                  <a:srgbClr val="002060"/>
                </a:solidFill>
              </a:rPr>
              <a:t>It controls and manages the hardware components of the computer system based on the users and application requirements. </a:t>
            </a:r>
            <a:endParaRPr lang="en-IN" sz="2000" dirty="0">
              <a:solidFill>
                <a:srgbClr val="002060"/>
              </a:solidFill>
            </a:endParaRPr>
          </a:p>
          <a:p>
            <a:pPr lvl="0"/>
            <a:r>
              <a:rPr lang="en-US" sz="2000" dirty="0">
                <a:solidFill>
                  <a:srgbClr val="002060"/>
                </a:solidFill>
              </a:rPr>
              <a:t>It provides an environment for application software and other system software to run. </a:t>
            </a:r>
            <a:endParaRPr lang="en-IN" sz="2000" dirty="0">
              <a:solidFill>
                <a:srgbClr val="002060"/>
              </a:solidFill>
            </a:endParaRPr>
          </a:p>
          <a:p>
            <a:pPr lvl="0"/>
            <a:r>
              <a:rPr lang="en-US" sz="2000" dirty="0" smtClean="0">
                <a:solidFill>
                  <a:srgbClr val="002060"/>
                </a:solidFill>
              </a:rPr>
              <a:t>Some </a:t>
            </a:r>
            <a:r>
              <a:rPr lang="en-US" sz="2000" dirty="0">
                <a:solidFill>
                  <a:srgbClr val="002060"/>
                </a:solidFill>
              </a:rPr>
              <a:t>popular Operating Systems include Linux, Windows, </a:t>
            </a:r>
            <a:r>
              <a:rPr lang="en-US" sz="2000" dirty="0" err="1">
                <a:solidFill>
                  <a:srgbClr val="002060"/>
                </a:solidFill>
              </a:rPr>
              <a:t>MacOS</a:t>
            </a:r>
            <a:r>
              <a:rPr lang="en-US" sz="2000" dirty="0">
                <a:solidFill>
                  <a:srgbClr val="002060"/>
                </a:solidFill>
              </a:rPr>
              <a:t>, VMS, OS/400, AIX, z/OS, </a:t>
            </a:r>
            <a:r>
              <a:rPr lang="en-US" sz="2000" b="1" dirty="0">
                <a:solidFill>
                  <a:srgbClr val="002060"/>
                </a:solidFill>
              </a:rPr>
              <a:t>Apple </a:t>
            </a:r>
            <a:r>
              <a:rPr lang="en-US" sz="2000" b="1" dirty="0" err="1">
                <a:solidFill>
                  <a:srgbClr val="002060"/>
                </a:solidFill>
              </a:rPr>
              <a:t>iOS</a:t>
            </a:r>
            <a:r>
              <a:rPr lang="en-US" sz="2000" dirty="0">
                <a:solidFill>
                  <a:srgbClr val="002060"/>
                </a:solidFill>
              </a:rPr>
              <a:t> and </a:t>
            </a:r>
            <a:r>
              <a:rPr lang="en-US" sz="2000" b="1" dirty="0">
                <a:solidFill>
                  <a:srgbClr val="002060"/>
                </a:solidFill>
              </a:rPr>
              <a:t>Google Android</a:t>
            </a:r>
            <a:r>
              <a:rPr lang="en-US" sz="2000" dirty="0">
                <a:solidFill>
                  <a:srgbClr val="002060"/>
                </a:solidFill>
              </a:rPr>
              <a:t> etc.</a:t>
            </a:r>
            <a:endParaRPr lang="en-IN" sz="2000" dirty="0">
              <a:solidFill>
                <a:srgbClr val="002060"/>
              </a:solidFill>
            </a:endParaRPr>
          </a:p>
          <a:p>
            <a:pPr lvl="0"/>
            <a:r>
              <a:rPr lang="en-US" sz="2000" dirty="0">
                <a:solidFill>
                  <a:srgbClr val="002060"/>
                </a:solidFill>
              </a:rPr>
              <a:t>Operating systems </a:t>
            </a:r>
            <a:endParaRPr lang="en-US" sz="2000" dirty="0" smtClean="0">
              <a:solidFill>
                <a:srgbClr val="002060"/>
              </a:solidFill>
            </a:endParaRP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single </a:t>
            </a:r>
            <a:r>
              <a:rPr lang="en-US" dirty="0">
                <a:solidFill>
                  <a:srgbClr val="002060"/>
                </a:solidFill>
              </a:rPr>
              <a:t>user OS and multi-user OS.</a:t>
            </a:r>
            <a:endParaRPr lang="en-IN" dirty="0">
              <a:solidFill>
                <a:srgbClr val="002060"/>
              </a:solidFill>
            </a:endParaRP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CLI </a:t>
            </a:r>
            <a:r>
              <a:rPr lang="en-US" dirty="0">
                <a:solidFill>
                  <a:srgbClr val="002060"/>
                </a:solidFill>
              </a:rPr>
              <a:t>(Command Line Interface) and GUI (Graphical User Interface</a:t>
            </a:r>
            <a:r>
              <a:rPr lang="en-US" dirty="0" smtClean="0">
                <a:solidFill>
                  <a:srgbClr val="002060"/>
                </a:solidFill>
              </a:rPr>
              <a:t>).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12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289" y="1335964"/>
            <a:ext cx="3378911" cy="4568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041017" y="6050596"/>
            <a:ext cx="2313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Illustration of an 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112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41" y="624110"/>
            <a:ext cx="9801072" cy="65354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Multi-user Operating System</a:t>
            </a:r>
            <a:r>
              <a:rPr lang="en-US" sz="3200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9973" y="1515649"/>
            <a:ext cx="10314639" cy="4395573"/>
          </a:xfrm>
        </p:spPr>
        <p:txBody>
          <a:bodyPr>
            <a:noAutofit/>
          </a:bodyPr>
          <a:lstStyle/>
          <a:p>
            <a:pPr lvl="0"/>
            <a:r>
              <a:rPr lang="en-US" sz="2400" dirty="0" smtClean="0">
                <a:solidFill>
                  <a:srgbClr val="002060"/>
                </a:solidFill>
              </a:rPr>
              <a:t>Allows </a:t>
            </a:r>
            <a:r>
              <a:rPr lang="en-US" sz="2400" dirty="0">
                <a:solidFill>
                  <a:srgbClr val="002060"/>
                </a:solidFill>
              </a:rPr>
              <a:t>multiple users to access the single computer system with the help of several </a:t>
            </a:r>
            <a:r>
              <a:rPr lang="en-US" sz="2400" dirty="0" smtClean="0">
                <a:solidFill>
                  <a:srgbClr val="002060"/>
                </a:solidFill>
              </a:rPr>
              <a:t>terminals </a:t>
            </a:r>
            <a:r>
              <a:rPr lang="en-US" sz="2400" dirty="0">
                <a:solidFill>
                  <a:srgbClr val="002060"/>
                </a:solidFill>
              </a:rPr>
              <a:t>connected through a network. </a:t>
            </a:r>
            <a:endParaRPr lang="en-IN" sz="2400" dirty="0">
              <a:solidFill>
                <a:srgbClr val="002060"/>
              </a:solidFill>
            </a:endParaRPr>
          </a:p>
          <a:p>
            <a:pPr lvl="0"/>
            <a:r>
              <a:rPr lang="en-US" sz="2400" dirty="0" smtClean="0">
                <a:solidFill>
                  <a:srgbClr val="002060"/>
                </a:solidFill>
              </a:rPr>
              <a:t>Capable </a:t>
            </a:r>
            <a:r>
              <a:rPr lang="en-US" sz="2400" dirty="0">
                <a:solidFill>
                  <a:srgbClr val="002060"/>
                </a:solidFill>
              </a:rPr>
              <a:t>of performing multiple </a:t>
            </a:r>
            <a:r>
              <a:rPr lang="en-US" sz="2400" dirty="0" smtClean="0">
                <a:solidFill>
                  <a:srgbClr val="002060"/>
                </a:solidFill>
              </a:rPr>
              <a:t>tasks. </a:t>
            </a:r>
          </a:p>
          <a:p>
            <a:pPr lvl="0"/>
            <a:r>
              <a:rPr lang="en-US" sz="2400" dirty="0" smtClean="0">
                <a:solidFill>
                  <a:srgbClr val="002060"/>
                </a:solidFill>
              </a:rPr>
              <a:t>Shares resources </a:t>
            </a:r>
            <a:r>
              <a:rPr lang="en-US" sz="2400" dirty="0">
                <a:solidFill>
                  <a:srgbClr val="002060"/>
                </a:solidFill>
              </a:rPr>
              <a:t>of the computer system among </a:t>
            </a:r>
            <a:r>
              <a:rPr lang="en-US" sz="2400" dirty="0" smtClean="0">
                <a:solidFill>
                  <a:srgbClr val="002060"/>
                </a:solidFill>
              </a:rPr>
              <a:t>users </a:t>
            </a:r>
            <a:r>
              <a:rPr lang="en-US" sz="2400" dirty="0">
                <a:solidFill>
                  <a:srgbClr val="002060"/>
                </a:solidFill>
              </a:rPr>
              <a:t>or </a:t>
            </a:r>
            <a:r>
              <a:rPr lang="en-US" sz="2400" dirty="0" smtClean="0">
                <a:solidFill>
                  <a:srgbClr val="002060"/>
                </a:solidFill>
              </a:rPr>
              <a:t>tasks. </a:t>
            </a:r>
          </a:p>
          <a:p>
            <a:pPr lvl="0"/>
            <a:r>
              <a:rPr lang="en-US" sz="2400" dirty="0" smtClean="0">
                <a:solidFill>
                  <a:srgbClr val="002060"/>
                </a:solidFill>
              </a:rPr>
              <a:t>Capable </a:t>
            </a:r>
            <a:r>
              <a:rPr lang="en-US" sz="2400" dirty="0">
                <a:solidFill>
                  <a:srgbClr val="002060"/>
                </a:solidFill>
              </a:rPr>
              <a:t>of processing of tasks in the background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  <a:endParaRPr lang="en-IN" sz="2400" dirty="0">
              <a:solidFill>
                <a:srgbClr val="002060"/>
              </a:solidFill>
            </a:endParaRPr>
          </a:p>
          <a:p>
            <a:pPr lvl="0"/>
            <a:r>
              <a:rPr lang="en-US" sz="2400" dirty="0" smtClean="0">
                <a:solidFill>
                  <a:srgbClr val="002060"/>
                </a:solidFill>
              </a:rPr>
              <a:t>Capable of </a:t>
            </a:r>
            <a:r>
              <a:rPr lang="en-US" sz="2400" dirty="0">
                <a:solidFill>
                  <a:srgbClr val="002060"/>
                </a:solidFill>
              </a:rPr>
              <a:t>utilizing multiple processors. </a:t>
            </a:r>
            <a:endParaRPr lang="en-IN" sz="2400" dirty="0">
              <a:solidFill>
                <a:srgbClr val="002060"/>
              </a:solidFill>
            </a:endParaRPr>
          </a:p>
          <a:p>
            <a:pPr lvl="0"/>
            <a:r>
              <a:rPr lang="en-US" sz="2400" dirty="0" smtClean="0">
                <a:solidFill>
                  <a:srgbClr val="002060"/>
                </a:solidFill>
              </a:rPr>
              <a:t>Manages </a:t>
            </a:r>
            <a:r>
              <a:rPr lang="en-US" sz="2400" dirty="0">
                <a:solidFill>
                  <a:srgbClr val="002060"/>
                </a:solidFill>
              </a:rPr>
              <a:t>multiple users by allowing creation of user groups, roles and permissions. </a:t>
            </a:r>
            <a:endParaRPr lang="en-US" sz="2400" dirty="0" smtClean="0">
              <a:solidFill>
                <a:srgbClr val="002060"/>
              </a:solidFill>
            </a:endParaRPr>
          </a:p>
          <a:p>
            <a:pPr lvl="0"/>
            <a:r>
              <a:rPr lang="en-US" sz="2400" b="1" dirty="0" smtClean="0">
                <a:solidFill>
                  <a:srgbClr val="002060"/>
                </a:solidFill>
              </a:rPr>
              <a:t>Examples</a:t>
            </a:r>
            <a:r>
              <a:rPr lang="en-US" sz="2400" dirty="0" smtClean="0">
                <a:solidFill>
                  <a:srgbClr val="002060"/>
                </a:solidFill>
              </a:rPr>
              <a:t>: </a:t>
            </a:r>
            <a:r>
              <a:rPr lang="en-US" sz="2400" dirty="0">
                <a:solidFill>
                  <a:srgbClr val="002060"/>
                </a:solidFill>
              </a:rPr>
              <a:t>UNIX, </a:t>
            </a:r>
            <a:r>
              <a:rPr lang="en-US" sz="2400" dirty="0" smtClean="0">
                <a:solidFill>
                  <a:srgbClr val="002060"/>
                </a:solidFill>
              </a:rPr>
              <a:t>Linux, </a:t>
            </a:r>
            <a:r>
              <a:rPr lang="en-US" sz="2400" dirty="0">
                <a:solidFill>
                  <a:srgbClr val="002060"/>
                </a:solidFill>
              </a:rPr>
              <a:t>Windows 2000, Mac OS Virtual Memory System (VMS) and Mainframe OS, etc.</a:t>
            </a: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Jain (Deemed-to-be University), Department of BCA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32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034" y="624110"/>
            <a:ext cx="9691578" cy="128089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solidFill>
                  <a:schemeClr val="accent6">
                    <a:lumMod val="50000"/>
                  </a:schemeClr>
                </a:solidFill>
              </a:rPr>
              <a:t>Unix Operating System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8179" y="1292772"/>
            <a:ext cx="8229600" cy="498190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The UNIX operating system is a multiuser, multitasking operating system with widespread usage.  </a:t>
            </a:r>
            <a:endParaRPr lang="en-IN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The basic structure of UNIX OS consists of a kernel layer, a shell layer and a utilities and applications layer. </a:t>
            </a:r>
            <a:endParaRPr lang="en-IN" dirty="0">
              <a:solidFill>
                <a:srgbClr val="002060"/>
              </a:solidFill>
            </a:endParaRPr>
          </a:p>
          <a:p>
            <a:pPr fontAlgn="base"/>
            <a:r>
              <a:rPr lang="en-US" b="1" dirty="0" smtClean="0">
                <a:solidFill>
                  <a:srgbClr val="002060"/>
                </a:solidFill>
              </a:rPr>
              <a:t>Kernel: </a:t>
            </a:r>
          </a:p>
          <a:p>
            <a:pPr lvl="1" fontAlgn="base"/>
            <a:r>
              <a:rPr lang="en-US" dirty="0" smtClean="0">
                <a:solidFill>
                  <a:srgbClr val="002060"/>
                </a:solidFill>
              </a:rPr>
              <a:t>The heart </a:t>
            </a:r>
            <a:r>
              <a:rPr lang="en-US" dirty="0">
                <a:solidFill>
                  <a:srgbClr val="002060"/>
                </a:solidFill>
              </a:rPr>
              <a:t>of the UNIX OS. </a:t>
            </a:r>
            <a:r>
              <a:rPr lang="en-US" dirty="0" smtClean="0">
                <a:solidFill>
                  <a:srgbClr val="002060"/>
                </a:solidFill>
              </a:rPr>
              <a:t>Controls </a:t>
            </a:r>
            <a:r>
              <a:rPr lang="en-US" dirty="0">
                <a:solidFill>
                  <a:srgbClr val="002060"/>
                </a:solidFill>
              </a:rPr>
              <a:t>the </a:t>
            </a:r>
            <a:r>
              <a:rPr lang="en-US" dirty="0" smtClean="0">
                <a:solidFill>
                  <a:srgbClr val="002060"/>
                </a:solidFill>
              </a:rPr>
              <a:t>hardware. Handles </a:t>
            </a:r>
            <a:r>
              <a:rPr lang="en-US" dirty="0">
                <a:solidFill>
                  <a:srgbClr val="002060"/>
                </a:solidFill>
              </a:rPr>
              <a:t>the process, memory, file, device and network </a:t>
            </a:r>
            <a:r>
              <a:rPr lang="en-US" dirty="0" smtClean="0">
                <a:solidFill>
                  <a:srgbClr val="002060"/>
                </a:solidFill>
              </a:rPr>
              <a:t>management</a:t>
            </a:r>
          </a:p>
          <a:p>
            <a:pPr lvl="1" fontAlgn="base"/>
            <a:r>
              <a:rPr lang="en-US" dirty="0" smtClean="0">
                <a:solidFill>
                  <a:srgbClr val="002060"/>
                </a:solidFill>
              </a:rPr>
              <a:t>Responsible </a:t>
            </a:r>
            <a:r>
              <a:rPr lang="en-US" dirty="0">
                <a:solidFill>
                  <a:srgbClr val="002060"/>
                </a:solidFill>
              </a:rPr>
              <a:t>for ensuring that all system and user tasks are performed concurrently.</a:t>
            </a:r>
            <a:endParaRPr lang="en-IN" dirty="0">
              <a:solidFill>
                <a:srgbClr val="002060"/>
              </a:solidFill>
            </a:endParaRPr>
          </a:p>
          <a:p>
            <a:pPr fontAlgn="base"/>
            <a:r>
              <a:rPr lang="en-US" dirty="0">
                <a:solidFill>
                  <a:srgbClr val="002060"/>
                </a:solidFill>
              </a:rPr>
              <a:t> </a:t>
            </a:r>
            <a:r>
              <a:rPr lang="en-US" b="1" dirty="0" smtClean="0">
                <a:solidFill>
                  <a:srgbClr val="002060"/>
                </a:solidFill>
              </a:rPr>
              <a:t>Shell: </a:t>
            </a:r>
          </a:p>
          <a:p>
            <a:pPr lvl="1" fontAlgn="base"/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dirty="0">
                <a:solidFill>
                  <a:srgbClr val="002060"/>
                </a:solidFill>
              </a:rPr>
              <a:t>interface between the user and the kernel. </a:t>
            </a:r>
            <a:endParaRPr lang="en-US" dirty="0" smtClean="0">
              <a:solidFill>
                <a:srgbClr val="002060"/>
              </a:solidFill>
            </a:endParaRPr>
          </a:p>
          <a:p>
            <a:pPr lvl="1" fontAlgn="base"/>
            <a:r>
              <a:rPr lang="en-US" dirty="0" smtClean="0">
                <a:solidFill>
                  <a:srgbClr val="002060"/>
                </a:solidFill>
              </a:rPr>
              <a:t>Interprets </a:t>
            </a:r>
            <a:r>
              <a:rPr lang="en-US" dirty="0">
                <a:solidFill>
                  <a:srgbClr val="002060"/>
                </a:solidFill>
              </a:rPr>
              <a:t>the commands </a:t>
            </a:r>
            <a:r>
              <a:rPr lang="en-US" dirty="0" smtClean="0">
                <a:solidFill>
                  <a:srgbClr val="002060"/>
                </a:solidFill>
              </a:rPr>
              <a:t>given </a:t>
            </a:r>
            <a:r>
              <a:rPr lang="en-US" dirty="0">
                <a:solidFill>
                  <a:srgbClr val="002060"/>
                </a:solidFill>
              </a:rPr>
              <a:t>by the user. </a:t>
            </a:r>
            <a:endParaRPr lang="en-US" dirty="0" smtClean="0">
              <a:solidFill>
                <a:srgbClr val="002060"/>
              </a:solidFill>
            </a:endParaRPr>
          </a:p>
          <a:p>
            <a:pPr lvl="1" fontAlgn="base"/>
            <a:r>
              <a:rPr lang="en-US" dirty="0" smtClean="0">
                <a:solidFill>
                  <a:srgbClr val="002060"/>
                </a:solidFill>
              </a:rPr>
              <a:t>Provides </a:t>
            </a:r>
            <a:r>
              <a:rPr lang="en-US" dirty="0">
                <a:solidFill>
                  <a:srgbClr val="002060"/>
                </a:solidFill>
              </a:rPr>
              <a:t>programming ability to the users to write and execute shell script to perform specific tasks. </a:t>
            </a:r>
            <a:endParaRPr lang="en-US" dirty="0" smtClean="0">
              <a:solidFill>
                <a:srgbClr val="002060"/>
              </a:solidFill>
            </a:endParaRPr>
          </a:p>
          <a:p>
            <a:pPr lvl="1" fontAlgn="base"/>
            <a:r>
              <a:rPr lang="en-US" dirty="0" smtClean="0">
                <a:solidFill>
                  <a:srgbClr val="002060"/>
                </a:solidFill>
              </a:rPr>
              <a:t>Several shells: Bourne </a:t>
            </a:r>
            <a:r>
              <a:rPr lang="en-US" dirty="0">
                <a:solidFill>
                  <a:srgbClr val="002060"/>
                </a:solidFill>
              </a:rPr>
              <a:t>shell (</a:t>
            </a:r>
            <a:r>
              <a:rPr lang="en-US" dirty="0" err="1">
                <a:solidFill>
                  <a:srgbClr val="002060"/>
                </a:solidFill>
              </a:rPr>
              <a:t>sh</a:t>
            </a:r>
            <a:r>
              <a:rPr lang="en-US" dirty="0">
                <a:solidFill>
                  <a:srgbClr val="002060"/>
                </a:solidFill>
              </a:rPr>
              <a:t>), </a:t>
            </a:r>
            <a:r>
              <a:rPr lang="en-US" dirty="0" smtClean="0">
                <a:solidFill>
                  <a:srgbClr val="002060"/>
                </a:solidFill>
              </a:rPr>
              <a:t>C </a:t>
            </a:r>
            <a:r>
              <a:rPr lang="en-US" dirty="0">
                <a:solidFill>
                  <a:srgbClr val="002060"/>
                </a:solidFill>
              </a:rPr>
              <a:t>shell (</a:t>
            </a:r>
            <a:r>
              <a:rPr lang="en-US" dirty="0" err="1">
                <a:solidFill>
                  <a:srgbClr val="002060"/>
                </a:solidFill>
              </a:rPr>
              <a:t>csh</a:t>
            </a:r>
            <a:r>
              <a:rPr lang="en-US" dirty="0">
                <a:solidFill>
                  <a:srgbClr val="002060"/>
                </a:solidFill>
              </a:rPr>
              <a:t>), </a:t>
            </a:r>
            <a:r>
              <a:rPr lang="en-US" dirty="0" err="1" smtClean="0">
                <a:solidFill>
                  <a:srgbClr val="002060"/>
                </a:solidFill>
              </a:rPr>
              <a:t>Korn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shell (</a:t>
            </a:r>
            <a:r>
              <a:rPr lang="en-US" dirty="0" err="1">
                <a:solidFill>
                  <a:srgbClr val="002060"/>
                </a:solidFill>
              </a:rPr>
              <a:t>ksh</a:t>
            </a:r>
            <a:r>
              <a:rPr lang="en-US" dirty="0">
                <a:solidFill>
                  <a:srgbClr val="002060"/>
                </a:solidFill>
              </a:rPr>
              <a:t>) and </a:t>
            </a:r>
            <a:r>
              <a:rPr lang="en-US" dirty="0" smtClean="0">
                <a:solidFill>
                  <a:srgbClr val="002060"/>
                </a:solidFill>
              </a:rPr>
              <a:t>Bourne </a:t>
            </a:r>
            <a:r>
              <a:rPr lang="en-US" dirty="0">
                <a:solidFill>
                  <a:srgbClr val="002060"/>
                </a:solidFill>
              </a:rPr>
              <a:t>Again shell (bash). </a:t>
            </a:r>
            <a:endParaRPr lang="en-US" dirty="0" smtClean="0">
              <a:solidFill>
                <a:srgbClr val="002060"/>
              </a:solidFill>
            </a:endParaRPr>
          </a:p>
          <a:p>
            <a:pPr lvl="1" fontAlgn="base"/>
            <a:r>
              <a:rPr lang="en-US" dirty="0" smtClean="0">
                <a:solidFill>
                  <a:srgbClr val="002060"/>
                </a:solidFill>
              </a:rPr>
              <a:t>Each </a:t>
            </a:r>
            <a:r>
              <a:rPr lang="en-US" dirty="0">
                <a:solidFill>
                  <a:srgbClr val="002060"/>
                </a:solidFill>
              </a:rPr>
              <a:t>shell has own set of shell commands. </a:t>
            </a:r>
            <a:r>
              <a:rPr lang="en-US" dirty="0" smtClean="0">
                <a:solidFill>
                  <a:srgbClr val="002060"/>
                </a:solidFill>
              </a:rPr>
              <a:t>Basic OS commands </a:t>
            </a:r>
            <a:r>
              <a:rPr lang="en-US" dirty="0">
                <a:solidFill>
                  <a:srgbClr val="002060"/>
                </a:solidFill>
              </a:rPr>
              <a:t>are the same across all the shells.</a:t>
            </a:r>
            <a:endParaRPr lang="en-IN" dirty="0">
              <a:solidFill>
                <a:srgbClr val="002060"/>
              </a:solidFill>
            </a:endParaRPr>
          </a:p>
          <a:p>
            <a:pPr fontAlgn="base"/>
            <a:r>
              <a:rPr lang="en-US" dirty="0">
                <a:solidFill>
                  <a:srgbClr val="002060"/>
                </a:solidFill>
              </a:rPr>
              <a:t> </a:t>
            </a:r>
            <a:r>
              <a:rPr lang="en-US" b="1" dirty="0" smtClean="0">
                <a:solidFill>
                  <a:srgbClr val="002060"/>
                </a:solidFill>
              </a:rPr>
              <a:t>Utilities </a:t>
            </a:r>
            <a:r>
              <a:rPr lang="en-US" b="1" dirty="0">
                <a:solidFill>
                  <a:srgbClr val="002060"/>
                </a:solidFill>
              </a:rPr>
              <a:t>and </a:t>
            </a:r>
            <a:r>
              <a:rPr lang="en-US" b="1" dirty="0" smtClean="0">
                <a:solidFill>
                  <a:srgbClr val="002060"/>
                </a:solidFill>
              </a:rPr>
              <a:t>Application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b="1" dirty="0" smtClean="0">
                <a:solidFill>
                  <a:srgbClr val="002060"/>
                </a:solidFill>
              </a:rPr>
              <a:t>: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This layer includes tools and applications that offer additional functionality to the operating system.</a:t>
            </a:r>
            <a:endParaRPr lang="en-IN" dirty="0">
              <a:solidFill>
                <a:srgbClr val="002060"/>
              </a:solidFill>
            </a:endParaRP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Jain (Deemed-to-be University), Department of BCA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14</a:t>
            </a:fld>
            <a:endParaRPr lang="en-IN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663" y="1560785"/>
            <a:ext cx="2732023" cy="259867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9706983" y="4316388"/>
            <a:ext cx="23663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Basic Structure of Unix OS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27207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B11D5D27-585B-4866-94A0-F0B3ECE8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2045"/>
            <a:ext cx="10144027" cy="4119514"/>
          </a:xfrm>
        </p:spPr>
        <p:txBody>
          <a:bodyPr>
            <a:normAutofit/>
          </a:bodyPr>
          <a:lstStyle/>
          <a:p>
            <a:pPr algn="ctr"/>
            <a:r>
              <a:rPr lang="en-IN" sz="6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6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IN" sz="6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6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questions…?</a:t>
            </a:r>
            <a:endParaRPr lang="en-IN" sz="6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15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85" y="2927176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27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682"/>
            <a:ext cx="10515600" cy="964504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Session -1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3752" y="1177447"/>
            <a:ext cx="9320048" cy="499951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Syllabus Introduction</a:t>
            </a:r>
          </a:p>
          <a:p>
            <a:pPr marL="0" indent="0">
              <a:buNone/>
            </a:pPr>
            <a:endParaRPr lang="en-US" sz="2400" b="1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Why do we need to study Linux?</a:t>
            </a:r>
          </a:p>
          <a:p>
            <a:pPr marL="0" indent="0">
              <a:buNone/>
            </a:pPr>
            <a:endParaRPr lang="en-US" sz="2400" b="1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Overview of Operating System</a:t>
            </a:r>
          </a:p>
          <a:p>
            <a:pPr marL="0" indent="0">
              <a:buNone/>
            </a:pPr>
            <a:endParaRPr lang="en-US" sz="2400" b="1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 to Multiuser OS</a:t>
            </a:r>
          </a:p>
          <a:p>
            <a:pPr>
              <a:buFont typeface="Wingdings" pitchFamily="2" charset="2"/>
              <a:buChar char="Ø"/>
            </a:pPr>
            <a:endParaRPr lang="en-US" sz="2400" b="1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Unix Operating System</a:t>
            </a:r>
            <a:endParaRPr lang="en-US" sz="2400" b="1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b="1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2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697" y="624110"/>
            <a:ext cx="9725916" cy="741227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Syllabus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1107956"/>
              </p:ext>
            </p:extLst>
          </p:nvPr>
        </p:nvGraphicFramePr>
        <p:xfrm>
          <a:off x="1761309" y="1427704"/>
          <a:ext cx="4915064" cy="1051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7795"/>
                <a:gridCol w="3977269"/>
              </a:tblGrid>
              <a:tr h="0">
                <a:tc>
                  <a:txBody>
                    <a:bodyPr/>
                    <a:lstStyle/>
                    <a:p>
                      <a:pPr marL="0" marR="1143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Title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1143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Introduction</a:t>
                      </a:r>
                      <a:r>
                        <a:rPr lang="en-US" sz="1200" baseline="0" dirty="0" smtClean="0">
                          <a:effectLst/>
                        </a:rPr>
                        <a:t> to Linux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1143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Code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1143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20BCA1C06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1143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Hrs / Week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1143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 </a:t>
                      </a:r>
                      <a:r>
                        <a:rPr lang="en-US" sz="1200" dirty="0" err="1">
                          <a:effectLst/>
                        </a:rPr>
                        <a:t>Hrs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1143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Credits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1143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707715" y="2636667"/>
            <a:ext cx="979117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Course Outcomes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At the end of the course, the students will be able to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/>
              <a:t>CO1:</a:t>
            </a:r>
            <a:r>
              <a:rPr lang="en-US" sz="2000" dirty="0"/>
              <a:t> Explore the basic UNIX commands with its </a:t>
            </a:r>
            <a:r>
              <a:rPr lang="en-US" sz="2000" dirty="0" smtClean="0"/>
              <a:t>usage.</a:t>
            </a:r>
            <a:endParaRPr lang="en-IN" sz="2000" dirty="0"/>
          </a:p>
          <a:p>
            <a:pPr>
              <a:lnSpc>
                <a:spcPct val="150000"/>
              </a:lnSpc>
            </a:pPr>
            <a:r>
              <a:rPr lang="en-US" sz="2000" b="1" dirty="0"/>
              <a:t>CO2:</a:t>
            </a:r>
            <a:r>
              <a:rPr lang="en-US" sz="2000" dirty="0"/>
              <a:t> Use UNIX file system and different system calls in files.</a:t>
            </a:r>
            <a:endParaRPr lang="en-IN" sz="2000" dirty="0"/>
          </a:p>
          <a:p>
            <a:pPr>
              <a:lnSpc>
                <a:spcPct val="150000"/>
              </a:lnSpc>
            </a:pPr>
            <a:r>
              <a:rPr lang="en-US" sz="2000" b="1" dirty="0"/>
              <a:t>CO3:</a:t>
            </a:r>
            <a:r>
              <a:rPr lang="en-US" sz="2000" dirty="0"/>
              <a:t> </a:t>
            </a:r>
            <a:r>
              <a:rPr lang="en-US" sz="2000" dirty="0" smtClean="0"/>
              <a:t>Analyze </a:t>
            </a:r>
            <a:r>
              <a:rPr lang="en-US" sz="2000" dirty="0"/>
              <a:t>the working of processes in UNIX operating system. </a:t>
            </a:r>
            <a:endParaRPr lang="en-IN" sz="2000" dirty="0"/>
          </a:p>
          <a:p>
            <a:pPr>
              <a:lnSpc>
                <a:spcPct val="150000"/>
              </a:lnSpc>
            </a:pPr>
            <a:r>
              <a:rPr lang="en-US" sz="2000" b="1" dirty="0"/>
              <a:t>CO4:</a:t>
            </a:r>
            <a:r>
              <a:rPr lang="en-US" sz="2000" dirty="0"/>
              <a:t> Demonstrate the simple shell scripting with VI editor.</a:t>
            </a:r>
            <a:endParaRPr lang="en-IN" sz="2000" dirty="0"/>
          </a:p>
          <a:p>
            <a:pPr>
              <a:lnSpc>
                <a:spcPct val="150000"/>
              </a:lnSpc>
            </a:pPr>
            <a:r>
              <a:rPr lang="en-US" sz="2000" b="1" dirty="0"/>
              <a:t>CO5:</a:t>
            </a:r>
            <a:r>
              <a:rPr lang="en-US" sz="2000" dirty="0"/>
              <a:t> Use the system administrative skills in Linux operating </a:t>
            </a:r>
            <a:r>
              <a:rPr lang="en-US" sz="2000" dirty="0" smtClean="0"/>
              <a:t>system.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Jain (Deemed-to-be University), Department of BCA</a:t>
            </a:r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44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Module-1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0270769"/>
              </p:ext>
            </p:extLst>
          </p:nvPr>
        </p:nvGraphicFramePr>
        <p:xfrm>
          <a:off x="1578280" y="1954061"/>
          <a:ext cx="9857984" cy="38381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57984"/>
              </a:tblGrid>
              <a:tr h="3519813">
                <a:tc>
                  <a:txBody>
                    <a:bodyPr/>
                    <a:lstStyle/>
                    <a:p>
                      <a:pPr marL="0" marR="102235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Module -1                                                                                                                                                                                               14 </a:t>
                      </a:r>
                      <a:r>
                        <a:rPr lang="en-US" sz="1200" dirty="0" err="1">
                          <a:effectLst/>
                        </a:rPr>
                        <a:t>Hrs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en-US" sz="2000" dirty="0" smtClean="0">
                          <a:effectLst/>
                        </a:rPr>
                        <a:t>Introduction to Linux commands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Introduction to Multi user System, History of UNIX, Features &amp; Benefits , Versions of UNIX, Features of UNIX File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Commonly Used Commands like who, </a:t>
                      </a:r>
                      <a:r>
                        <a:rPr lang="en-US" sz="1600" dirty="0" err="1" smtClean="0">
                          <a:effectLst/>
                        </a:rPr>
                        <a:t>pwd</a:t>
                      </a:r>
                      <a:r>
                        <a:rPr lang="en-US" sz="1600" dirty="0" smtClean="0">
                          <a:effectLst/>
                        </a:rPr>
                        <a:t>, cd, </a:t>
                      </a:r>
                      <a:r>
                        <a:rPr lang="en-US" sz="1600" dirty="0" err="1" smtClean="0">
                          <a:effectLst/>
                        </a:rPr>
                        <a:t>mkdir</a:t>
                      </a:r>
                      <a:r>
                        <a:rPr lang="en-US" sz="1600" dirty="0" smtClean="0">
                          <a:effectLst/>
                        </a:rPr>
                        <a:t>, </a:t>
                      </a:r>
                      <a:r>
                        <a:rPr lang="en-US" sz="1600" dirty="0" err="1" smtClean="0">
                          <a:effectLst/>
                        </a:rPr>
                        <a:t>rm</a:t>
                      </a:r>
                      <a:r>
                        <a:rPr lang="en-US" sz="1600" dirty="0" smtClean="0">
                          <a:effectLst/>
                        </a:rPr>
                        <a:t>, </a:t>
                      </a:r>
                      <a:r>
                        <a:rPr lang="en-US" sz="1600" dirty="0" err="1" smtClean="0">
                          <a:effectLst/>
                        </a:rPr>
                        <a:t>rmdir</a:t>
                      </a:r>
                      <a:r>
                        <a:rPr lang="en-US" sz="1600" dirty="0" smtClean="0">
                          <a:effectLst/>
                        </a:rPr>
                        <a:t>, </a:t>
                      </a:r>
                      <a:r>
                        <a:rPr lang="en-US" sz="1600" dirty="0" err="1" smtClean="0">
                          <a:effectLst/>
                        </a:rPr>
                        <a:t>ls</a:t>
                      </a:r>
                      <a:r>
                        <a:rPr lang="en-US" sz="1600" dirty="0" smtClean="0">
                          <a:effectLst/>
                        </a:rPr>
                        <a:t>, mv, </a:t>
                      </a:r>
                      <a:r>
                        <a:rPr lang="en-US" sz="1600" dirty="0" err="1" smtClean="0">
                          <a:effectLst/>
                        </a:rPr>
                        <a:t>ln</a:t>
                      </a:r>
                      <a:r>
                        <a:rPr lang="en-US" sz="1600" dirty="0" smtClean="0">
                          <a:effectLst/>
                        </a:rPr>
                        <a:t>, </a:t>
                      </a:r>
                      <a:r>
                        <a:rPr lang="en-US" sz="1600" dirty="0" err="1" smtClean="0">
                          <a:effectLst/>
                        </a:rPr>
                        <a:t>chmod</a:t>
                      </a:r>
                      <a:r>
                        <a:rPr lang="en-US" sz="1600" dirty="0" smtClean="0">
                          <a:effectLst/>
                        </a:rPr>
                        <a:t>, </a:t>
                      </a:r>
                      <a:r>
                        <a:rPr lang="en-US" sz="1600" dirty="0" err="1" smtClean="0">
                          <a:effectLst/>
                        </a:rPr>
                        <a:t>cp</a:t>
                      </a:r>
                      <a:r>
                        <a:rPr lang="en-US" sz="1600" dirty="0" smtClean="0">
                          <a:effectLst/>
                        </a:rPr>
                        <a:t>, </a:t>
                      </a:r>
                      <a:r>
                        <a:rPr lang="en-US" sz="1600" dirty="0" err="1" smtClean="0">
                          <a:effectLst/>
                        </a:rPr>
                        <a:t>grep</a:t>
                      </a:r>
                      <a:r>
                        <a:rPr lang="en-US" sz="1600" dirty="0" smtClean="0">
                          <a:effectLst/>
                        </a:rPr>
                        <a:t>, </a:t>
                      </a:r>
                      <a:r>
                        <a:rPr lang="en-US" sz="1600" dirty="0" err="1" smtClean="0">
                          <a:effectLst/>
                        </a:rPr>
                        <a:t>sed</a:t>
                      </a:r>
                      <a:r>
                        <a:rPr lang="en-US" sz="1600" dirty="0" smtClean="0">
                          <a:effectLst/>
                        </a:rPr>
                        <a:t>, </a:t>
                      </a:r>
                      <a:r>
                        <a:rPr lang="en-US" sz="1600" dirty="0" err="1" smtClean="0">
                          <a:effectLst/>
                        </a:rPr>
                        <a:t>awk</a:t>
                      </a:r>
                      <a:r>
                        <a:rPr lang="en-US" sz="1600" dirty="0" smtClean="0">
                          <a:effectLst/>
                        </a:rPr>
                        <a:t> ,</a:t>
                      </a:r>
                      <a:r>
                        <a:rPr lang="en-US" sz="1600" dirty="0" err="1" smtClean="0">
                          <a:effectLst/>
                        </a:rPr>
                        <a:t>tr</a:t>
                      </a:r>
                      <a:r>
                        <a:rPr lang="en-US" sz="1600" dirty="0" smtClean="0">
                          <a:effectLst/>
                        </a:rPr>
                        <a:t>, </a:t>
                      </a:r>
                      <a:r>
                        <a:rPr lang="en-US" sz="1600" dirty="0" err="1" smtClean="0">
                          <a:effectLst/>
                        </a:rPr>
                        <a:t>yacc</a:t>
                      </a:r>
                      <a:r>
                        <a:rPr lang="en-US" sz="1600" dirty="0" smtClean="0">
                          <a:effectLst/>
                        </a:rPr>
                        <a:t> etc. </a:t>
                      </a:r>
                      <a:r>
                        <a:rPr lang="en-US" sz="1600" dirty="0" err="1" smtClean="0">
                          <a:effectLst/>
                        </a:rPr>
                        <a:t>ystem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Getting Started (Login/Logout)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Creating and viewing files using cat, file comparisons, View files, disk related commands, checking disk free spaces.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Introduction to various Linux flavors,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Debian</a:t>
                      </a:r>
                      <a:r>
                        <a:rPr lang="en-US" sz="1600" dirty="0" smtClean="0">
                          <a:effectLst/>
                        </a:rPr>
                        <a:t> and rpm packages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Vendors providing DEBIAN &amp; RPM distribution &amp; Features;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Ubuntu History, Versions, Installation, Features, Ubuntu one;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Fedora: History, Versions, Installation, Features.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57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Module-2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348667"/>
              </p:ext>
            </p:extLst>
          </p:nvPr>
        </p:nvGraphicFramePr>
        <p:xfrm>
          <a:off x="1741118" y="2417524"/>
          <a:ext cx="9747447" cy="31690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47447"/>
              </a:tblGrid>
              <a:tr h="31690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Module -2                                                                                                                       </a:t>
                      </a:r>
                      <a:r>
                        <a:rPr lang="en-US" sz="1200" dirty="0" smtClean="0">
                          <a:effectLst/>
                        </a:rPr>
                        <a:t>                                                                        10  </a:t>
                      </a:r>
                      <a:r>
                        <a:rPr lang="en-US" sz="1200" dirty="0" err="1">
                          <a:effectLst/>
                        </a:rPr>
                        <a:t>Hrs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UNIX File System</a:t>
                      </a:r>
                      <a:r>
                        <a:rPr lang="en-US" sz="2000" dirty="0" smtClean="0">
                          <a:effectLst/>
                        </a:rPr>
                        <a:t>:</a:t>
                      </a:r>
                      <a:r>
                        <a:rPr lang="en-US" sz="1200" dirty="0">
                          <a:effectLst/>
                        </a:rPr>
                        <a:t>	</a:t>
                      </a:r>
                      <a:endParaRPr lang="en-US" sz="1200" dirty="0" smtClean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dirty="0" err="1" smtClean="0">
                          <a:effectLst/>
                        </a:rPr>
                        <a:t>Inodes</a:t>
                      </a:r>
                      <a:r>
                        <a:rPr lang="en-IN" sz="1600" dirty="0" smtClean="0">
                          <a:effectLst/>
                        </a:rPr>
                        <a:t> - Structure of a regular file, Directories,   Conversion of a path name to an </a:t>
                      </a:r>
                      <a:r>
                        <a:rPr lang="en-IN" sz="1600" dirty="0" err="1" smtClean="0">
                          <a:effectLst/>
                        </a:rPr>
                        <a:t>inode</a:t>
                      </a:r>
                      <a:endParaRPr lang="en-IN" sz="1600" dirty="0" smtClean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Super block, </a:t>
                      </a:r>
                      <a:r>
                        <a:rPr lang="en-IN" sz="1600" dirty="0" err="1" smtClean="0">
                          <a:effectLst/>
                        </a:rPr>
                        <a:t>Inode</a:t>
                      </a:r>
                      <a:r>
                        <a:rPr lang="en-IN" sz="1600" dirty="0" smtClean="0">
                          <a:effectLst/>
                        </a:rPr>
                        <a:t> assignment to a new file,  Allocation of disk blocks.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System calls for the file System: Open, Read, Write, </a:t>
                      </a:r>
                      <a:r>
                        <a:rPr lang="en-IN" sz="1600" dirty="0" err="1" smtClean="0">
                          <a:effectLst/>
                        </a:rPr>
                        <a:t>Lseek</a:t>
                      </a:r>
                      <a:r>
                        <a:rPr lang="en-IN" sz="1600" dirty="0" smtClean="0">
                          <a:effectLst/>
                        </a:rPr>
                        <a:t>, Close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File creation -Creation of special files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Changing directory and root , changing owner and mode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 Stat and </a:t>
                      </a:r>
                      <a:r>
                        <a:rPr lang="en-IN" sz="1600" dirty="0" err="1" smtClean="0">
                          <a:effectLst/>
                        </a:rPr>
                        <a:t>fstat</a:t>
                      </a:r>
                      <a:r>
                        <a:rPr lang="en-IN" sz="1600" dirty="0" smtClean="0">
                          <a:effectLst/>
                        </a:rPr>
                        <a:t>, pipes, Dup, Mounting and </a:t>
                      </a:r>
                      <a:r>
                        <a:rPr lang="en-IN" sz="1600" dirty="0" err="1" smtClean="0">
                          <a:effectLst/>
                        </a:rPr>
                        <a:t>Unmounting</a:t>
                      </a:r>
                      <a:r>
                        <a:rPr lang="en-IN" sz="1600" dirty="0" smtClean="0">
                          <a:effectLst/>
                        </a:rPr>
                        <a:t> file systems, Link and Unlink.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56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Module-3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3849120"/>
              </p:ext>
            </p:extLst>
          </p:nvPr>
        </p:nvGraphicFramePr>
        <p:xfrm>
          <a:off x="1770920" y="1742846"/>
          <a:ext cx="9496927" cy="48836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96927"/>
              </a:tblGrid>
              <a:tr h="31315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Module – 3     </a:t>
                      </a:r>
                      <a:r>
                        <a:rPr lang="en-US" sz="1200" dirty="0" smtClean="0">
                          <a:effectLst/>
                        </a:rPr>
                        <a:t>                                                                                                                                                                                 16  </a:t>
                      </a:r>
                      <a:r>
                        <a:rPr lang="en-US" sz="1200" dirty="0" err="1" smtClean="0">
                          <a:effectLst/>
                        </a:rPr>
                        <a:t>Hrs</a:t>
                      </a:r>
                      <a:endParaRPr lang="en-US" sz="1200" dirty="0" smtClean="0">
                        <a:effectLst/>
                      </a:endParaRPr>
                    </a:p>
                    <a:p>
                      <a:r>
                        <a:rPr lang="en-I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 Editor: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Text Processing, Command &amp; edit Mode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Invoking VI, deleting &amp; inserting Line; Deleting &amp; Replacing Character; Searching for Strings, Yanking,  Running Shell Command Macros; Set Window, Set Auto Indent, Set No.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Communicating with Other Users: who, mail, wall, send, </a:t>
                      </a:r>
                      <a:r>
                        <a:rPr lang="en-IN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mesg</a:t>
                      </a:r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ftp.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IN" sz="16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Shell Script: : Shell types, shell command line processing.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Shell script features; Executing a shell script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and user-defined variables, </a:t>
                      </a:r>
                      <a:r>
                        <a:rPr lang="en-IN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</a:t>
                      </a:r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command, shell screen interface, read and echo statement, command substitution, escape sequence characters, Conditional Control Structures-if statement, case statement Looping Control Structure while, until, for, statements. Jumping Control Structures – break, continue, exit.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45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Module-4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0075882"/>
              </p:ext>
            </p:extLst>
          </p:nvPr>
        </p:nvGraphicFramePr>
        <p:xfrm>
          <a:off x="1828800" y="2492680"/>
          <a:ext cx="9772500" cy="27371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72500"/>
              </a:tblGrid>
              <a:tr h="27181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Module-4                                                                                                                        </a:t>
                      </a:r>
                      <a:r>
                        <a:rPr lang="en-US" sz="1200" dirty="0" smtClean="0">
                          <a:effectLst/>
                        </a:rPr>
                        <a:t>                                                                      8 </a:t>
                      </a:r>
                      <a:r>
                        <a:rPr lang="en-US" sz="1200" dirty="0" err="1">
                          <a:effectLst/>
                        </a:rPr>
                        <a:t>Hrs</a:t>
                      </a:r>
                      <a:endParaRPr lang="en-US" sz="1100" dirty="0">
                        <a:effectLst/>
                      </a:endParaRPr>
                    </a:p>
                    <a:p>
                      <a:r>
                        <a:rPr lang="en-I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UNIX Process Management</a:t>
                      </a:r>
                    </a:p>
                    <a:p>
                      <a:endParaRPr lang="en-IN" sz="20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Structure of Processes: Process States and Transitions</a:t>
                      </a:r>
                    </a:p>
                    <a:p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Layout of system memory </a:t>
                      </a:r>
                    </a:p>
                    <a:p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 of a process.</a:t>
                      </a:r>
                    </a:p>
                    <a:p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 Control: Process Creation</a:t>
                      </a:r>
                    </a:p>
                    <a:p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Signals – Process Termination</a:t>
                      </a:r>
                    </a:p>
                    <a:p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Invoking other programs</a:t>
                      </a:r>
                    </a:p>
                    <a:p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PID &amp; PPID – Shell on a Shell.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11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Module-5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010333"/>
              </p:ext>
            </p:extLst>
          </p:nvPr>
        </p:nvGraphicFramePr>
        <p:xfrm>
          <a:off x="2254531" y="2668044"/>
          <a:ext cx="9169206" cy="34701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69206"/>
              </a:tblGrid>
              <a:tr h="29060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Module-5                                                                                                                      </a:t>
                      </a:r>
                      <a:r>
                        <a:rPr lang="en-US" sz="1200" dirty="0" smtClean="0">
                          <a:effectLst/>
                        </a:rPr>
                        <a:t>                                                             12 </a:t>
                      </a:r>
                      <a:r>
                        <a:rPr lang="en-US" sz="1200" dirty="0" err="1">
                          <a:effectLst/>
                        </a:rPr>
                        <a:t>Hrs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r>
                        <a:rPr lang="en-I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Administration </a:t>
                      </a:r>
                    </a:p>
                    <a:p>
                      <a:endParaRPr lang="en-IN" sz="20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administrative tasks</a:t>
                      </a:r>
                    </a:p>
                    <a:p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Identifying administrative files  configuration and log files</a:t>
                      </a:r>
                    </a:p>
                    <a:p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Role of system administrator, Managing user accounts-adding &amp; deleting users, changing permissions and ownerships, Creating and managing groups, modifying group attributes, Temporary disabling of user’s accounts, creating and mounting file system, checking and monitoring system performance</a:t>
                      </a:r>
                    </a:p>
                    <a:p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 security &amp; Permissions, becoming super user using </a:t>
                      </a:r>
                      <a:r>
                        <a:rPr lang="en-IN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</a:t>
                      </a:r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Getting system information with </a:t>
                      </a:r>
                      <a:r>
                        <a:rPr lang="en-IN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uname</a:t>
                      </a:r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host name, disk partitions &amp; sizes, users, kernel</a:t>
                      </a:r>
                    </a:p>
                    <a:p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Installing and </a:t>
                      </a:r>
                      <a:r>
                        <a:rPr lang="en-IN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remoVIng</a:t>
                      </a:r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packages with rpm command.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90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Activities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>
                <a:solidFill>
                  <a:srgbClr val="002060"/>
                </a:solidFill>
              </a:rPr>
              <a:t>Activity-1</a:t>
            </a:r>
            <a:r>
              <a:rPr lang="en-IN" sz="2800" dirty="0" smtClean="0">
                <a:solidFill>
                  <a:srgbClr val="002060"/>
                </a:solidFill>
              </a:rPr>
              <a:t>:  </a:t>
            </a:r>
            <a:r>
              <a:rPr lang="en-IN" sz="2800" dirty="0">
                <a:solidFill>
                  <a:srgbClr val="002060"/>
                </a:solidFill>
              </a:rPr>
              <a:t>Do a research and prepare presentation on hardware, software, and information requirement for the installation of different </a:t>
            </a:r>
            <a:r>
              <a:rPr lang="en-IN" sz="2800" dirty="0" err="1">
                <a:solidFill>
                  <a:srgbClr val="002060"/>
                </a:solidFill>
              </a:rPr>
              <a:t>flavors</a:t>
            </a:r>
            <a:r>
              <a:rPr lang="en-IN" sz="2800" dirty="0">
                <a:solidFill>
                  <a:srgbClr val="002060"/>
                </a:solidFill>
              </a:rPr>
              <a:t> of Linux.</a:t>
            </a:r>
          </a:p>
          <a:p>
            <a:r>
              <a:rPr lang="en-IN" sz="2800" b="1" dirty="0" smtClean="0">
                <a:solidFill>
                  <a:srgbClr val="002060"/>
                </a:solidFill>
              </a:rPr>
              <a:t>Activity-2</a:t>
            </a:r>
            <a:r>
              <a:rPr lang="en-IN" sz="2800" dirty="0" smtClean="0">
                <a:solidFill>
                  <a:srgbClr val="002060"/>
                </a:solidFill>
              </a:rPr>
              <a:t>: </a:t>
            </a:r>
            <a:r>
              <a:rPr lang="en-IN" sz="2800" b="1" dirty="0" smtClean="0">
                <a:solidFill>
                  <a:srgbClr val="002060"/>
                </a:solidFill>
              </a:rPr>
              <a:t>Online </a:t>
            </a:r>
            <a:r>
              <a:rPr lang="en-IN" sz="2800" b="1" dirty="0">
                <a:solidFill>
                  <a:srgbClr val="002060"/>
                </a:solidFill>
              </a:rPr>
              <a:t>certification </a:t>
            </a:r>
            <a:r>
              <a:rPr lang="en-IN" sz="2800" dirty="0">
                <a:solidFill>
                  <a:srgbClr val="002060"/>
                </a:solidFill>
              </a:rPr>
              <a:t>on Introduction to </a:t>
            </a:r>
            <a:r>
              <a:rPr lang="en-IN" sz="2800" dirty="0" smtClean="0">
                <a:solidFill>
                  <a:srgbClr val="002060"/>
                </a:solidFill>
              </a:rPr>
              <a:t>Linux.</a:t>
            </a:r>
            <a:endParaRPr lang="en-IN" sz="2800" dirty="0">
              <a:solidFill>
                <a:srgbClr val="002060"/>
              </a:solidFill>
            </a:endParaRPr>
          </a:p>
          <a:p>
            <a:r>
              <a:rPr lang="en-IN" sz="2800" b="1" dirty="0" smtClean="0">
                <a:solidFill>
                  <a:srgbClr val="002060"/>
                </a:solidFill>
              </a:rPr>
              <a:t>Activity-3</a:t>
            </a:r>
            <a:r>
              <a:rPr lang="en-IN" sz="2800" dirty="0" smtClean="0">
                <a:solidFill>
                  <a:srgbClr val="002060"/>
                </a:solidFill>
              </a:rPr>
              <a:t>: Case </a:t>
            </a:r>
            <a:r>
              <a:rPr lang="en-IN" sz="2800" dirty="0">
                <a:solidFill>
                  <a:srgbClr val="002060"/>
                </a:solidFill>
              </a:rPr>
              <a:t>Study: Prepare a report on case studies given by teacher relevant to various activities performed by system administrator</a:t>
            </a:r>
            <a:r>
              <a:rPr lang="en-IN" sz="2800" dirty="0" smtClean="0">
                <a:solidFill>
                  <a:srgbClr val="002060"/>
                </a:solidFill>
              </a:rPr>
              <a:t>.</a:t>
            </a:r>
            <a:endParaRPr lang="en-IN" sz="28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65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1204</TotalTime>
  <Words>861</Words>
  <Application>Microsoft Office PowerPoint</Application>
  <PresentationFormat>Custom</PresentationFormat>
  <Paragraphs>172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Theme1</vt:lpstr>
      <vt:lpstr>Custom Design</vt:lpstr>
      <vt:lpstr>School of Computer Science &amp; IT  Department of BCA</vt:lpstr>
      <vt:lpstr>Session -1</vt:lpstr>
      <vt:lpstr>Syllabus</vt:lpstr>
      <vt:lpstr>Module-1</vt:lpstr>
      <vt:lpstr>Module-2</vt:lpstr>
      <vt:lpstr>Module-3</vt:lpstr>
      <vt:lpstr>Module-4</vt:lpstr>
      <vt:lpstr>Module-5</vt:lpstr>
      <vt:lpstr>Activities</vt:lpstr>
      <vt:lpstr>Text Books: </vt:lpstr>
      <vt:lpstr>Why do we need to study Linux?</vt:lpstr>
      <vt:lpstr>Overview of Operating System </vt:lpstr>
      <vt:lpstr>Multi-user Operating System </vt:lpstr>
      <vt:lpstr>Unix Operating System</vt:lpstr>
      <vt:lpstr> THANK YOU  Any questions…?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>M Dutta</dc:creator>
  <cp:lastModifiedBy>A C Ojha</cp:lastModifiedBy>
  <cp:revision>219</cp:revision>
  <dcterms:created xsi:type="dcterms:W3CDTF">2020-04-29T14:56:43Z</dcterms:created>
  <dcterms:modified xsi:type="dcterms:W3CDTF">2020-09-03T05:53:39Z</dcterms:modified>
</cp:coreProperties>
</file>