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2"/>
  </p:notesMasterIdLst>
  <p:sldIdLst>
    <p:sldId id="399" r:id="rId3"/>
    <p:sldId id="400" r:id="rId4"/>
    <p:sldId id="410" r:id="rId5"/>
    <p:sldId id="411" r:id="rId6"/>
    <p:sldId id="412" r:id="rId7"/>
    <p:sldId id="413" r:id="rId8"/>
    <p:sldId id="414" r:id="rId9"/>
    <p:sldId id="415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:p15="http://schemas.microsoft.com/office/powerpoint/2012/main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47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IT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 COMMANDS</a:t>
            </a:r>
          </a:p>
          <a:p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Session -12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Commonly Used Commands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Working with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Filters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Advanced Filters</a:t>
            </a:r>
            <a:endParaRPr lang="en-US" sz="2600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442" y="551793"/>
            <a:ext cx="8623738" cy="472967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Advanced Filter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546" y="1166648"/>
            <a:ext cx="11014840" cy="5092262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IN" sz="2800" b="1" dirty="0" err="1">
                <a:solidFill>
                  <a:srgbClr val="7030A0"/>
                </a:solidFill>
              </a:rPr>
              <a:t>grep</a:t>
            </a:r>
            <a:r>
              <a:rPr lang="en-IN" sz="2200" b="1" dirty="0">
                <a:solidFill>
                  <a:srgbClr val="7030A0"/>
                </a:solidFill>
              </a:rPr>
              <a:t>: </a:t>
            </a:r>
            <a:r>
              <a:rPr lang="en-IN" sz="2000" dirty="0">
                <a:solidFill>
                  <a:srgbClr val="7030A0"/>
                </a:solidFill>
              </a:rPr>
              <a:t>The </a:t>
            </a:r>
            <a:r>
              <a:rPr lang="en-IN" sz="2000" dirty="0" err="1">
                <a:solidFill>
                  <a:srgbClr val="7030A0"/>
                </a:solidFill>
              </a:rPr>
              <a:t>grep</a:t>
            </a:r>
            <a:r>
              <a:rPr lang="en-IN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(</a:t>
            </a:r>
            <a:r>
              <a:rPr lang="en-US" sz="2000" b="1" dirty="0">
                <a:solidFill>
                  <a:srgbClr val="7030A0"/>
                </a:solidFill>
              </a:rPr>
              <a:t>g</a:t>
            </a:r>
            <a:r>
              <a:rPr lang="en-US" sz="2000" dirty="0">
                <a:solidFill>
                  <a:srgbClr val="7030A0"/>
                </a:solidFill>
              </a:rPr>
              <a:t>lobal </a:t>
            </a:r>
            <a:r>
              <a:rPr lang="en-US" sz="2000" b="1" dirty="0">
                <a:solidFill>
                  <a:srgbClr val="7030A0"/>
                </a:solidFill>
              </a:rPr>
              <a:t>r</a:t>
            </a:r>
            <a:r>
              <a:rPr lang="en-US" sz="2000" dirty="0">
                <a:solidFill>
                  <a:srgbClr val="7030A0"/>
                </a:solidFill>
              </a:rPr>
              <a:t>egular </a:t>
            </a:r>
            <a:r>
              <a:rPr lang="en-US" sz="2000" b="1" dirty="0">
                <a:solidFill>
                  <a:srgbClr val="7030A0"/>
                </a:solidFill>
              </a:rPr>
              <a:t>e</a:t>
            </a:r>
            <a:r>
              <a:rPr lang="en-US" sz="2000" dirty="0">
                <a:solidFill>
                  <a:srgbClr val="7030A0"/>
                </a:solidFill>
              </a:rPr>
              <a:t>xpression </a:t>
            </a:r>
            <a:r>
              <a:rPr lang="en-US" sz="2000" b="1" dirty="0">
                <a:solidFill>
                  <a:srgbClr val="7030A0"/>
                </a:solidFill>
              </a:rPr>
              <a:t>p</a:t>
            </a:r>
            <a:r>
              <a:rPr lang="en-US" sz="2000" dirty="0">
                <a:solidFill>
                  <a:srgbClr val="7030A0"/>
                </a:solidFill>
              </a:rPr>
              <a:t>rinter) command searches a pattern in a file and prints those lines containing that specified pattern. If the file name is not mentioned, </a:t>
            </a:r>
            <a:r>
              <a:rPr lang="en-US" sz="2000" dirty="0" err="1">
                <a:solidFill>
                  <a:srgbClr val="7030A0"/>
                </a:solidFill>
              </a:rPr>
              <a:t>grep</a:t>
            </a:r>
            <a:r>
              <a:rPr lang="en-US" sz="2000" dirty="0">
                <a:solidFill>
                  <a:srgbClr val="7030A0"/>
                </a:solidFill>
              </a:rPr>
              <a:t> searches in standard input</a:t>
            </a:r>
            <a:r>
              <a:rPr lang="en-US" sz="2000" dirty="0"/>
              <a:t>.</a:t>
            </a:r>
            <a:endParaRPr lang="en-IN" sz="2000" dirty="0"/>
          </a:p>
          <a:p>
            <a:pPr lvl="1">
              <a:spcBef>
                <a:spcPts val="300"/>
              </a:spcBef>
            </a:pPr>
            <a:r>
              <a:rPr lang="en-US" sz="2200" b="1" dirty="0"/>
              <a:t>Syntax</a:t>
            </a:r>
            <a:r>
              <a:rPr lang="en-US" sz="2200" dirty="0"/>
              <a:t>: </a:t>
            </a:r>
            <a:r>
              <a:rPr lang="en-US" sz="2200" b="1" dirty="0" err="1">
                <a:solidFill>
                  <a:srgbClr val="FF0000"/>
                </a:solidFill>
              </a:rPr>
              <a:t>grep</a:t>
            </a:r>
            <a:r>
              <a:rPr lang="en-US" sz="2200" b="1" dirty="0">
                <a:solidFill>
                  <a:srgbClr val="FF0000"/>
                </a:solidFill>
              </a:rPr>
              <a:t> [option] pattern [file(s)]</a:t>
            </a:r>
            <a:endParaRPr lang="en-IN" sz="2200" b="1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200" b="1" dirty="0"/>
              <a:t>Example</a:t>
            </a:r>
            <a:r>
              <a:rPr lang="en-US" sz="2200" dirty="0"/>
              <a:t>: Display those lines which contain a word good.</a:t>
            </a:r>
            <a:endParaRPr lang="en-IN" sz="2200" dirty="0"/>
          </a:p>
          <a:p>
            <a:pPr lvl="1">
              <a:spcBef>
                <a:spcPts val="300"/>
              </a:spcBef>
            </a:pPr>
            <a:r>
              <a:rPr lang="en-US" sz="2200" dirty="0"/>
              <a:t>$ </a:t>
            </a:r>
            <a:r>
              <a:rPr lang="en-US" sz="2200" b="1" dirty="0" err="1">
                <a:solidFill>
                  <a:srgbClr val="FF0000"/>
                </a:solidFill>
              </a:rPr>
              <a:t>grep</a:t>
            </a:r>
            <a:r>
              <a:rPr lang="en-US" sz="2200" b="1" dirty="0">
                <a:solidFill>
                  <a:srgbClr val="FF0000"/>
                </a:solidFill>
              </a:rPr>
              <a:t> good file1</a:t>
            </a:r>
          </a:p>
          <a:p>
            <a:pPr>
              <a:spcBef>
                <a:spcPts val="300"/>
              </a:spcBef>
            </a:pPr>
            <a:r>
              <a:rPr lang="en-US" sz="2200" b="1" dirty="0"/>
              <a:t>Example</a:t>
            </a:r>
            <a:r>
              <a:rPr lang="en-US" sz="2200" dirty="0"/>
              <a:t>: Display the lines that contain words good man. Use ‘ or “ quotes to enclose words.</a:t>
            </a:r>
            <a:endParaRPr lang="en-IN" sz="2200" dirty="0"/>
          </a:p>
          <a:p>
            <a:pPr lvl="1">
              <a:spcBef>
                <a:spcPts val="300"/>
              </a:spcBef>
            </a:pPr>
            <a:r>
              <a:rPr lang="en-US" sz="2200" dirty="0"/>
              <a:t>$ </a:t>
            </a:r>
            <a:r>
              <a:rPr lang="en-US" sz="2200" b="1" dirty="0" err="1">
                <a:solidFill>
                  <a:srgbClr val="FF0000"/>
                </a:solidFill>
              </a:rPr>
              <a:t>grep</a:t>
            </a:r>
            <a:r>
              <a:rPr lang="en-US" sz="2200" b="1" dirty="0">
                <a:solidFill>
                  <a:srgbClr val="FF0000"/>
                </a:solidFill>
              </a:rPr>
              <a:t> “good man” file1</a:t>
            </a:r>
          </a:p>
          <a:p>
            <a:pPr>
              <a:spcBef>
                <a:spcPts val="300"/>
              </a:spcBef>
            </a:pPr>
            <a:r>
              <a:rPr lang="en-US" sz="2200" b="1" dirty="0"/>
              <a:t>Example</a:t>
            </a:r>
            <a:r>
              <a:rPr lang="en-US" sz="2200" dirty="0"/>
              <a:t>: Display those lines with line numbers with words “good man” using –n option.</a:t>
            </a:r>
            <a:endParaRPr lang="en-IN" sz="2200" dirty="0"/>
          </a:p>
          <a:p>
            <a:pPr lvl="1">
              <a:spcBef>
                <a:spcPts val="300"/>
              </a:spcBef>
            </a:pPr>
            <a:r>
              <a:rPr lang="en-US" sz="2200" dirty="0"/>
              <a:t>$ </a:t>
            </a:r>
            <a:r>
              <a:rPr lang="en-US" sz="2200" b="1" dirty="0" err="1">
                <a:solidFill>
                  <a:srgbClr val="FF0000"/>
                </a:solidFill>
              </a:rPr>
              <a:t>grep</a:t>
            </a:r>
            <a:r>
              <a:rPr lang="en-US" sz="2200" b="1" dirty="0">
                <a:solidFill>
                  <a:srgbClr val="FF0000"/>
                </a:solidFill>
              </a:rPr>
              <a:t> –n “good man”  file1</a:t>
            </a:r>
          </a:p>
          <a:p>
            <a:pPr>
              <a:spcBef>
                <a:spcPts val="300"/>
              </a:spcBef>
            </a:pPr>
            <a:r>
              <a:rPr lang="en-US" sz="2200" b="1" dirty="0"/>
              <a:t>Example</a:t>
            </a:r>
            <a:r>
              <a:rPr lang="en-US" sz="2200" dirty="0"/>
              <a:t>: Display all lines except the lines having words  “good man” using –v option.</a:t>
            </a:r>
            <a:endParaRPr lang="en-IN" sz="2200" dirty="0"/>
          </a:p>
          <a:p>
            <a:pPr lvl="1">
              <a:spcBef>
                <a:spcPts val="300"/>
              </a:spcBef>
            </a:pPr>
            <a:r>
              <a:rPr lang="en-US" sz="2200" dirty="0"/>
              <a:t>$ </a:t>
            </a:r>
            <a:r>
              <a:rPr lang="en-US" sz="2200" b="1" dirty="0" err="1">
                <a:solidFill>
                  <a:srgbClr val="FF0000"/>
                </a:solidFill>
              </a:rPr>
              <a:t>grep</a:t>
            </a:r>
            <a:r>
              <a:rPr lang="en-US" sz="2200" b="1" dirty="0">
                <a:solidFill>
                  <a:srgbClr val="FF0000"/>
                </a:solidFill>
              </a:rPr>
              <a:t> –v “good  man”  file1</a:t>
            </a:r>
          </a:p>
          <a:p>
            <a:pPr>
              <a:spcBef>
                <a:spcPts val="300"/>
              </a:spcBef>
            </a:pPr>
            <a:r>
              <a:rPr lang="en-US" sz="2200" b="1" dirty="0"/>
              <a:t>Example</a:t>
            </a:r>
            <a:r>
              <a:rPr lang="en-US" sz="2200" dirty="0"/>
              <a:t>: Display those lines having words  “good man” ignore case using –i option.</a:t>
            </a:r>
            <a:endParaRPr lang="en-IN" sz="2200" dirty="0"/>
          </a:p>
          <a:p>
            <a:pPr lvl="1">
              <a:spcBef>
                <a:spcPts val="300"/>
              </a:spcBef>
            </a:pPr>
            <a:r>
              <a:rPr lang="en-US" sz="2200" dirty="0"/>
              <a:t>$ </a:t>
            </a:r>
            <a:r>
              <a:rPr lang="en-US" sz="2200" b="1" dirty="0" err="1">
                <a:solidFill>
                  <a:srgbClr val="FF0000"/>
                </a:solidFill>
              </a:rPr>
              <a:t>grep</a:t>
            </a:r>
            <a:r>
              <a:rPr lang="en-US" sz="2200" b="1" dirty="0">
                <a:solidFill>
                  <a:srgbClr val="FF0000"/>
                </a:solidFill>
              </a:rPr>
              <a:t> –i “good  man”  file1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4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649" y="1119351"/>
            <a:ext cx="10752082" cy="518685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900" b="1" dirty="0"/>
              <a:t>Example</a:t>
            </a:r>
            <a:r>
              <a:rPr lang="en-US" sz="2900" dirty="0"/>
              <a:t>: Display the number of occurrences  of words  “good man” using –c option.</a:t>
            </a:r>
            <a:endParaRPr lang="en-IN" sz="29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2900" dirty="0"/>
              <a:t>$ </a:t>
            </a:r>
            <a:r>
              <a:rPr lang="en-US" sz="2900" b="1" dirty="0" err="1">
                <a:solidFill>
                  <a:srgbClr val="FF0000"/>
                </a:solidFill>
              </a:rPr>
              <a:t>grep</a:t>
            </a:r>
            <a:r>
              <a:rPr lang="en-US" sz="2900" b="1" dirty="0">
                <a:solidFill>
                  <a:srgbClr val="FF0000"/>
                </a:solidFill>
              </a:rPr>
              <a:t> –c “good  man”  file1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900" b="1" dirty="0"/>
              <a:t>Example</a:t>
            </a:r>
            <a:r>
              <a:rPr lang="en-US" sz="2900" dirty="0"/>
              <a:t>: Display those lines with line numbers having name “Sushant Singh Rajput” ignoring case. The command can be used in a pipe.</a:t>
            </a:r>
            <a:endParaRPr lang="en-IN" sz="29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2900" dirty="0"/>
              <a:t>$ </a:t>
            </a:r>
            <a:r>
              <a:rPr lang="en-US" sz="2900" b="1" dirty="0">
                <a:solidFill>
                  <a:srgbClr val="FF0000"/>
                </a:solidFill>
              </a:rPr>
              <a:t>cat names2.txt | grep –in “Sushant Singh Rajput ”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IN" sz="2900" b="1" dirty="0">
                <a:solidFill>
                  <a:srgbClr val="0070C0"/>
                </a:solidFill>
              </a:rPr>
              <a:t>Regular Expressions: </a:t>
            </a:r>
            <a:r>
              <a:rPr lang="en-IN" sz="2900" dirty="0"/>
              <a:t>You don’t always use simple strings exactly. You may use regular expressions to form a pattern.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900" b="1" dirty="0"/>
              <a:t>Example</a:t>
            </a:r>
            <a:r>
              <a:rPr lang="en-US" sz="2900" dirty="0"/>
              <a:t>: Display those lines with their line numbers which contain capital letters in the range of A to M</a:t>
            </a:r>
            <a:endParaRPr lang="en-IN" sz="29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2900" dirty="0"/>
              <a:t>$ </a:t>
            </a:r>
            <a:r>
              <a:rPr lang="en-US" sz="2900" b="1" dirty="0" err="1">
                <a:solidFill>
                  <a:srgbClr val="FF0000"/>
                </a:solidFill>
              </a:rPr>
              <a:t>grep</a:t>
            </a:r>
            <a:r>
              <a:rPr lang="en-US" sz="2900" b="1" dirty="0">
                <a:solidFill>
                  <a:srgbClr val="FF0000"/>
                </a:solidFill>
              </a:rPr>
              <a:t> -n ‘[A-M]’ names2.txt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900" b="1" dirty="0"/>
              <a:t>Example</a:t>
            </a:r>
            <a:r>
              <a:rPr lang="en-US" sz="2900" dirty="0"/>
              <a:t>: Display those lines with their line numbers which contain one or more characters b, p or n</a:t>
            </a:r>
            <a:endParaRPr lang="en-IN" sz="29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2900" dirty="0"/>
              <a:t>$ </a:t>
            </a:r>
            <a:r>
              <a:rPr lang="en-US" sz="2900" b="1" dirty="0" err="1">
                <a:solidFill>
                  <a:srgbClr val="FF0000"/>
                </a:solidFill>
              </a:rPr>
              <a:t>grep</a:t>
            </a:r>
            <a:r>
              <a:rPr lang="en-US" sz="2900" b="1" dirty="0">
                <a:solidFill>
                  <a:srgbClr val="FF0000"/>
                </a:solidFill>
              </a:rPr>
              <a:t> -n ‘[</a:t>
            </a:r>
            <a:r>
              <a:rPr lang="en-US" sz="2900" b="1" dirty="0" err="1">
                <a:solidFill>
                  <a:srgbClr val="FF0000"/>
                </a:solidFill>
              </a:rPr>
              <a:t>bpn</a:t>
            </a:r>
            <a:r>
              <a:rPr lang="en-US" sz="2900" b="1" dirty="0">
                <a:solidFill>
                  <a:srgbClr val="FF0000"/>
                </a:solidFill>
              </a:rPr>
              <a:t>]’ names2.txt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900" b="1" dirty="0"/>
              <a:t>Example</a:t>
            </a:r>
            <a:r>
              <a:rPr lang="en-US" sz="2900" dirty="0"/>
              <a:t>: Display those lines with their line numbers which contain </a:t>
            </a:r>
            <a:r>
              <a:rPr lang="en-IN" sz="2900" dirty="0"/>
              <a:t>zero or more occurrences of a pattern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2900" dirty="0"/>
              <a:t>$ </a:t>
            </a:r>
            <a:r>
              <a:rPr lang="en-US" sz="2900" b="1" dirty="0" err="1">
                <a:solidFill>
                  <a:srgbClr val="FF0000"/>
                </a:solidFill>
              </a:rPr>
              <a:t>grep</a:t>
            </a:r>
            <a:r>
              <a:rPr lang="en-US" sz="2900" b="1" dirty="0">
                <a:solidFill>
                  <a:srgbClr val="FF0000"/>
                </a:solidFill>
              </a:rPr>
              <a:t> -n ‘Sushant*’ names2.txt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9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0229C-45F6-4F78-B39F-2EB477F4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703" y="787781"/>
            <a:ext cx="10360057" cy="5415055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IN" sz="5900" b="1" dirty="0" err="1">
                <a:solidFill>
                  <a:srgbClr val="7030A0"/>
                </a:solidFill>
              </a:rPr>
              <a:t>sed</a:t>
            </a:r>
            <a:r>
              <a:rPr lang="en-IN" sz="4200" b="1" dirty="0">
                <a:solidFill>
                  <a:srgbClr val="7030A0"/>
                </a:solidFill>
              </a:rPr>
              <a:t>: </a:t>
            </a:r>
            <a:r>
              <a:rPr lang="en-IN" sz="4200" dirty="0">
                <a:solidFill>
                  <a:srgbClr val="7030A0"/>
                </a:solidFill>
              </a:rPr>
              <a:t>The </a:t>
            </a:r>
            <a:r>
              <a:rPr lang="en-IN" sz="4200" b="1" dirty="0" err="1">
                <a:solidFill>
                  <a:srgbClr val="7030A0"/>
                </a:solidFill>
              </a:rPr>
              <a:t>sed</a:t>
            </a:r>
            <a:r>
              <a:rPr lang="en-IN" sz="4200" dirty="0">
                <a:solidFill>
                  <a:srgbClr val="7030A0"/>
                </a:solidFill>
              </a:rPr>
              <a:t> </a:t>
            </a:r>
            <a:r>
              <a:rPr lang="en-US" sz="4200" dirty="0">
                <a:solidFill>
                  <a:srgbClr val="7030A0"/>
                </a:solidFill>
              </a:rPr>
              <a:t>(</a:t>
            </a:r>
            <a:r>
              <a:rPr lang="en-US" sz="4200" b="1" dirty="0">
                <a:solidFill>
                  <a:srgbClr val="7030A0"/>
                </a:solidFill>
              </a:rPr>
              <a:t>s</a:t>
            </a:r>
            <a:r>
              <a:rPr lang="en-US" sz="4200" dirty="0">
                <a:solidFill>
                  <a:srgbClr val="7030A0"/>
                </a:solidFill>
              </a:rPr>
              <a:t>tream </a:t>
            </a:r>
            <a:r>
              <a:rPr lang="en-US" sz="4200" b="1" dirty="0">
                <a:solidFill>
                  <a:srgbClr val="7030A0"/>
                </a:solidFill>
              </a:rPr>
              <a:t>ed</a:t>
            </a:r>
            <a:r>
              <a:rPr lang="en-US" sz="4200" dirty="0">
                <a:solidFill>
                  <a:srgbClr val="7030A0"/>
                </a:solidFill>
              </a:rPr>
              <a:t>itor) command for filtering and transforming text in a file. If the file name is not mentioned, </a:t>
            </a:r>
            <a:r>
              <a:rPr lang="en-US" sz="4200" b="1" dirty="0">
                <a:solidFill>
                  <a:srgbClr val="7030A0"/>
                </a:solidFill>
              </a:rPr>
              <a:t>sed</a:t>
            </a:r>
            <a:r>
              <a:rPr lang="en-US" sz="4200" dirty="0">
                <a:solidFill>
                  <a:srgbClr val="7030A0"/>
                </a:solidFill>
              </a:rPr>
              <a:t> performs action in standard input</a:t>
            </a:r>
            <a:r>
              <a:rPr lang="en-US" sz="4200" dirty="0"/>
              <a:t>. </a:t>
            </a:r>
            <a:r>
              <a:rPr lang="en-US" sz="4200" dirty="0">
                <a:solidFill>
                  <a:srgbClr val="7030A0"/>
                </a:solidFill>
              </a:rPr>
              <a:t>It has resemblance with </a:t>
            </a:r>
            <a:r>
              <a:rPr lang="en-US" sz="4200" b="1" dirty="0">
                <a:solidFill>
                  <a:srgbClr val="7030A0"/>
                </a:solidFill>
              </a:rPr>
              <a:t>ed</a:t>
            </a:r>
            <a:r>
              <a:rPr lang="en-US" sz="4200" dirty="0">
                <a:solidFill>
                  <a:srgbClr val="7030A0"/>
                </a:solidFill>
              </a:rPr>
              <a:t> editor and hence derives its name. By using </a:t>
            </a:r>
            <a:r>
              <a:rPr lang="en-US" sz="4200" b="1" dirty="0">
                <a:solidFill>
                  <a:srgbClr val="7030A0"/>
                </a:solidFill>
              </a:rPr>
              <a:t>sed</a:t>
            </a:r>
            <a:r>
              <a:rPr lang="en-US" sz="4200" dirty="0">
                <a:solidFill>
                  <a:srgbClr val="7030A0"/>
                </a:solidFill>
              </a:rPr>
              <a:t> you can edit files even without opening it. The most common use of </a:t>
            </a:r>
            <a:r>
              <a:rPr lang="en-US" sz="4200" b="1" dirty="0">
                <a:solidFill>
                  <a:srgbClr val="7030A0"/>
                </a:solidFill>
              </a:rPr>
              <a:t>sed</a:t>
            </a:r>
            <a:r>
              <a:rPr lang="en-US" sz="4200" dirty="0">
                <a:solidFill>
                  <a:srgbClr val="7030A0"/>
                </a:solidFill>
              </a:rPr>
              <a:t> command in UNIX is to perform substitution (find and replace).</a:t>
            </a:r>
            <a:endParaRPr lang="en-IN" sz="4200" dirty="0">
              <a:solidFill>
                <a:srgbClr val="7030A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4200" b="1" dirty="0"/>
              <a:t>Syntax</a:t>
            </a:r>
            <a:r>
              <a:rPr lang="en-US" sz="4200" dirty="0"/>
              <a:t>: </a:t>
            </a:r>
            <a:r>
              <a:rPr lang="en-US" sz="4200" b="1" dirty="0">
                <a:solidFill>
                  <a:srgbClr val="FF0000"/>
                </a:solidFill>
              </a:rPr>
              <a:t>sed [option] ‘address action’ [file(s)]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4200" dirty="0">
                <a:solidFill>
                  <a:srgbClr val="00B0F0"/>
                </a:solidFill>
              </a:rPr>
              <a:t>The address can be a line number or a pattern</a:t>
            </a:r>
            <a:endParaRPr lang="en-IN" sz="4200" dirty="0">
              <a:solidFill>
                <a:srgbClr val="00B0F0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4200" b="1" dirty="0"/>
              <a:t>Example</a:t>
            </a:r>
            <a:r>
              <a:rPr lang="en-US" sz="4200" dirty="0"/>
              <a:t>: Quit after reading up to the address line. (Read the lines up to the given address line.)</a:t>
            </a:r>
            <a:endParaRPr lang="en-IN" sz="42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4200" dirty="0"/>
              <a:t>$ </a:t>
            </a:r>
            <a:r>
              <a:rPr lang="en-US" sz="4200" b="1" dirty="0">
                <a:solidFill>
                  <a:srgbClr val="FF0000"/>
                </a:solidFill>
              </a:rPr>
              <a:t>sed  ‘3q’  names.txt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4200" dirty="0"/>
              <a:t>$ </a:t>
            </a:r>
            <a:r>
              <a:rPr lang="en-US" sz="4200" b="1" dirty="0">
                <a:solidFill>
                  <a:srgbClr val="FF0000"/>
                </a:solidFill>
              </a:rPr>
              <a:t>sed  ‘/Manager/q’  names.txt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4200" b="1" dirty="0"/>
              <a:t>Example</a:t>
            </a:r>
            <a:r>
              <a:rPr lang="en-US" sz="4200" dirty="0"/>
              <a:t>: Insert before the address line.</a:t>
            </a:r>
            <a:endParaRPr lang="en-IN" sz="42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4200" dirty="0"/>
              <a:t>$ </a:t>
            </a:r>
            <a:r>
              <a:rPr lang="en-US" sz="4200" b="1" dirty="0">
                <a:solidFill>
                  <a:srgbClr val="FF0000"/>
                </a:solidFill>
              </a:rPr>
              <a:t>sed ‘2i\</a:t>
            </a:r>
            <a:r>
              <a:rPr lang="en-US" sz="4200" b="1" dirty="0" err="1">
                <a:solidFill>
                  <a:srgbClr val="FF0000"/>
                </a:solidFill>
              </a:rPr>
              <a:t>Manoj</a:t>
            </a:r>
            <a:r>
              <a:rPr lang="en-US" sz="4200" b="1" dirty="0">
                <a:solidFill>
                  <a:srgbClr val="FF0000"/>
                </a:solidFill>
              </a:rPr>
              <a:t> Supervisor Operations’  names.txt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4200" dirty="0"/>
              <a:t>$ </a:t>
            </a:r>
            <a:r>
              <a:rPr lang="en-US" sz="4200" b="1" dirty="0">
                <a:solidFill>
                  <a:srgbClr val="FF0000"/>
                </a:solidFill>
              </a:rPr>
              <a:t>sed ‘/Pradeep/</a:t>
            </a:r>
            <a:r>
              <a:rPr lang="en-US" sz="4200" b="1" dirty="0" err="1">
                <a:solidFill>
                  <a:srgbClr val="FF0000"/>
                </a:solidFill>
              </a:rPr>
              <a:t>i</a:t>
            </a:r>
            <a:r>
              <a:rPr lang="en-US" sz="4200" b="1" dirty="0">
                <a:solidFill>
                  <a:srgbClr val="FF0000"/>
                </a:solidFill>
              </a:rPr>
              <a:t>\</a:t>
            </a:r>
            <a:r>
              <a:rPr lang="en-US" sz="4200" b="1" dirty="0" err="1">
                <a:solidFill>
                  <a:srgbClr val="FF0000"/>
                </a:solidFill>
              </a:rPr>
              <a:t>Manoj</a:t>
            </a:r>
            <a:r>
              <a:rPr lang="en-US" sz="4200" b="1" dirty="0">
                <a:solidFill>
                  <a:srgbClr val="FF0000"/>
                </a:solidFill>
              </a:rPr>
              <a:t> Supervisor Operations’  names.txt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4200" b="1" dirty="0"/>
              <a:t>Example</a:t>
            </a:r>
            <a:r>
              <a:rPr lang="en-US" sz="4200" dirty="0"/>
              <a:t>: Append after the address line.</a:t>
            </a:r>
            <a:endParaRPr lang="en-IN" sz="42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4200" dirty="0"/>
              <a:t>$ </a:t>
            </a:r>
            <a:r>
              <a:rPr lang="en-US" sz="4200" b="1" dirty="0">
                <a:solidFill>
                  <a:srgbClr val="FF0000"/>
                </a:solidFill>
              </a:rPr>
              <a:t>sed ‘2a\</a:t>
            </a:r>
            <a:r>
              <a:rPr lang="en-US" sz="4200" b="1" dirty="0" err="1">
                <a:solidFill>
                  <a:srgbClr val="FF0000"/>
                </a:solidFill>
              </a:rPr>
              <a:t>Manoj</a:t>
            </a:r>
            <a:r>
              <a:rPr lang="en-US" sz="4200" b="1" dirty="0">
                <a:solidFill>
                  <a:srgbClr val="FF0000"/>
                </a:solidFill>
              </a:rPr>
              <a:t> Supervisor Operations’  names.txt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4200" b="1" dirty="0"/>
              <a:t>Example</a:t>
            </a:r>
            <a:r>
              <a:rPr lang="en-US" sz="4200" dirty="0"/>
              <a:t>: Change the address line.</a:t>
            </a:r>
            <a:endParaRPr lang="en-IN" sz="42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4200" dirty="0"/>
              <a:t>$ </a:t>
            </a:r>
            <a:r>
              <a:rPr lang="en-US" sz="4200" b="1" dirty="0">
                <a:solidFill>
                  <a:srgbClr val="FF0000"/>
                </a:solidFill>
              </a:rPr>
              <a:t>sed ‘2c\</a:t>
            </a:r>
            <a:r>
              <a:rPr lang="en-US" sz="4200" b="1" dirty="0" err="1">
                <a:solidFill>
                  <a:srgbClr val="FF0000"/>
                </a:solidFill>
              </a:rPr>
              <a:t>Manoj</a:t>
            </a:r>
            <a:r>
              <a:rPr lang="en-US" sz="4200" b="1" dirty="0">
                <a:solidFill>
                  <a:srgbClr val="FF0000"/>
                </a:solidFill>
              </a:rPr>
              <a:t> Supervisor Operations’  names.txt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A4B67-9CA0-4608-B5C6-58702153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734A-2F65-4487-BDA8-0C7D8997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3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9C96-6F5E-46F7-8725-E00EDDC87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423" y="989814"/>
            <a:ext cx="10350631" cy="492140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Delete the address line.</a:t>
            </a:r>
            <a:endParaRPr lang="en-IN" sz="20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>
                <a:solidFill>
                  <a:srgbClr val="FF0000"/>
                </a:solidFill>
              </a:rPr>
              <a:t>sed ‘2d’  names.txt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Delete the address lines matching a pattern.</a:t>
            </a:r>
            <a:endParaRPr lang="en-IN" sz="20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>
                <a:solidFill>
                  <a:srgbClr val="FF0000"/>
                </a:solidFill>
              </a:rPr>
              <a:t>sed ‘/Manager/d’  names.txt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Write the selected address line to a specified file.</a:t>
            </a:r>
            <a:endParaRPr lang="en-IN" sz="20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>
                <a:solidFill>
                  <a:srgbClr val="FF0000"/>
                </a:solidFill>
              </a:rPr>
              <a:t>sed ‘2w chosen.txt’  names.txt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>
                <a:solidFill>
                  <a:srgbClr val="FF0000"/>
                </a:solidFill>
              </a:rPr>
              <a:t>sed ‘/Operator/w chosen.txt’  names.txt</a:t>
            </a:r>
          </a:p>
          <a:p>
            <a:r>
              <a:rPr lang="en-US" sz="2000" b="1" dirty="0"/>
              <a:t>Example</a:t>
            </a:r>
            <a:r>
              <a:rPr lang="en-US" sz="2000" dirty="0"/>
              <a:t>: Substitute first string with second string  in a file.</a:t>
            </a:r>
            <a:endParaRPr lang="en-IN" sz="2000" dirty="0"/>
          </a:p>
          <a:p>
            <a:pPr lvl="1"/>
            <a:r>
              <a:rPr lang="en-US" sz="2000" dirty="0"/>
              <a:t>$ </a:t>
            </a:r>
            <a:r>
              <a:rPr lang="en-US" sz="2000" b="1" dirty="0">
                <a:solidFill>
                  <a:srgbClr val="FF0000"/>
                </a:solidFill>
              </a:rPr>
              <a:t>sed  ‘s/Manager/Sr. Manager/’ names.txt</a:t>
            </a:r>
            <a:endParaRPr lang="en-IN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Example</a:t>
            </a:r>
            <a:r>
              <a:rPr lang="en-US" sz="2000" dirty="0"/>
              <a:t>: Transform characters in lines matching each character in first string with its counterpart in second string  in a file.</a:t>
            </a:r>
            <a:endParaRPr lang="en-IN" sz="2000" dirty="0"/>
          </a:p>
          <a:p>
            <a:pPr lvl="1"/>
            <a:r>
              <a:rPr lang="en-US" sz="2000" dirty="0"/>
              <a:t>$ </a:t>
            </a:r>
            <a:r>
              <a:rPr lang="en-US" sz="2000" b="1" dirty="0">
                <a:solidFill>
                  <a:srgbClr val="FF0000"/>
                </a:solidFill>
              </a:rPr>
              <a:t>sed  ‘y/</a:t>
            </a:r>
            <a:r>
              <a:rPr lang="en-US" sz="2000" b="1" dirty="0" err="1">
                <a:solidFill>
                  <a:srgbClr val="FF0000"/>
                </a:solidFill>
              </a:rPr>
              <a:t>pqR</a:t>
            </a:r>
            <a:r>
              <a:rPr lang="en-US" sz="2000" b="1" dirty="0">
                <a:solidFill>
                  <a:srgbClr val="FF0000"/>
                </a:solidFill>
              </a:rPr>
              <a:t>/</a:t>
            </a:r>
            <a:r>
              <a:rPr lang="en-US" sz="2000" b="1" dirty="0" err="1">
                <a:solidFill>
                  <a:srgbClr val="FF0000"/>
                </a:solidFill>
              </a:rPr>
              <a:t>Pxr</a:t>
            </a:r>
            <a:r>
              <a:rPr lang="en-US" sz="2000" b="1" dirty="0">
                <a:solidFill>
                  <a:srgbClr val="FF0000"/>
                </a:solidFill>
              </a:rPr>
              <a:t>/’ names.txt</a:t>
            </a:r>
            <a:endParaRPr lang="en-IN" sz="2000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01B13-AC7C-438B-BC27-2025B67A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967A9-289C-4D96-B83D-69454300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31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9D0D-4AD6-4C15-903F-2F6BF554C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849" y="357067"/>
            <a:ext cx="10199803" cy="5778742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IN" sz="2800" b="1" dirty="0">
                <a:solidFill>
                  <a:srgbClr val="7030A0"/>
                </a:solidFill>
              </a:rPr>
              <a:t>tr</a:t>
            </a:r>
            <a:r>
              <a:rPr lang="en-IN" sz="2000" b="1" dirty="0">
                <a:solidFill>
                  <a:srgbClr val="7030A0"/>
                </a:solidFill>
              </a:rPr>
              <a:t>: </a:t>
            </a:r>
            <a:r>
              <a:rPr lang="en-IN" sz="2000" dirty="0">
                <a:solidFill>
                  <a:srgbClr val="7030A0"/>
                </a:solidFill>
              </a:rPr>
              <a:t>The </a:t>
            </a:r>
            <a:r>
              <a:rPr lang="en-IN" sz="2000" b="1" dirty="0">
                <a:solidFill>
                  <a:srgbClr val="7030A0"/>
                </a:solidFill>
              </a:rPr>
              <a:t>tr</a:t>
            </a:r>
            <a:r>
              <a:rPr lang="en-IN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(</a:t>
            </a:r>
            <a:r>
              <a:rPr lang="en-US" sz="2000" b="1" dirty="0">
                <a:solidFill>
                  <a:srgbClr val="7030A0"/>
                </a:solidFill>
              </a:rPr>
              <a:t>tr</a:t>
            </a:r>
            <a:r>
              <a:rPr lang="en-US" sz="2000" dirty="0">
                <a:solidFill>
                  <a:srgbClr val="7030A0"/>
                </a:solidFill>
              </a:rPr>
              <a:t>anslate) command translates each character in an expression to its mapped counterparts in another expression. i.e. each character in an expression is replaced by its corresponding character in another expression. The </a:t>
            </a:r>
            <a:r>
              <a:rPr lang="en-US" sz="2000" b="1" dirty="0">
                <a:solidFill>
                  <a:srgbClr val="7030A0"/>
                </a:solidFill>
              </a:rPr>
              <a:t>tr</a:t>
            </a:r>
            <a:r>
              <a:rPr lang="en-US" sz="2000" dirty="0">
                <a:solidFill>
                  <a:srgbClr val="7030A0"/>
                </a:solidFill>
              </a:rPr>
              <a:t> command takes standard input as its data source.  It does not take a file name as its argument. But data source can be redirected to a file. It also performs deletion and compression/squeeze of characters.</a:t>
            </a:r>
            <a:endParaRPr lang="en-IN" sz="2000" dirty="0">
              <a:solidFill>
                <a:srgbClr val="7030A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000" b="1" dirty="0"/>
              <a:t>Syntax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FF0000"/>
                </a:solidFill>
              </a:rPr>
              <a:t>tr [option] ‘expression1’ ‘expression2’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>
                <a:solidFill>
                  <a:srgbClr val="00B0F0"/>
                </a:solidFill>
              </a:rPr>
              <a:t>Note: the length of the two expressions should be equal, otherwise the longer expression will have unmapped character. Wild-cards and regular expressions can be used in expressions 1 and 2 also.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Replace the delimiter in a date from ‘/’ to ‘-’ in the standard input.</a:t>
            </a:r>
            <a:endParaRPr lang="en-IN" sz="20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>
                <a:solidFill>
                  <a:srgbClr val="FF0000"/>
                </a:solidFill>
              </a:rPr>
              <a:t>tr  ‘/’  ‘-’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Replace the delimiters in a date from ‘/’ to ‘-’  and ‘:’ to a blank space in a file.</a:t>
            </a:r>
            <a:endParaRPr lang="en-IN" sz="20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>
                <a:solidFill>
                  <a:srgbClr val="FF0000"/>
                </a:solidFill>
              </a:rPr>
              <a:t>tr  ‘/ :’  ‘- ’  &lt; birth.dat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Convert the names to upper case letters. (Regular expression is used.)</a:t>
            </a:r>
            <a:endParaRPr lang="en-IN" sz="20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>
                <a:solidFill>
                  <a:srgbClr val="FF0000"/>
                </a:solidFill>
              </a:rPr>
              <a:t>tr ‘[a-z]’  ‘[A-Z]’  &lt; birth.dat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>
                <a:solidFill>
                  <a:srgbClr val="FF0000"/>
                </a:solidFill>
              </a:rPr>
              <a:t>tr ‘[:lower:]’ ‘[:upper:]’  &lt; birth.dat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41CB4-87D3-409E-89C4-CDD190AE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59081-E129-433D-B12C-F40F36F9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90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E1A8-6BCA-49C8-B3C2-943FF573B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678" y="914400"/>
            <a:ext cx="10124388" cy="49968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Convert first two names to upper case letters. (Use of pipe.)</a:t>
            </a:r>
            <a:endParaRPr lang="en-IN" sz="20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>
                <a:solidFill>
                  <a:srgbClr val="FF0000"/>
                </a:solidFill>
              </a:rPr>
              <a:t>head -2  birth.dat | tr ‘[a-z]’  ‘[A-Z]’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Delete characters from the text using –d option.</a:t>
            </a:r>
            <a:endParaRPr lang="en-IN" sz="20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>
                <a:solidFill>
                  <a:srgbClr val="FF0000"/>
                </a:solidFill>
              </a:rPr>
              <a:t>tr –d ‘:/’ &lt; birth.dat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Compress multiple consecutive occurrences of a character (e.g. blank spaces) to a single character using –s (squeeze) option.</a:t>
            </a:r>
            <a:endParaRPr lang="en-IN" sz="20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>
                <a:solidFill>
                  <a:srgbClr val="FF0000"/>
                </a:solidFill>
              </a:rPr>
              <a:t>tr  -s ‘ ’  &lt; birth.dat</a:t>
            </a:r>
          </a:p>
          <a:p>
            <a:pPr lvl="1"/>
            <a:r>
              <a:rPr lang="en-US" sz="2000" dirty="0"/>
              <a:t>$ </a:t>
            </a:r>
            <a:r>
              <a:rPr lang="en-US" sz="2000" b="1" dirty="0">
                <a:solidFill>
                  <a:srgbClr val="FF0000"/>
                </a:solidFill>
              </a:rPr>
              <a:t>tr  -s  ‘[:space:]’  &lt; birth.dat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5EDFC-BBFA-4575-89A6-2AA9F59E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300F3-7550-4700-B9BF-4BB3A1F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72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9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3969</TotalTime>
  <Words>1158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Theme1</vt:lpstr>
      <vt:lpstr>Custom Design</vt:lpstr>
      <vt:lpstr>School of Computer Science &amp; IT  Department of BCA</vt:lpstr>
      <vt:lpstr>Session -12</vt:lpstr>
      <vt:lpstr>Advanced Filter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  Any questions…?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Ananta Ojha</cp:lastModifiedBy>
  <cp:revision>545</cp:revision>
  <dcterms:created xsi:type="dcterms:W3CDTF">2020-04-29T14:56:43Z</dcterms:created>
  <dcterms:modified xsi:type="dcterms:W3CDTF">2020-09-26T05:58:03Z</dcterms:modified>
</cp:coreProperties>
</file>