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8"/>
  </p:notesMasterIdLst>
  <p:sldIdLst>
    <p:sldId id="399" r:id="rId3"/>
    <p:sldId id="400" r:id="rId4"/>
    <p:sldId id="410" r:id="rId5"/>
    <p:sldId id="411" r:id="rId6"/>
    <p:sldId id="29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Dutta" initials="MD" lastIdx="1" clrIdx="0">
    <p:extLst>
      <p:ext uri="{19B8F6BF-5375-455C-9EA6-DF929625EA0E}">
        <p15:presenceInfo xmlns:p15="http://schemas.microsoft.com/office/powerpoint/2012/main" userId="b2a02bd806a326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70AC6-4411-4DD1-86D9-7A8854C25663}" type="datetimeFigureOut">
              <a:rPr lang="en-IN" smtClean="0"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AA98B-BCE1-4F73-A511-223A3E5BB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 algn="just">
              <a:defRPr>
                <a:latin typeface="Times New Roman" pitchFamily="18" charset="0"/>
                <a:cs typeface="Times New Roman" pitchFamily="18" charset="0"/>
              </a:defRPr>
            </a:lvl1pPr>
            <a:lvl2pPr algn="just">
              <a:defRPr>
                <a:latin typeface="Times New Roman" pitchFamily="18" charset="0"/>
                <a:cs typeface="Times New Roman" pitchFamily="18" charset="0"/>
              </a:defRPr>
            </a:lvl2pPr>
            <a:lvl3pPr algn="just">
              <a:defRPr>
                <a:latin typeface="Times New Roman" pitchFamily="18" charset="0"/>
                <a:cs typeface="Times New Roman" pitchFamily="18" charset="0"/>
              </a:defRPr>
            </a:lvl3pPr>
            <a:lvl4pPr algn="just">
              <a:defRPr>
                <a:latin typeface="Times New Roman" pitchFamily="18" charset="0"/>
                <a:cs typeface="Times New Roman" pitchFamily="18" charset="0"/>
              </a:defRPr>
            </a:lvl4pPr>
            <a:lvl5pPr algn="just"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4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3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24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43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7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56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993E8C-417D-409F-980C-1BF59389D04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Jain (Deemed-to-be University), Department of BCA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51E63-B61D-4219-A760-CAA95A64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807E-52CF-46B9-A50F-DD0A9412D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1155"/>
            <a:ext cx="9144000" cy="90058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IT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BCA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9A171-80E0-4AD4-9463-4D7207E7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895595"/>
            <a:ext cx="8915399" cy="2008067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LINUX(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20BCA1C06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LINUX COMMANDS</a:t>
            </a:r>
          </a:p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Faculty :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Ananta</a:t>
            </a:r>
            <a:r>
              <a:rPr lang="en-IN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Ojha</a:t>
            </a:r>
            <a:endParaRPr lang="en-IN" sz="32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978" y="0"/>
            <a:ext cx="2096022" cy="63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Ameen\Downloads\WhatsApp Image 2020-08-12 at 8.54.12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77" y="0"/>
            <a:ext cx="3319738" cy="63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682"/>
            <a:ext cx="10515600" cy="964504"/>
          </a:xfrm>
        </p:spPr>
        <p:txBody>
          <a:bodyPr/>
          <a:lstStyle/>
          <a:p>
            <a:r>
              <a:rPr lang="en-US" dirty="0">
                <a:latin typeface="Arial Black" pitchFamily="34" charset="0"/>
              </a:rPr>
              <a:t>Session -13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76" y="1177447"/>
            <a:ext cx="9651124" cy="49995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Commonly Used Commands</a:t>
            </a:r>
          </a:p>
          <a:p>
            <a:pPr lvl="1">
              <a:buFont typeface="Wingdings" pitchFamily="2" charset="2"/>
              <a:buChar char="Ø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Working with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Filters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Advanced Filters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</a:rPr>
              <a:t>awk</a:t>
            </a:r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92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442" y="551793"/>
            <a:ext cx="8623738" cy="472967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Advanced Filter Command: </a:t>
            </a:r>
            <a:r>
              <a:rPr lang="en-IN" sz="3200" b="1" dirty="0" err="1"/>
              <a:t>awk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546" y="1166648"/>
            <a:ext cx="11014840" cy="5092262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IN" sz="2200" b="1" dirty="0" err="1">
                <a:solidFill>
                  <a:srgbClr val="7030A0"/>
                </a:solidFill>
              </a:rPr>
              <a:t>awk</a:t>
            </a:r>
            <a:r>
              <a:rPr lang="en-IN" sz="2200" b="1" dirty="0">
                <a:solidFill>
                  <a:srgbClr val="7030A0"/>
                </a:solidFill>
              </a:rPr>
              <a:t>: </a:t>
            </a:r>
            <a:r>
              <a:rPr lang="en-IN" sz="2000" dirty="0">
                <a:solidFill>
                  <a:srgbClr val="7030A0"/>
                </a:solidFill>
              </a:rPr>
              <a:t>The </a:t>
            </a:r>
            <a:r>
              <a:rPr lang="en-IN" sz="2000" dirty="0" err="1">
                <a:solidFill>
                  <a:srgbClr val="7030A0"/>
                </a:solidFill>
              </a:rPr>
              <a:t>awk</a:t>
            </a:r>
            <a:r>
              <a:rPr lang="en-IN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7030A0"/>
                </a:solidFill>
              </a:rPr>
              <a:t>(named after its authors </a:t>
            </a:r>
            <a:r>
              <a:rPr lang="en-US" sz="2000" b="1" dirty="0" err="1">
                <a:solidFill>
                  <a:srgbClr val="7030A0"/>
                </a:solidFill>
              </a:rPr>
              <a:t>A</a:t>
            </a:r>
            <a:r>
              <a:rPr lang="en-US" sz="2000" dirty="0" err="1">
                <a:solidFill>
                  <a:srgbClr val="7030A0"/>
                </a:solidFill>
              </a:rPr>
              <a:t>ho</a:t>
            </a:r>
            <a:r>
              <a:rPr lang="en-US" sz="2000" dirty="0">
                <a:solidFill>
                  <a:srgbClr val="7030A0"/>
                </a:solidFill>
              </a:rPr>
              <a:t>, </a:t>
            </a:r>
            <a:r>
              <a:rPr lang="en-US" sz="2000" b="1" dirty="0">
                <a:solidFill>
                  <a:srgbClr val="7030A0"/>
                </a:solidFill>
              </a:rPr>
              <a:t>W</a:t>
            </a:r>
            <a:r>
              <a:rPr lang="en-US" sz="2000" dirty="0">
                <a:solidFill>
                  <a:srgbClr val="7030A0"/>
                </a:solidFill>
              </a:rPr>
              <a:t>einberger and </a:t>
            </a:r>
            <a:r>
              <a:rPr lang="en-US" sz="2000" b="1" dirty="0">
                <a:solidFill>
                  <a:srgbClr val="7030A0"/>
                </a:solidFill>
              </a:rPr>
              <a:t>K</a:t>
            </a:r>
            <a:r>
              <a:rPr lang="en-US" sz="2000" dirty="0">
                <a:solidFill>
                  <a:srgbClr val="7030A0"/>
                </a:solidFill>
              </a:rPr>
              <a:t>ernighan) command is the most powerful utility for text manipulation. It takes a regular expression for pattern matching and text processing. Unlike other filters, it can access, transform and format </a:t>
            </a:r>
            <a:r>
              <a:rPr lang="en-US" sz="2000" dirty="0">
                <a:solidFill>
                  <a:srgbClr val="00B0F0"/>
                </a:solidFill>
              </a:rPr>
              <a:t>individual fields</a:t>
            </a:r>
            <a:r>
              <a:rPr lang="en-US" sz="2000" dirty="0">
                <a:solidFill>
                  <a:srgbClr val="7030A0"/>
                </a:solidFill>
              </a:rPr>
              <a:t> in a line/record. It has C language-type programming constructs, variables, and several built-in functions to meet basic reporting needs.</a:t>
            </a:r>
          </a:p>
          <a:p>
            <a:pPr lvl="1">
              <a:spcBef>
                <a:spcPts val="300"/>
              </a:spcBef>
            </a:pPr>
            <a:r>
              <a:rPr lang="en-US" sz="2000" b="1" dirty="0"/>
              <a:t>Syntax</a:t>
            </a:r>
            <a:r>
              <a:rPr lang="en-US" sz="2000" dirty="0"/>
              <a:t>: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[option] ‘line specifier {action}’ [file(s)]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Display lines that contain a word Manager. (print is the default action, no need to specify)</a:t>
            </a:r>
            <a:endParaRPr lang="en-IN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‘/Manager/ {print}’ emp.dat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‘/Manager/ ’ emp.dat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en-US" sz="2000" dirty="0">
                <a:solidFill>
                  <a:srgbClr val="7030A0"/>
                </a:solidFill>
              </a:rPr>
              <a:t>Individual fields in a line/ record are identified by shell variables called </a:t>
            </a:r>
            <a:r>
              <a:rPr lang="en-US" sz="2000" dirty="0">
                <a:solidFill>
                  <a:srgbClr val="00B0F0"/>
                </a:solidFill>
              </a:rPr>
              <a:t>positional parameters</a:t>
            </a:r>
            <a:r>
              <a:rPr lang="en-US" sz="2000" dirty="0">
                <a:solidFill>
                  <a:srgbClr val="7030A0"/>
                </a:solidFill>
              </a:rPr>
              <a:t> $1, $2, $3, and so on, which stands for the first, second and third fields respectively. $0 means the entire line/record.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Display all fields of all lines in the file.</a:t>
            </a:r>
            <a:endParaRPr lang="en-IN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‘{print $0}’ emp.dat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Display second field of all lines in the file.</a:t>
            </a:r>
            <a:endParaRPr lang="en-IN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‘{print $2}’ emp.dat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4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228" y="1119351"/>
            <a:ext cx="10925503" cy="51868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Display multiple fields with space between fields of all lines in the file. (without , (comma) the fields will be glued together.) </a:t>
            </a:r>
            <a:endParaRPr lang="en-IN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‘{print $1,$2}’ emp.dat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‘{print $1$2}’ emp.dat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Display multiple fields of specified lines using a pattern.</a:t>
            </a:r>
            <a:endParaRPr lang="en-IN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‘/Engineer/ {print $1,$2}’ emp.dat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</a:pPr>
            <a:r>
              <a:rPr lang="en-US" sz="2600" dirty="0">
                <a:solidFill>
                  <a:srgbClr val="7030A0"/>
                </a:solidFill>
              </a:rPr>
              <a:t>Using Logical and Relational operators : &lt;, &lt;=, &gt;, &gt;=, = =, !=, &amp;&amp;, ||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Display fields of specified lines (e.g. 2 to 4) using built-in variable NR (record number).</a:t>
            </a:r>
            <a:endParaRPr lang="en-IN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‘NR= = 2, NR= = 4 {print $1,$2}’ emp.dat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Display name and department of all engineers.</a:t>
            </a:r>
            <a:endParaRPr lang="en-IN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‘$2!= =“Engineer” {print $1,$3}’ emp.dat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Display name, department, and salary of employees who are either engineers or operators.</a:t>
            </a:r>
            <a:endParaRPr lang="en-IN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‘$2= =“Engineer” || $2= = “Operator” {print $1, $3, $4}’ emp.dat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Display employees with salary between 30000 and 50000.</a:t>
            </a:r>
            <a:endParaRPr lang="en-IN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‘$4&gt;=30000 &amp;&amp; $4&lt;=50000 {print $0}’ emp.dat</a:t>
            </a:r>
          </a:p>
          <a:p>
            <a:pPr>
              <a:spcBef>
                <a:spcPts val="300"/>
              </a:spcBef>
            </a:pPr>
            <a:r>
              <a:rPr lang="en-US" sz="2000" b="1" dirty="0"/>
              <a:t>Example</a:t>
            </a:r>
            <a:r>
              <a:rPr lang="en-US" sz="2000" dirty="0"/>
              <a:t>:  Display engineers or  managers who get salary greater that 40000. </a:t>
            </a:r>
            <a:endParaRPr lang="en-IN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$ </a:t>
            </a:r>
            <a:r>
              <a:rPr lang="en-US" sz="2000" b="1" dirty="0" err="1">
                <a:solidFill>
                  <a:srgbClr val="FF0000"/>
                </a:solidFill>
              </a:rPr>
              <a:t>awk</a:t>
            </a:r>
            <a:r>
              <a:rPr lang="en-US" sz="2000" b="1" dirty="0">
                <a:solidFill>
                  <a:srgbClr val="FF0000"/>
                </a:solidFill>
              </a:rPr>
              <a:t> ‘($2= =“Engineer” || $2= = “Manager” ) &amp;&amp; $4&gt;40000 {print $0}’ emp.dat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Jain (Deemed-to-be University), Department of BCA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9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1D5D27-585B-4866-94A0-F0B3ECE8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045"/>
            <a:ext cx="10144027" cy="4119514"/>
          </a:xfrm>
        </p:spPr>
        <p:txBody>
          <a:bodyPr>
            <a:normAutofit/>
          </a:bodyPr>
          <a:lstStyle/>
          <a:p>
            <a:pPr algn="ctr"/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questions…?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Jain (Deemed-to-be University), Department of BCA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93E8C-417D-409F-980C-1BF59389D040}" type="slidenum">
              <a:rPr lang="en-IN" smtClean="0"/>
              <a:t>5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85" y="292717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0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3729</TotalTime>
  <Words>614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Theme1</vt:lpstr>
      <vt:lpstr>Custom Design</vt:lpstr>
      <vt:lpstr>School of Computer Science &amp; IT  Department of BCA</vt:lpstr>
      <vt:lpstr>Session -13</vt:lpstr>
      <vt:lpstr>Advanced Filter Command: awk</vt:lpstr>
      <vt:lpstr>PowerPoint Presentation</vt:lpstr>
      <vt:lpstr> THANK YOU  Any questions…?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dc:creator>M Dutta</dc:creator>
  <cp:lastModifiedBy>Ananta Ojha</cp:lastModifiedBy>
  <cp:revision>521</cp:revision>
  <dcterms:created xsi:type="dcterms:W3CDTF">2020-04-29T14:56:43Z</dcterms:created>
  <dcterms:modified xsi:type="dcterms:W3CDTF">2020-09-28T02:29:15Z</dcterms:modified>
</cp:coreProperties>
</file>