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notesMasterIdLst>
    <p:notesMasterId r:id="rId9"/>
  </p:notesMasterIdLst>
  <p:sldIdLst>
    <p:sldId id="399" r:id="rId3"/>
    <p:sldId id="400" r:id="rId4"/>
    <p:sldId id="410" r:id="rId5"/>
    <p:sldId id="411" r:id="rId6"/>
    <p:sldId id="412" r:id="rId7"/>
    <p:sldId id="29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 Dutta" initials="MD" lastIdx="1" clrIdx="0">
    <p:extLst>
      <p:ext uri="{19B8F6BF-5375-455C-9EA6-DF929625EA0E}">
        <p15:presenceInfo xmlns:p15="http://schemas.microsoft.com/office/powerpoint/2012/main" userId="b2a02bd806a326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08" autoAdjust="0"/>
    <p:restoredTop sz="94660"/>
  </p:normalViewPr>
  <p:slideViewPr>
    <p:cSldViewPr snapToGrid="0">
      <p:cViewPr varScale="1">
        <p:scale>
          <a:sx n="82" d="100"/>
          <a:sy n="82" d="100"/>
        </p:scale>
        <p:origin x="437" y="5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470AC6-4411-4DD1-86D9-7A8854C25663}" type="datetimeFigureOut">
              <a:rPr lang="en-IN" smtClean="0"/>
              <a:t>30-09-2020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4AA98B-BCE1-4F73-A511-223A3E5BB9D3}" type="slidenum">
              <a:rPr lang="en-IN" smtClean="0"/>
              <a:t>‹#›</a:t>
            </a:fld>
            <a:endParaRPr lang="en-IN"/>
          </a:p>
        </p:txBody>
      </p:sp>
    </p:spTree>
    <p:extLst>
      <p:ext uri="{BB962C8B-B14F-4D97-AF65-F5344CB8AC3E}">
        <p14:creationId xmlns:p14="http://schemas.microsoft.com/office/powerpoint/2010/main" val="112840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r>
              <a:rPr lang="en-US"/>
              <a:t>Jain (Deemed-to-be University), Department of BCA</a:t>
            </a:r>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993E8C-417D-409F-980C-1BF59389D040}"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a:t>Jain (Deemed-to-be University), Department of BCA</a:t>
            </a:r>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993E8C-417D-409F-980C-1BF59389D04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a:t>Jain (Deemed-to-be University), Department of BCA</a:t>
            </a:r>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993E8C-417D-409F-980C-1BF59389D040}"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US"/>
              <a:t>Jain (Deemed-to-be University), Department of BCA</a:t>
            </a:r>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993E8C-417D-409F-980C-1BF59389D040}"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US"/>
              <a:t>Jain (Deemed-to-be University), Department of BCA</a:t>
            </a:r>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993E8C-417D-409F-980C-1BF59389D040}"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US"/>
              <a:t>Jain (Deemed-to-be University), Department of BCA</a:t>
            </a:r>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993E8C-417D-409F-980C-1BF59389D040}"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a:t>Jain (Deemed-to-be University), Department of BCA</a:t>
            </a:r>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993E8C-417D-409F-980C-1BF59389D040}"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a:t>Jain (Deemed-to-be University), Department of BCA</a:t>
            </a:r>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993E8C-417D-409F-980C-1BF59389D040}"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Jain (Deemed-to-be University), Department of BCA</a:t>
            </a:r>
          </a:p>
        </p:txBody>
      </p:sp>
      <p:sp>
        <p:nvSpPr>
          <p:cNvPr id="6" name="Slide Number Placeholder 5"/>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33222991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Jain (Deemed-to-be University), Department of BCA</a:t>
            </a:r>
          </a:p>
        </p:txBody>
      </p:sp>
      <p:sp>
        <p:nvSpPr>
          <p:cNvPr id="6" name="Slide Number Placeholder 5"/>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24427453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Jain (Deemed-to-be University), Department of BCA</a:t>
            </a:r>
          </a:p>
        </p:txBody>
      </p:sp>
      <p:sp>
        <p:nvSpPr>
          <p:cNvPr id="6" name="Slide Number Placeholder 5"/>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2146589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lvl1pPr algn="just">
              <a:defRPr>
                <a:latin typeface="Times New Roman" pitchFamily="18" charset="0"/>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a:t>Jain (Deemed-to-be University), Department of BCA</a:t>
            </a:r>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993E8C-417D-409F-980C-1BF59389D040}"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Jain (Deemed-to-be University), Department of BCA</a:t>
            </a:r>
          </a:p>
        </p:txBody>
      </p:sp>
      <p:sp>
        <p:nvSpPr>
          <p:cNvPr id="7" name="Slide Number Placeholder 6"/>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9891547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Jain (Deemed-to-be University), Department of BCA</a:t>
            </a:r>
          </a:p>
        </p:txBody>
      </p:sp>
      <p:sp>
        <p:nvSpPr>
          <p:cNvPr id="9" name="Slide Number Placeholder 8"/>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24072330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Jain (Deemed-to-be University), Department of BCA</a:t>
            </a:r>
          </a:p>
        </p:txBody>
      </p:sp>
      <p:sp>
        <p:nvSpPr>
          <p:cNvPr id="5" name="Slide Number Placeholder 4"/>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41865244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Jain (Deemed-to-be University), Department of BCA</a:t>
            </a:r>
          </a:p>
        </p:txBody>
      </p:sp>
      <p:sp>
        <p:nvSpPr>
          <p:cNvPr id="4" name="Slide Number Placeholder 3"/>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15719188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Jain (Deemed-to-be University), Department of BCA</a:t>
            </a:r>
          </a:p>
        </p:txBody>
      </p:sp>
      <p:sp>
        <p:nvSpPr>
          <p:cNvPr id="7" name="Slide Number Placeholder 6"/>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32379435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Jain (Deemed-to-be University), Department of BCA</a:t>
            </a:r>
          </a:p>
        </p:txBody>
      </p:sp>
      <p:sp>
        <p:nvSpPr>
          <p:cNvPr id="7" name="Slide Number Placeholder 6"/>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11479778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Jain (Deemed-to-be University), Department of BCA</a:t>
            </a:r>
          </a:p>
        </p:txBody>
      </p:sp>
      <p:sp>
        <p:nvSpPr>
          <p:cNvPr id="6" name="Slide Number Placeholder 5"/>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22934569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Jain (Deemed-to-be University), Department of BCA</a:t>
            </a:r>
          </a:p>
        </p:txBody>
      </p:sp>
      <p:sp>
        <p:nvSpPr>
          <p:cNvPr id="6" name="Slide Number Placeholder 5"/>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365605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a:t>Jain (Deemed-to-be University), Department of BCA</a:t>
            </a:r>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993E8C-417D-409F-980C-1BF59389D04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US"/>
              <a:t>Jain (Deemed-to-be University), Department of BCA</a:t>
            </a:r>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993E8C-417D-409F-980C-1BF59389D04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r>
              <a:rPr lang="en-US"/>
              <a:t>Jain (Deemed-to-be University), Department of BCA</a:t>
            </a:r>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993E8C-417D-409F-980C-1BF59389D04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r>
              <a:rPr lang="en-US"/>
              <a:t>Jain (Deemed-to-be University), Department of BCA</a:t>
            </a:r>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993E8C-417D-409F-980C-1BF59389D04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r>
              <a:rPr lang="en-US"/>
              <a:t>Jain (Deemed-to-be University), Department of BCA</a:t>
            </a:r>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993E8C-417D-409F-980C-1BF59389D04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US"/>
              <a:t>Jain (Deemed-to-be University), Department of BCA</a:t>
            </a:r>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993E8C-417D-409F-980C-1BF59389D04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US"/>
              <a:t>Jain (Deemed-to-be University), Department of BCA</a:t>
            </a:r>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993E8C-417D-409F-980C-1BF59389D04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Jain (Deemed-to-be University), Department of BCA</a:t>
            </a:r>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993E8C-417D-409F-980C-1BF59389D04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Jain (Deemed-to-be University), Department of BCA</a:t>
            </a:r>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51E63-B61D-4219-A760-CAA95A64B0CE}" type="slidenum">
              <a:rPr lang="en-US" smtClean="0"/>
              <a:t>‹#›</a:t>
            </a:fld>
            <a:endParaRPr lang="en-US"/>
          </a:p>
        </p:txBody>
      </p:sp>
    </p:spTree>
    <p:extLst>
      <p:ext uri="{BB962C8B-B14F-4D97-AF65-F5344CB8AC3E}">
        <p14:creationId xmlns:p14="http://schemas.microsoft.com/office/powerpoint/2010/main" val="87877348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F807E-52CF-46B9-A50F-DD0A9412D47C}"/>
              </a:ext>
            </a:extLst>
          </p:cNvPr>
          <p:cNvSpPr>
            <a:spLocks noGrp="1"/>
          </p:cNvSpPr>
          <p:nvPr>
            <p:ph type="ctrTitle"/>
          </p:nvPr>
        </p:nvSpPr>
        <p:spPr>
          <a:xfrm>
            <a:off x="1524000" y="1461155"/>
            <a:ext cx="9144000" cy="900587"/>
          </a:xfrm>
        </p:spPr>
        <p:txBody>
          <a:bodyPr>
            <a:normAutofit fontScale="90000"/>
          </a:bodyPr>
          <a:lstStyle/>
          <a:p>
            <a:pPr algn="ctr"/>
            <a:r>
              <a:rPr lang="en-IN" sz="3200" b="1" dirty="0">
                <a:latin typeface="Times New Roman" panose="02020603050405020304" pitchFamily="18" charset="0"/>
                <a:cs typeface="Times New Roman" panose="02020603050405020304" pitchFamily="18" charset="0"/>
              </a:rPr>
              <a:t>School of Computer Science &amp; IT</a:t>
            </a: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Department of BCA</a:t>
            </a:r>
          </a:p>
        </p:txBody>
      </p:sp>
      <p:sp>
        <p:nvSpPr>
          <p:cNvPr id="3" name="Subtitle 2">
            <a:extLst>
              <a:ext uri="{FF2B5EF4-FFF2-40B4-BE49-F238E27FC236}">
                <a16:creationId xmlns:a16="http://schemas.microsoft.com/office/drawing/2014/main" id="{B6E9A171-80E0-4AD4-9463-4D7207E71F44}"/>
              </a:ext>
            </a:extLst>
          </p:cNvPr>
          <p:cNvSpPr>
            <a:spLocks noGrp="1"/>
          </p:cNvSpPr>
          <p:nvPr>
            <p:ph type="subTitle" idx="1"/>
          </p:nvPr>
        </p:nvSpPr>
        <p:spPr>
          <a:xfrm>
            <a:off x="2589213" y="3895595"/>
            <a:ext cx="8915399" cy="2008067"/>
          </a:xfrm>
        </p:spPr>
        <p:txBody>
          <a:bodyPr>
            <a:normAutofit fontScale="92500"/>
          </a:bodyPr>
          <a:lstStyle/>
          <a:p>
            <a:r>
              <a:rPr lang="en-US" sz="3600" b="1" dirty="0">
                <a:solidFill>
                  <a:schemeClr val="accent1">
                    <a:lumMod val="75000"/>
                  </a:schemeClr>
                </a:solidFill>
                <a:latin typeface="Times New Roman" panose="02020603050405020304" pitchFamily="18" charset="0"/>
                <a:cs typeface="Times New Roman" panose="02020603050405020304" pitchFamily="18" charset="0"/>
              </a:rPr>
              <a:t>INTRODUCTION TO LINUX(</a:t>
            </a:r>
            <a:r>
              <a:rPr lang="en-US" sz="3600" b="1" dirty="0">
                <a:solidFill>
                  <a:srgbClr val="002060"/>
                </a:solidFill>
                <a:latin typeface="Times New Roman" panose="02020603050405020304" pitchFamily="18" charset="0"/>
                <a:cs typeface="Times New Roman" panose="02020603050405020304" pitchFamily="18" charset="0"/>
              </a:rPr>
              <a:t>20BCA1C06</a:t>
            </a:r>
            <a:r>
              <a:rPr lang="en-US" sz="3600" b="1" dirty="0">
                <a:solidFill>
                  <a:schemeClr val="accent1">
                    <a:lumMod val="75000"/>
                  </a:schemeClr>
                </a:solidFill>
                <a:latin typeface="Times New Roman" panose="02020603050405020304" pitchFamily="18" charset="0"/>
                <a:cs typeface="Times New Roman" panose="02020603050405020304" pitchFamily="18" charset="0"/>
              </a:rPr>
              <a:t>)</a:t>
            </a:r>
          </a:p>
          <a:p>
            <a:r>
              <a:rPr lang="en-US" sz="3200" b="1" dirty="0">
                <a:solidFill>
                  <a:schemeClr val="accent1">
                    <a:lumMod val="75000"/>
                  </a:schemeClr>
                </a:solidFill>
                <a:latin typeface="Times New Roman" panose="02020603050405020304" pitchFamily="18" charset="0"/>
                <a:cs typeface="Times New Roman" panose="02020603050405020304" pitchFamily="18" charset="0"/>
              </a:rPr>
              <a:t>MODULE 1:</a:t>
            </a:r>
            <a:r>
              <a:rPr lang="en-US" sz="2800" b="1" dirty="0">
                <a:solidFill>
                  <a:schemeClr val="accent1">
                    <a:lumMod val="75000"/>
                  </a:schemeClr>
                </a:solidFill>
                <a:latin typeface="Times New Roman" panose="02020603050405020304" pitchFamily="18" charset="0"/>
                <a:cs typeface="Times New Roman" panose="02020603050405020304" pitchFamily="18" charset="0"/>
              </a:rPr>
              <a:t> </a:t>
            </a:r>
            <a:r>
              <a:rPr lang="en-US" sz="2600" b="1" dirty="0">
                <a:solidFill>
                  <a:schemeClr val="accent1">
                    <a:lumMod val="75000"/>
                  </a:schemeClr>
                </a:solidFill>
                <a:latin typeface="Times New Roman" panose="02020603050405020304" pitchFamily="18" charset="0"/>
                <a:cs typeface="Times New Roman" panose="02020603050405020304" pitchFamily="18" charset="0"/>
              </a:rPr>
              <a:t>INTRODUCTION TO LINUX COMMANDS</a:t>
            </a:r>
          </a:p>
          <a:p>
            <a:r>
              <a:rPr lang="en-IN" sz="3200" b="1" dirty="0">
                <a:solidFill>
                  <a:srgbClr val="FF0000"/>
                </a:solidFill>
                <a:latin typeface="Times New Roman" pitchFamily="18" charset="0"/>
                <a:cs typeface="Times New Roman" pitchFamily="18" charset="0"/>
              </a:rPr>
              <a:t>       </a:t>
            </a:r>
            <a:r>
              <a:rPr lang="en-IN" sz="3200" b="1" dirty="0">
                <a:solidFill>
                  <a:schemeClr val="accent1"/>
                </a:solidFill>
                <a:latin typeface="Times New Roman" pitchFamily="18" charset="0"/>
                <a:cs typeface="Times New Roman" pitchFamily="18" charset="0"/>
              </a:rPr>
              <a:t>Faculty : </a:t>
            </a:r>
            <a:r>
              <a:rPr lang="en-IN" sz="3200" b="1" dirty="0" err="1">
                <a:solidFill>
                  <a:schemeClr val="accent1"/>
                </a:solidFill>
                <a:latin typeface="Times New Roman" pitchFamily="18" charset="0"/>
                <a:cs typeface="Times New Roman" pitchFamily="18" charset="0"/>
              </a:rPr>
              <a:t>Dr.</a:t>
            </a:r>
            <a:r>
              <a:rPr lang="en-IN" sz="3200" b="1" dirty="0">
                <a:solidFill>
                  <a:schemeClr val="accent1"/>
                </a:solidFill>
                <a:latin typeface="Times New Roman" pitchFamily="18" charset="0"/>
                <a:cs typeface="Times New Roman" pitchFamily="18" charset="0"/>
              </a:rPr>
              <a:t> </a:t>
            </a:r>
            <a:r>
              <a:rPr lang="en-IN" sz="3200" b="1" dirty="0" err="1">
                <a:solidFill>
                  <a:schemeClr val="accent1"/>
                </a:solidFill>
                <a:latin typeface="Times New Roman" pitchFamily="18" charset="0"/>
                <a:cs typeface="Times New Roman" pitchFamily="18" charset="0"/>
              </a:rPr>
              <a:t>Ananta</a:t>
            </a:r>
            <a:r>
              <a:rPr lang="en-IN" sz="3200" b="1" dirty="0">
                <a:solidFill>
                  <a:schemeClr val="accent1"/>
                </a:solidFill>
                <a:latin typeface="Times New Roman" pitchFamily="18" charset="0"/>
                <a:cs typeface="Times New Roman" pitchFamily="18" charset="0"/>
              </a:rPr>
              <a:t> </a:t>
            </a:r>
            <a:r>
              <a:rPr lang="en-IN" sz="3200" b="1" dirty="0" err="1">
                <a:solidFill>
                  <a:schemeClr val="accent1"/>
                </a:solidFill>
                <a:latin typeface="Times New Roman" pitchFamily="18" charset="0"/>
                <a:cs typeface="Times New Roman" pitchFamily="18" charset="0"/>
              </a:rPr>
              <a:t>Ojha</a:t>
            </a:r>
            <a:endParaRPr lang="en-IN" sz="3200" b="1" dirty="0">
              <a:solidFill>
                <a:schemeClr val="accent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a:t>Jain (Deemed-to-be University), Department of BCA</a:t>
            </a:r>
            <a:endParaRPr lang="en-IN"/>
          </a:p>
        </p:txBody>
      </p:sp>
      <p:sp>
        <p:nvSpPr>
          <p:cNvPr id="7" name="Slide Number Placeholder 6"/>
          <p:cNvSpPr>
            <a:spLocks noGrp="1"/>
          </p:cNvSpPr>
          <p:nvPr>
            <p:ph type="sldNum" sz="quarter" idx="12"/>
          </p:nvPr>
        </p:nvSpPr>
        <p:spPr/>
        <p:txBody>
          <a:bodyPr/>
          <a:lstStyle/>
          <a:p>
            <a:r>
              <a:rPr lang="en-IN" dirty="0"/>
              <a:t>1</a:t>
            </a:r>
          </a:p>
        </p:txBody>
      </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5978" y="0"/>
            <a:ext cx="2096022" cy="63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C:\Users\Ameen\Downloads\WhatsApp Image 2020-08-12 at 8.54.12 AM.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777" y="0"/>
            <a:ext cx="3319738" cy="63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992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7682"/>
            <a:ext cx="10515600" cy="964504"/>
          </a:xfrm>
        </p:spPr>
        <p:txBody>
          <a:bodyPr/>
          <a:lstStyle/>
          <a:p>
            <a:r>
              <a:rPr lang="en-US" dirty="0">
                <a:latin typeface="Arial Black" pitchFamily="34" charset="0"/>
              </a:rPr>
              <a:t>Session -14</a:t>
            </a:r>
          </a:p>
        </p:txBody>
      </p:sp>
      <p:sp>
        <p:nvSpPr>
          <p:cNvPr id="3" name="Content Placeholder 2"/>
          <p:cNvSpPr>
            <a:spLocks noGrp="1"/>
          </p:cNvSpPr>
          <p:nvPr>
            <p:ph idx="1"/>
          </p:nvPr>
        </p:nvSpPr>
        <p:spPr>
          <a:xfrm>
            <a:off x="1702676" y="1177447"/>
            <a:ext cx="9651124" cy="4999516"/>
          </a:xfrm>
        </p:spPr>
        <p:txBody>
          <a:bodyPr>
            <a:normAutofit/>
          </a:bodyPr>
          <a:lstStyle/>
          <a:p>
            <a:pPr>
              <a:buFont typeface="Wingdings" pitchFamily="2" charset="2"/>
              <a:buChar char="Ø"/>
            </a:pPr>
            <a:endParaRPr lang="en-US" sz="2400" dirty="0">
              <a:latin typeface="Times New Roman" pitchFamily="18" charset="0"/>
              <a:cs typeface="Times New Roman" pitchFamily="18" charset="0"/>
            </a:endParaRPr>
          </a:p>
          <a:p>
            <a:pPr>
              <a:buFont typeface="Wingdings" pitchFamily="2" charset="2"/>
              <a:buChar char="Ø"/>
            </a:pPr>
            <a:r>
              <a:rPr lang="en-US" sz="2400" b="1" dirty="0">
                <a:solidFill>
                  <a:schemeClr val="accent5">
                    <a:lumMod val="50000"/>
                  </a:schemeClr>
                </a:solidFill>
              </a:rPr>
              <a:t>Commonly Used Commands</a:t>
            </a:r>
          </a:p>
          <a:p>
            <a:pPr lvl="1">
              <a:buFont typeface="Wingdings" pitchFamily="2" charset="2"/>
              <a:buChar char="Ø"/>
            </a:pPr>
            <a:r>
              <a:rPr lang="en-US" sz="2200" b="1" dirty="0">
                <a:solidFill>
                  <a:schemeClr val="accent5">
                    <a:lumMod val="50000"/>
                  </a:schemeClr>
                </a:solidFill>
              </a:rPr>
              <a:t>File Comparison Commands</a:t>
            </a:r>
          </a:p>
          <a:p>
            <a:pPr lvl="2">
              <a:buFont typeface="Wingdings" pitchFamily="2" charset="2"/>
              <a:buChar char="Ø"/>
            </a:pPr>
            <a:r>
              <a:rPr lang="en-US" sz="2000" b="1" dirty="0" err="1">
                <a:solidFill>
                  <a:schemeClr val="accent5">
                    <a:lumMod val="50000"/>
                  </a:schemeClr>
                </a:solidFill>
              </a:rPr>
              <a:t>cmp</a:t>
            </a:r>
            <a:r>
              <a:rPr lang="en-US" sz="2000" b="1" dirty="0">
                <a:solidFill>
                  <a:schemeClr val="accent5">
                    <a:lumMod val="50000"/>
                  </a:schemeClr>
                </a:solidFill>
              </a:rPr>
              <a:t>, comm, diff</a:t>
            </a:r>
            <a:endParaRPr lang="en-US" sz="1800" b="1" dirty="0">
              <a:solidFill>
                <a:schemeClr val="accent5">
                  <a:lumMod val="50000"/>
                </a:schemeClr>
              </a:solidFill>
            </a:endParaRPr>
          </a:p>
          <a:p>
            <a:pPr lvl="1">
              <a:buFont typeface="Wingdings" pitchFamily="2" charset="2"/>
              <a:buChar char="Ø"/>
            </a:pPr>
            <a:r>
              <a:rPr lang="en-US" sz="2000" b="1" dirty="0">
                <a:solidFill>
                  <a:schemeClr val="accent5">
                    <a:lumMod val="50000"/>
                  </a:schemeClr>
                </a:solidFill>
              </a:rPr>
              <a:t>Disk Related Commands</a:t>
            </a:r>
          </a:p>
          <a:p>
            <a:pPr lvl="2">
              <a:buFont typeface="Wingdings" pitchFamily="2" charset="2"/>
              <a:buChar char="Ø"/>
            </a:pPr>
            <a:r>
              <a:rPr lang="en-US" sz="1800" b="1" dirty="0">
                <a:solidFill>
                  <a:schemeClr val="accent5">
                    <a:lumMod val="50000"/>
                  </a:schemeClr>
                </a:solidFill>
              </a:rPr>
              <a:t>df, du</a:t>
            </a:r>
          </a:p>
          <a:p>
            <a:pPr>
              <a:buFont typeface="Wingdings" pitchFamily="2" charset="2"/>
              <a:buChar char="Ø"/>
            </a:pPr>
            <a:endParaRPr lang="en-US" dirty="0"/>
          </a:p>
          <a:p>
            <a:pPr>
              <a:buFont typeface="Wingdings" pitchFamily="2" charset="2"/>
              <a:buChar char="Ø"/>
            </a:pPr>
            <a:endParaRPr lang="en-US" dirty="0"/>
          </a:p>
        </p:txBody>
      </p:sp>
      <p:sp>
        <p:nvSpPr>
          <p:cNvPr id="5" name="Footer Placeholder 4"/>
          <p:cNvSpPr>
            <a:spLocks noGrp="1"/>
          </p:cNvSpPr>
          <p:nvPr>
            <p:ph type="ftr" sz="quarter" idx="11"/>
          </p:nvPr>
        </p:nvSpPr>
        <p:spPr/>
        <p:txBody>
          <a:bodyPr/>
          <a:lstStyle/>
          <a:p>
            <a:r>
              <a:rPr lang="en-US"/>
              <a:t>Jain (Deemed-to-be University), Department of BCA</a:t>
            </a:r>
            <a:endParaRPr lang="en-IN"/>
          </a:p>
        </p:txBody>
      </p:sp>
      <p:sp>
        <p:nvSpPr>
          <p:cNvPr id="6" name="Slide Number Placeholder 5"/>
          <p:cNvSpPr>
            <a:spLocks noGrp="1"/>
          </p:cNvSpPr>
          <p:nvPr>
            <p:ph type="sldNum" sz="quarter" idx="12"/>
          </p:nvPr>
        </p:nvSpPr>
        <p:spPr/>
        <p:txBody>
          <a:bodyPr/>
          <a:lstStyle/>
          <a:p>
            <a:r>
              <a:rPr lang="en-IN" dirty="0"/>
              <a:t>2</a:t>
            </a:r>
          </a:p>
        </p:txBody>
      </p:sp>
    </p:spTree>
    <p:extLst>
      <p:ext uri="{BB962C8B-B14F-4D97-AF65-F5344CB8AC3E}">
        <p14:creationId xmlns:p14="http://schemas.microsoft.com/office/powerpoint/2010/main" val="91922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8442" y="551793"/>
            <a:ext cx="8623738" cy="472967"/>
          </a:xfrm>
        </p:spPr>
        <p:txBody>
          <a:bodyPr>
            <a:normAutofit fontScale="90000"/>
          </a:bodyPr>
          <a:lstStyle/>
          <a:p>
            <a:r>
              <a:rPr lang="en-IN" sz="3200" b="1" dirty="0"/>
              <a:t>Comparing Files</a:t>
            </a:r>
          </a:p>
        </p:txBody>
      </p:sp>
      <p:sp>
        <p:nvSpPr>
          <p:cNvPr id="3" name="Content Placeholder 2"/>
          <p:cNvSpPr>
            <a:spLocks noGrp="1"/>
          </p:cNvSpPr>
          <p:nvPr>
            <p:ph idx="1"/>
          </p:nvPr>
        </p:nvSpPr>
        <p:spPr>
          <a:xfrm>
            <a:off x="1061546" y="1166648"/>
            <a:ext cx="11014840" cy="5092262"/>
          </a:xfrm>
        </p:spPr>
        <p:txBody>
          <a:bodyPr>
            <a:noAutofit/>
          </a:bodyPr>
          <a:lstStyle/>
          <a:p>
            <a:pPr marL="0" indent="0">
              <a:spcBef>
                <a:spcPts val="300"/>
              </a:spcBef>
              <a:buNone/>
            </a:pPr>
            <a:r>
              <a:rPr lang="en-IN" sz="2400" b="1" dirty="0" err="1">
                <a:solidFill>
                  <a:srgbClr val="7030A0"/>
                </a:solidFill>
              </a:rPr>
              <a:t>cmp</a:t>
            </a:r>
            <a:r>
              <a:rPr lang="en-IN" sz="2400" b="1" dirty="0">
                <a:solidFill>
                  <a:srgbClr val="7030A0"/>
                </a:solidFill>
              </a:rPr>
              <a:t>: </a:t>
            </a:r>
            <a:r>
              <a:rPr lang="en-IN" sz="2400" dirty="0">
                <a:solidFill>
                  <a:srgbClr val="7030A0"/>
                </a:solidFill>
              </a:rPr>
              <a:t>The </a:t>
            </a:r>
            <a:r>
              <a:rPr lang="en-IN" sz="2400" dirty="0" err="1">
                <a:solidFill>
                  <a:srgbClr val="7030A0"/>
                </a:solidFill>
              </a:rPr>
              <a:t>cmp</a:t>
            </a:r>
            <a:r>
              <a:rPr lang="en-IN" sz="2400" dirty="0">
                <a:solidFill>
                  <a:srgbClr val="7030A0"/>
                </a:solidFill>
              </a:rPr>
              <a:t> </a:t>
            </a:r>
            <a:r>
              <a:rPr lang="en-US" sz="2400" dirty="0">
                <a:solidFill>
                  <a:srgbClr val="7030A0"/>
                </a:solidFill>
              </a:rPr>
              <a:t>(</a:t>
            </a:r>
            <a:r>
              <a:rPr lang="en-US" sz="2400" b="1" dirty="0">
                <a:solidFill>
                  <a:srgbClr val="7030A0"/>
                </a:solidFill>
              </a:rPr>
              <a:t>c</a:t>
            </a:r>
            <a:r>
              <a:rPr lang="en-US" sz="2400" dirty="0">
                <a:solidFill>
                  <a:srgbClr val="7030A0"/>
                </a:solidFill>
              </a:rPr>
              <a:t>o</a:t>
            </a:r>
            <a:r>
              <a:rPr lang="en-US" sz="2400" b="1" dirty="0">
                <a:solidFill>
                  <a:srgbClr val="7030A0"/>
                </a:solidFill>
              </a:rPr>
              <a:t>mp</a:t>
            </a:r>
            <a:r>
              <a:rPr lang="en-US" sz="2400" dirty="0">
                <a:solidFill>
                  <a:srgbClr val="7030A0"/>
                </a:solidFill>
              </a:rPr>
              <a:t>are) command is used to check if two files are identical in all respects. It displays the difference on the standard output device. If two file are identical, then it becomes silent, display nothing. The files are </a:t>
            </a:r>
            <a:r>
              <a:rPr lang="en-US" sz="2400" dirty="0">
                <a:solidFill>
                  <a:srgbClr val="00B0F0"/>
                </a:solidFill>
              </a:rPr>
              <a:t>compared byte by byte</a:t>
            </a:r>
            <a:r>
              <a:rPr lang="en-US" sz="2400" dirty="0">
                <a:solidFill>
                  <a:srgbClr val="7030A0"/>
                </a:solidFill>
              </a:rPr>
              <a:t>. The differing characters are displayed in ASCII octal value.</a:t>
            </a:r>
          </a:p>
          <a:p>
            <a:pPr lvl="1">
              <a:spcBef>
                <a:spcPts val="300"/>
              </a:spcBef>
            </a:pPr>
            <a:r>
              <a:rPr lang="en-US" sz="2400" b="1" dirty="0"/>
              <a:t>Syntax</a:t>
            </a:r>
            <a:r>
              <a:rPr lang="en-US" sz="2400" dirty="0"/>
              <a:t>: </a:t>
            </a:r>
            <a:r>
              <a:rPr lang="en-US" sz="2400" b="1" dirty="0" err="1">
                <a:solidFill>
                  <a:srgbClr val="FF0000"/>
                </a:solidFill>
              </a:rPr>
              <a:t>cmp</a:t>
            </a:r>
            <a:r>
              <a:rPr lang="en-US" sz="2400" b="1" dirty="0">
                <a:solidFill>
                  <a:srgbClr val="FF0000"/>
                </a:solidFill>
              </a:rPr>
              <a:t> [option] file1 file2</a:t>
            </a:r>
          </a:p>
          <a:p>
            <a:pPr>
              <a:spcBef>
                <a:spcPts val="300"/>
              </a:spcBef>
            </a:pPr>
            <a:r>
              <a:rPr lang="en-US" sz="2400" b="1" dirty="0"/>
              <a:t>Example</a:t>
            </a:r>
            <a:r>
              <a:rPr lang="en-US" sz="2400" dirty="0"/>
              <a:t>: Display the first occurrence of character mismatch, the byte number and line number.</a:t>
            </a:r>
            <a:endParaRPr lang="en-IN" sz="2400" dirty="0"/>
          </a:p>
          <a:p>
            <a:pPr lvl="1">
              <a:spcBef>
                <a:spcPts val="300"/>
              </a:spcBef>
            </a:pPr>
            <a:r>
              <a:rPr lang="en-US" sz="2400" dirty="0"/>
              <a:t>$ </a:t>
            </a:r>
            <a:r>
              <a:rPr lang="en-US" sz="2400" b="1" dirty="0" err="1">
                <a:solidFill>
                  <a:srgbClr val="FF0000"/>
                </a:solidFill>
              </a:rPr>
              <a:t>cmp</a:t>
            </a:r>
            <a:r>
              <a:rPr lang="en-US" sz="2400" b="1" dirty="0">
                <a:solidFill>
                  <a:srgbClr val="FF0000"/>
                </a:solidFill>
              </a:rPr>
              <a:t> note1 note2</a:t>
            </a:r>
          </a:p>
          <a:p>
            <a:pPr>
              <a:spcBef>
                <a:spcPts val="300"/>
              </a:spcBef>
            </a:pPr>
            <a:r>
              <a:rPr lang="en-US" sz="2400" b="1" dirty="0"/>
              <a:t>Example</a:t>
            </a:r>
            <a:r>
              <a:rPr lang="en-US" sz="2400" dirty="0"/>
              <a:t>: Display the detailed list of the byte number and differing bytes in octal for each character that differs in both the files. </a:t>
            </a:r>
            <a:endParaRPr lang="en-IN" sz="2400" dirty="0"/>
          </a:p>
          <a:p>
            <a:pPr lvl="1">
              <a:spcBef>
                <a:spcPts val="300"/>
              </a:spcBef>
            </a:pPr>
            <a:r>
              <a:rPr lang="en-US" sz="2400" dirty="0"/>
              <a:t>$ </a:t>
            </a:r>
            <a:r>
              <a:rPr lang="en-US" sz="2400" b="1" dirty="0" err="1">
                <a:solidFill>
                  <a:srgbClr val="FF0000"/>
                </a:solidFill>
              </a:rPr>
              <a:t>cmp</a:t>
            </a:r>
            <a:r>
              <a:rPr lang="en-US" sz="2400" b="1" dirty="0">
                <a:solidFill>
                  <a:srgbClr val="FF0000"/>
                </a:solidFill>
              </a:rPr>
              <a:t> –l note1 note2</a:t>
            </a:r>
          </a:p>
          <a:p>
            <a:pPr lvl="1">
              <a:spcBef>
                <a:spcPts val="300"/>
              </a:spcBef>
            </a:pPr>
            <a:endParaRPr lang="en-US" sz="2000" b="1" dirty="0">
              <a:solidFill>
                <a:srgbClr val="FF0000"/>
              </a:solidFill>
            </a:endParaRPr>
          </a:p>
        </p:txBody>
      </p:sp>
      <p:sp>
        <p:nvSpPr>
          <p:cNvPr id="4" name="Footer Placeholder 3"/>
          <p:cNvSpPr>
            <a:spLocks noGrp="1"/>
          </p:cNvSpPr>
          <p:nvPr>
            <p:ph type="ftr" sz="quarter" idx="11"/>
          </p:nvPr>
        </p:nvSpPr>
        <p:spPr/>
        <p:txBody>
          <a:bodyPr/>
          <a:lstStyle/>
          <a:p>
            <a:r>
              <a:rPr lang="en-US" dirty="0"/>
              <a:t>Jain (Deemed-to-be University), Department of BCA</a:t>
            </a:r>
            <a:endParaRPr lang="en-IN" dirty="0"/>
          </a:p>
        </p:txBody>
      </p:sp>
      <p:sp>
        <p:nvSpPr>
          <p:cNvPr id="5" name="Slide Number Placeholder 4"/>
          <p:cNvSpPr>
            <a:spLocks noGrp="1"/>
          </p:cNvSpPr>
          <p:nvPr>
            <p:ph type="sldNum" sz="quarter" idx="12"/>
          </p:nvPr>
        </p:nvSpPr>
        <p:spPr/>
        <p:txBody>
          <a:bodyPr/>
          <a:lstStyle/>
          <a:p>
            <a:fld id="{6D993E8C-417D-409F-980C-1BF59389D040}" type="slidenum">
              <a:rPr lang="en-IN" smtClean="0"/>
              <a:t>3</a:t>
            </a:fld>
            <a:endParaRPr lang="en-IN"/>
          </a:p>
        </p:txBody>
      </p:sp>
    </p:spTree>
    <p:extLst>
      <p:ext uri="{BB962C8B-B14F-4D97-AF65-F5344CB8AC3E}">
        <p14:creationId xmlns:p14="http://schemas.microsoft.com/office/powerpoint/2010/main" val="3072447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1579" y="1324947"/>
            <a:ext cx="10925503" cy="4745271"/>
          </a:xfrm>
        </p:spPr>
        <p:txBody>
          <a:bodyPr>
            <a:normAutofit fontScale="70000" lnSpcReduction="20000"/>
          </a:bodyPr>
          <a:lstStyle/>
          <a:p>
            <a:pPr marL="0" indent="0">
              <a:spcBef>
                <a:spcPts val="300"/>
              </a:spcBef>
              <a:buNone/>
            </a:pPr>
            <a:r>
              <a:rPr lang="en-IN" sz="2400" b="1" dirty="0" err="1">
                <a:solidFill>
                  <a:srgbClr val="7030A0"/>
                </a:solidFill>
              </a:rPr>
              <a:t>comm</a:t>
            </a:r>
            <a:r>
              <a:rPr lang="en-IN" sz="2400" b="1" dirty="0">
                <a:solidFill>
                  <a:srgbClr val="7030A0"/>
                </a:solidFill>
              </a:rPr>
              <a:t>: </a:t>
            </a:r>
            <a:r>
              <a:rPr lang="en-IN" sz="2400" dirty="0">
                <a:solidFill>
                  <a:srgbClr val="7030A0"/>
                </a:solidFill>
              </a:rPr>
              <a:t>The </a:t>
            </a:r>
            <a:r>
              <a:rPr lang="en-IN" sz="2400" dirty="0" err="1">
                <a:solidFill>
                  <a:srgbClr val="7030A0"/>
                </a:solidFill>
              </a:rPr>
              <a:t>comm</a:t>
            </a:r>
            <a:r>
              <a:rPr lang="en-IN" sz="2400" dirty="0">
                <a:solidFill>
                  <a:srgbClr val="7030A0"/>
                </a:solidFill>
              </a:rPr>
              <a:t> </a:t>
            </a:r>
            <a:r>
              <a:rPr lang="en-US" sz="2400" dirty="0">
                <a:solidFill>
                  <a:srgbClr val="7030A0"/>
                </a:solidFill>
              </a:rPr>
              <a:t>(</a:t>
            </a:r>
            <a:r>
              <a:rPr lang="en-US" sz="2400" b="1" dirty="0">
                <a:solidFill>
                  <a:srgbClr val="7030A0"/>
                </a:solidFill>
              </a:rPr>
              <a:t>comm</a:t>
            </a:r>
            <a:r>
              <a:rPr lang="en-US" sz="2400" dirty="0">
                <a:solidFill>
                  <a:srgbClr val="7030A0"/>
                </a:solidFill>
              </a:rPr>
              <a:t>on) command </a:t>
            </a:r>
            <a:r>
              <a:rPr lang="en-US" sz="2400" b="1" dirty="0">
                <a:solidFill>
                  <a:srgbClr val="00B050"/>
                </a:solidFill>
              </a:rPr>
              <a:t>compares two sorted</a:t>
            </a:r>
            <a:r>
              <a:rPr lang="en-US" sz="2400" dirty="0">
                <a:solidFill>
                  <a:srgbClr val="7030A0"/>
                </a:solidFill>
              </a:rPr>
              <a:t> files </a:t>
            </a:r>
            <a:r>
              <a:rPr lang="en-US" sz="2400" dirty="0">
                <a:solidFill>
                  <a:srgbClr val="00B0F0"/>
                </a:solidFill>
              </a:rPr>
              <a:t>line by line </a:t>
            </a:r>
            <a:r>
              <a:rPr lang="en-US" sz="2400" dirty="0">
                <a:solidFill>
                  <a:srgbClr val="7030A0"/>
                </a:solidFill>
              </a:rPr>
              <a:t>and displays a 3 columnar output. First Column: lines unique to first file; Second column: lines unique to second file; Third column</a:t>
            </a:r>
            <a:r>
              <a:rPr lang="en-US" sz="2400">
                <a:solidFill>
                  <a:srgbClr val="7030A0"/>
                </a:solidFill>
              </a:rPr>
              <a:t>: lines </a:t>
            </a:r>
            <a:r>
              <a:rPr lang="en-US" sz="2400" dirty="0">
                <a:solidFill>
                  <a:srgbClr val="7030A0"/>
                </a:solidFill>
              </a:rPr>
              <a:t>common to both file. </a:t>
            </a:r>
          </a:p>
          <a:p>
            <a:pPr marL="0" indent="0">
              <a:spcBef>
                <a:spcPts val="300"/>
              </a:spcBef>
              <a:buNone/>
            </a:pPr>
            <a:r>
              <a:rPr lang="en-US" sz="2400" b="1" dirty="0"/>
              <a:t>Syntax</a:t>
            </a:r>
            <a:r>
              <a:rPr lang="en-US" sz="2400" dirty="0"/>
              <a:t>: </a:t>
            </a:r>
            <a:r>
              <a:rPr lang="en-US" sz="2400" b="1" dirty="0" err="1">
                <a:solidFill>
                  <a:srgbClr val="FF0000"/>
                </a:solidFill>
              </a:rPr>
              <a:t>comm</a:t>
            </a:r>
            <a:r>
              <a:rPr lang="en-US" sz="2400" b="1" dirty="0">
                <a:solidFill>
                  <a:srgbClr val="FF0000"/>
                </a:solidFill>
              </a:rPr>
              <a:t> [option] file1 file2</a:t>
            </a:r>
          </a:p>
          <a:p>
            <a:pPr>
              <a:spcBef>
                <a:spcPts val="300"/>
              </a:spcBef>
            </a:pPr>
            <a:r>
              <a:rPr lang="en-US" sz="2400" b="1" dirty="0"/>
              <a:t>Example</a:t>
            </a:r>
            <a:r>
              <a:rPr lang="en-US" sz="2400" dirty="0"/>
              <a:t>: Compare the files line by line and display all columns output.</a:t>
            </a:r>
            <a:endParaRPr lang="en-IN" sz="2400" dirty="0"/>
          </a:p>
          <a:p>
            <a:pPr lvl="1">
              <a:spcBef>
                <a:spcPts val="300"/>
              </a:spcBef>
            </a:pPr>
            <a:r>
              <a:rPr lang="en-US" sz="2400" dirty="0"/>
              <a:t>$ </a:t>
            </a:r>
            <a:r>
              <a:rPr lang="en-US" sz="2400" b="1" dirty="0">
                <a:solidFill>
                  <a:srgbClr val="FF0000"/>
                </a:solidFill>
              </a:rPr>
              <a:t>comm student1.dat student2.dat</a:t>
            </a:r>
          </a:p>
          <a:p>
            <a:pPr>
              <a:spcBef>
                <a:spcPts val="300"/>
              </a:spcBef>
            </a:pPr>
            <a:r>
              <a:rPr lang="en-US" sz="2400" b="1" dirty="0"/>
              <a:t>Example</a:t>
            </a:r>
            <a:r>
              <a:rPr lang="en-US" sz="2400" dirty="0"/>
              <a:t>:  Compare the files line by line and display output by dropping one or more columns. </a:t>
            </a:r>
            <a:endParaRPr lang="en-IN" sz="2400" dirty="0"/>
          </a:p>
          <a:p>
            <a:pPr lvl="1">
              <a:spcBef>
                <a:spcPts val="300"/>
              </a:spcBef>
            </a:pPr>
            <a:r>
              <a:rPr lang="en-US" sz="2400" dirty="0"/>
              <a:t>$ </a:t>
            </a:r>
            <a:r>
              <a:rPr lang="en-US" sz="2400" b="1" dirty="0">
                <a:solidFill>
                  <a:srgbClr val="FF0000"/>
                </a:solidFill>
              </a:rPr>
              <a:t>comm –3 student1.dat student2.dat</a:t>
            </a:r>
          </a:p>
          <a:p>
            <a:pPr lvl="1">
              <a:spcBef>
                <a:spcPts val="300"/>
              </a:spcBef>
            </a:pPr>
            <a:r>
              <a:rPr lang="en-US" sz="2400" dirty="0"/>
              <a:t>$ </a:t>
            </a:r>
            <a:r>
              <a:rPr lang="en-US" sz="2400" b="1" dirty="0">
                <a:solidFill>
                  <a:srgbClr val="FF0000"/>
                </a:solidFill>
              </a:rPr>
              <a:t>comm –12 student1.dat student2.dat</a:t>
            </a:r>
          </a:p>
          <a:p>
            <a:pPr marL="0" indent="0">
              <a:spcBef>
                <a:spcPts val="300"/>
              </a:spcBef>
              <a:buNone/>
            </a:pPr>
            <a:endParaRPr lang="en-IN" sz="2400" b="1" dirty="0">
              <a:solidFill>
                <a:srgbClr val="7030A0"/>
              </a:solidFill>
            </a:endParaRPr>
          </a:p>
          <a:p>
            <a:pPr marL="0" indent="0">
              <a:spcBef>
                <a:spcPts val="300"/>
              </a:spcBef>
              <a:buNone/>
            </a:pPr>
            <a:r>
              <a:rPr lang="en-IN" sz="2400" b="1" dirty="0">
                <a:solidFill>
                  <a:srgbClr val="7030A0"/>
                </a:solidFill>
              </a:rPr>
              <a:t>diff: </a:t>
            </a:r>
            <a:r>
              <a:rPr lang="en-IN" sz="2400" dirty="0">
                <a:solidFill>
                  <a:srgbClr val="7030A0"/>
                </a:solidFill>
              </a:rPr>
              <a:t>The diff (</a:t>
            </a:r>
            <a:r>
              <a:rPr lang="en-US" sz="2400" dirty="0">
                <a:solidFill>
                  <a:srgbClr val="7030A0"/>
                </a:solidFill>
              </a:rPr>
              <a:t>difference) command is used to display the difference between two files. Unlike its fellow members </a:t>
            </a:r>
            <a:r>
              <a:rPr lang="en-US" sz="2400" dirty="0" err="1">
                <a:solidFill>
                  <a:srgbClr val="7030A0"/>
                </a:solidFill>
              </a:rPr>
              <a:t>cmp</a:t>
            </a:r>
            <a:r>
              <a:rPr lang="en-US" sz="2400" dirty="0">
                <a:solidFill>
                  <a:srgbClr val="7030A0"/>
                </a:solidFill>
              </a:rPr>
              <a:t> and comm, it tells </a:t>
            </a:r>
            <a:r>
              <a:rPr lang="en-US" sz="2400" dirty="0">
                <a:solidFill>
                  <a:srgbClr val="00B0F0"/>
                </a:solidFill>
              </a:rPr>
              <a:t>which lines are to be changed</a:t>
            </a:r>
            <a:r>
              <a:rPr lang="en-US" sz="2400" dirty="0">
                <a:solidFill>
                  <a:srgbClr val="7030A0"/>
                </a:solidFill>
              </a:rPr>
              <a:t> to make the two files identical. It uses a syntax to tell what to do. </a:t>
            </a:r>
          </a:p>
          <a:p>
            <a:pPr marL="0" indent="0">
              <a:spcBef>
                <a:spcPts val="300"/>
              </a:spcBef>
              <a:buNone/>
            </a:pPr>
            <a:r>
              <a:rPr lang="en-US" sz="2400" dirty="0">
                <a:solidFill>
                  <a:srgbClr val="7030A0"/>
                </a:solidFill>
              </a:rPr>
              <a:t>3c4</a:t>
            </a:r>
          </a:p>
          <a:p>
            <a:pPr marL="0" indent="0">
              <a:spcBef>
                <a:spcPts val="300"/>
              </a:spcBef>
              <a:buNone/>
            </a:pPr>
            <a:r>
              <a:rPr lang="en-US" sz="2400" dirty="0">
                <a:solidFill>
                  <a:srgbClr val="7030A0"/>
                </a:solidFill>
              </a:rPr>
              <a:t>&lt; Rajesh</a:t>
            </a:r>
          </a:p>
          <a:p>
            <a:pPr marL="0" indent="0">
              <a:spcBef>
                <a:spcPts val="300"/>
              </a:spcBef>
              <a:buNone/>
            </a:pPr>
            <a:r>
              <a:rPr lang="en-US" sz="2400" dirty="0">
                <a:solidFill>
                  <a:srgbClr val="7030A0"/>
                </a:solidFill>
              </a:rPr>
              <a:t>- - -</a:t>
            </a:r>
          </a:p>
          <a:p>
            <a:pPr marL="0" indent="0">
              <a:spcBef>
                <a:spcPts val="300"/>
              </a:spcBef>
              <a:buNone/>
            </a:pPr>
            <a:r>
              <a:rPr lang="en-US" sz="2400" dirty="0">
                <a:solidFill>
                  <a:srgbClr val="7030A0"/>
                </a:solidFill>
              </a:rPr>
              <a:t>&gt; Rakesh</a:t>
            </a:r>
          </a:p>
          <a:p>
            <a:pPr marL="0" indent="0">
              <a:spcBef>
                <a:spcPts val="300"/>
              </a:spcBef>
              <a:buNone/>
            </a:pPr>
            <a:r>
              <a:rPr lang="en-US" sz="2400" dirty="0">
                <a:solidFill>
                  <a:srgbClr val="7030A0"/>
                </a:solidFill>
              </a:rPr>
              <a:t>Means line 3 of first file needs to be changed which will be line 4. Rajesh will be replaced by Rakesh in the first file.</a:t>
            </a:r>
          </a:p>
          <a:p>
            <a:pPr lvl="1">
              <a:spcBef>
                <a:spcPts val="300"/>
              </a:spcBef>
            </a:pPr>
            <a:r>
              <a:rPr lang="en-US" sz="2400" b="1" dirty="0"/>
              <a:t>Syntax</a:t>
            </a:r>
            <a:r>
              <a:rPr lang="en-US" sz="2400" dirty="0"/>
              <a:t>: </a:t>
            </a:r>
            <a:r>
              <a:rPr lang="en-US" sz="2400" b="1" dirty="0">
                <a:solidFill>
                  <a:srgbClr val="FF0000"/>
                </a:solidFill>
              </a:rPr>
              <a:t>diff [option] file1 file2</a:t>
            </a:r>
          </a:p>
          <a:p>
            <a:pPr>
              <a:spcBef>
                <a:spcPts val="300"/>
              </a:spcBef>
            </a:pPr>
            <a:r>
              <a:rPr lang="en-US" sz="2400" b="1" dirty="0"/>
              <a:t>Example</a:t>
            </a:r>
            <a:r>
              <a:rPr lang="en-US" sz="2400" dirty="0"/>
              <a:t>: Display the difference between the two files.</a:t>
            </a:r>
            <a:endParaRPr lang="en-IN" sz="2400" dirty="0"/>
          </a:p>
          <a:p>
            <a:pPr lvl="1">
              <a:spcBef>
                <a:spcPts val="300"/>
              </a:spcBef>
            </a:pPr>
            <a:r>
              <a:rPr lang="en-US" sz="2400" dirty="0"/>
              <a:t>$ </a:t>
            </a:r>
            <a:r>
              <a:rPr lang="en-US" sz="2400" b="1" dirty="0">
                <a:solidFill>
                  <a:srgbClr val="FF0000"/>
                </a:solidFill>
              </a:rPr>
              <a:t>diff student1.dat student2.dat</a:t>
            </a:r>
          </a:p>
          <a:p>
            <a:endParaRPr lang="en-IN" dirty="0"/>
          </a:p>
          <a:p>
            <a:pPr marL="0" indent="0">
              <a:buNone/>
            </a:pPr>
            <a:endParaRPr lang="en-IN" dirty="0"/>
          </a:p>
        </p:txBody>
      </p:sp>
      <p:sp>
        <p:nvSpPr>
          <p:cNvPr id="4" name="Footer Placeholder 3"/>
          <p:cNvSpPr>
            <a:spLocks noGrp="1"/>
          </p:cNvSpPr>
          <p:nvPr>
            <p:ph type="ftr" sz="quarter" idx="11"/>
          </p:nvPr>
        </p:nvSpPr>
        <p:spPr/>
        <p:txBody>
          <a:bodyPr/>
          <a:lstStyle/>
          <a:p>
            <a:r>
              <a:rPr lang="en-US"/>
              <a:t>Jain (Deemed-to-be University), Department of BCA</a:t>
            </a:r>
            <a:endParaRPr lang="en-IN"/>
          </a:p>
        </p:txBody>
      </p:sp>
      <p:sp>
        <p:nvSpPr>
          <p:cNvPr id="5" name="Slide Number Placeholder 4"/>
          <p:cNvSpPr>
            <a:spLocks noGrp="1"/>
          </p:cNvSpPr>
          <p:nvPr>
            <p:ph type="sldNum" sz="quarter" idx="12"/>
          </p:nvPr>
        </p:nvSpPr>
        <p:spPr/>
        <p:txBody>
          <a:bodyPr/>
          <a:lstStyle/>
          <a:p>
            <a:fld id="{6D993E8C-417D-409F-980C-1BF59389D040}" type="slidenum">
              <a:rPr lang="en-IN" smtClean="0"/>
              <a:t>4</a:t>
            </a:fld>
            <a:endParaRPr lang="en-IN"/>
          </a:p>
        </p:txBody>
      </p:sp>
      <p:sp>
        <p:nvSpPr>
          <p:cNvPr id="6" name="Title 1"/>
          <p:cNvSpPr>
            <a:spLocks noGrp="1"/>
          </p:cNvSpPr>
          <p:nvPr>
            <p:ph type="title"/>
          </p:nvPr>
        </p:nvSpPr>
        <p:spPr>
          <a:xfrm>
            <a:off x="1718442" y="551793"/>
            <a:ext cx="8623738" cy="472967"/>
          </a:xfrm>
        </p:spPr>
        <p:txBody>
          <a:bodyPr>
            <a:normAutofit fontScale="90000"/>
          </a:bodyPr>
          <a:lstStyle/>
          <a:p>
            <a:r>
              <a:rPr lang="en-IN" sz="3200" b="1" dirty="0"/>
              <a:t>Comparing Files</a:t>
            </a:r>
          </a:p>
        </p:txBody>
      </p:sp>
    </p:spTree>
    <p:extLst>
      <p:ext uri="{BB962C8B-B14F-4D97-AF65-F5344CB8AC3E}">
        <p14:creationId xmlns:p14="http://schemas.microsoft.com/office/powerpoint/2010/main" val="801197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Jain (Deemed-to-be University), Department of BCA</a:t>
            </a:r>
            <a:endParaRPr lang="en-IN"/>
          </a:p>
        </p:txBody>
      </p:sp>
      <p:sp>
        <p:nvSpPr>
          <p:cNvPr id="5" name="Slide Number Placeholder 4"/>
          <p:cNvSpPr>
            <a:spLocks noGrp="1"/>
          </p:cNvSpPr>
          <p:nvPr>
            <p:ph type="sldNum" sz="quarter" idx="12"/>
          </p:nvPr>
        </p:nvSpPr>
        <p:spPr/>
        <p:txBody>
          <a:bodyPr/>
          <a:lstStyle/>
          <a:p>
            <a:fld id="{6D993E8C-417D-409F-980C-1BF59389D040}" type="slidenum">
              <a:rPr lang="en-IN" smtClean="0"/>
              <a:t>5</a:t>
            </a:fld>
            <a:endParaRPr lang="en-IN"/>
          </a:p>
        </p:txBody>
      </p:sp>
      <p:sp>
        <p:nvSpPr>
          <p:cNvPr id="6" name="Content Placeholder 2"/>
          <p:cNvSpPr>
            <a:spLocks noGrp="1"/>
          </p:cNvSpPr>
          <p:nvPr>
            <p:ph idx="1"/>
          </p:nvPr>
        </p:nvSpPr>
        <p:spPr>
          <a:xfrm>
            <a:off x="993228" y="1119351"/>
            <a:ext cx="10925503" cy="5186855"/>
          </a:xfrm>
        </p:spPr>
        <p:txBody>
          <a:bodyPr>
            <a:normAutofit/>
          </a:bodyPr>
          <a:lstStyle/>
          <a:p>
            <a:pPr marL="0" indent="0">
              <a:spcBef>
                <a:spcPts val="300"/>
              </a:spcBef>
              <a:buNone/>
            </a:pPr>
            <a:r>
              <a:rPr lang="en-IN" sz="2200" b="1" dirty="0" err="1">
                <a:solidFill>
                  <a:srgbClr val="7030A0"/>
                </a:solidFill>
              </a:rPr>
              <a:t>df</a:t>
            </a:r>
            <a:r>
              <a:rPr lang="en-IN" sz="2200" b="1" dirty="0">
                <a:solidFill>
                  <a:srgbClr val="7030A0"/>
                </a:solidFill>
              </a:rPr>
              <a:t>: </a:t>
            </a:r>
            <a:r>
              <a:rPr lang="en-IN" sz="2000" dirty="0">
                <a:solidFill>
                  <a:srgbClr val="7030A0"/>
                </a:solidFill>
              </a:rPr>
              <a:t>The </a:t>
            </a:r>
            <a:r>
              <a:rPr lang="en-IN" sz="2000" dirty="0" err="1">
                <a:solidFill>
                  <a:srgbClr val="7030A0"/>
                </a:solidFill>
              </a:rPr>
              <a:t>df</a:t>
            </a:r>
            <a:r>
              <a:rPr lang="en-IN" sz="2000" dirty="0">
                <a:solidFill>
                  <a:srgbClr val="7030A0"/>
                </a:solidFill>
              </a:rPr>
              <a:t> </a:t>
            </a:r>
            <a:r>
              <a:rPr lang="en-US" sz="2000" dirty="0">
                <a:solidFill>
                  <a:srgbClr val="7030A0"/>
                </a:solidFill>
              </a:rPr>
              <a:t>(</a:t>
            </a:r>
            <a:r>
              <a:rPr lang="en-US" sz="2000" b="1" dirty="0">
                <a:solidFill>
                  <a:srgbClr val="7030A0"/>
                </a:solidFill>
              </a:rPr>
              <a:t>d</a:t>
            </a:r>
            <a:r>
              <a:rPr lang="en-US" sz="2000" dirty="0">
                <a:solidFill>
                  <a:srgbClr val="7030A0"/>
                </a:solidFill>
              </a:rPr>
              <a:t>isk</a:t>
            </a:r>
            <a:r>
              <a:rPr lang="en-US" sz="2000" b="1" dirty="0">
                <a:solidFill>
                  <a:srgbClr val="7030A0"/>
                </a:solidFill>
              </a:rPr>
              <a:t> f</a:t>
            </a:r>
            <a:r>
              <a:rPr lang="en-US" sz="2000" dirty="0">
                <a:solidFill>
                  <a:srgbClr val="7030A0"/>
                </a:solidFill>
              </a:rPr>
              <a:t>ree) command reports the amount of free space available on the file system. </a:t>
            </a:r>
          </a:p>
          <a:p>
            <a:pPr marL="0" indent="0">
              <a:spcBef>
                <a:spcPts val="300"/>
              </a:spcBef>
              <a:buNone/>
            </a:pPr>
            <a:r>
              <a:rPr lang="en-US" sz="2000" b="1" dirty="0"/>
              <a:t>Syntax</a:t>
            </a:r>
            <a:r>
              <a:rPr lang="en-US" sz="2000" dirty="0"/>
              <a:t>: </a:t>
            </a:r>
            <a:r>
              <a:rPr lang="en-US" sz="2000" b="1" dirty="0" err="1">
                <a:solidFill>
                  <a:srgbClr val="FF0000"/>
                </a:solidFill>
              </a:rPr>
              <a:t>df</a:t>
            </a:r>
            <a:r>
              <a:rPr lang="en-US" sz="2000" b="1" dirty="0">
                <a:solidFill>
                  <a:srgbClr val="FF0000"/>
                </a:solidFill>
              </a:rPr>
              <a:t> [option] [file system]</a:t>
            </a:r>
          </a:p>
          <a:p>
            <a:pPr>
              <a:spcBef>
                <a:spcPts val="300"/>
              </a:spcBef>
            </a:pPr>
            <a:r>
              <a:rPr lang="en-US" sz="2000" b="1" dirty="0"/>
              <a:t>Example</a:t>
            </a:r>
            <a:r>
              <a:rPr lang="en-US" sz="2000" dirty="0"/>
              <a:t>: Display free space available in case of the file system</a:t>
            </a:r>
          </a:p>
          <a:p>
            <a:pPr lvl="1">
              <a:spcBef>
                <a:spcPts val="300"/>
              </a:spcBef>
            </a:pPr>
            <a:r>
              <a:rPr lang="en-US" sz="2000" dirty="0"/>
              <a:t>$ </a:t>
            </a:r>
            <a:r>
              <a:rPr lang="en-US" sz="2000" b="1" dirty="0" err="1">
                <a:solidFill>
                  <a:srgbClr val="FF0000"/>
                </a:solidFill>
              </a:rPr>
              <a:t>df</a:t>
            </a:r>
            <a:endParaRPr lang="en-US" sz="2000" b="1" dirty="0">
              <a:solidFill>
                <a:srgbClr val="FF0000"/>
              </a:solidFill>
            </a:endParaRPr>
          </a:p>
          <a:p>
            <a:pPr>
              <a:spcBef>
                <a:spcPts val="300"/>
              </a:spcBef>
            </a:pPr>
            <a:r>
              <a:rPr lang="en-US" sz="2000" b="1" dirty="0"/>
              <a:t>Example</a:t>
            </a:r>
            <a:r>
              <a:rPr lang="en-US" sz="2000" dirty="0"/>
              <a:t>: Display free space available in case of your home directory.</a:t>
            </a:r>
          </a:p>
          <a:p>
            <a:pPr lvl="1">
              <a:spcBef>
                <a:spcPts val="300"/>
              </a:spcBef>
            </a:pPr>
            <a:r>
              <a:rPr lang="en-US" sz="2000" dirty="0"/>
              <a:t>$ </a:t>
            </a:r>
            <a:r>
              <a:rPr lang="en-US" sz="2000" b="1" dirty="0" err="1">
                <a:solidFill>
                  <a:srgbClr val="FF0000"/>
                </a:solidFill>
              </a:rPr>
              <a:t>df</a:t>
            </a:r>
            <a:r>
              <a:rPr lang="en-US" sz="2000" b="1" dirty="0">
                <a:solidFill>
                  <a:srgbClr val="FF0000"/>
                </a:solidFill>
              </a:rPr>
              <a:t> ~</a:t>
            </a:r>
          </a:p>
          <a:p>
            <a:pPr lvl="1">
              <a:spcBef>
                <a:spcPts val="300"/>
              </a:spcBef>
            </a:pPr>
            <a:endParaRPr lang="en-US" sz="2000" b="1" dirty="0">
              <a:solidFill>
                <a:srgbClr val="FF0000"/>
              </a:solidFill>
            </a:endParaRPr>
          </a:p>
          <a:p>
            <a:pPr marL="0" indent="0">
              <a:spcBef>
                <a:spcPts val="300"/>
              </a:spcBef>
              <a:buNone/>
            </a:pPr>
            <a:r>
              <a:rPr lang="en-IN" sz="2200" b="1" dirty="0">
                <a:solidFill>
                  <a:srgbClr val="7030A0"/>
                </a:solidFill>
              </a:rPr>
              <a:t>du: </a:t>
            </a:r>
            <a:r>
              <a:rPr lang="en-IN" sz="2000" dirty="0">
                <a:solidFill>
                  <a:srgbClr val="7030A0"/>
                </a:solidFill>
              </a:rPr>
              <a:t>The du (</a:t>
            </a:r>
            <a:r>
              <a:rPr lang="en-US" sz="2000" b="1" dirty="0">
                <a:solidFill>
                  <a:srgbClr val="7030A0"/>
                </a:solidFill>
              </a:rPr>
              <a:t>d</a:t>
            </a:r>
            <a:r>
              <a:rPr lang="en-US" sz="2000" dirty="0">
                <a:solidFill>
                  <a:srgbClr val="7030A0"/>
                </a:solidFill>
              </a:rPr>
              <a:t>isk </a:t>
            </a:r>
            <a:r>
              <a:rPr lang="en-US" sz="2000" b="1" dirty="0">
                <a:solidFill>
                  <a:srgbClr val="7030A0"/>
                </a:solidFill>
              </a:rPr>
              <a:t>u</a:t>
            </a:r>
            <a:r>
              <a:rPr lang="en-US" sz="2000" dirty="0">
                <a:solidFill>
                  <a:srgbClr val="7030A0"/>
                </a:solidFill>
              </a:rPr>
              <a:t>sage) command is used to display the disk consumption.</a:t>
            </a:r>
          </a:p>
          <a:p>
            <a:pPr lvl="1">
              <a:spcBef>
                <a:spcPts val="300"/>
              </a:spcBef>
            </a:pPr>
            <a:r>
              <a:rPr lang="en-US" sz="2000" b="1" dirty="0"/>
              <a:t>Syntax</a:t>
            </a:r>
            <a:r>
              <a:rPr lang="en-US" sz="2000" dirty="0"/>
              <a:t>: </a:t>
            </a:r>
            <a:r>
              <a:rPr lang="en-US" sz="2000" b="1" dirty="0">
                <a:solidFill>
                  <a:srgbClr val="FF0000"/>
                </a:solidFill>
              </a:rPr>
              <a:t>du [option] [file system]</a:t>
            </a:r>
          </a:p>
          <a:p>
            <a:pPr>
              <a:spcBef>
                <a:spcPts val="300"/>
              </a:spcBef>
            </a:pPr>
            <a:r>
              <a:rPr lang="en-US" sz="2000" b="1" dirty="0"/>
              <a:t>Example</a:t>
            </a:r>
            <a:r>
              <a:rPr lang="en-US" sz="2000" dirty="0"/>
              <a:t>: Display disk usage of the file system</a:t>
            </a:r>
          </a:p>
          <a:p>
            <a:pPr lvl="1">
              <a:spcBef>
                <a:spcPts val="300"/>
              </a:spcBef>
            </a:pPr>
            <a:r>
              <a:rPr lang="en-US" sz="2000" dirty="0"/>
              <a:t>$ </a:t>
            </a:r>
            <a:r>
              <a:rPr lang="en-US" sz="2000" b="1" dirty="0">
                <a:solidFill>
                  <a:srgbClr val="FF0000"/>
                </a:solidFill>
              </a:rPr>
              <a:t>du</a:t>
            </a:r>
          </a:p>
          <a:p>
            <a:pPr>
              <a:spcBef>
                <a:spcPts val="300"/>
              </a:spcBef>
            </a:pPr>
            <a:r>
              <a:rPr lang="en-US" sz="2000" b="1" dirty="0"/>
              <a:t>Example</a:t>
            </a:r>
            <a:r>
              <a:rPr lang="en-US" sz="2000" dirty="0"/>
              <a:t>: Display </a:t>
            </a:r>
            <a:r>
              <a:rPr lang="en-US" sz="2000"/>
              <a:t>disk usage of </a:t>
            </a:r>
            <a:r>
              <a:rPr lang="en-US" sz="2000" dirty="0"/>
              <a:t>your home directory.</a:t>
            </a:r>
          </a:p>
          <a:p>
            <a:pPr lvl="1">
              <a:spcBef>
                <a:spcPts val="300"/>
              </a:spcBef>
            </a:pPr>
            <a:r>
              <a:rPr lang="en-US" sz="2000" dirty="0"/>
              <a:t>$ </a:t>
            </a:r>
            <a:r>
              <a:rPr lang="en-US" sz="2000" b="1" dirty="0">
                <a:solidFill>
                  <a:srgbClr val="FF0000"/>
                </a:solidFill>
              </a:rPr>
              <a:t>du ~</a:t>
            </a:r>
          </a:p>
          <a:p>
            <a:endParaRPr lang="en-IN" dirty="0"/>
          </a:p>
          <a:p>
            <a:pPr marL="0" indent="0">
              <a:buNone/>
            </a:pPr>
            <a:endParaRPr lang="en-IN" dirty="0"/>
          </a:p>
        </p:txBody>
      </p:sp>
      <p:sp>
        <p:nvSpPr>
          <p:cNvPr id="7" name="Title 1"/>
          <p:cNvSpPr>
            <a:spLocks noGrp="1"/>
          </p:cNvSpPr>
          <p:nvPr>
            <p:ph type="title"/>
          </p:nvPr>
        </p:nvSpPr>
        <p:spPr>
          <a:xfrm>
            <a:off x="1718442" y="551793"/>
            <a:ext cx="8623738" cy="472967"/>
          </a:xfrm>
        </p:spPr>
        <p:txBody>
          <a:bodyPr>
            <a:normAutofit fontScale="90000"/>
          </a:bodyPr>
          <a:lstStyle/>
          <a:p>
            <a:r>
              <a:rPr lang="en-IN" sz="3200" b="1" dirty="0"/>
              <a:t>Disk Related Commands</a:t>
            </a:r>
          </a:p>
        </p:txBody>
      </p:sp>
    </p:spTree>
    <p:extLst>
      <p:ext uri="{BB962C8B-B14F-4D97-AF65-F5344CB8AC3E}">
        <p14:creationId xmlns:p14="http://schemas.microsoft.com/office/powerpoint/2010/main" val="1149803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1D5D27-585B-4866-94A0-F0B3ECE858C5}"/>
              </a:ext>
            </a:extLst>
          </p:cNvPr>
          <p:cNvSpPr>
            <a:spLocks noGrp="1"/>
          </p:cNvSpPr>
          <p:nvPr>
            <p:ph type="title"/>
          </p:nvPr>
        </p:nvSpPr>
        <p:spPr>
          <a:xfrm>
            <a:off x="838200" y="1282045"/>
            <a:ext cx="10144027" cy="4119514"/>
          </a:xfrm>
        </p:spPr>
        <p:txBody>
          <a:bodyPr>
            <a:normAutofit/>
          </a:bodyPr>
          <a:lstStyle/>
          <a:p>
            <a:pPr algn="ctr"/>
            <a:br>
              <a:rPr lang="en-IN" sz="6600" dirty="0">
                <a:solidFill>
                  <a:schemeClr val="accent1">
                    <a:lumMod val="75000"/>
                  </a:schemeClr>
                </a:solidFill>
                <a:latin typeface="Times New Roman" panose="02020603050405020304" pitchFamily="18" charset="0"/>
                <a:cs typeface="Times New Roman" panose="02020603050405020304" pitchFamily="18" charset="0"/>
              </a:rPr>
            </a:br>
            <a:r>
              <a:rPr lang="en-IN" sz="6600" dirty="0">
                <a:solidFill>
                  <a:schemeClr val="accent1">
                    <a:lumMod val="75000"/>
                  </a:schemeClr>
                </a:solidFill>
                <a:latin typeface="Times New Roman" panose="02020603050405020304" pitchFamily="18" charset="0"/>
                <a:cs typeface="Times New Roman" panose="02020603050405020304" pitchFamily="18" charset="0"/>
              </a:rPr>
              <a:t>THANK YOU</a:t>
            </a:r>
            <a:br>
              <a:rPr lang="en-IN" sz="6600" dirty="0">
                <a:solidFill>
                  <a:schemeClr val="accent1">
                    <a:lumMod val="75000"/>
                  </a:schemeClr>
                </a:solidFill>
                <a:latin typeface="Times New Roman" panose="02020603050405020304" pitchFamily="18" charset="0"/>
                <a:cs typeface="Times New Roman" panose="02020603050405020304" pitchFamily="18" charset="0"/>
              </a:rPr>
            </a:br>
            <a:br>
              <a:rPr lang="en-IN" sz="6600" dirty="0">
                <a:solidFill>
                  <a:schemeClr val="accent1">
                    <a:lumMod val="75000"/>
                  </a:schemeClr>
                </a:solidFill>
                <a:latin typeface="Times New Roman" panose="02020603050405020304" pitchFamily="18" charset="0"/>
                <a:cs typeface="Times New Roman" panose="02020603050405020304" pitchFamily="18" charset="0"/>
              </a:rPr>
            </a:br>
            <a:r>
              <a:rPr lang="en-IN" sz="6600" dirty="0">
                <a:solidFill>
                  <a:schemeClr val="accent1">
                    <a:lumMod val="75000"/>
                  </a:schemeClr>
                </a:solidFill>
                <a:latin typeface="Times New Roman" panose="02020603050405020304" pitchFamily="18" charset="0"/>
                <a:cs typeface="Times New Roman" panose="02020603050405020304" pitchFamily="18" charset="0"/>
              </a:rPr>
              <a:t>Any questions…?</a:t>
            </a:r>
          </a:p>
        </p:txBody>
      </p:sp>
      <p:sp>
        <p:nvSpPr>
          <p:cNvPr id="5" name="Footer Placeholder 4"/>
          <p:cNvSpPr>
            <a:spLocks noGrp="1"/>
          </p:cNvSpPr>
          <p:nvPr>
            <p:ph type="ftr" sz="quarter" idx="11"/>
          </p:nvPr>
        </p:nvSpPr>
        <p:spPr/>
        <p:txBody>
          <a:bodyPr/>
          <a:lstStyle/>
          <a:p>
            <a:r>
              <a:rPr lang="en-US"/>
              <a:t>Jain (Deemed-to-be University), Department of BCA</a:t>
            </a:r>
            <a:endParaRPr lang="en-IN"/>
          </a:p>
        </p:txBody>
      </p:sp>
      <p:sp>
        <p:nvSpPr>
          <p:cNvPr id="6" name="Slide Number Placeholder 5"/>
          <p:cNvSpPr>
            <a:spLocks noGrp="1"/>
          </p:cNvSpPr>
          <p:nvPr>
            <p:ph type="sldNum" sz="quarter" idx="12"/>
          </p:nvPr>
        </p:nvSpPr>
        <p:spPr/>
        <p:txBody>
          <a:bodyPr/>
          <a:lstStyle/>
          <a:p>
            <a:fld id="{6D993E8C-417D-409F-980C-1BF59389D040}" type="slidenum">
              <a:rPr lang="en-IN" smtClean="0"/>
              <a:t>6</a:t>
            </a:fld>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3885" y="2927176"/>
            <a:ext cx="28575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2279087"/>
      </p:ext>
    </p:extLst>
  </p:cSld>
  <p:clrMapOvr>
    <a:masterClrMapping/>
  </p:clrMapOvr>
</p:sld>
</file>

<file path=ppt/theme/theme1.xml><?xml version="1.0" encoding="utf-8"?>
<a:theme xmlns:a="http://schemas.openxmlformats.org/drawingml/2006/main" name="Theme1">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3962</TotalTime>
  <Words>584</Words>
  <Application>Microsoft Office PowerPoint</Application>
  <PresentationFormat>Widescreen</PresentationFormat>
  <Paragraphs>63</Paragraphs>
  <Slides>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vt:i4>
      </vt:variant>
    </vt:vector>
  </HeadingPairs>
  <TitlesOfParts>
    <vt:vector size="15" baseType="lpstr">
      <vt:lpstr>Arial</vt:lpstr>
      <vt:lpstr>Arial Black</vt:lpstr>
      <vt:lpstr>Calibri</vt:lpstr>
      <vt:lpstr>Century Gothic</vt:lpstr>
      <vt:lpstr>Times New Roman</vt:lpstr>
      <vt:lpstr>Wingdings</vt:lpstr>
      <vt:lpstr>Wingdings 3</vt:lpstr>
      <vt:lpstr>Theme1</vt:lpstr>
      <vt:lpstr>Custom Design</vt:lpstr>
      <vt:lpstr>School of Computer Science &amp; IT  Department of BCA</vt:lpstr>
      <vt:lpstr>Session -14</vt:lpstr>
      <vt:lpstr>Comparing Files</vt:lpstr>
      <vt:lpstr>Comparing Files</vt:lpstr>
      <vt:lpstr>Disk Related Commands</vt:lpstr>
      <vt:lpstr> 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dc:title>
  <dc:creator>M Dutta</dc:creator>
  <cp:lastModifiedBy>Ananta Ojha</cp:lastModifiedBy>
  <cp:revision>543</cp:revision>
  <dcterms:created xsi:type="dcterms:W3CDTF">2020-04-29T14:56:43Z</dcterms:created>
  <dcterms:modified xsi:type="dcterms:W3CDTF">2020-09-30T04:29:21Z</dcterms:modified>
</cp:coreProperties>
</file>