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4"/>
  </p:notesMasterIdLst>
  <p:sldIdLst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=""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1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</a:t>
            </a:fld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7" y="403393"/>
            <a:ext cx="9801936" cy="605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Navigation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85" y="1387366"/>
            <a:ext cx="10752083" cy="474542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UNIX </a:t>
            </a:r>
            <a:r>
              <a:rPr lang="en-US" sz="2800" dirty="0">
                <a:solidFill>
                  <a:srgbClr val="002060"/>
                </a:solidFill>
              </a:rPr>
              <a:t>provides a simple mechanism called </a:t>
            </a:r>
            <a:r>
              <a:rPr lang="en-US" sz="2800" b="1" dirty="0">
                <a:solidFill>
                  <a:srgbClr val="002060"/>
                </a:solidFill>
              </a:rPr>
              <a:t>pathname</a:t>
            </a:r>
            <a:r>
              <a:rPr lang="en-US" sz="2800" dirty="0">
                <a:solidFill>
                  <a:srgbClr val="002060"/>
                </a:solidFill>
              </a:rPr>
              <a:t> for accessing a file. 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UNIX </a:t>
            </a:r>
            <a:r>
              <a:rPr lang="en-US" sz="2800" dirty="0">
                <a:solidFill>
                  <a:srgbClr val="002060"/>
                </a:solidFill>
              </a:rPr>
              <a:t>allows you to move around the file system using the file pathnames. 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pathname consists of a sequence of directory names, separated by /’s.  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pathname can be absolute or relative. </a:t>
            </a:r>
            <a:endParaRPr lang="en-IN" sz="28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With </a:t>
            </a:r>
            <a:r>
              <a:rPr lang="en-US" sz="2400" b="1" dirty="0">
                <a:solidFill>
                  <a:srgbClr val="002060"/>
                </a:solidFill>
              </a:rPr>
              <a:t>absolute</a:t>
            </a:r>
            <a:r>
              <a:rPr lang="en-US" sz="2400" dirty="0">
                <a:solidFill>
                  <a:srgbClr val="002060"/>
                </a:solidFill>
              </a:rPr>
              <a:t> file path, the pathname always </a:t>
            </a:r>
            <a:r>
              <a:rPr lang="en-US" sz="2400" dirty="0">
                <a:solidFill>
                  <a:srgbClr val="0070C0"/>
                </a:solidFill>
              </a:rPr>
              <a:t>begins from the root directory</a:t>
            </a:r>
            <a:r>
              <a:rPr lang="en-US" sz="2400" dirty="0">
                <a:solidFill>
                  <a:srgbClr val="002060"/>
                </a:solidFill>
              </a:rPr>
              <a:t>, complete and unambiguous. Absolute file path are sometimes referred to as fully qualified path names. Thus, absolute file specs always begin with /. For example:  /etc/</a:t>
            </a:r>
            <a:r>
              <a:rPr lang="en-US" sz="2400" dirty="0" err="1">
                <a:solidFill>
                  <a:srgbClr val="002060"/>
                </a:solidFill>
              </a:rPr>
              <a:t>passwd</a:t>
            </a:r>
            <a:r>
              <a:rPr lang="en-US" sz="2400" dirty="0">
                <a:solidFill>
                  <a:srgbClr val="002060"/>
                </a:solidFill>
              </a:rPr>
              <a:t>/abc.txt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With</a:t>
            </a:r>
            <a:r>
              <a:rPr lang="en-US" sz="2400" dirty="0">
                <a:solidFill>
                  <a:srgbClr val="002060"/>
                </a:solidFill>
              </a:rPr>
              <a:t> </a:t>
            </a:r>
            <a:r>
              <a:rPr lang="en-US" sz="2400" b="1" dirty="0">
                <a:solidFill>
                  <a:srgbClr val="002060"/>
                </a:solidFill>
              </a:rPr>
              <a:t>relative</a:t>
            </a:r>
            <a:r>
              <a:rPr lang="en-US" sz="2400" dirty="0">
                <a:solidFill>
                  <a:srgbClr val="002060"/>
                </a:solidFill>
              </a:rPr>
              <a:t> file path, the pathname always is </a:t>
            </a:r>
            <a:r>
              <a:rPr lang="en-US" sz="2400" dirty="0">
                <a:solidFill>
                  <a:srgbClr val="0070C0"/>
                </a:solidFill>
              </a:rPr>
              <a:t>related to the user’s current position </a:t>
            </a:r>
            <a:r>
              <a:rPr lang="en-US" sz="2400" dirty="0">
                <a:solidFill>
                  <a:srgbClr val="002060"/>
                </a:solidFill>
              </a:rPr>
              <a:t>or location in the file system and </a:t>
            </a:r>
            <a:r>
              <a:rPr lang="en-US" sz="2400" dirty="0">
                <a:solidFill>
                  <a:srgbClr val="0070C0"/>
                </a:solidFill>
              </a:rPr>
              <a:t>does not start with root directory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 -2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752" y="1177447"/>
            <a:ext cx="9320048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History of UNIX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and Benefits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Versions of UNIX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UNIX File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63" y="624110"/>
            <a:ext cx="9612750" cy="58983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History of UNIX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1" y="1418897"/>
            <a:ext cx="10243371" cy="471388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MULTICS </a:t>
            </a:r>
            <a:r>
              <a:rPr lang="en-US" dirty="0" smtClean="0">
                <a:solidFill>
                  <a:srgbClr val="002060"/>
                </a:solidFill>
              </a:rPr>
              <a:t>Project (Mid 1960s)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General </a:t>
            </a:r>
            <a:r>
              <a:rPr lang="en-US" dirty="0">
                <a:solidFill>
                  <a:srgbClr val="002060"/>
                </a:solidFill>
              </a:rPr>
              <a:t>Electric, Massachusetts Institute </a:t>
            </a:r>
            <a:r>
              <a:rPr lang="en-US" dirty="0" smtClean="0">
                <a:solidFill>
                  <a:srgbClr val="002060"/>
                </a:solidFill>
              </a:rPr>
              <a:t>of Technology </a:t>
            </a:r>
            <a:r>
              <a:rPr lang="en-US" dirty="0">
                <a:solidFill>
                  <a:srgbClr val="002060"/>
                </a:solidFill>
              </a:rPr>
              <a:t>and AT&amp;T's Bell Laboratories jointly started a multiuser operating system project called MULTICS (</a:t>
            </a:r>
            <a:r>
              <a:rPr lang="en-US" b="1" dirty="0">
                <a:solidFill>
                  <a:srgbClr val="002060"/>
                </a:solidFill>
              </a:rPr>
              <a:t>Mult</a:t>
            </a:r>
            <a:r>
              <a:rPr lang="en-US" dirty="0">
                <a:solidFill>
                  <a:srgbClr val="002060"/>
                </a:solidFill>
              </a:rPr>
              <a:t>iplexed</a:t>
            </a:r>
            <a:r>
              <a:rPr lang="en-US" b="1" dirty="0">
                <a:solidFill>
                  <a:srgbClr val="002060"/>
                </a:solidFill>
              </a:rPr>
              <a:t> I</a:t>
            </a:r>
            <a:r>
              <a:rPr lang="en-US" dirty="0">
                <a:solidFill>
                  <a:srgbClr val="002060"/>
                </a:solidFill>
              </a:rPr>
              <a:t>nformation and </a:t>
            </a:r>
            <a:r>
              <a:rPr lang="en-US" b="1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002060"/>
                </a:solidFill>
              </a:rPr>
              <a:t>omputing </a:t>
            </a:r>
            <a:r>
              <a:rPr lang="en-US" b="1" dirty="0">
                <a:solidFill>
                  <a:srgbClr val="002060"/>
                </a:solidFill>
              </a:rPr>
              <a:t>S</a:t>
            </a:r>
            <a:r>
              <a:rPr lang="en-US" dirty="0">
                <a:solidFill>
                  <a:srgbClr val="002060"/>
                </a:solidFill>
              </a:rPr>
              <a:t>ervice).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MULTICS was used for </a:t>
            </a:r>
            <a:r>
              <a:rPr lang="en-US" dirty="0">
                <a:solidFill>
                  <a:srgbClr val="002060"/>
                </a:solidFill>
              </a:rPr>
              <a:t>a campus-wide information service by the </a:t>
            </a:r>
            <a:r>
              <a:rPr lang="en-US" dirty="0" smtClean="0">
                <a:solidFill>
                  <a:srgbClr val="002060"/>
                </a:solidFill>
              </a:rPr>
              <a:t>MIT, serving </a:t>
            </a:r>
            <a:r>
              <a:rPr lang="en-US" dirty="0">
                <a:solidFill>
                  <a:srgbClr val="002060"/>
                </a:solidFill>
              </a:rPr>
              <a:t>thousands of academic and administrative users.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It was a mainframe timesharing operating system and an important influence on operating system development.</a:t>
            </a:r>
            <a:endParaRPr lang="en-IN" dirty="0">
              <a:solidFill>
                <a:srgbClr val="002060"/>
              </a:solidFill>
            </a:endParaRP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1969: The </a:t>
            </a:r>
            <a:r>
              <a:rPr lang="en-US" dirty="0">
                <a:solidFill>
                  <a:srgbClr val="002060"/>
                </a:solidFill>
              </a:rPr>
              <a:t>first version of UNIX was created </a:t>
            </a:r>
            <a:r>
              <a:rPr lang="en-US" dirty="0" smtClean="0">
                <a:solidFill>
                  <a:srgbClr val="002060"/>
                </a:solidFill>
              </a:rPr>
              <a:t>by Ken </a:t>
            </a:r>
            <a:r>
              <a:rPr lang="en-US" dirty="0">
                <a:solidFill>
                  <a:srgbClr val="002060"/>
                </a:solidFill>
              </a:rPr>
              <a:t>Thompson at AT&amp;T's Bell Labs. Initially it was called UNICS (</a:t>
            </a:r>
            <a:r>
              <a:rPr lang="en-US" dirty="0" err="1">
                <a:solidFill>
                  <a:srgbClr val="002060"/>
                </a:solidFill>
              </a:rPr>
              <a:t>Uniplexed</a:t>
            </a:r>
            <a:r>
              <a:rPr lang="en-US" dirty="0">
                <a:solidFill>
                  <a:srgbClr val="002060"/>
                </a:solidFill>
              </a:rPr>
              <a:t> Operating and Computing System) which was eventually shortened to UNIX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1973: At </a:t>
            </a:r>
            <a:r>
              <a:rPr lang="en-US" dirty="0">
                <a:solidFill>
                  <a:srgbClr val="002060"/>
                </a:solidFill>
              </a:rPr>
              <a:t>Bell Labs, Ken Thompson teamed up with Dennis </a:t>
            </a:r>
            <a:r>
              <a:rPr lang="en-US" dirty="0" smtClean="0">
                <a:solidFill>
                  <a:srgbClr val="002060"/>
                </a:solidFill>
              </a:rPr>
              <a:t>Ritchie (who </a:t>
            </a:r>
            <a:r>
              <a:rPr lang="en-US" dirty="0">
                <a:solidFill>
                  <a:srgbClr val="002060"/>
                </a:solidFill>
              </a:rPr>
              <a:t>wrote the first C </a:t>
            </a:r>
            <a:r>
              <a:rPr lang="en-US" dirty="0" smtClean="0">
                <a:solidFill>
                  <a:srgbClr val="002060"/>
                </a:solidFill>
              </a:rPr>
              <a:t>compiler) and they </a:t>
            </a:r>
            <a:r>
              <a:rPr lang="en-US" dirty="0">
                <a:solidFill>
                  <a:srgbClr val="002060"/>
                </a:solidFill>
              </a:rPr>
              <a:t>rewrote the Unix kernel in C. </a:t>
            </a:r>
            <a:endParaRPr lang="en-US" dirty="0" smtClean="0">
              <a:solidFill>
                <a:srgbClr val="002060"/>
              </a:solidFill>
            </a:endParaRP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1974: A </a:t>
            </a:r>
            <a:r>
              <a:rPr lang="en-US" dirty="0">
                <a:solidFill>
                  <a:srgbClr val="002060"/>
                </a:solidFill>
              </a:rPr>
              <a:t>version of Unix known as the Fifth Edition was first licensed to universities.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1975</a:t>
            </a:r>
            <a:r>
              <a:rPr lang="en-US" dirty="0">
                <a:solidFill>
                  <a:srgbClr val="002060"/>
                </a:solidFill>
              </a:rPr>
              <a:t>, Ken Thompson </a:t>
            </a:r>
            <a:r>
              <a:rPr lang="en-US" dirty="0" smtClean="0">
                <a:solidFill>
                  <a:srgbClr val="002060"/>
                </a:solidFill>
              </a:rPr>
              <a:t>on its sabbatical year </a:t>
            </a:r>
            <a:r>
              <a:rPr lang="en-US" dirty="0">
                <a:solidFill>
                  <a:srgbClr val="002060"/>
                </a:solidFill>
              </a:rPr>
              <a:t>with the University of California at </a:t>
            </a:r>
            <a:r>
              <a:rPr lang="en-US" dirty="0" smtClean="0">
                <a:solidFill>
                  <a:srgbClr val="002060"/>
                </a:solidFill>
              </a:rPr>
              <a:t>Berkeley, </a:t>
            </a:r>
            <a:r>
              <a:rPr lang="en-US" dirty="0">
                <a:solidFill>
                  <a:srgbClr val="002060"/>
                </a:solidFill>
              </a:rPr>
              <a:t>where he and two graduate students, Bill Joy and Chuck Haley, wrote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version of Unix, which was distributed to students. 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91863" y="624110"/>
            <a:ext cx="9612750" cy="58983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History of UNIX</a:t>
            </a:r>
            <a:endParaRPr lang="en-IN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1339" y="1418897"/>
            <a:ext cx="11020096" cy="48557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1977: </a:t>
            </a:r>
            <a:r>
              <a:rPr lang="en-US" dirty="0">
                <a:solidFill>
                  <a:srgbClr val="002060"/>
                </a:solidFill>
              </a:rPr>
              <a:t>The Berkeley version of Unix is known as BSD (Berkeley Software </a:t>
            </a:r>
            <a:r>
              <a:rPr lang="en-US" dirty="0" smtClean="0">
                <a:solidFill>
                  <a:srgbClr val="002060"/>
                </a:solidFill>
              </a:rPr>
              <a:t>Distribution) was released.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 From </a:t>
            </a:r>
            <a:r>
              <a:rPr lang="en-US" dirty="0">
                <a:solidFill>
                  <a:srgbClr val="002060"/>
                </a:solidFill>
              </a:rPr>
              <a:t>BSD came the vi editor, </a:t>
            </a:r>
            <a:r>
              <a:rPr lang="en-US" b="1" dirty="0">
                <a:solidFill>
                  <a:srgbClr val="002060"/>
                </a:solidFill>
              </a:rPr>
              <a:t>C shell</a:t>
            </a:r>
            <a:r>
              <a:rPr lang="en-US" dirty="0">
                <a:solidFill>
                  <a:srgbClr val="002060"/>
                </a:solidFill>
              </a:rPr>
              <a:t>, virtual memory, </a:t>
            </a:r>
            <a:r>
              <a:rPr lang="en-US" dirty="0" err="1">
                <a:solidFill>
                  <a:srgbClr val="002060"/>
                </a:solidFill>
              </a:rPr>
              <a:t>Sendmail</a:t>
            </a:r>
            <a:r>
              <a:rPr lang="en-US" dirty="0">
                <a:solidFill>
                  <a:srgbClr val="002060"/>
                </a:solidFill>
              </a:rPr>
              <a:t>, and support for TCP/IP.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IN" dirty="0" smtClean="0">
                <a:solidFill>
                  <a:srgbClr val="002060"/>
                </a:solidFill>
              </a:rPr>
              <a:t>BSD </a:t>
            </a:r>
            <a:r>
              <a:rPr lang="en-IN" dirty="0">
                <a:solidFill>
                  <a:srgbClr val="002060"/>
                </a:solidFill>
              </a:rPr>
              <a:t>descendants like FreeBSD, </a:t>
            </a:r>
            <a:r>
              <a:rPr lang="en-IN" dirty="0" err="1">
                <a:solidFill>
                  <a:srgbClr val="002060"/>
                </a:solidFill>
              </a:rPr>
              <a:t>OpenBSD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NetBSD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DragonFly</a:t>
            </a:r>
            <a:r>
              <a:rPr lang="en-IN" dirty="0">
                <a:solidFill>
                  <a:srgbClr val="002060"/>
                </a:solidFill>
              </a:rPr>
              <a:t> BSD </a:t>
            </a:r>
            <a:r>
              <a:rPr lang="en-IN" dirty="0" smtClean="0">
                <a:solidFill>
                  <a:srgbClr val="002060"/>
                </a:solidFill>
              </a:rPr>
              <a:t>and PC-BSD </a:t>
            </a:r>
            <a:r>
              <a:rPr lang="en-IN" dirty="0">
                <a:solidFill>
                  <a:srgbClr val="002060"/>
                </a:solidFill>
              </a:rPr>
              <a:t>is still active today.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1978: AT&amp;T released </a:t>
            </a:r>
            <a:r>
              <a:rPr lang="en-US" dirty="0">
                <a:solidFill>
                  <a:srgbClr val="002060"/>
                </a:solidFill>
              </a:rPr>
              <a:t>UNIX Seventh Edition that included the </a:t>
            </a:r>
            <a:r>
              <a:rPr lang="en-US" b="1" dirty="0">
                <a:solidFill>
                  <a:srgbClr val="002060"/>
                </a:solidFill>
              </a:rPr>
              <a:t>Bourne Shell</a:t>
            </a:r>
            <a:r>
              <a:rPr lang="en-US" dirty="0">
                <a:solidFill>
                  <a:srgbClr val="002060"/>
                </a:solidFill>
              </a:rPr>
              <a:t> for the first time. 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The Seventh Edition, released in 1978, </a:t>
            </a:r>
            <a:r>
              <a:rPr lang="en-US" dirty="0" smtClean="0">
                <a:solidFill>
                  <a:srgbClr val="002060"/>
                </a:solidFill>
              </a:rPr>
              <a:t>resulted two </a:t>
            </a:r>
            <a:r>
              <a:rPr lang="en-US" dirty="0">
                <a:solidFill>
                  <a:srgbClr val="002060"/>
                </a:solidFill>
              </a:rPr>
              <a:t>divergent branches </a:t>
            </a:r>
            <a:r>
              <a:rPr lang="en-US" dirty="0" smtClean="0">
                <a:solidFill>
                  <a:srgbClr val="002060"/>
                </a:solidFill>
              </a:rPr>
              <a:t>of </a:t>
            </a:r>
            <a:r>
              <a:rPr lang="en-US" dirty="0">
                <a:solidFill>
                  <a:srgbClr val="002060"/>
                </a:solidFill>
              </a:rPr>
              <a:t>Unix </a:t>
            </a:r>
            <a:r>
              <a:rPr lang="en-US" dirty="0" smtClean="0">
                <a:solidFill>
                  <a:srgbClr val="002060"/>
                </a:solidFill>
              </a:rPr>
              <a:t>development: </a:t>
            </a:r>
            <a:r>
              <a:rPr lang="en-US" b="1" dirty="0" smtClean="0">
                <a:solidFill>
                  <a:srgbClr val="002060"/>
                </a:solidFill>
              </a:rPr>
              <a:t>AT&amp;T </a:t>
            </a:r>
            <a:r>
              <a:rPr lang="en-US" b="1" dirty="0">
                <a:solidFill>
                  <a:srgbClr val="002060"/>
                </a:solidFill>
              </a:rPr>
              <a:t>UNIX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BSD UNIX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1983: AT&amp;T </a:t>
            </a:r>
            <a:r>
              <a:rPr lang="en-US" dirty="0">
                <a:solidFill>
                  <a:srgbClr val="002060"/>
                </a:solidFill>
              </a:rPr>
              <a:t>developed </a:t>
            </a:r>
            <a:r>
              <a:rPr lang="en-US" b="1" dirty="0">
                <a:solidFill>
                  <a:srgbClr val="002060"/>
                </a:solidFill>
              </a:rPr>
              <a:t>System </a:t>
            </a:r>
            <a:r>
              <a:rPr lang="en-US" b="1" dirty="0" smtClean="0">
                <a:solidFill>
                  <a:srgbClr val="002060"/>
                </a:solidFill>
              </a:rPr>
              <a:t>V, </a:t>
            </a:r>
            <a:r>
              <a:rPr lang="en-US" dirty="0" smtClean="0">
                <a:solidFill>
                  <a:srgbClr val="002060"/>
                </a:solidFill>
              </a:rPr>
              <a:t>a commercial version of UNIX.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System </a:t>
            </a:r>
            <a:r>
              <a:rPr lang="en-US" dirty="0">
                <a:solidFill>
                  <a:srgbClr val="002060"/>
                </a:solidFill>
              </a:rPr>
              <a:t>V </a:t>
            </a:r>
            <a:r>
              <a:rPr lang="en-US" dirty="0" smtClean="0">
                <a:solidFill>
                  <a:srgbClr val="002060"/>
                </a:solidFill>
              </a:rPr>
              <a:t>was </a:t>
            </a:r>
            <a:r>
              <a:rPr lang="en-US" dirty="0">
                <a:solidFill>
                  <a:srgbClr val="002060"/>
                </a:solidFill>
              </a:rPr>
              <a:t>favored by commercial enterprises, which contrasted with BSD's strength in the academic arena.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1980’s : Many companies started developing their own Unix: IBM created AIX, Sun SunOS (later Solaris), HP HP-UX and about a dozen other companies did the same.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1987</a:t>
            </a:r>
            <a:r>
              <a:rPr lang="en-US" dirty="0" smtClean="0">
                <a:solidFill>
                  <a:srgbClr val="002060"/>
                </a:solidFill>
              </a:rPr>
              <a:t>: AT&amp;T with</a:t>
            </a:r>
            <a:r>
              <a:rPr lang="en-US" dirty="0">
                <a:solidFill>
                  <a:srgbClr val="002060"/>
                </a:solidFill>
              </a:rPr>
              <a:t> Sun Microsystems </a:t>
            </a:r>
            <a:r>
              <a:rPr lang="en-US" dirty="0" smtClean="0">
                <a:solidFill>
                  <a:srgbClr val="002060"/>
                </a:solidFill>
              </a:rPr>
              <a:t>produced </a:t>
            </a:r>
            <a:r>
              <a:rPr lang="en-US" dirty="0">
                <a:solidFill>
                  <a:srgbClr val="002060"/>
                </a:solidFill>
              </a:rPr>
              <a:t>System V, revision 4 (SVR4), which incorporated elements of BSD and SunOS into System V.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Most </a:t>
            </a:r>
            <a:r>
              <a:rPr lang="en-US" dirty="0">
                <a:solidFill>
                  <a:srgbClr val="002060"/>
                </a:solidFill>
              </a:rPr>
              <a:t>commercial UNIX implementations are based on the </a:t>
            </a:r>
            <a:r>
              <a:rPr lang="en-US" b="1" dirty="0">
                <a:solidFill>
                  <a:srgbClr val="002060"/>
                </a:solidFill>
              </a:rPr>
              <a:t>SVR4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model.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1991: </a:t>
            </a:r>
            <a:r>
              <a:rPr lang="en-US" dirty="0">
                <a:solidFill>
                  <a:srgbClr val="002060"/>
                </a:solidFill>
              </a:rPr>
              <a:t>Linus Torvalds, a student at the University of </a:t>
            </a:r>
            <a:r>
              <a:rPr lang="en-US" dirty="0" smtClean="0">
                <a:solidFill>
                  <a:srgbClr val="002060"/>
                </a:solidFill>
              </a:rPr>
              <a:t>Helsinki, Finland, wrote  </a:t>
            </a:r>
            <a:r>
              <a:rPr lang="en-US" dirty="0" smtClean="0">
                <a:solidFill>
                  <a:srgbClr val="00B0F0"/>
                </a:solidFill>
              </a:rPr>
              <a:t>Linux </a:t>
            </a:r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his </a:t>
            </a:r>
            <a:r>
              <a:rPr lang="en-IN" dirty="0" smtClean="0">
                <a:solidFill>
                  <a:srgbClr val="002060"/>
                </a:solidFill>
              </a:rPr>
              <a:t>386 </a:t>
            </a:r>
            <a:r>
              <a:rPr lang="en-IN" dirty="0">
                <a:solidFill>
                  <a:srgbClr val="002060"/>
                </a:solidFill>
              </a:rPr>
              <a:t>computer </a:t>
            </a:r>
            <a:r>
              <a:rPr lang="en-IN" dirty="0" smtClean="0">
                <a:solidFill>
                  <a:srgbClr val="002060"/>
                </a:solidFill>
              </a:rPr>
              <a:t>s</a:t>
            </a:r>
            <a:r>
              <a:rPr lang="en-IN" dirty="0" smtClean="0">
                <a:solidFill>
                  <a:srgbClr val="002060"/>
                </a:solidFill>
              </a:rPr>
              <a:t>imilar </a:t>
            </a:r>
            <a:r>
              <a:rPr lang="en-IN" dirty="0">
                <a:solidFill>
                  <a:srgbClr val="002060"/>
                </a:solidFill>
              </a:rPr>
              <a:t>to MINIX (mini-UNIX</a:t>
            </a:r>
            <a:r>
              <a:rPr lang="en-IN" dirty="0" smtClean="0">
                <a:solidFill>
                  <a:srgbClr val="002060"/>
                </a:solidFill>
              </a:rPr>
              <a:t>) system.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1994: He released Version </a:t>
            </a:r>
            <a:r>
              <a:rPr lang="en-IN" dirty="0" smtClean="0">
                <a:solidFill>
                  <a:srgbClr val="002060"/>
                </a:solidFill>
              </a:rPr>
              <a:t>1.0 of </a:t>
            </a:r>
            <a:r>
              <a:rPr lang="en-IN" dirty="0" smtClean="0">
                <a:solidFill>
                  <a:srgbClr val="00B0F0"/>
                </a:solidFill>
              </a:rPr>
              <a:t>Linux Kernel </a:t>
            </a:r>
            <a:r>
              <a:rPr lang="en-IN" dirty="0" smtClean="0">
                <a:solidFill>
                  <a:srgbClr val="002060"/>
                </a:solidFill>
              </a:rPr>
              <a:t>and </a:t>
            </a:r>
            <a:r>
              <a:rPr lang="en-IN" dirty="0" smtClean="0">
                <a:solidFill>
                  <a:srgbClr val="002060"/>
                </a:solidFill>
              </a:rPr>
              <a:t>put the sources code online (Early form of Internet</a:t>
            </a:r>
            <a:r>
              <a:rPr lang="en-IN" dirty="0" smtClean="0">
                <a:solidFill>
                  <a:srgbClr val="002060"/>
                </a:solidFill>
              </a:rPr>
              <a:t>). </a:t>
            </a:r>
            <a:endParaRPr lang="en-IN" dirty="0" smtClean="0">
              <a:solidFill>
                <a:srgbClr val="002060"/>
              </a:solidFill>
            </a:endParaRPr>
          </a:p>
          <a:p>
            <a:pPr lvl="1"/>
            <a:r>
              <a:rPr lang="en-IN" dirty="0">
                <a:solidFill>
                  <a:srgbClr val="002060"/>
                </a:solidFill>
              </a:rPr>
              <a:t>Many people </a:t>
            </a:r>
            <a:r>
              <a:rPr lang="en-IN" dirty="0" smtClean="0">
                <a:solidFill>
                  <a:srgbClr val="002060"/>
                </a:solidFill>
              </a:rPr>
              <a:t>embraced the </a:t>
            </a:r>
            <a:r>
              <a:rPr lang="en-IN" dirty="0">
                <a:solidFill>
                  <a:srgbClr val="002060"/>
                </a:solidFill>
              </a:rPr>
              <a:t>combination of this kernel with the GNU </a:t>
            </a:r>
            <a:r>
              <a:rPr lang="en-IN" dirty="0" smtClean="0">
                <a:solidFill>
                  <a:srgbClr val="002060"/>
                </a:solidFill>
              </a:rPr>
              <a:t>tools to develop Linux versions, </a:t>
            </a:r>
            <a:r>
              <a:rPr lang="en-IN" dirty="0">
                <a:solidFill>
                  <a:srgbClr val="002060"/>
                </a:solidFill>
              </a:rPr>
              <a:t>and the </a:t>
            </a:r>
            <a:r>
              <a:rPr lang="en-IN" dirty="0" smtClean="0">
                <a:solidFill>
                  <a:srgbClr val="002060"/>
                </a:solidFill>
              </a:rPr>
              <a:t>rest is </a:t>
            </a:r>
            <a:r>
              <a:rPr lang="en-IN" dirty="0" smtClean="0">
                <a:solidFill>
                  <a:srgbClr val="002060"/>
                </a:solidFill>
              </a:rPr>
              <a:t>the growth history of Linux.</a:t>
            </a:r>
            <a:endParaRPr lang="en-I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7" y="403393"/>
            <a:ext cx="9801936" cy="684428"/>
          </a:xfrm>
        </p:spPr>
        <p:txBody>
          <a:bodyPr/>
          <a:lstStyle/>
          <a:p>
            <a:r>
              <a:rPr lang="en-US" b="1" dirty="0" smtClean="0"/>
              <a:t>Features and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52" y="1135117"/>
            <a:ext cx="10815145" cy="556522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Multiusers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Multitasking: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Powerful OS to handle multiple users and tasks with excellent security features to manage.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handles active </a:t>
            </a:r>
            <a:r>
              <a:rPr lang="en-US" dirty="0">
                <a:solidFill>
                  <a:srgbClr val="002060"/>
                </a:solidFill>
              </a:rPr>
              <a:t>and background </a:t>
            </a:r>
            <a:r>
              <a:rPr lang="en-US" dirty="0" smtClean="0">
                <a:solidFill>
                  <a:srgbClr val="002060"/>
                </a:solidFill>
              </a:rPr>
              <a:t>processes efficiently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Portability: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operating system is written in high-level language making it easier to read, understand, change and, therefore move to other </a:t>
            </a:r>
            <a:r>
              <a:rPr lang="en-US" dirty="0" smtClean="0">
                <a:solidFill>
                  <a:srgbClr val="002060"/>
                </a:solidFill>
              </a:rPr>
              <a:t>machines </a:t>
            </a:r>
            <a:r>
              <a:rPr lang="en-US" dirty="0">
                <a:solidFill>
                  <a:srgbClr val="002060"/>
                </a:solidFill>
              </a:rPr>
              <a:t>with a minimum of code changes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Customers </a:t>
            </a:r>
            <a:r>
              <a:rPr lang="en-US" dirty="0">
                <a:solidFill>
                  <a:srgbClr val="002060"/>
                </a:solidFill>
              </a:rPr>
              <a:t>can </a:t>
            </a:r>
            <a:r>
              <a:rPr lang="en-US" dirty="0" smtClean="0">
                <a:solidFill>
                  <a:srgbClr val="002060"/>
                </a:solidFill>
              </a:rPr>
              <a:t>choose </a:t>
            </a:r>
            <a:r>
              <a:rPr lang="en-US" dirty="0">
                <a:solidFill>
                  <a:srgbClr val="002060"/>
                </a:solidFill>
              </a:rPr>
              <a:t>from a wide variety of hardware vendors without </a:t>
            </a:r>
            <a:r>
              <a:rPr lang="en-US" dirty="0" smtClean="0">
                <a:solidFill>
                  <a:srgbClr val="002060"/>
                </a:solidFill>
              </a:rPr>
              <a:t>vendor-locked-in.</a:t>
            </a:r>
            <a:r>
              <a:rPr lang="en-US" dirty="0">
                <a:solidFill>
                  <a:srgbClr val="002060"/>
                </a:solidFill>
              </a:rPr>
              <a:t> 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UNIX </a:t>
            </a:r>
            <a:r>
              <a:rPr lang="en-US" b="1" dirty="0" smtClean="0">
                <a:solidFill>
                  <a:srgbClr val="002060"/>
                </a:solidFill>
              </a:rPr>
              <a:t>Shell: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Simple User-Interface </a:t>
            </a:r>
            <a:r>
              <a:rPr lang="en-US" dirty="0">
                <a:solidFill>
                  <a:srgbClr val="002060"/>
                </a:solidFill>
              </a:rPr>
              <a:t>called the shell that acts as a command interpreter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It provides a programming </a:t>
            </a:r>
            <a:r>
              <a:rPr lang="en-US" dirty="0" smtClean="0">
                <a:solidFill>
                  <a:srgbClr val="002060"/>
                </a:solidFill>
              </a:rPr>
              <a:t>capability for </a:t>
            </a:r>
            <a:r>
              <a:rPr lang="en-US" dirty="0">
                <a:solidFill>
                  <a:srgbClr val="002060"/>
                </a:solidFill>
              </a:rPr>
              <a:t>the users to interact with the OS.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Pipes </a:t>
            </a:r>
            <a:r>
              <a:rPr lang="en-US" b="1" dirty="0">
                <a:solidFill>
                  <a:srgbClr val="002060"/>
                </a:solidFill>
              </a:rPr>
              <a:t>and Filters: 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Permit </a:t>
            </a:r>
            <a:r>
              <a:rPr lang="en-US" dirty="0">
                <a:solidFill>
                  <a:srgbClr val="002060"/>
                </a:solidFill>
              </a:rPr>
              <a:t>the user to create complex programs from simple programs. 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UNIX Tools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Provides large number of tools for additional tasks to perform, for example typesetting, email etc.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911" y="497986"/>
            <a:ext cx="9817702" cy="747490"/>
          </a:xfrm>
        </p:spPr>
        <p:txBody>
          <a:bodyPr/>
          <a:lstStyle/>
          <a:p>
            <a:r>
              <a:rPr lang="en-IN" b="1" dirty="0" smtClean="0"/>
              <a:t>Versions of UNIX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55" y="1229710"/>
            <a:ext cx="10862442" cy="51710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Initially, </a:t>
            </a:r>
            <a:r>
              <a:rPr lang="en-US" dirty="0" smtClean="0">
                <a:solidFill>
                  <a:srgbClr val="002060"/>
                </a:solidFill>
              </a:rPr>
              <a:t>two </a:t>
            </a:r>
            <a:r>
              <a:rPr lang="en-US" dirty="0">
                <a:solidFill>
                  <a:srgbClr val="002060"/>
                </a:solidFill>
              </a:rPr>
              <a:t>main versions: </a:t>
            </a:r>
            <a:r>
              <a:rPr lang="en-US" dirty="0" smtClean="0">
                <a:solidFill>
                  <a:srgbClr val="002060"/>
                </a:solidFill>
              </a:rPr>
              <a:t>that </a:t>
            </a:r>
            <a:r>
              <a:rPr lang="en-US" dirty="0">
                <a:solidFill>
                  <a:srgbClr val="002060"/>
                </a:solidFill>
              </a:rPr>
              <a:t>started at AT&amp;T (the System V versions), and another </a:t>
            </a:r>
            <a:r>
              <a:rPr lang="en-US" dirty="0" smtClean="0">
                <a:solidFill>
                  <a:srgbClr val="002060"/>
                </a:solidFill>
              </a:rPr>
              <a:t>from </a:t>
            </a:r>
            <a:r>
              <a:rPr lang="en-US" dirty="0">
                <a:solidFill>
                  <a:srgbClr val="002060"/>
                </a:solidFill>
              </a:rPr>
              <a:t>the University of California at Berkeley (the BSD versions</a:t>
            </a:r>
            <a:r>
              <a:rPr lang="en-US" dirty="0" smtClean="0">
                <a:solidFill>
                  <a:srgbClr val="002060"/>
                </a:solidFill>
              </a:rPr>
              <a:t>). Later, several versions started in 90s.</a:t>
            </a:r>
          </a:p>
          <a:p>
            <a:pPr lvl="0"/>
            <a:r>
              <a:rPr lang="en-US" b="1" dirty="0">
                <a:solidFill>
                  <a:srgbClr val="002060"/>
                </a:solidFill>
              </a:rPr>
              <a:t>Solaris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: From Sun Microsystems, </a:t>
            </a:r>
            <a:r>
              <a:rPr lang="en-US" dirty="0">
                <a:solidFill>
                  <a:srgbClr val="002060"/>
                </a:solidFill>
              </a:rPr>
              <a:t>originally called </a:t>
            </a:r>
            <a:r>
              <a:rPr lang="en-US" dirty="0" smtClean="0">
                <a:solidFill>
                  <a:srgbClr val="002060"/>
                </a:solidFill>
              </a:rPr>
              <a:t>SunOS, </a:t>
            </a:r>
            <a:r>
              <a:rPr lang="en-US" dirty="0">
                <a:solidFill>
                  <a:srgbClr val="002060"/>
                </a:solidFill>
              </a:rPr>
              <a:t>based on UNIX System V version 2 and BSD version 4.3. Subsequently, due to the presentation of UNIX System V version 4 a new version was developed called Solaris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IN" dirty="0">
              <a:solidFill>
                <a:srgbClr val="002060"/>
              </a:solidFill>
            </a:endParaRP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AIX</a:t>
            </a:r>
            <a:r>
              <a:rPr lang="en-US" dirty="0" smtClean="0">
                <a:solidFill>
                  <a:srgbClr val="002060"/>
                </a:solidFill>
              </a:rPr>
              <a:t>: The </a:t>
            </a:r>
            <a:r>
              <a:rPr lang="en-US" dirty="0">
                <a:solidFill>
                  <a:srgbClr val="002060"/>
                </a:solidFill>
              </a:rPr>
              <a:t>UNIX system version for IBM machines is </a:t>
            </a:r>
            <a:r>
              <a:rPr lang="en-US" dirty="0" smtClean="0">
                <a:solidFill>
                  <a:srgbClr val="002060"/>
                </a:solidFill>
              </a:rPr>
              <a:t>AIX </a:t>
            </a:r>
            <a:r>
              <a:rPr lang="en-US" dirty="0">
                <a:solidFill>
                  <a:srgbClr val="002060"/>
                </a:solidFill>
              </a:rPr>
              <a:t>(Advanced Interactive </a:t>
            </a:r>
            <a:r>
              <a:rPr lang="en-US" dirty="0" err="1">
                <a:solidFill>
                  <a:srgbClr val="002060"/>
                </a:solidFill>
              </a:rPr>
              <a:t>eXecutive</a:t>
            </a:r>
            <a:r>
              <a:rPr lang="en-US" dirty="0">
                <a:solidFill>
                  <a:srgbClr val="002060"/>
                </a:solidFill>
              </a:rPr>
              <a:t>) and is based on System V version 3 and BSD 4.3. AIX runs on IBM Power Systems.</a:t>
            </a:r>
            <a:endParaRPr lang="en-IN" dirty="0">
              <a:solidFill>
                <a:srgbClr val="002060"/>
              </a:solidFill>
            </a:endParaRP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A/UX</a:t>
            </a:r>
            <a:r>
              <a:rPr lang="en-US" dirty="0" smtClean="0">
                <a:solidFill>
                  <a:srgbClr val="002060"/>
                </a:solidFill>
              </a:rPr>
              <a:t>: A/UX </a:t>
            </a:r>
            <a:r>
              <a:rPr lang="en-US" dirty="0">
                <a:solidFill>
                  <a:srgbClr val="002060"/>
                </a:solidFill>
              </a:rPr>
              <a:t>is Apple Inc.'s implementation of the Unix operating system for some of their Apple Macintosh computers, the latest versions running on the Mac II, Quadra and </a:t>
            </a:r>
            <a:r>
              <a:rPr lang="en-US" dirty="0" err="1">
                <a:solidFill>
                  <a:srgbClr val="002060"/>
                </a:solidFill>
              </a:rPr>
              <a:t>Centris</a:t>
            </a:r>
            <a:r>
              <a:rPr lang="en-US" dirty="0">
                <a:solidFill>
                  <a:srgbClr val="002060"/>
                </a:solidFill>
              </a:rPr>
              <a:t> series of machines.</a:t>
            </a:r>
            <a:endParaRPr lang="en-IN" dirty="0">
              <a:solidFill>
                <a:srgbClr val="002060"/>
              </a:solidFill>
            </a:endParaRP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HP-UX</a:t>
            </a:r>
            <a:r>
              <a:rPr lang="en-US" dirty="0" smtClean="0">
                <a:solidFill>
                  <a:srgbClr val="002060"/>
                </a:solidFill>
              </a:rPr>
              <a:t>: HP-UX </a:t>
            </a:r>
            <a:r>
              <a:rPr lang="en-US" dirty="0">
                <a:solidFill>
                  <a:srgbClr val="002060"/>
                </a:solidFill>
              </a:rPr>
              <a:t>is based on the UNIX System V Release 4 and was designed by HP for the RISC architecture of Motorola. It is a pure server operating system with high availability and flexible memory and security management.</a:t>
            </a:r>
            <a:endParaRPr lang="en-IN" dirty="0">
              <a:solidFill>
                <a:srgbClr val="002060"/>
              </a:solidFill>
            </a:endParaRPr>
          </a:p>
          <a:p>
            <a:pPr lvl="0"/>
            <a:r>
              <a:rPr lang="en-US" b="1" dirty="0">
                <a:solidFill>
                  <a:srgbClr val="002060"/>
                </a:solidFill>
              </a:rPr>
              <a:t>SCO UNIX </a:t>
            </a:r>
            <a:r>
              <a:rPr lang="en-US" dirty="0">
                <a:solidFill>
                  <a:srgbClr val="002060"/>
                </a:solidFill>
              </a:rPr>
              <a:t>/ </a:t>
            </a:r>
            <a:r>
              <a:rPr lang="en-US" b="1" dirty="0" err="1" smtClean="0">
                <a:solidFill>
                  <a:srgbClr val="002060"/>
                </a:solidFill>
              </a:rPr>
              <a:t>OpenServer</a:t>
            </a:r>
            <a:r>
              <a:rPr lang="en-US" dirty="0" smtClean="0">
                <a:solidFill>
                  <a:srgbClr val="002060"/>
                </a:solidFill>
              </a:rPr>
              <a:t>: The </a:t>
            </a:r>
            <a:r>
              <a:rPr lang="en-US" dirty="0">
                <a:solidFill>
                  <a:srgbClr val="002060"/>
                </a:solidFill>
              </a:rPr>
              <a:t>version of Santa Cruz Operation (SCO) is based on </a:t>
            </a:r>
            <a:r>
              <a:rPr lang="en-US" dirty="0" smtClean="0">
                <a:solidFill>
                  <a:srgbClr val="002060"/>
                </a:solidFill>
              </a:rPr>
              <a:t>System V, </a:t>
            </a:r>
            <a:r>
              <a:rPr lang="en-US" dirty="0">
                <a:solidFill>
                  <a:srgbClr val="002060"/>
                </a:solidFill>
              </a:rPr>
              <a:t>designed for Intel platforms</a:t>
            </a:r>
            <a:r>
              <a:rPr lang="en-US" dirty="0" smtClean="0">
                <a:solidFill>
                  <a:srgbClr val="002060"/>
                </a:solidFill>
              </a:rPr>
              <a:t>. Now </a:t>
            </a:r>
            <a:r>
              <a:rPr lang="en-US" dirty="0">
                <a:solidFill>
                  <a:srgbClr val="002060"/>
                </a:solidFill>
              </a:rPr>
              <a:t>owned by </a:t>
            </a:r>
            <a:r>
              <a:rPr lang="en-US" dirty="0" err="1">
                <a:solidFill>
                  <a:srgbClr val="002060"/>
                </a:solidFill>
              </a:rPr>
              <a:t>Xinuos</a:t>
            </a:r>
            <a:r>
              <a:rPr lang="en-US" dirty="0">
                <a:solidFill>
                  <a:srgbClr val="002060"/>
                </a:solidFill>
              </a:rPr>
              <a:t> and known as </a:t>
            </a:r>
            <a:r>
              <a:rPr lang="en-US" dirty="0" err="1">
                <a:solidFill>
                  <a:srgbClr val="002060"/>
                </a:solidFill>
              </a:rPr>
              <a:t>OpenServer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smtClean="0">
                <a:solidFill>
                  <a:srgbClr val="002060"/>
                </a:solidFill>
              </a:rPr>
              <a:t>Today, </a:t>
            </a:r>
            <a:r>
              <a:rPr lang="en-US" dirty="0" err="1" smtClean="0">
                <a:solidFill>
                  <a:srgbClr val="002060"/>
                </a:solidFill>
              </a:rPr>
              <a:t>OpenServer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10 is based on FreeBSD.</a:t>
            </a:r>
            <a:endParaRPr lang="en-IN" dirty="0">
              <a:solidFill>
                <a:srgbClr val="002060"/>
              </a:solidFill>
            </a:endParaRP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Linux</a:t>
            </a:r>
            <a:r>
              <a:rPr lang="en-US" dirty="0" smtClean="0">
                <a:solidFill>
                  <a:srgbClr val="002060"/>
                </a:solidFill>
              </a:rPr>
              <a:t>:  Started by Linus </a:t>
            </a:r>
            <a:r>
              <a:rPr lang="en-US" dirty="0">
                <a:solidFill>
                  <a:srgbClr val="002060"/>
                </a:solidFill>
              </a:rPr>
              <a:t>Torvalds, </a:t>
            </a: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the early 90s. At present it has spread enormously all over the world and there are millions of users, both individuals and companies that use a Linux operating system.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911" y="624110"/>
            <a:ext cx="9817702" cy="731724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of Unix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93" y="1245476"/>
            <a:ext cx="10830910" cy="167114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A UNIX file is a storehouse of information – a sequence of characters.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file is the smallest unit of storage in the Unix file system.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File attributes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Provide information </a:t>
            </a:r>
            <a:r>
              <a:rPr lang="en-US" dirty="0">
                <a:solidFill>
                  <a:srgbClr val="002060"/>
                </a:solidFill>
              </a:rPr>
              <a:t>relating to the file, but do not include the data contained within a file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 file type (i.e. what kind of data is in the file</a:t>
            </a:r>
            <a:r>
              <a:rPr lang="en-US" dirty="0" smtClean="0">
                <a:solidFill>
                  <a:srgbClr val="002060"/>
                </a:solidFill>
              </a:rPr>
              <a:t>); a </a:t>
            </a:r>
            <a:r>
              <a:rPr lang="en-US" dirty="0">
                <a:solidFill>
                  <a:srgbClr val="002060"/>
                </a:solidFill>
              </a:rPr>
              <a:t>file name (which may or may not include an extension</a:t>
            </a:r>
            <a:r>
              <a:rPr lang="en-US" dirty="0" smtClean="0">
                <a:solidFill>
                  <a:srgbClr val="002060"/>
                </a:solidFill>
              </a:rPr>
              <a:t>); a </a:t>
            </a:r>
            <a:r>
              <a:rPr lang="en-US" dirty="0">
                <a:solidFill>
                  <a:srgbClr val="002060"/>
                </a:solidFill>
              </a:rPr>
              <a:t>physical file </a:t>
            </a:r>
            <a:r>
              <a:rPr lang="en-US" dirty="0" smtClean="0">
                <a:solidFill>
                  <a:srgbClr val="002060"/>
                </a:solidFill>
              </a:rPr>
              <a:t>size; a </a:t>
            </a:r>
            <a:r>
              <a:rPr lang="en-US" dirty="0">
                <a:solidFill>
                  <a:srgbClr val="002060"/>
                </a:solidFill>
              </a:rPr>
              <a:t>file </a:t>
            </a:r>
            <a:r>
              <a:rPr lang="en-US" dirty="0" smtClean="0">
                <a:solidFill>
                  <a:srgbClr val="002060"/>
                </a:solidFill>
              </a:rPr>
              <a:t>owner; file </a:t>
            </a:r>
            <a:r>
              <a:rPr lang="en-US" dirty="0">
                <a:solidFill>
                  <a:srgbClr val="002060"/>
                </a:solidFill>
              </a:rPr>
              <a:t>protection/privacy </a:t>
            </a:r>
            <a:r>
              <a:rPr lang="en-US" dirty="0" smtClean="0">
                <a:solidFill>
                  <a:srgbClr val="002060"/>
                </a:solidFill>
              </a:rPr>
              <a:t>capability; file </a:t>
            </a:r>
            <a:r>
              <a:rPr lang="en-US" dirty="0">
                <a:solidFill>
                  <a:srgbClr val="002060"/>
                </a:solidFill>
              </a:rPr>
              <a:t>time stamp (time and date created/modified</a:t>
            </a:r>
            <a:r>
              <a:rPr lang="en-US" dirty="0" smtClean="0">
                <a:solidFill>
                  <a:srgbClr val="002060"/>
                </a:solidFill>
              </a:rPr>
              <a:t>) etc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" r="3263"/>
          <a:stretch/>
        </p:blipFill>
        <p:spPr bwMode="auto">
          <a:xfrm>
            <a:off x="1087815" y="3086616"/>
            <a:ext cx="6747647" cy="3140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77" y="3594539"/>
            <a:ext cx="4067175" cy="1534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911" y="513752"/>
            <a:ext cx="9817702" cy="652897"/>
          </a:xfrm>
        </p:spPr>
        <p:txBody>
          <a:bodyPr/>
          <a:lstStyle/>
          <a:p>
            <a:r>
              <a:rPr lang="en-US" b="1" dirty="0" smtClean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759" y="1450428"/>
            <a:ext cx="10941269" cy="476118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most notable feature of UNIX is that it considers everything as file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>
                <a:solidFill>
                  <a:srgbClr val="002060"/>
                </a:solidFill>
              </a:rPr>
              <a:t>Unix divides file into three categories: ordinary files, directory files and device files.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Ordinary File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This </a:t>
            </a:r>
            <a:r>
              <a:rPr lang="en-US" sz="2200" dirty="0">
                <a:solidFill>
                  <a:srgbClr val="002060"/>
                </a:solidFill>
              </a:rPr>
              <a:t>is the traditional definition of a file. 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It </a:t>
            </a:r>
            <a:r>
              <a:rPr lang="en-US" sz="2000" dirty="0">
                <a:solidFill>
                  <a:srgbClr val="002060"/>
                </a:solidFill>
              </a:rPr>
              <a:t>contains streams of data stored on some permanent storage device like disk. 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You </a:t>
            </a:r>
            <a:r>
              <a:rPr lang="en-US" sz="2000" dirty="0">
                <a:solidFill>
                  <a:srgbClr val="002060"/>
                </a:solidFill>
              </a:rPr>
              <a:t>can put any sequence of data, source program, executable program, images, video data etc. 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Directory File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A </a:t>
            </a:r>
            <a:r>
              <a:rPr lang="en-US" sz="2200" dirty="0">
                <a:solidFill>
                  <a:srgbClr val="002060"/>
                </a:solidFill>
              </a:rPr>
              <a:t>directory is used to organize groups of files. 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It </a:t>
            </a:r>
            <a:r>
              <a:rPr lang="en-US" sz="2000" dirty="0">
                <a:solidFill>
                  <a:srgbClr val="002060"/>
                </a:solidFill>
              </a:rPr>
              <a:t>contains ordinary file, device files and other sub-directories.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It </a:t>
            </a:r>
            <a:r>
              <a:rPr lang="en-US" sz="2000" dirty="0">
                <a:solidFill>
                  <a:srgbClr val="002060"/>
                </a:solidFill>
              </a:rPr>
              <a:t>contains no data but keeps an account of all files and subdirectories it contains.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Device </a:t>
            </a:r>
            <a:r>
              <a:rPr lang="en-US" sz="2400" b="1" dirty="0" smtClean="0">
                <a:solidFill>
                  <a:srgbClr val="002060"/>
                </a:solidFill>
              </a:rPr>
              <a:t>File</a:t>
            </a:r>
            <a:r>
              <a:rPr lang="en-US" sz="2400" dirty="0" smtClean="0">
                <a:solidFill>
                  <a:srgbClr val="002060"/>
                </a:solidFill>
              </a:rPr>
              <a:t>: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Unix </a:t>
            </a:r>
            <a:r>
              <a:rPr lang="en-US" sz="2200" dirty="0">
                <a:solidFill>
                  <a:srgbClr val="002060"/>
                </a:solidFill>
              </a:rPr>
              <a:t>considers any device attached to the system to be a file. 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Devices </a:t>
            </a:r>
            <a:r>
              <a:rPr lang="en-US" sz="2200" dirty="0">
                <a:solidFill>
                  <a:srgbClr val="002060"/>
                </a:solidFill>
              </a:rPr>
              <a:t>such as printer, tapes, hard drives, </a:t>
            </a:r>
            <a:r>
              <a:rPr lang="en-US" sz="2200" dirty="0" smtClean="0">
                <a:solidFill>
                  <a:srgbClr val="002060"/>
                </a:solidFill>
              </a:rPr>
              <a:t>terminals etc. </a:t>
            </a:r>
            <a:r>
              <a:rPr lang="en-US" sz="2200" dirty="0">
                <a:solidFill>
                  <a:srgbClr val="002060"/>
                </a:solidFill>
              </a:rPr>
              <a:t>all are considered as files.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615" y="419158"/>
            <a:ext cx="9864998" cy="700193"/>
          </a:xfrm>
        </p:spPr>
        <p:txBody>
          <a:bodyPr/>
          <a:lstStyle/>
          <a:p>
            <a:r>
              <a:rPr lang="en-US" b="1" dirty="0" smtClean="0"/>
              <a:t>File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1" y="1324303"/>
            <a:ext cx="10641725" cy="21283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Unix file system is a method for logically organizing and storing large quantities of data such that it becomes easy to manage.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 file system consists of files, relationships to other files, as well as the attributes of each file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Additionally</a:t>
            </a:r>
            <a:r>
              <a:rPr lang="en-US" dirty="0">
                <a:solidFill>
                  <a:srgbClr val="002060"/>
                </a:solidFill>
              </a:rPr>
              <a:t>, file systems provide tools which allow the manipulation of files.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All of the files in the UNIX file system are organized into a multi-level hierarchy structure (an inverted tree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</a:p>
          <a:p>
            <a:r>
              <a:rPr lang="en-IN" dirty="0">
                <a:solidFill>
                  <a:srgbClr val="0070C0"/>
                </a:solidFill>
              </a:rPr>
              <a:t>There is no single standard UNIX file structure. Most UNIX systems however, follow a general convention for files system organization at the highest level.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6" t="7733" r="4215"/>
          <a:stretch/>
        </p:blipFill>
        <p:spPr bwMode="auto">
          <a:xfrm>
            <a:off x="1246760" y="3519564"/>
            <a:ext cx="5520499" cy="23530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02457" y="3249517"/>
            <a:ext cx="501086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/(root) </a:t>
            </a:r>
            <a:r>
              <a:rPr lang="en-IN" sz="1400" b="1" dirty="0" smtClean="0">
                <a:solidFill>
                  <a:srgbClr val="C00000"/>
                </a:solidFill>
              </a:rPr>
              <a:t>- </a:t>
            </a:r>
            <a:r>
              <a:rPr lang="en-IN" sz="1400" b="1" dirty="0">
                <a:solidFill>
                  <a:srgbClr val="C00000"/>
                </a:solidFill>
              </a:rPr>
              <a:t>The top level directory referred to as root. 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                    Contains all files in the file system.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 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/</a:t>
            </a:r>
            <a:r>
              <a:rPr lang="en-IN" sz="1400" b="1" dirty="0">
                <a:solidFill>
                  <a:srgbClr val="C00000"/>
                </a:solidFill>
              </a:rPr>
              <a:t>bin   </a:t>
            </a:r>
            <a:r>
              <a:rPr lang="en-IN" sz="1400" b="1" dirty="0" smtClean="0">
                <a:solidFill>
                  <a:srgbClr val="C00000"/>
                </a:solidFill>
              </a:rPr>
              <a:t>- </a:t>
            </a:r>
            <a:r>
              <a:rPr lang="en-IN" sz="1400" b="1" dirty="0">
                <a:solidFill>
                  <a:srgbClr val="C00000"/>
                </a:solidFill>
              </a:rPr>
              <a:t>Executable files for standard UNIX utilities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 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/</a:t>
            </a:r>
            <a:r>
              <a:rPr lang="en-IN" sz="1400" b="1" dirty="0" err="1">
                <a:solidFill>
                  <a:srgbClr val="C00000"/>
                </a:solidFill>
              </a:rPr>
              <a:t>dev</a:t>
            </a:r>
            <a:r>
              <a:rPr lang="en-IN" sz="1400" b="1" dirty="0">
                <a:solidFill>
                  <a:srgbClr val="C00000"/>
                </a:solidFill>
              </a:rPr>
              <a:t>  </a:t>
            </a:r>
            <a:r>
              <a:rPr lang="en-IN" sz="1400" b="1" dirty="0" smtClean="0">
                <a:solidFill>
                  <a:srgbClr val="C00000"/>
                </a:solidFill>
              </a:rPr>
              <a:t>- </a:t>
            </a:r>
            <a:r>
              <a:rPr lang="en-IN" sz="1400" b="1" dirty="0">
                <a:solidFill>
                  <a:srgbClr val="C00000"/>
                </a:solidFill>
              </a:rPr>
              <a:t>Files that represent input/output devices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 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/</a:t>
            </a:r>
            <a:r>
              <a:rPr lang="en-IN" sz="1400" b="1" dirty="0" err="1">
                <a:solidFill>
                  <a:srgbClr val="C00000"/>
                </a:solidFill>
              </a:rPr>
              <a:t>etc</a:t>
            </a:r>
            <a:r>
              <a:rPr lang="en-IN" sz="1400" b="1" dirty="0">
                <a:solidFill>
                  <a:srgbClr val="C00000"/>
                </a:solidFill>
              </a:rPr>
              <a:t> </a:t>
            </a:r>
            <a:r>
              <a:rPr lang="en-IN" sz="1400" b="1" dirty="0" smtClean="0">
                <a:solidFill>
                  <a:srgbClr val="C00000"/>
                </a:solidFill>
              </a:rPr>
              <a:t>  - </a:t>
            </a:r>
            <a:r>
              <a:rPr lang="en-IN" sz="1400" b="1" dirty="0">
                <a:solidFill>
                  <a:srgbClr val="C00000"/>
                </a:solidFill>
              </a:rPr>
              <a:t>Miscellaneous and system </a:t>
            </a:r>
            <a:r>
              <a:rPr lang="en-IN" sz="1400" b="1" dirty="0" smtClean="0">
                <a:solidFill>
                  <a:srgbClr val="C00000"/>
                </a:solidFill>
              </a:rPr>
              <a:t>administrative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            files like password </a:t>
            </a:r>
            <a:r>
              <a:rPr lang="en-IN" sz="1400" b="1" dirty="0">
                <a:solidFill>
                  <a:srgbClr val="C00000"/>
                </a:solidFill>
              </a:rPr>
              <a:t>file and system start up files.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 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 </a:t>
            </a:r>
            <a:r>
              <a:rPr lang="en-IN" sz="1400" b="1" dirty="0" smtClean="0">
                <a:solidFill>
                  <a:srgbClr val="C00000"/>
                </a:solidFill>
              </a:rPr>
              <a:t>/lib     </a:t>
            </a:r>
            <a:r>
              <a:rPr lang="en-IN" sz="1400" b="1" dirty="0">
                <a:solidFill>
                  <a:srgbClr val="C00000"/>
                </a:solidFill>
              </a:rPr>
              <a:t>- UNIX program libraries 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 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 </a:t>
            </a:r>
            <a:r>
              <a:rPr lang="en-IN" sz="1400" b="1" dirty="0" smtClean="0">
                <a:solidFill>
                  <a:srgbClr val="C00000"/>
                </a:solidFill>
              </a:rPr>
              <a:t>/</a:t>
            </a:r>
            <a:r>
              <a:rPr lang="en-IN" sz="1400" b="1" dirty="0" err="1" smtClean="0">
                <a:solidFill>
                  <a:srgbClr val="C00000"/>
                </a:solidFill>
              </a:rPr>
              <a:t>tmp</a:t>
            </a:r>
            <a:r>
              <a:rPr lang="en-IN" sz="1400" b="1" dirty="0" smtClean="0">
                <a:solidFill>
                  <a:srgbClr val="C00000"/>
                </a:solidFill>
              </a:rPr>
              <a:t>  - </a:t>
            </a:r>
            <a:r>
              <a:rPr lang="en-IN" sz="1400" b="1" dirty="0">
                <a:solidFill>
                  <a:srgbClr val="C00000"/>
                </a:solidFill>
              </a:rPr>
              <a:t>Temporary space </a:t>
            </a:r>
            <a:r>
              <a:rPr lang="en-IN" sz="1400" b="1" dirty="0" smtClean="0">
                <a:solidFill>
                  <a:srgbClr val="C00000"/>
                </a:solidFill>
              </a:rPr>
              <a:t>used </a:t>
            </a:r>
            <a:r>
              <a:rPr lang="en-IN" sz="1400" b="1" dirty="0">
                <a:solidFill>
                  <a:srgbClr val="C00000"/>
                </a:solidFill>
              </a:rPr>
              <a:t>by programs or users</a:t>
            </a:r>
            <a:r>
              <a:rPr lang="en-IN" sz="1400" b="1" dirty="0" smtClean="0">
                <a:solidFill>
                  <a:srgbClr val="C00000"/>
                </a:solidFill>
              </a:rPr>
              <a:t>. </a:t>
            </a:r>
            <a:endParaRPr lang="en-IN" sz="1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1508</TotalTime>
  <Words>955</Words>
  <Application>Microsoft Office PowerPoint</Application>
  <PresentationFormat>Custom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Theme1</vt:lpstr>
      <vt:lpstr>Custom Design</vt:lpstr>
      <vt:lpstr>School of Computer Science &amp; IT  Department of BCA</vt:lpstr>
      <vt:lpstr>Session -2</vt:lpstr>
      <vt:lpstr>History of UNIX</vt:lpstr>
      <vt:lpstr>History of UNIX</vt:lpstr>
      <vt:lpstr>Features and Benefits</vt:lpstr>
      <vt:lpstr>Versions of UNIX</vt:lpstr>
      <vt:lpstr>Features of Unix File</vt:lpstr>
      <vt:lpstr>File Types</vt:lpstr>
      <vt:lpstr>File System</vt:lpstr>
      <vt:lpstr>Navigation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263</cp:revision>
  <dcterms:created xsi:type="dcterms:W3CDTF">2020-04-29T14:56:43Z</dcterms:created>
  <dcterms:modified xsi:type="dcterms:W3CDTF">2020-09-05T02:35:38Z</dcterms:modified>
</cp:coreProperties>
</file>