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4"/>
  </p:notesMasterIdLst>
  <p:sldIdLst>
    <p:sldId id="399" r:id="rId3"/>
    <p:sldId id="400" r:id="rId4"/>
    <p:sldId id="401" r:id="rId5"/>
    <p:sldId id="402" r:id="rId6"/>
    <p:sldId id="406" r:id="rId7"/>
    <p:sldId id="403" r:id="rId8"/>
    <p:sldId id="404" r:id="rId9"/>
    <p:sldId id="405" r:id="rId10"/>
    <p:sldId id="407" r:id="rId11"/>
    <p:sldId id="40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xmlns="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>
        <p:scale>
          <a:sx n="60" d="100"/>
          <a:sy n="60" d="100"/>
        </p:scale>
        <p:origin x="-72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Jain (Deemed-to-be University), Department of BCA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b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 COMMANDS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379" y="835571"/>
            <a:ext cx="9849233" cy="5391807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>
                <a:solidFill>
                  <a:srgbClr val="002060"/>
                </a:solidFill>
              </a:rPr>
              <a:t>who</a:t>
            </a:r>
            <a:r>
              <a:rPr lang="en-US" sz="2600" dirty="0">
                <a:solidFill>
                  <a:srgbClr val="002060"/>
                </a:solidFill>
              </a:rPr>
              <a:t>: Displays the list of users currently logged in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Syntax</a:t>
            </a:r>
            <a:r>
              <a:rPr lang="en-US" sz="2600" dirty="0">
                <a:solidFill>
                  <a:srgbClr val="002060"/>
                </a:solidFill>
              </a:rPr>
              <a:t>: who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Example</a:t>
            </a:r>
            <a:r>
              <a:rPr lang="en-US" sz="2600" dirty="0">
                <a:solidFill>
                  <a:srgbClr val="002060"/>
                </a:solidFill>
              </a:rPr>
              <a:t>: List all currently logged in users</a:t>
            </a:r>
            <a:endParaRPr lang="en-IN" sz="2200" dirty="0">
              <a:solidFill>
                <a:srgbClr val="002060"/>
              </a:solidFill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</a:rPr>
              <a:t>$ </a:t>
            </a:r>
            <a:r>
              <a:rPr lang="en-US" sz="2200" dirty="0" smtClean="0">
                <a:solidFill>
                  <a:srgbClr val="002060"/>
                </a:solidFill>
              </a:rPr>
              <a:t>who</a:t>
            </a:r>
          </a:p>
          <a:p>
            <a:pPr lvl="1"/>
            <a:r>
              <a:rPr lang="en-US" sz="2200" dirty="0" smtClean="0">
                <a:solidFill>
                  <a:srgbClr val="002060"/>
                </a:solidFill>
              </a:rPr>
              <a:t>$ who –b  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Users with  last logged in time</a:t>
            </a:r>
            <a:endParaRPr lang="en-IN" sz="19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</a:rPr>
              <a:t> </a:t>
            </a:r>
            <a:endParaRPr lang="en-IN" sz="2200" dirty="0">
              <a:solidFill>
                <a:srgbClr val="002060"/>
              </a:solidFill>
            </a:endParaRPr>
          </a:p>
          <a:p>
            <a:r>
              <a:rPr lang="en-US" sz="2600" b="1" dirty="0" err="1">
                <a:solidFill>
                  <a:srgbClr val="002060"/>
                </a:solidFill>
              </a:rPr>
              <a:t>whoami</a:t>
            </a:r>
            <a:r>
              <a:rPr lang="en-US" sz="2600" dirty="0">
                <a:solidFill>
                  <a:srgbClr val="002060"/>
                </a:solidFill>
              </a:rPr>
              <a:t>: Displays the user id of the currently logged-in user.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Syntax</a:t>
            </a:r>
            <a:r>
              <a:rPr lang="en-US" sz="2600" dirty="0">
                <a:solidFill>
                  <a:srgbClr val="002060"/>
                </a:solidFill>
              </a:rPr>
              <a:t>: </a:t>
            </a:r>
            <a:r>
              <a:rPr lang="en-US" sz="2600" dirty="0" err="1">
                <a:solidFill>
                  <a:srgbClr val="002060"/>
                </a:solidFill>
              </a:rPr>
              <a:t>whoami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Example</a:t>
            </a:r>
            <a:r>
              <a:rPr lang="en-US" sz="2600" dirty="0">
                <a:solidFill>
                  <a:srgbClr val="002060"/>
                </a:solidFill>
              </a:rPr>
              <a:t>:</a:t>
            </a:r>
            <a:r>
              <a:rPr lang="en-US" sz="2600">
                <a:solidFill>
                  <a:srgbClr val="002060"/>
                </a:solidFill>
              </a:rPr>
              <a:t> </a:t>
            </a:r>
            <a:r>
              <a:rPr lang="en-US" sz="2600" smtClean="0">
                <a:solidFill>
                  <a:srgbClr val="002060"/>
                </a:solidFill>
              </a:rPr>
              <a:t>Display currently </a:t>
            </a:r>
            <a:r>
              <a:rPr lang="en-US" sz="2600" dirty="0">
                <a:solidFill>
                  <a:srgbClr val="002060"/>
                </a:solidFill>
              </a:rPr>
              <a:t>logged in user</a:t>
            </a:r>
            <a:endParaRPr lang="en-IN" sz="2200" dirty="0">
              <a:solidFill>
                <a:srgbClr val="002060"/>
              </a:solidFill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</a:rPr>
              <a:t>$ </a:t>
            </a:r>
            <a:r>
              <a:rPr lang="en-US" sz="2200" dirty="0" err="1">
                <a:solidFill>
                  <a:srgbClr val="002060"/>
                </a:solidFill>
              </a:rPr>
              <a:t>whoami</a:t>
            </a:r>
            <a:endParaRPr lang="en-IN" sz="19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</a:rPr>
              <a:t> </a:t>
            </a:r>
            <a:endParaRPr lang="en-IN" sz="2200" dirty="0">
              <a:solidFill>
                <a:srgbClr val="002060"/>
              </a:solidFill>
            </a:endParaRPr>
          </a:p>
          <a:p>
            <a:r>
              <a:rPr lang="en-US" sz="2600" b="1" dirty="0">
                <a:solidFill>
                  <a:srgbClr val="002060"/>
                </a:solidFill>
              </a:rPr>
              <a:t>clear</a:t>
            </a:r>
            <a:r>
              <a:rPr lang="en-US" sz="2600" dirty="0">
                <a:solidFill>
                  <a:srgbClr val="002060"/>
                </a:solidFill>
              </a:rPr>
              <a:t>: Clears terminal screen.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Syntax</a:t>
            </a:r>
            <a:r>
              <a:rPr lang="en-US" sz="2600" dirty="0">
                <a:solidFill>
                  <a:srgbClr val="002060"/>
                </a:solidFill>
              </a:rPr>
              <a:t>: clear </a:t>
            </a:r>
            <a:endParaRPr lang="en-IN" sz="2200" dirty="0">
              <a:solidFill>
                <a:srgbClr val="002060"/>
              </a:solidFill>
            </a:endParaRPr>
          </a:p>
          <a:p>
            <a:pPr lvl="0"/>
            <a:r>
              <a:rPr lang="en-US" sz="2600" b="1" dirty="0">
                <a:solidFill>
                  <a:srgbClr val="002060"/>
                </a:solidFill>
              </a:rPr>
              <a:t>Example</a:t>
            </a:r>
            <a:r>
              <a:rPr lang="en-US" sz="2600" dirty="0">
                <a:solidFill>
                  <a:srgbClr val="002060"/>
                </a:solidFill>
              </a:rPr>
              <a:t>: clear the prior displayed texts</a:t>
            </a:r>
            <a:endParaRPr lang="en-IN" sz="2200" dirty="0">
              <a:solidFill>
                <a:srgbClr val="002060"/>
              </a:solidFill>
            </a:endParaRPr>
          </a:p>
          <a:p>
            <a:pPr lvl="1"/>
            <a:r>
              <a:rPr lang="en-US" sz="2200" dirty="0">
                <a:solidFill>
                  <a:srgbClr val="002060"/>
                </a:solidFill>
              </a:rPr>
              <a:t>$ clear</a:t>
            </a:r>
            <a:endParaRPr lang="en-IN" sz="19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  <a:endParaRPr lang="en-IN" sz="6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11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Session -3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Linux Flavors 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Commonly Used Commands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79" y="624110"/>
            <a:ext cx="9849233" cy="605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Linux Flavors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52" y="1229710"/>
            <a:ext cx="10625957" cy="491884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Linux OS </a:t>
            </a:r>
            <a:r>
              <a:rPr lang="en-US" sz="2000" dirty="0">
                <a:solidFill>
                  <a:srgbClr val="002060"/>
                </a:solidFill>
              </a:rPr>
              <a:t>is a family of open source UNIX operating systems based on the Linux </a:t>
            </a:r>
            <a:r>
              <a:rPr lang="en-US" sz="2000" dirty="0" smtClean="0">
                <a:solidFill>
                  <a:srgbClr val="002060"/>
                </a:solidFill>
              </a:rPr>
              <a:t>kernel, </a:t>
            </a:r>
            <a:r>
              <a:rPr lang="en-US" sz="2000" dirty="0">
                <a:solidFill>
                  <a:srgbClr val="002060"/>
                </a:solidFill>
              </a:rPr>
              <a:t>first released on September 17, 1991, by Linus Torvalds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Linux OS </a:t>
            </a:r>
            <a:r>
              <a:rPr lang="en-US" sz="2000" dirty="0">
                <a:solidFill>
                  <a:srgbClr val="002060"/>
                </a:solidFill>
              </a:rPr>
              <a:t>is typically packaged in a Linux distribution that includes the Linux kernel and supporting system software and libraries, many of which are provided by the GNU Project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Ubuntu</a:t>
            </a:r>
            <a:endParaRPr lang="en-IN" sz="2400" dirty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Ubuntu, the </a:t>
            </a:r>
            <a:r>
              <a:rPr lang="en-US" sz="2000" dirty="0">
                <a:solidFill>
                  <a:srgbClr val="002060"/>
                </a:solidFill>
              </a:rPr>
              <a:t>most popular </a:t>
            </a:r>
            <a:r>
              <a:rPr lang="en-US" sz="2000" dirty="0" smtClean="0">
                <a:solidFill>
                  <a:srgbClr val="002060"/>
                </a:solidFill>
              </a:rPr>
              <a:t>distribution today, announced </a:t>
            </a:r>
            <a:r>
              <a:rPr lang="en-US" sz="2000" dirty="0">
                <a:solidFill>
                  <a:srgbClr val="002060"/>
                </a:solidFill>
              </a:rPr>
              <a:t>late in </a:t>
            </a:r>
            <a:r>
              <a:rPr lang="en-US" sz="2000" dirty="0" smtClean="0">
                <a:solidFill>
                  <a:srgbClr val="002060"/>
                </a:solidFill>
              </a:rPr>
              <a:t>2004 by Canonical company.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Based </a:t>
            </a:r>
            <a:r>
              <a:rPr lang="en-US" sz="2000" dirty="0">
                <a:solidFill>
                  <a:srgbClr val="002060"/>
                </a:solidFill>
              </a:rPr>
              <a:t>on </a:t>
            </a:r>
            <a:r>
              <a:rPr lang="en-US" sz="2000" b="1" dirty="0" err="1" smtClean="0">
                <a:solidFill>
                  <a:srgbClr val="0070C0"/>
                </a:solidFill>
              </a:rPr>
              <a:t>Debian</a:t>
            </a:r>
            <a:r>
              <a:rPr lang="en-US" sz="2000" dirty="0" smtClean="0">
                <a:solidFill>
                  <a:srgbClr val="002060"/>
                </a:solidFill>
              </a:rPr>
              <a:t>, Available for PCs</a:t>
            </a:r>
            <a:r>
              <a:rPr lang="en-US" sz="2000" dirty="0">
                <a:solidFill>
                  <a:srgbClr val="002060"/>
                </a:solidFill>
              </a:rPr>
              <a:t>, servers, and cloud VPS (Virtual Private Servers</a:t>
            </a:r>
            <a:r>
              <a:rPr lang="en-US" sz="2000" dirty="0" smtClean="0">
                <a:solidFill>
                  <a:srgbClr val="002060"/>
                </a:solidFill>
              </a:rPr>
              <a:t>) , </a:t>
            </a:r>
            <a:r>
              <a:rPr lang="en-US" sz="2000" dirty="0" err="1" smtClean="0">
                <a:solidFill>
                  <a:srgbClr val="002060"/>
                </a:solidFill>
              </a:rPr>
              <a:t>IoT</a:t>
            </a:r>
            <a:r>
              <a:rPr lang="en-US" sz="2000" dirty="0" smtClean="0">
                <a:solidFill>
                  <a:srgbClr val="002060"/>
                </a:solidFill>
              </a:rPr>
              <a:t> boards like </a:t>
            </a:r>
            <a:r>
              <a:rPr lang="en-US" sz="2000" dirty="0" err="1" smtClean="0">
                <a:solidFill>
                  <a:srgbClr val="002060"/>
                </a:solidFill>
              </a:rPr>
              <a:t>RaspberryPi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and even  for smartphones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tablets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  <a:endParaRPr lang="en-IN" sz="2000" dirty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It includes many apps, well-known </a:t>
            </a:r>
            <a:r>
              <a:rPr lang="en-US" sz="2000" dirty="0">
                <a:solidFill>
                  <a:srgbClr val="002060"/>
                </a:solidFill>
              </a:rPr>
              <a:t>apps such as </a:t>
            </a:r>
            <a:r>
              <a:rPr lang="en-US" sz="2000" dirty="0" smtClean="0">
                <a:solidFill>
                  <a:srgbClr val="002060"/>
                </a:solidFill>
              </a:rPr>
              <a:t>Firefox, Thunderbird mail</a:t>
            </a:r>
            <a:r>
              <a:rPr lang="en-US" sz="2000" dirty="0">
                <a:solidFill>
                  <a:srgbClr val="002060"/>
                </a:solidFill>
              </a:rPr>
              <a:t> and </a:t>
            </a:r>
            <a:r>
              <a:rPr lang="en-US" sz="2000" dirty="0" err="1">
                <a:solidFill>
                  <a:srgbClr val="002060"/>
                </a:solidFill>
              </a:rPr>
              <a:t>OpenOffice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It </a:t>
            </a:r>
            <a:r>
              <a:rPr lang="en-US" sz="2000" dirty="0">
                <a:solidFill>
                  <a:srgbClr val="002060"/>
                </a:solidFill>
              </a:rPr>
              <a:t>has a predictable, six-month release schedule, with occasional Long Term Support (LTS) versions that are supported with security updates for three to five years.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Ubuntu </a:t>
            </a:r>
            <a:r>
              <a:rPr lang="en-US" sz="2000" dirty="0">
                <a:solidFill>
                  <a:srgbClr val="002060"/>
                </a:solidFill>
              </a:rPr>
              <a:t>is the base for other distributions of the Canonical family such as </a:t>
            </a:r>
            <a:r>
              <a:rPr lang="en-US" sz="2000" b="1" dirty="0" err="1">
                <a:solidFill>
                  <a:srgbClr val="0070C0"/>
                </a:solidFill>
              </a:rPr>
              <a:t>Kubuntu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b="1" dirty="0" err="1">
                <a:solidFill>
                  <a:srgbClr val="0070C0"/>
                </a:solidFill>
              </a:rPr>
              <a:t>Xubuntu</a:t>
            </a:r>
            <a:r>
              <a:rPr lang="en-US" sz="2000" dirty="0">
                <a:solidFill>
                  <a:srgbClr val="002060"/>
                </a:solidFill>
              </a:rPr>
              <a:t>, and </a:t>
            </a:r>
            <a:r>
              <a:rPr lang="en-US" sz="2000" b="1" dirty="0" err="1">
                <a:solidFill>
                  <a:srgbClr val="0070C0"/>
                </a:solidFill>
              </a:rPr>
              <a:t>Lubuntu</a:t>
            </a:r>
            <a:r>
              <a:rPr lang="en-US" sz="2000" dirty="0">
                <a:solidFill>
                  <a:srgbClr val="002060"/>
                </a:solidFill>
              </a:rPr>
              <a:t>. Most of these differ primarily by offering a desktop environment other than Ubuntu's standard GNOME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624110"/>
            <a:ext cx="9896529" cy="6371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Linux Flavors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883" y="1229710"/>
            <a:ext cx="10689020" cy="468151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Debian</a:t>
            </a:r>
            <a:endParaRPr lang="en-IN" sz="2800" dirty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Released in </a:t>
            </a:r>
            <a:r>
              <a:rPr lang="en-IN" sz="2000" dirty="0" smtClean="0">
                <a:solidFill>
                  <a:srgbClr val="002060"/>
                </a:solidFill>
              </a:rPr>
              <a:t>August </a:t>
            </a:r>
            <a:r>
              <a:rPr lang="en-IN" sz="2000" dirty="0">
                <a:solidFill>
                  <a:srgbClr val="002060"/>
                </a:solidFill>
              </a:rPr>
              <a:t>1993 by Ian Murdock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Debian</a:t>
            </a:r>
            <a:r>
              <a:rPr lang="en-US" sz="2000" dirty="0">
                <a:solidFill>
                  <a:srgbClr val="002060"/>
                </a:solidFill>
              </a:rPr>
              <a:t> is </a:t>
            </a:r>
            <a:r>
              <a:rPr lang="en-US" sz="2000" dirty="0" smtClean="0">
                <a:solidFill>
                  <a:srgbClr val="002060"/>
                </a:solidFill>
              </a:rPr>
              <a:t>one </a:t>
            </a:r>
            <a:r>
              <a:rPr lang="en-US" sz="2000" dirty="0">
                <a:solidFill>
                  <a:srgbClr val="002060"/>
                </a:solidFill>
              </a:rPr>
              <a:t>of the </a:t>
            </a:r>
            <a:r>
              <a:rPr lang="en-US" sz="2000" dirty="0" smtClean="0">
                <a:solidFill>
                  <a:srgbClr val="002060"/>
                </a:solidFill>
              </a:rPr>
              <a:t>oldest, most </a:t>
            </a:r>
            <a:r>
              <a:rPr lang="en-US" sz="2000" dirty="0">
                <a:solidFill>
                  <a:srgbClr val="002060"/>
                </a:solidFill>
              </a:rPr>
              <a:t>well-tested and bug-free </a:t>
            </a:r>
            <a:r>
              <a:rPr lang="en-US" sz="2000" dirty="0" smtClean="0">
                <a:solidFill>
                  <a:srgbClr val="002060"/>
                </a:solidFill>
              </a:rPr>
              <a:t>distribution </a:t>
            </a:r>
            <a:r>
              <a:rPr lang="en-US" sz="2000" dirty="0">
                <a:solidFill>
                  <a:srgbClr val="002060"/>
                </a:solidFill>
              </a:rPr>
              <a:t>available today. 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IN" sz="2000" dirty="0" err="1">
                <a:solidFill>
                  <a:srgbClr val="002060"/>
                </a:solidFill>
              </a:rPr>
              <a:t>Debian</a:t>
            </a:r>
            <a:r>
              <a:rPr lang="en-IN" sz="2000" dirty="0">
                <a:solidFill>
                  <a:srgbClr val="002060"/>
                </a:solidFill>
              </a:rPr>
              <a:t> will run on almost all personal computers, including most older models.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Being </a:t>
            </a:r>
            <a:r>
              <a:rPr lang="en-US" sz="2000" dirty="0">
                <a:solidFill>
                  <a:srgbClr val="002060"/>
                </a:solidFill>
              </a:rPr>
              <a:t>one of the two oldest and famous Linux distributions, it is the basis of numerous popular Linux distributions notably </a:t>
            </a:r>
            <a:r>
              <a:rPr lang="en-US" sz="2000" b="1" dirty="0">
                <a:solidFill>
                  <a:srgbClr val="002060"/>
                </a:solidFill>
              </a:rPr>
              <a:t>Ubuntu</a:t>
            </a:r>
            <a:r>
              <a:rPr lang="en-US" sz="2000" dirty="0">
                <a:solidFill>
                  <a:srgbClr val="002060"/>
                </a:solidFill>
              </a:rPr>
              <a:t> and </a:t>
            </a:r>
            <a:r>
              <a:rPr lang="en-US" sz="2000" b="1" dirty="0">
                <a:solidFill>
                  <a:srgbClr val="002060"/>
                </a:solidFill>
              </a:rPr>
              <a:t>Kali Linux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endParaRPr lang="en-IN" sz="2000" dirty="0">
              <a:solidFill>
                <a:srgbClr val="002060"/>
              </a:solidFill>
            </a:endParaRPr>
          </a:p>
          <a:p>
            <a:r>
              <a:rPr lang="en-US" sz="2000" dirty="0" err="1">
                <a:solidFill>
                  <a:srgbClr val="002060"/>
                </a:solidFill>
              </a:rPr>
              <a:t>Debian</a:t>
            </a:r>
            <a:r>
              <a:rPr lang="en-US" sz="2000" dirty="0">
                <a:solidFill>
                  <a:srgbClr val="002060"/>
                </a:solidFill>
              </a:rPr>
              <a:t> Linux is committed to free software (so it will always remain 100% free) but it also allows users to install and use non-free software on their machines for productivity. 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Although </a:t>
            </a:r>
            <a:r>
              <a:rPr lang="en-US" sz="2000" dirty="0">
                <a:solidFill>
                  <a:srgbClr val="002060"/>
                </a:solidFill>
              </a:rPr>
              <a:t>its strength is mainly visible in servers, the desktop edition has seen remarkable improvements in features and appearance.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err="1" smtClean="0">
                <a:solidFill>
                  <a:srgbClr val="002060"/>
                </a:solidFill>
              </a:rPr>
              <a:t>Debian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also has a relatively slow release cycle, with stable ones coming out every </a:t>
            </a:r>
            <a:r>
              <a:rPr lang="en-US" sz="2000" dirty="0" smtClean="0">
                <a:solidFill>
                  <a:srgbClr val="002060"/>
                </a:solidFill>
              </a:rPr>
              <a:t>1-3 years.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3" y="624110"/>
            <a:ext cx="9896529" cy="5740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Linux Flavors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117" y="1261241"/>
            <a:ext cx="10610193" cy="49503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Linux Mint</a:t>
            </a:r>
            <a:endParaRPr lang="en-IN" sz="24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Linux Mint is an </a:t>
            </a:r>
            <a:r>
              <a:rPr lang="en-US" b="1" dirty="0">
                <a:solidFill>
                  <a:srgbClr val="002060"/>
                </a:solidFill>
              </a:rPr>
              <a:t>Ubuntu-based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distro</a:t>
            </a:r>
            <a:r>
              <a:rPr lang="en-US" dirty="0">
                <a:solidFill>
                  <a:srgbClr val="002060"/>
                </a:solidFill>
              </a:rPr>
              <a:t> that was just launched in 2006.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Have a </a:t>
            </a:r>
            <a:r>
              <a:rPr lang="en-US" dirty="0">
                <a:solidFill>
                  <a:srgbClr val="002060"/>
                </a:solidFill>
              </a:rPr>
              <a:t>variety of graphical tools for enhanced usability, such as </a:t>
            </a:r>
            <a:r>
              <a:rPr lang="en-US" dirty="0" err="1">
                <a:solidFill>
                  <a:srgbClr val="002060"/>
                </a:solidFill>
              </a:rPr>
              <a:t>mintDesktop</a:t>
            </a:r>
            <a:r>
              <a:rPr lang="en-US" dirty="0">
                <a:solidFill>
                  <a:srgbClr val="002060"/>
                </a:solidFill>
              </a:rPr>
              <a:t> for configuring the desktop environment, </a:t>
            </a:r>
            <a:r>
              <a:rPr lang="en-US" dirty="0" err="1">
                <a:solidFill>
                  <a:srgbClr val="002060"/>
                </a:solidFill>
              </a:rPr>
              <a:t>mintInstall</a:t>
            </a:r>
            <a:r>
              <a:rPr lang="en-US" dirty="0">
                <a:solidFill>
                  <a:srgbClr val="002060"/>
                </a:solidFill>
              </a:rPr>
              <a:t> for easier software installation and </a:t>
            </a:r>
            <a:r>
              <a:rPr lang="en-US" dirty="0" err="1">
                <a:solidFill>
                  <a:srgbClr val="002060"/>
                </a:solidFill>
              </a:rPr>
              <a:t>mintMenu</a:t>
            </a:r>
            <a:r>
              <a:rPr lang="en-US" dirty="0">
                <a:solidFill>
                  <a:srgbClr val="002060"/>
                </a:solidFill>
              </a:rPr>
              <a:t> for easier navigation.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Mint enjoys a well-deserved reputation for ease of use, so it's another good one for beginning users.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>
                <a:solidFill>
                  <a:srgbClr val="002060"/>
                </a:solidFill>
              </a:rPr>
              <a:t>also includes some proprietary multimedia codecs that are often absent from larger </a:t>
            </a:r>
            <a:r>
              <a:rPr lang="en-US" dirty="0" smtClean="0">
                <a:solidFill>
                  <a:srgbClr val="002060"/>
                </a:solidFill>
              </a:rPr>
              <a:t>distributions.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Mint </a:t>
            </a:r>
            <a:r>
              <a:rPr lang="en-US" dirty="0">
                <a:solidFill>
                  <a:srgbClr val="002060"/>
                </a:solidFill>
              </a:rPr>
              <a:t>doesn't have a fixed release schedule.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MX Linux</a:t>
            </a:r>
            <a:endParaRPr lang="en-IN" sz="24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MX Linux is another popular distribution </a:t>
            </a:r>
            <a:r>
              <a:rPr lang="en-US" dirty="0" smtClean="0">
                <a:solidFill>
                  <a:srgbClr val="002060"/>
                </a:solidFill>
              </a:rPr>
              <a:t>with high </a:t>
            </a:r>
            <a:r>
              <a:rPr lang="en-US" dirty="0">
                <a:solidFill>
                  <a:srgbClr val="002060"/>
                </a:solidFill>
              </a:rPr>
              <a:t>stability, </a:t>
            </a:r>
            <a:r>
              <a:rPr lang="en-US" dirty="0" smtClean="0">
                <a:solidFill>
                  <a:srgbClr val="002060"/>
                </a:solidFill>
              </a:rPr>
              <a:t>elegance </a:t>
            </a:r>
            <a:r>
              <a:rPr lang="en-US" dirty="0">
                <a:solidFill>
                  <a:srgbClr val="002060"/>
                </a:solidFill>
              </a:rPr>
              <a:t>and efficient desktop, and also </a:t>
            </a:r>
            <a:r>
              <a:rPr lang="en-US" dirty="0" smtClean="0">
                <a:solidFill>
                  <a:srgbClr val="002060"/>
                </a:solidFill>
              </a:rPr>
              <a:t>easy </a:t>
            </a:r>
            <a:r>
              <a:rPr lang="en-US" dirty="0">
                <a:solidFill>
                  <a:srgbClr val="002060"/>
                </a:solidFill>
              </a:rPr>
              <a:t>learning curve.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>
                <a:solidFill>
                  <a:srgbClr val="002060"/>
                </a:solidFill>
              </a:rPr>
              <a:t>is a </a:t>
            </a:r>
            <a:r>
              <a:rPr lang="en-US" dirty="0" err="1">
                <a:solidFill>
                  <a:srgbClr val="002060"/>
                </a:solidFill>
              </a:rPr>
              <a:t>midweight</a:t>
            </a:r>
            <a:r>
              <a:rPr lang="en-US" dirty="0">
                <a:solidFill>
                  <a:srgbClr val="002060"/>
                </a:solidFill>
              </a:rPr>
              <a:t> desktop-oriented Linux operating system based on </a:t>
            </a:r>
            <a:r>
              <a:rPr lang="en-US" b="1" dirty="0" err="1">
                <a:solidFill>
                  <a:srgbClr val="002060"/>
                </a:solidFill>
              </a:rPr>
              <a:t>Debian</a:t>
            </a:r>
            <a:r>
              <a:rPr lang="en-US" dirty="0">
                <a:solidFill>
                  <a:srgbClr val="002060"/>
                </a:solidFill>
              </a:rPr>
              <a:t>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>
                <a:solidFill>
                  <a:srgbClr val="002060"/>
                </a:solidFill>
              </a:rPr>
              <a:t>comes with a simple configuration, solid performance, and a medium-sized footprint.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>
                <a:solidFill>
                  <a:srgbClr val="002060"/>
                </a:solidFill>
              </a:rPr>
              <a:t>is built for all types of users and applications.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8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849" y="624110"/>
            <a:ext cx="9880764" cy="6371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Linux Flavors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945" y="1261241"/>
            <a:ext cx="10594427" cy="4903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</a:rPr>
              <a:t>Fedora</a:t>
            </a:r>
            <a:endParaRPr lang="en-IN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Fedora is the </a:t>
            </a:r>
            <a:r>
              <a:rPr lang="en-US" sz="2200" b="1" dirty="0">
                <a:solidFill>
                  <a:srgbClr val="00B0F0"/>
                </a:solidFill>
              </a:rPr>
              <a:t>free version</a:t>
            </a:r>
            <a:r>
              <a:rPr lang="en-US" sz="2200" dirty="0">
                <a:solidFill>
                  <a:srgbClr val="002060"/>
                </a:solidFill>
              </a:rPr>
              <a:t> of </a:t>
            </a:r>
            <a:r>
              <a:rPr lang="en-US" sz="2200" b="1" dirty="0">
                <a:solidFill>
                  <a:srgbClr val="002060"/>
                </a:solidFill>
              </a:rPr>
              <a:t>Red Hat</a:t>
            </a:r>
            <a:r>
              <a:rPr lang="en-US" sz="2200" dirty="0">
                <a:solidFill>
                  <a:srgbClr val="002060"/>
                </a:solidFill>
              </a:rPr>
              <a:t>, who’s RHEL (Red Hat Enterprise Linux) has been a commercial product since 2003.  </a:t>
            </a:r>
            <a:endParaRPr lang="en-US" sz="2200" dirty="0" smtClean="0">
              <a:solidFill>
                <a:srgbClr val="002060"/>
              </a:solidFill>
            </a:endParaRPr>
          </a:p>
          <a:p>
            <a:r>
              <a:rPr lang="en-US" sz="2200" dirty="0" smtClean="0">
                <a:solidFill>
                  <a:srgbClr val="002060"/>
                </a:solidFill>
              </a:rPr>
              <a:t>Fedora</a:t>
            </a:r>
            <a:r>
              <a:rPr lang="en-US" sz="2200" dirty="0">
                <a:solidFill>
                  <a:srgbClr val="002060"/>
                </a:solidFill>
              </a:rPr>
              <a:t> continues to be one of the top used distributions for years now due to its three main available versions (Workstation (for desktops), Server edition, and Cloud image</a:t>
            </a:r>
            <a:r>
              <a:rPr lang="en-US" sz="2200" dirty="0" smtClean="0">
                <a:solidFill>
                  <a:srgbClr val="002060"/>
                </a:solidFill>
              </a:rPr>
              <a:t>). Also for Cloud servers.</a:t>
            </a:r>
            <a:endParaRPr lang="en-IN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However, perhaps the most distinguishing characteristic of Fedora is that it’s always on the lead of integrating new package versions and technologies into the distribution. </a:t>
            </a:r>
            <a:endParaRPr lang="en-US" sz="2200" dirty="0" smtClean="0">
              <a:solidFill>
                <a:srgbClr val="002060"/>
              </a:solidFill>
            </a:endParaRPr>
          </a:p>
          <a:p>
            <a:r>
              <a:rPr lang="en-US" sz="2200" dirty="0" smtClean="0">
                <a:solidFill>
                  <a:srgbClr val="002060"/>
                </a:solidFill>
              </a:rPr>
              <a:t>Fedora </a:t>
            </a:r>
            <a:r>
              <a:rPr lang="en-US" sz="2200" dirty="0">
                <a:solidFill>
                  <a:srgbClr val="002060"/>
                </a:solidFill>
              </a:rPr>
              <a:t>also offers a six-month release schedule, and its security features are excellent. </a:t>
            </a:r>
            <a:endParaRPr lang="en-IN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600" b="1" dirty="0" err="1">
                <a:solidFill>
                  <a:srgbClr val="002060"/>
                </a:solidFill>
              </a:rPr>
              <a:t>CentOS</a:t>
            </a:r>
            <a:endParaRPr lang="en-IN" sz="2600" dirty="0">
              <a:solidFill>
                <a:srgbClr val="002060"/>
              </a:solidFill>
            </a:endParaRPr>
          </a:p>
          <a:p>
            <a:r>
              <a:rPr lang="en-US" sz="1900" dirty="0" err="1">
                <a:solidFill>
                  <a:srgbClr val="002060"/>
                </a:solidFill>
              </a:rPr>
              <a:t>CentOS</a:t>
            </a:r>
            <a:r>
              <a:rPr lang="en-US" sz="1900" dirty="0">
                <a:solidFill>
                  <a:srgbClr val="002060"/>
                </a:solidFill>
              </a:rPr>
              <a:t> is more like a </a:t>
            </a:r>
            <a:r>
              <a:rPr lang="en-US" sz="1900" b="1" dirty="0">
                <a:solidFill>
                  <a:srgbClr val="00B0F0"/>
                </a:solidFill>
              </a:rPr>
              <a:t>community edition </a:t>
            </a:r>
            <a:r>
              <a:rPr lang="en-US" sz="1900" dirty="0">
                <a:solidFill>
                  <a:srgbClr val="002060"/>
                </a:solidFill>
              </a:rPr>
              <a:t>of </a:t>
            </a:r>
            <a:r>
              <a:rPr lang="en-US" sz="1900" b="1" dirty="0">
                <a:solidFill>
                  <a:srgbClr val="002060"/>
                </a:solidFill>
              </a:rPr>
              <a:t>Red Hat </a:t>
            </a:r>
            <a:r>
              <a:rPr lang="en-US" sz="1900" dirty="0">
                <a:solidFill>
                  <a:srgbClr val="002060"/>
                </a:solidFill>
              </a:rPr>
              <a:t>Enterprise Linux. It is </a:t>
            </a:r>
            <a:r>
              <a:rPr lang="en-US" sz="1900" dirty="0">
                <a:solidFill>
                  <a:srgbClr val="00B0F0"/>
                </a:solidFill>
              </a:rPr>
              <a:t>open source and free </a:t>
            </a:r>
            <a:r>
              <a:rPr lang="en-US" sz="1900" dirty="0">
                <a:solidFill>
                  <a:srgbClr val="002060"/>
                </a:solidFill>
              </a:rPr>
              <a:t>as well</a:t>
            </a:r>
            <a:r>
              <a:rPr lang="en-US" sz="19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1900" dirty="0" err="1" smtClean="0">
                <a:solidFill>
                  <a:srgbClr val="002060"/>
                </a:solidFill>
              </a:rPr>
              <a:t>CentOS</a:t>
            </a:r>
            <a:r>
              <a:rPr lang="en-US" sz="1900" dirty="0" smtClean="0">
                <a:solidFill>
                  <a:srgbClr val="002060"/>
                </a:solidFill>
              </a:rPr>
              <a:t> popular among </a:t>
            </a:r>
            <a:r>
              <a:rPr lang="en-US" sz="1900" dirty="0">
                <a:solidFill>
                  <a:srgbClr val="002060"/>
                </a:solidFill>
              </a:rPr>
              <a:t>those distributions </a:t>
            </a:r>
            <a:r>
              <a:rPr lang="en-US" sz="1900" b="1" dirty="0">
                <a:solidFill>
                  <a:srgbClr val="002060"/>
                </a:solidFill>
              </a:rPr>
              <a:t>optimized for server environments </a:t>
            </a:r>
            <a:r>
              <a:rPr lang="en-US" sz="1900" dirty="0">
                <a:solidFill>
                  <a:srgbClr val="002060"/>
                </a:solidFill>
              </a:rPr>
              <a:t>as well as desktop clients</a:t>
            </a:r>
            <a:r>
              <a:rPr lang="en-US" sz="19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1900" dirty="0" err="1" smtClean="0">
                <a:solidFill>
                  <a:srgbClr val="002060"/>
                </a:solidFill>
              </a:rPr>
              <a:t>CentOS</a:t>
            </a:r>
            <a:r>
              <a:rPr lang="en-US" sz="1900" dirty="0" smtClean="0">
                <a:solidFill>
                  <a:srgbClr val="002060"/>
                </a:solidFill>
              </a:rPr>
              <a:t> </a:t>
            </a:r>
            <a:r>
              <a:rPr lang="en-US" sz="1900" dirty="0">
                <a:solidFill>
                  <a:srgbClr val="002060"/>
                </a:solidFill>
              </a:rPr>
              <a:t>is robust, feature-rich, and stable. </a:t>
            </a:r>
            <a:endParaRPr lang="en-US" sz="1900" dirty="0" smtClean="0">
              <a:solidFill>
                <a:srgbClr val="002060"/>
              </a:solidFill>
            </a:endParaRPr>
          </a:p>
          <a:p>
            <a:r>
              <a:rPr lang="en-US" sz="1900" dirty="0" smtClean="0">
                <a:solidFill>
                  <a:srgbClr val="002060"/>
                </a:solidFill>
              </a:rPr>
              <a:t>You </a:t>
            </a:r>
            <a:r>
              <a:rPr lang="en-US" sz="1900" dirty="0">
                <a:solidFill>
                  <a:srgbClr val="002060"/>
                </a:solidFill>
              </a:rPr>
              <a:t>may find </a:t>
            </a:r>
            <a:r>
              <a:rPr lang="en-US" sz="1900" dirty="0" err="1">
                <a:solidFill>
                  <a:srgbClr val="002060"/>
                </a:solidFill>
              </a:rPr>
              <a:t>CentOS</a:t>
            </a:r>
            <a:r>
              <a:rPr lang="en-US" sz="1900" dirty="0">
                <a:solidFill>
                  <a:srgbClr val="002060"/>
                </a:solidFill>
              </a:rPr>
              <a:t> images on a variety of cloud platforms. </a:t>
            </a:r>
            <a:endParaRPr lang="en-IN" sz="19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145" y="624110"/>
            <a:ext cx="9833467" cy="700193"/>
          </a:xfrm>
        </p:spPr>
        <p:txBody>
          <a:bodyPr/>
          <a:lstStyle/>
          <a:p>
            <a:r>
              <a:rPr lang="en-US" b="1" dirty="0"/>
              <a:t>Linux Flavors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759" y="1466193"/>
            <a:ext cx="10783613" cy="444502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SUSE Linux Enterprise Server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SUSE Linux Enterprise Server </a:t>
            </a:r>
            <a:r>
              <a:rPr lang="en-IN" dirty="0" smtClean="0">
                <a:solidFill>
                  <a:srgbClr val="002060"/>
                </a:solidFill>
              </a:rPr>
              <a:t>is </a:t>
            </a:r>
            <a:r>
              <a:rPr lang="en-IN" dirty="0">
                <a:solidFill>
                  <a:srgbClr val="002060"/>
                </a:solidFill>
              </a:rPr>
              <a:t>designed for servers, mainframes, and </a:t>
            </a:r>
            <a:r>
              <a:rPr lang="en-IN" dirty="0" smtClean="0">
                <a:solidFill>
                  <a:srgbClr val="002060"/>
                </a:solidFill>
              </a:rPr>
              <a:t>workstations(high performance desktops).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It is also </a:t>
            </a:r>
            <a:r>
              <a:rPr lang="en-US" dirty="0">
                <a:solidFill>
                  <a:srgbClr val="002060"/>
                </a:solidFill>
              </a:rPr>
              <a:t>one of the most popular solutions for cloud-based servers.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SUSE Linux is free and open source.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You need a </a:t>
            </a:r>
            <a:r>
              <a:rPr lang="en-US" dirty="0">
                <a:solidFill>
                  <a:srgbClr val="002060"/>
                </a:solidFill>
              </a:rPr>
              <a:t>subscription in order to get priority support and assistance to manage your open source solution.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b="1" dirty="0" err="1" smtClean="0">
                <a:solidFill>
                  <a:srgbClr val="002060"/>
                </a:solidFill>
              </a:rPr>
              <a:t>OpenSUSE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It provides a feature-rich and beautiful desktop experience. </a:t>
            </a:r>
            <a:r>
              <a:rPr lang="en-US" dirty="0" err="1" smtClean="0">
                <a:solidFill>
                  <a:srgbClr val="002060"/>
                </a:solidFill>
              </a:rPr>
              <a:t>OpenSUSE</a:t>
            </a:r>
            <a:r>
              <a:rPr lang="en-US" dirty="0" smtClean="0">
                <a:solidFill>
                  <a:srgbClr val="002060"/>
                </a:solidFill>
              </a:rPr>
              <a:t> supports a variety of desktop managers. 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OpenSUSE</a:t>
            </a:r>
            <a:r>
              <a:rPr lang="en-US" dirty="0">
                <a:solidFill>
                  <a:srgbClr val="002060"/>
                </a:solidFill>
              </a:rPr>
              <a:t> is aimed at developers and system administrators. </a:t>
            </a:r>
            <a:r>
              <a:rPr lang="en-US" dirty="0" smtClean="0">
                <a:solidFill>
                  <a:srgbClr val="002060"/>
                </a:solidFill>
              </a:rPr>
              <a:t> For </a:t>
            </a:r>
            <a:r>
              <a:rPr lang="en-US" dirty="0">
                <a:solidFill>
                  <a:srgbClr val="002060"/>
                </a:solidFill>
              </a:rPr>
              <a:t>that reason, it’s extremely stringent on security protocols. 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>
                <a:solidFill>
                  <a:srgbClr val="002060"/>
                </a:solidFill>
              </a:rPr>
              <a:t>does not focus on regular release rather rolling for a long-term cycle and cutting edge stable features.</a:t>
            </a:r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6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849" y="624110"/>
            <a:ext cx="9880764" cy="684428"/>
          </a:xfrm>
        </p:spPr>
        <p:txBody>
          <a:bodyPr/>
          <a:lstStyle/>
          <a:p>
            <a:r>
              <a:rPr lang="en-US" b="1" dirty="0"/>
              <a:t>Linux Flavors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524" y="1355834"/>
            <a:ext cx="10846675" cy="4855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2060"/>
                </a:solidFill>
              </a:rPr>
              <a:t>Arch </a:t>
            </a:r>
            <a:r>
              <a:rPr lang="en-IN" sz="2800" b="1" dirty="0" smtClean="0">
                <a:solidFill>
                  <a:srgbClr val="002060"/>
                </a:solidFill>
              </a:rPr>
              <a:t>Linux</a:t>
            </a:r>
          </a:p>
          <a:p>
            <a:r>
              <a:rPr lang="en-IN" sz="2000" dirty="0" smtClean="0">
                <a:solidFill>
                  <a:srgbClr val="002060"/>
                </a:solidFill>
              </a:rPr>
              <a:t>Released in  March 2002, a </a:t>
            </a:r>
            <a:r>
              <a:rPr lang="en-IN" sz="2000" dirty="0">
                <a:solidFill>
                  <a:srgbClr val="002060"/>
                </a:solidFill>
              </a:rPr>
              <a:t>Simple, lightweight (minimal distribution</a:t>
            </a:r>
            <a:r>
              <a:rPr lang="en-IN" sz="2000" dirty="0" smtClean="0">
                <a:solidFill>
                  <a:srgbClr val="002060"/>
                </a:solidFill>
              </a:rPr>
              <a:t>) distribution.</a:t>
            </a:r>
          </a:p>
          <a:p>
            <a:r>
              <a:rPr lang="en-IN" sz="2000" dirty="0" smtClean="0">
                <a:solidFill>
                  <a:srgbClr val="002060"/>
                </a:solidFill>
              </a:rPr>
              <a:t>Optimized </a:t>
            </a:r>
            <a:r>
              <a:rPr lang="en-IN" sz="2000" dirty="0">
                <a:solidFill>
                  <a:srgbClr val="002060"/>
                </a:solidFill>
              </a:rPr>
              <a:t>for the x86-64 architecture.</a:t>
            </a:r>
            <a:r>
              <a:rPr lang="en-IN" sz="20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IN" sz="2000" dirty="0" smtClean="0">
                <a:solidFill>
                  <a:srgbClr val="002060"/>
                </a:solidFill>
              </a:rPr>
              <a:t>User friendly and comprehensive documentation is available.</a:t>
            </a:r>
          </a:p>
          <a:p>
            <a:r>
              <a:rPr lang="en-IN" sz="2000" dirty="0">
                <a:solidFill>
                  <a:srgbClr val="002060"/>
                </a:solidFill>
              </a:rPr>
              <a:t>Arch Linux doesn’t have an easy to use graphical installer. You have to do disk partitions</a:t>
            </a:r>
            <a:r>
              <a:rPr lang="en-IN" sz="2000" dirty="0" smtClean="0">
                <a:solidFill>
                  <a:srgbClr val="002060"/>
                </a:solidFill>
              </a:rPr>
              <a:t>, </a:t>
            </a:r>
            <a:r>
              <a:rPr lang="en-IN" sz="2000" dirty="0">
                <a:solidFill>
                  <a:srgbClr val="002060"/>
                </a:solidFill>
              </a:rPr>
              <a:t>mount drives and create file system </a:t>
            </a:r>
            <a:r>
              <a:rPr lang="en-IN" sz="2000" dirty="0" smtClean="0">
                <a:solidFill>
                  <a:srgbClr val="002060"/>
                </a:solidFill>
              </a:rPr>
              <a:t>etc. </a:t>
            </a:r>
            <a:r>
              <a:rPr lang="en-IN" sz="2000" dirty="0">
                <a:solidFill>
                  <a:srgbClr val="002060"/>
                </a:solidFill>
              </a:rPr>
              <a:t>using command line tools only</a:t>
            </a:r>
            <a:r>
              <a:rPr lang="en-IN" sz="2000" dirty="0" smtClean="0">
                <a:solidFill>
                  <a:srgbClr val="002060"/>
                </a:solidFill>
              </a:rPr>
              <a:t>. </a:t>
            </a:r>
            <a:r>
              <a:rPr lang="en-IN" sz="2000" dirty="0">
                <a:solidFill>
                  <a:srgbClr val="002060"/>
                </a:solidFill>
              </a:rPr>
              <a:t>DIY (do it yourself</a:t>
            </a:r>
            <a:r>
              <a:rPr lang="en-IN" sz="2000" dirty="0" smtClean="0">
                <a:solidFill>
                  <a:srgbClr val="002060"/>
                </a:solidFill>
              </a:rPr>
              <a:t>).</a:t>
            </a:r>
          </a:p>
          <a:p>
            <a:r>
              <a:rPr lang="en-IN" sz="2000" dirty="0" smtClean="0">
                <a:solidFill>
                  <a:srgbClr val="002060"/>
                </a:solidFill>
              </a:rPr>
              <a:t>Provides regular system update releases – rolling updates.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</a:rPr>
              <a:t>Arch-based Linux </a:t>
            </a:r>
            <a:r>
              <a:rPr lang="en-IN" sz="2400" b="1" dirty="0" smtClean="0">
                <a:solidFill>
                  <a:srgbClr val="002060"/>
                </a:solidFill>
              </a:rPr>
              <a:t>distributions: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</a:rPr>
              <a:t>	</a:t>
            </a:r>
            <a:r>
              <a:rPr lang="en-IN" sz="2000" b="1" dirty="0" err="1" smtClean="0">
                <a:solidFill>
                  <a:srgbClr val="002060"/>
                </a:solidFill>
              </a:rPr>
              <a:t>Manjaro</a:t>
            </a:r>
            <a:r>
              <a:rPr lang="en-IN" sz="2000" b="1" dirty="0" smtClean="0">
                <a:solidFill>
                  <a:srgbClr val="002060"/>
                </a:solidFill>
              </a:rPr>
              <a:t> Linux, </a:t>
            </a:r>
            <a:r>
              <a:rPr lang="en-IN" sz="2000" b="1" dirty="0" err="1" smtClean="0">
                <a:solidFill>
                  <a:srgbClr val="002060"/>
                </a:solidFill>
              </a:rPr>
              <a:t>Archlabs</a:t>
            </a:r>
            <a:r>
              <a:rPr lang="en-IN" sz="2000" b="1" dirty="0" smtClean="0">
                <a:solidFill>
                  <a:srgbClr val="002060"/>
                </a:solidFill>
              </a:rPr>
              <a:t> Linux, </a:t>
            </a:r>
            <a:r>
              <a:rPr lang="en-IN" sz="2000" b="1" dirty="0" err="1" smtClean="0">
                <a:solidFill>
                  <a:srgbClr val="002060"/>
                </a:solidFill>
              </a:rPr>
              <a:t>ArcoLinux</a:t>
            </a:r>
            <a:r>
              <a:rPr lang="en-IN" sz="2000" b="1" dirty="0" smtClean="0">
                <a:solidFill>
                  <a:srgbClr val="002060"/>
                </a:solidFill>
              </a:rPr>
              <a:t>, </a:t>
            </a:r>
            <a:r>
              <a:rPr lang="en-IN" sz="2000" b="1" dirty="0" err="1" smtClean="0">
                <a:solidFill>
                  <a:srgbClr val="002060"/>
                </a:solidFill>
              </a:rPr>
              <a:t>EndeavourOS</a:t>
            </a:r>
            <a:r>
              <a:rPr lang="en-IN" sz="2000" b="1" dirty="0" smtClean="0">
                <a:solidFill>
                  <a:srgbClr val="002060"/>
                </a:solidFill>
              </a:rPr>
              <a:t>, 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	</a:t>
            </a:r>
            <a:r>
              <a:rPr lang="en-IN" sz="2000" b="1" dirty="0" err="1" smtClean="0">
                <a:solidFill>
                  <a:srgbClr val="002060"/>
                </a:solidFill>
              </a:rPr>
              <a:t>RebornOS</a:t>
            </a:r>
            <a:r>
              <a:rPr lang="en-IN" sz="2000" b="1" dirty="0" smtClean="0">
                <a:solidFill>
                  <a:srgbClr val="002060"/>
                </a:solidFill>
              </a:rPr>
              <a:t>, Chakra Linux, </a:t>
            </a:r>
            <a:r>
              <a:rPr lang="en-IN" sz="2000" b="1" dirty="0" err="1" smtClean="0">
                <a:solidFill>
                  <a:srgbClr val="002060"/>
                </a:solidFill>
              </a:rPr>
              <a:t>Artix</a:t>
            </a:r>
            <a:r>
              <a:rPr lang="en-IN" sz="2000" b="1" dirty="0" smtClean="0">
                <a:solidFill>
                  <a:srgbClr val="002060"/>
                </a:solidFill>
              </a:rPr>
              <a:t> Linux, </a:t>
            </a:r>
            <a:r>
              <a:rPr lang="en-IN" sz="2000" b="1" dirty="0" err="1" smtClean="0">
                <a:solidFill>
                  <a:srgbClr val="002060"/>
                </a:solidFill>
              </a:rPr>
              <a:t>BlackArch</a:t>
            </a:r>
            <a:r>
              <a:rPr lang="en-IN" sz="2000" b="1" dirty="0" smtClean="0">
                <a:solidFill>
                  <a:srgbClr val="002060"/>
                </a:solidFill>
              </a:rPr>
              <a:t> Linux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317" y="624110"/>
            <a:ext cx="9912295" cy="63713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Commonly Used Commands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834" y="1434662"/>
            <a:ext cx="10148778" cy="4476560"/>
          </a:xfrm>
        </p:spPr>
        <p:txBody>
          <a:bodyPr/>
          <a:lstStyle/>
          <a:p>
            <a:r>
              <a:rPr lang="en-US" sz="2400" b="1" dirty="0" err="1">
                <a:solidFill>
                  <a:srgbClr val="002060"/>
                </a:solidFill>
              </a:rPr>
              <a:t>cal</a:t>
            </a:r>
            <a:r>
              <a:rPr lang="en-US" sz="2400" dirty="0">
                <a:solidFill>
                  <a:srgbClr val="002060"/>
                </a:solidFill>
              </a:rPr>
              <a:t>: Displays the calendar.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Syntax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en-US" sz="2400" dirty="0" err="1">
                <a:solidFill>
                  <a:srgbClr val="002060"/>
                </a:solidFill>
              </a:rPr>
              <a:t>cal</a:t>
            </a:r>
            <a:r>
              <a:rPr lang="en-US" sz="2400" dirty="0">
                <a:solidFill>
                  <a:srgbClr val="002060"/>
                </a:solidFill>
              </a:rPr>
              <a:t> [[month] year]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Example</a:t>
            </a:r>
            <a:r>
              <a:rPr lang="en-US" sz="2400" dirty="0">
                <a:solidFill>
                  <a:srgbClr val="002060"/>
                </a:solidFill>
              </a:rPr>
              <a:t>: display the calendar for April 2018</a:t>
            </a:r>
            <a:endParaRPr lang="en-IN" sz="2000" dirty="0">
              <a:solidFill>
                <a:srgbClr val="002060"/>
              </a:solidFill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 </a:t>
            </a:r>
            <a:r>
              <a:rPr lang="en-US" sz="2000" dirty="0" err="1">
                <a:solidFill>
                  <a:srgbClr val="002060"/>
                </a:solidFill>
              </a:rPr>
              <a:t>cal</a:t>
            </a:r>
            <a:r>
              <a:rPr lang="en-US" sz="2000" dirty="0">
                <a:solidFill>
                  <a:srgbClr val="002060"/>
                </a:solidFill>
              </a:rPr>
              <a:t> 4 2018</a:t>
            </a:r>
            <a:endParaRPr lang="en-IN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 </a:t>
            </a:r>
            <a:endParaRPr lang="en-IN" sz="2000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date:</a:t>
            </a:r>
            <a:r>
              <a:rPr lang="en-US" sz="2400" dirty="0">
                <a:solidFill>
                  <a:srgbClr val="002060"/>
                </a:solidFill>
              </a:rPr>
              <a:t> Displays the system date and time.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Syntax</a:t>
            </a:r>
            <a:r>
              <a:rPr lang="en-US" sz="2400" dirty="0">
                <a:solidFill>
                  <a:srgbClr val="002060"/>
                </a:solidFill>
              </a:rPr>
              <a:t>: date [+format]</a:t>
            </a:r>
            <a:endParaRPr lang="en-IN" sz="2000" dirty="0">
              <a:solidFill>
                <a:srgbClr val="002060"/>
              </a:solidFill>
            </a:endParaRP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Example</a:t>
            </a:r>
            <a:r>
              <a:rPr lang="en-US" sz="2400" dirty="0">
                <a:solidFill>
                  <a:srgbClr val="002060"/>
                </a:solidFill>
              </a:rPr>
              <a:t>: Display the date in </a:t>
            </a:r>
            <a:r>
              <a:rPr lang="en-US" sz="2400" dirty="0" err="1">
                <a:solidFill>
                  <a:srgbClr val="002060"/>
                </a:solidFill>
              </a:rPr>
              <a:t>dd</a:t>
            </a:r>
            <a:r>
              <a:rPr lang="en-US" sz="2400" dirty="0">
                <a:solidFill>
                  <a:srgbClr val="002060"/>
                </a:solidFill>
              </a:rPr>
              <a:t>/mm/</a:t>
            </a:r>
            <a:r>
              <a:rPr lang="en-US" sz="2400" dirty="0" err="1">
                <a:solidFill>
                  <a:srgbClr val="002060"/>
                </a:solidFill>
              </a:rPr>
              <a:t>yy</a:t>
            </a:r>
            <a:r>
              <a:rPr lang="en-US" sz="2400" dirty="0">
                <a:solidFill>
                  <a:srgbClr val="002060"/>
                </a:solidFill>
              </a:rPr>
              <a:t> format</a:t>
            </a:r>
            <a:endParaRPr lang="en-IN" sz="2000" dirty="0">
              <a:solidFill>
                <a:srgbClr val="002060"/>
              </a:solidFill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$ date +%d/%m/%y</a:t>
            </a:r>
            <a:endParaRPr lang="en-IN" sz="18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Jain (Deemed-to-be University), Department of BCA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1740</TotalTime>
  <Words>497</Words>
  <Application>Microsoft Office PowerPoint</Application>
  <PresentationFormat>Custom</PresentationFormat>
  <Paragraphs>119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Theme1</vt:lpstr>
      <vt:lpstr>Custom Design</vt:lpstr>
      <vt:lpstr>School of Computer Science &amp; IT  Department of BCA</vt:lpstr>
      <vt:lpstr>Session -3</vt:lpstr>
      <vt:lpstr>Introduction to Linux Flavors</vt:lpstr>
      <vt:lpstr>Linux Flavors</vt:lpstr>
      <vt:lpstr>Linux Flavors</vt:lpstr>
      <vt:lpstr>Linux Flavors</vt:lpstr>
      <vt:lpstr>Linux Flavors</vt:lpstr>
      <vt:lpstr>Linux Flavors</vt:lpstr>
      <vt:lpstr>Commonly Used Commands</vt:lpstr>
      <vt:lpstr>PowerPoint Presentation</vt:lpstr>
      <vt:lpstr> THANK YOU  Any questions…?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 C Ojha</cp:lastModifiedBy>
  <cp:revision>302</cp:revision>
  <dcterms:created xsi:type="dcterms:W3CDTF">2020-04-29T14:56:43Z</dcterms:created>
  <dcterms:modified xsi:type="dcterms:W3CDTF">2020-09-08T14:14:55Z</dcterms:modified>
</cp:coreProperties>
</file>