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5"/>
  </p:notesMasterIdLst>
  <p:sldIdLst>
    <p:sldId id="399" r:id="rId3"/>
    <p:sldId id="400" r:id="rId4"/>
    <p:sldId id="407" r:id="rId5"/>
    <p:sldId id="408" r:id="rId6"/>
    <p:sldId id="411" r:id="rId7"/>
    <p:sldId id="415" r:id="rId8"/>
    <p:sldId id="409" r:id="rId9"/>
    <p:sldId id="412" r:id="rId10"/>
    <p:sldId id="410" r:id="rId11"/>
    <p:sldId id="414" r:id="rId12"/>
    <p:sldId id="413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=""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>
        <p:scale>
          <a:sx n="60" d="100"/>
          <a:sy n="60" d="100"/>
        </p:scale>
        <p:origin x="-7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786" y="1213945"/>
            <a:ext cx="9943826" cy="4855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cd</a:t>
            </a:r>
            <a:r>
              <a:rPr lang="en-US" sz="2800" dirty="0">
                <a:solidFill>
                  <a:srgbClr val="002060"/>
                </a:solidFill>
              </a:rPr>
              <a:t>: Change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Syntax</a:t>
            </a:r>
            <a:r>
              <a:rPr lang="en-US" sz="2800" dirty="0">
                <a:solidFill>
                  <a:srgbClr val="002060"/>
                </a:solidFill>
              </a:rPr>
              <a:t>: cd directory_name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Example</a:t>
            </a:r>
            <a:r>
              <a:rPr lang="en-US" sz="2800" dirty="0">
                <a:solidFill>
                  <a:srgbClr val="002060"/>
                </a:solidFill>
              </a:rPr>
              <a:t>: Change working directory to Music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$ cd Music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To change to the parent directory of the current working directory </a:t>
            </a:r>
            <a:endParaRPr lang="en-IN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$ cd  ..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</a:rPr>
              <a:t>Single “.” denotes current directory and double dot “..” means parent directory</a:t>
            </a:r>
          </a:p>
          <a:p>
            <a:pPr marL="342900" lvl="1" indent="-342900"/>
            <a:r>
              <a:rPr lang="en-US" sz="2600" dirty="0">
                <a:solidFill>
                  <a:srgbClr val="002060"/>
                </a:solidFill>
              </a:rPr>
              <a:t>To change to the </a:t>
            </a:r>
            <a:r>
              <a:rPr lang="en-US" sz="2600" dirty="0" smtClean="0">
                <a:solidFill>
                  <a:srgbClr val="002060"/>
                </a:solidFill>
              </a:rPr>
              <a:t>root directory from </a:t>
            </a:r>
            <a:r>
              <a:rPr lang="en-US" sz="2600" dirty="0">
                <a:solidFill>
                  <a:srgbClr val="002060"/>
                </a:solidFill>
              </a:rPr>
              <a:t>the current working directory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en-US" sz="2000" b="1" dirty="0">
                <a:solidFill>
                  <a:srgbClr val="FF0000"/>
                </a:solidFill>
              </a:rPr>
              <a:t>$ cd  </a:t>
            </a:r>
            <a:r>
              <a:rPr lang="en-IN" sz="2000" b="1" dirty="0" smtClean="0">
                <a:solidFill>
                  <a:srgbClr val="FF0000"/>
                </a:solidFill>
              </a:rPr>
              <a:t>/</a:t>
            </a:r>
            <a:endParaRPr lang="en-IN" sz="2000" b="1" dirty="0">
              <a:solidFill>
                <a:srgbClr val="FF0000"/>
              </a:solidFill>
            </a:endParaRPr>
          </a:p>
          <a:p>
            <a:pPr marL="342900" lvl="1" indent="-342900"/>
            <a:r>
              <a:rPr lang="en-IN" sz="2400" dirty="0">
                <a:solidFill>
                  <a:srgbClr val="002060"/>
                </a:solidFill>
              </a:rPr>
              <a:t>The </a:t>
            </a:r>
            <a:r>
              <a:rPr lang="en-IN" sz="2400" b="1" dirty="0">
                <a:solidFill>
                  <a:srgbClr val="002060"/>
                </a:solidFill>
              </a:rPr>
              <a:t>tilde</a:t>
            </a:r>
            <a:r>
              <a:rPr lang="en-IN" sz="2400" dirty="0">
                <a:solidFill>
                  <a:srgbClr val="002060"/>
                </a:solidFill>
              </a:rPr>
              <a:t> (~) </a:t>
            </a:r>
            <a:r>
              <a:rPr lang="en-IN" sz="2400" dirty="0" smtClean="0">
                <a:solidFill>
                  <a:srgbClr val="002060"/>
                </a:solidFill>
              </a:rPr>
              <a:t>denote </a:t>
            </a:r>
            <a:r>
              <a:rPr lang="en-IN" sz="2400" dirty="0">
                <a:solidFill>
                  <a:srgbClr val="002060"/>
                </a:solidFill>
              </a:rPr>
              <a:t>a user's home directory</a:t>
            </a:r>
            <a:r>
              <a:rPr lang="en-IN" sz="2400" dirty="0" smtClean="0">
                <a:solidFill>
                  <a:srgbClr val="002060"/>
                </a:solidFill>
              </a:rPr>
              <a:t>.</a:t>
            </a:r>
          </a:p>
          <a:p>
            <a:pPr marL="742950" lvl="2" indent="-342900"/>
            <a:r>
              <a:rPr lang="en-US" sz="2200" b="1" dirty="0">
                <a:solidFill>
                  <a:srgbClr val="FF0000"/>
                </a:solidFill>
              </a:rPr>
              <a:t>$ cd  </a:t>
            </a:r>
            <a:r>
              <a:rPr lang="en-IN" sz="2200" b="1" dirty="0">
                <a:solidFill>
                  <a:srgbClr val="FF0000"/>
                </a:solidFill>
              </a:rPr>
              <a:t>~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3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40069"/>
            <a:ext cx="10133012" cy="4571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rmdir</a:t>
            </a:r>
            <a:r>
              <a:rPr lang="en-US" sz="2800" dirty="0">
                <a:solidFill>
                  <a:srgbClr val="002060"/>
                </a:solidFill>
              </a:rPr>
              <a:t>: Remove a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Syntax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  <a:r>
              <a:rPr lang="en-US" sz="2800" dirty="0" err="1">
                <a:solidFill>
                  <a:srgbClr val="002060"/>
                </a:solidFill>
              </a:rPr>
              <a:t>rmdir</a:t>
            </a:r>
            <a:r>
              <a:rPr lang="en-US" sz="2800" dirty="0">
                <a:solidFill>
                  <a:srgbClr val="002060"/>
                </a:solidFill>
              </a:rPr>
              <a:t> directory_name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Example</a:t>
            </a:r>
            <a:r>
              <a:rPr lang="en-US" sz="2800" dirty="0">
                <a:solidFill>
                  <a:srgbClr val="002060"/>
                </a:solidFill>
              </a:rPr>
              <a:t>: Remove a directory </a:t>
            </a:r>
            <a:r>
              <a:rPr lang="en-US" sz="2800" dirty="0" err="1">
                <a:solidFill>
                  <a:srgbClr val="002060"/>
                </a:solidFill>
              </a:rPr>
              <a:t>progs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$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rmdir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progs</a:t>
            </a:r>
            <a:endParaRPr lang="en-IN" sz="20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The command can remove multiple directories also. 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dirty="0">
                <a:solidFill>
                  <a:srgbClr val="002060"/>
                </a:solidFill>
              </a:rPr>
              <a:t>such case provide directory names separated by space.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delete a directory, ensure that the directory is empty. The </a:t>
            </a:r>
            <a:r>
              <a:rPr lang="en-US" sz="2400" dirty="0" err="1">
                <a:solidFill>
                  <a:srgbClr val="002060"/>
                </a:solidFill>
              </a:rPr>
              <a:t>rmdir</a:t>
            </a:r>
            <a:r>
              <a:rPr lang="en-US" sz="2400" dirty="0">
                <a:solidFill>
                  <a:srgbClr val="002060"/>
                </a:solidFill>
              </a:rPr>
              <a:t> command removes empty directory only.</a:t>
            </a:r>
            <a:endParaRPr lang="en-IN" sz="2000" dirty="0">
              <a:solidFill>
                <a:srgbClr val="002060"/>
              </a:solidFill>
            </a:endParaRPr>
          </a:p>
          <a:p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7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12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 -4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Commonly Used Commands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317" y="624110"/>
            <a:ext cx="9912295" cy="63713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Commonly Used Commands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834" y="1434662"/>
            <a:ext cx="10148778" cy="44765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cal</a:t>
            </a:r>
            <a:r>
              <a:rPr lang="en-US" sz="2400" dirty="0">
                <a:solidFill>
                  <a:srgbClr val="002060"/>
                </a:solidFill>
              </a:rPr>
              <a:t>: Displays the calendar.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Syntax</a:t>
            </a:r>
            <a:r>
              <a:rPr lang="en-US" sz="2400" dirty="0">
                <a:solidFill>
                  <a:srgbClr val="002060"/>
                </a:solidFill>
              </a:rPr>
              <a:t>: cal [[month] year]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 display the calendar for April 2018</a:t>
            </a:r>
            <a:endParaRPr lang="en-IN" sz="2000" dirty="0">
              <a:solidFill>
                <a:srgbClr val="002060"/>
              </a:solidFill>
            </a:endParaRP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$ cal 4 2018</a:t>
            </a:r>
            <a:endParaRPr lang="en-I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 </a:t>
            </a:r>
            <a:endParaRPr lang="en-IN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date:</a:t>
            </a:r>
            <a:r>
              <a:rPr lang="en-US" sz="2400" dirty="0">
                <a:solidFill>
                  <a:srgbClr val="002060"/>
                </a:solidFill>
              </a:rPr>
              <a:t> Displays the system date and time.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Syntax</a:t>
            </a:r>
            <a:r>
              <a:rPr lang="en-US" sz="2400" dirty="0">
                <a:solidFill>
                  <a:srgbClr val="002060"/>
                </a:solidFill>
              </a:rPr>
              <a:t>: date [+format]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 Display the date in </a:t>
            </a:r>
            <a:r>
              <a:rPr lang="en-US" sz="2400" dirty="0" err="1">
                <a:solidFill>
                  <a:srgbClr val="002060"/>
                </a:solidFill>
              </a:rPr>
              <a:t>dd</a:t>
            </a:r>
            <a:r>
              <a:rPr lang="en-US" sz="2400" dirty="0">
                <a:solidFill>
                  <a:srgbClr val="002060"/>
                </a:solidFill>
              </a:rPr>
              <a:t>/mm/</a:t>
            </a:r>
            <a:r>
              <a:rPr lang="en-US" sz="2400" dirty="0" err="1">
                <a:solidFill>
                  <a:srgbClr val="002060"/>
                </a:solidFill>
              </a:rPr>
              <a:t>yy</a:t>
            </a:r>
            <a:r>
              <a:rPr lang="en-US" sz="2400" dirty="0">
                <a:solidFill>
                  <a:srgbClr val="002060"/>
                </a:solidFill>
              </a:rPr>
              <a:t> format</a:t>
            </a:r>
            <a:endParaRPr lang="en-IN" sz="2000" dirty="0">
              <a:solidFill>
                <a:srgbClr val="002060"/>
              </a:solidFill>
            </a:endParaRP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$ date +%d/%m/%y</a:t>
            </a:r>
            <a:endParaRPr lang="en-IN" sz="18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379" y="835571"/>
            <a:ext cx="9849233" cy="53918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</a:rPr>
              <a:t>who</a:t>
            </a:r>
            <a:r>
              <a:rPr lang="en-US" sz="2600" dirty="0">
                <a:solidFill>
                  <a:srgbClr val="002060"/>
                </a:solidFill>
              </a:rPr>
              <a:t>: Displays the list of users currently logged in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Syntax</a:t>
            </a:r>
            <a:r>
              <a:rPr lang="en-US" sz="2600" dirty="0">
                <a:solidFill>
                  <a:srgbClr val="002060"/>
                </a:solidFill>
              </a:rPr>
              <a:t>: who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Example</a:t>
            </a:r>
            <a:r>
              <a:rPr lang="en-US" sz="2600" dirty="0">
                <a:solidFill>
                  <a:srgbClr val="002060"/>
                </a:solidFill>
              </a:rPr>
              <a:t>: List all currently logged in users</a:t>
            </a:r>
            <a:endParaRPr lang="en-IN" sz="2200" dirty="0">
              <a:solidFill>
                <a:srgbClr val="002060"/>
              </a:solidFill>
            </a:endParaRP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$ </a:t>
            </a:r>
            <a:r>
              <a:rPr lang="en-US" sz="2200" b="1" dirty="0" smtClean="0">
                <a:solidFill>
                  <a:srgbClr val="FF0000"/>
                </a:solidFill>
              </a:rPr>
              <a:t>who</a:t>
            </a:r>
          </a:p>
          <a:p>
            <a:r>
              <a:rPr lang="en-US" sz="2400" dirty="0">
                <a:solidFill>
                  <a:srgbClr val="002060"/>
                </a:solidFill>
              </a:rPr>
              <a:t>Listing with column </a:t>
            </a:r>
            <a:r>
              <a:rPr lang="en-US" sz="2400" dirty="0" smtClean="0">
                <a:solidFill>
                  <a:srgbClr val="002060"/>
                </a:solidFill>
              </a:rPr>
              <a:t>headers (Name, Line/Device, Time)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</a:rPr>
              <a:t>$ who –H</a:t>
            </a:r>
          </a:p>
          <a:p>
            <a:r>
              <a:rPr lang="en-US" sz="2400" dirty="0">
                <a:solidFill>
                  <a:srgbClr val="002060"/>
                </a:solidFill>
              </a:rPr>
              <a:t>Users with  last logged in time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</a:rPr>
              <a:t>$ who –b  </a:t>
            </a:r>
          </a:p>
          <a:p>
            <a:pPr marL="457200" lvl="1" indent="0">
              <a:buNone/>
            </a:pPr>
            <a:endParaRPr lang="en-IN" sz="19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</a:rPr>
              <a:t> </a:t>
            </a:r>
            <a:r>
              <a:rPr lang="en-US" sz="2600" b="1" dirty="0" err="1" smtClean="0">
                <a:solidFill>
                  <a:srgbClr val="002060"/>
                </a:solidFill>
              </a:rPr>
              <a:t>whoami</a:t>
            </a:r>
            <a:r>
              <a:rPr lang="en-US" sz="2600" dirty="0">
                <a:solidFill>
                  <a:srgbClr val="002060"/>
                </a:solidFill>
              </a:rPr>
              <a:t>: Displays the user id of the currently logged-in user.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Syntax</a:t>
            </a:r>
            <a:r>
              <a:rPr lang="en-US" sz="2600" dirty="0">
                <a:solidFill>
                  <a:srgbClr val="002060"/>
                </a:solidFill>
              </a:rPr>
              <a:t>: </a:t>
            </a:r>
            <a:r>
              <a:rPr lang="en-US" sz="2600" dirty="0" err="1">
                <a:solidFill>
                  <a:srgbClr val="002060"/>
                </a:solidFill>
              </a:rPr>
              <a:t>whoami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Example</a:t>
            </a:r>
            <a:r>
              <a:rPr lang="en-US" sz="2600" dirty="0">
                <a:solidFill>
                  <a:srgbClr val="002060"/>
                </a:solidFill>
              </a:rPr>
              <a:t>: </a:t>
            </a:r>
            <a:r>
              <a:rPr lang="en-US" sz="2600" dirty="0" smtClean="0">
                <a:solidFill>
                  <a:srgbClr val="002060"/>
                </a:solidFill>
              </a:rPr>
              <a:t>Display currently </a:t>
            </a:r>
            <a:r>
              <a:rPr lang="en-US" sz="2600" dirty="0">
                <a:solidFill>
                  <a:srgbClr val="002060"/>
                </a:solidFill>
              </a:rPr>
              <a:t>logged in user</a:t>
            </a:r>
            <a:endParaRPr lang="en-IN" sz="2200" dirty="0">
              <a:solidFill>
                <a:srgbClr val="002060"/>
              </a:solidFill>
            </a:endParaRP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whoami</a:t>
            </a:r>
            <a:endParaRPr lang="en-IN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393" y="567559"/>
            <a:ext cx="9581219" cy="5644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man</a:t>
            </a:r>
            <a:r>
              <a:rPr lang="en-US" sz="2800" dirty="0">
                <a:solidFill>
                  <a:srgbClr val="002060"/>
                </a:solidFill>
              </a:rPr>
              <a:t>: display the online manual of a command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Syntax</a:t>
            </a:r>
            <a:r>
              <a:rPr lang="en-US" sz="2800" dirty="0">
                <a:solidFill>
                  <a:srgbClr val="002060"/>
                </a:solidFill>
              </a:rPr>
              <a:t>: man </a:t>
            </a:r>
            <a:r>
              <a:rPr lang="en-US" sz="2800" dirty="0" err="1">
                <a:solidFill>
                  <a:srgbClr val="002060"/>
                </a:solidFill>
              </a:rPr>
              <a:t>command_name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Example</a:t>
            </a:r>
            <a:r>
              <a:rPr lang="en-US" sz="2800" dirty="0">
                <a:solidFill>
                  <a:srgbClr val="002060"/>
                </a:solidFill>
              </a:rPr>
              <a:t>: display the manual of  </a:t>
            </a:r>
            <a:r>
              <a:rPr lang="en-US" sz="2800" i="1" dirty="0">
                <a:solidFill>
                  <a:srgbClr val="002060"/>
                </a:solidFill>
              </a:rPr>
              <a:t>exit</a:t>
            </a:r>
            <a:r>
              <a:rPr lang="en-US" sz="2800" dirty="0">
                <a:solidFill>
                  <a:srgbClr val="002060"/>
                </a:solidFill>
              </a:rPr>
              <a:t> command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$ man exit</a:t>
            </a:r>
            <a:endParaRPr lang="en-I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clear</a:t>
            </a:r>
            <a:r>
              <a:rPr lang="en-US" sz="2600" dirty="0">
                <a:solidFill>
                  <a:srgbClr val="002060"/>
                </a:solidFill>
              </a:rPr>
              <a:t>: Clears terminal screen.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Syntax</a:t>
            </a:r>
            <a:r>
              <a:rPr lang="en-US" sz="2600" dirty="0">
                <a:solidFill>
                  <a:srgbClr val="002060"/>
                </a:solidFill>
              </a:rPr>
              <a:t>: clear 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Example</a:t>
            </a:r>
            <a:r>
              <a:rPr lang="en-US" sz="2600" dirty="0">
                <a:solidFill>
                  <a:srgbClr val="002060"/>
                </a:solidFill>
              </a:rPr>
              <a:t>: clear the prior displayed texts</a:t>
            </a:r>
            <a:endParaRPr lang="en-IN" sz="2200" dirty="0">
              <a:solidFill>
                <a:srgbClr val="002060"/>
              </a:solidFill>
            </a:endParaRP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$ clear</a:t>
            </a:r>
            <a:endParaRPr lang="en-IN" sz="1900" b="1" dirty="0">
              <a:solidFill>
                <a:srgbClr val="FF0000"/>
              </a:solidFill>
            </a:endParaRPr>
          </a:p>
          <a:p>
            <a:endParaRPr lang="en-US" sz="2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exit</a:t>
            </a:r>
            <a:r>
              <a:rPr lang="en-US" sz="2600" dirty="0" smtClean="0">
                <a:solidFill>
                  <a:srgbClr val="002060"/>
                </a:solidFill>
              </a:rPr>
              <a:t>:</a:t>
            </a:r>
            <a:r>
              <a:rPr lang="en-US" sz="2600" dirty="0">
                <a:solidFill>
                  <a:srgbClr val="002060"/>
                </a:solidFill>
              </a:rPr>
              <a:t> </a:t>
            </a:r>
            <a:r>
              <a:rPr lang="en-US" sz="2600" dirty="0" smtClean="0">
                <a:solidFill>
                  <a:srgbClr val="002060"/>
                </a:solidFill>
              </a:rPr>
              <a:t>exit out of the Shell.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Syntax</a:t>
            </a:r>
            <a:r>
              <a:rPr lang="en-US" sz="2600" dirty="0">
                <a:solidFill>
                  <a:srgbClr val="002060"/>
                </a:solidFill>
              </a:rPr>
              <a:t>: </a:t>
            </a:r>
            <a:r>
              <a:rPr lang="en-US" sz="2600" dirty="0" smtClean="0">
                <a:solidFill>
                  <a:srgbClr val="002060"/>
                </a:solidFill>
              </a:rPr>
              <a:t>exit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Example</a:t>
            </a:r>
            <a:r>
              <a:rPr lang="en-US" sz="2600" dirty="0">
                <a:solidFill>
                  <a:srgbClr val="002060"/>
                </a:solidFill>
              </a:rPr>
              <a:t>: </a:t>
            </a:r>
            <a:r>
              <a:rPr lang="en-US" sz="2600" dirty="0" smtClean="0">
                <a:solidFill>
                  <a:srgbClr val="002060"/>
                </a:solidFill>
              </a:rPr>
              <a:t>come out of the Shell</a:t>
            </a:r>
            <a:endParaRPr lang="en-IN" sz="2200" dirty="0">
              <a:solidFill>
                <a:srgbClr val="002060"/>
              </a:solidFill>
            </a:endParaRP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$ </a:t>
            </a:r>
            <a:r>
              <a:rPr lang="en-US" sz="2200" b="1" dirty="0" smtClean="0">
                <a:solidFill>
                  <a:srgbClr val="FF0000"/>
                </a:solidFill>
              </a:rPr>
              <a:t>exit</a:t>
            </a:r>
            <a:endParaRPr lang="en-IN" sz="19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1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035" y="576814"/>
            <a:ext cx="9612750" cy="47947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Common Directory Names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00400"/>
              </p:ext>
            </p:extLst>
          </p:nvPr>
        </p:nvGraphicFramePr>
        <p:xfrm>
          <a:off x="1560786" y="1273170"/>
          <a:ext cx="10200290" cy="4973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494"/>
                <a:gridCol w="8436796"/>
              </a:tblGrid>
              <a:tr h="3063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effectLst/>
                        </a:rPr>
                        <a:t>Dir</a:t>
                      </a:r>
                      <a:r>
                        <a:rPr lang="en-IN" sz="2000" b="1" dirty="0">
                          <a:effectLst/>
                        </a:rPr>
                        <a:t> 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Description 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The </a:t>
                      </a:r>
                      <a:r>
                        <a:rPr lang="en-IN" sz="2000" dirty="0" smtClean="0">
                          <a:effectLst/>
                        </a:rPr>
                        <a:t>root directory,</a:t>
                      </a:r>
                      <a:r>
                        <a:rPr lang="en-IN" sz="2000" baseline="0" dirty="0" smtClean="0">
                          <a:effectLst/>
                        </a:rPr>
                        <a:t> </a:t>
                      </a:r>
                      <a:r>
                        <a:rPr lang="en-IN" sz="2000" dirty="0" smtClean="0">
                          <a:effectLst/>
                        </a:rPr>
                        <a:t>is </a:t>
                      </a:r>
                      <a:r>
                        <a:rPr lang="en-IN" sz="2000" dirty="0">
                          <a:effectLst/>
                        </a:rPr>
                        <a:t>the starting point for the file system hierarchy.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/bin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Binaries and other executable programs.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r>
                        <a:rPr lang="en-IN" sz="2000" dirty="0" err="1">
                          <a:effectLst/>
                        </a:rPr>
                        <a:t>etc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System configuration files.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/home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Home directories.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/opt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Optional or third party software.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r>
                        <a:rPr lang="en-IN" sz="2000" dirty="0" err="1">
                          <a:effectLst/>
                        </a:rPr>
                        <a:t>tmp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Temporary space, typically cleared on reboot.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r>
                        <a:rPr lang="en-IN" sz="2000" dirty="0" err="1">
                          <a:effectLst/>
                        </a:rPr>
                        <a:t>usr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User related programs.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r>
                        <a:rPr lang="en-IN" sz="2000" dirty="0" err="1">
                          <a:effectLst/>
                        </a:rPr>
                        <a:t>var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Variable data, most notably log files.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/lib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System Library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416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/dev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Device files, typically controlled by the </a:t>
                      </a:r>
                      <a:r>
                        <a:rPr lang="en-IN" sz="2000" dirty="0" smtClean="0">
                          <a:effectLst/>
                        </a:rPr>
                        <a:t>OS and system admin.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/boot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Files needed to boot the operating system.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/media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Used to mount removable media like CD-ROMs.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  <a:tr h="306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/opt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Optional or third party software.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3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317" y="1639615"/>
            <a:ext cx="9912295" cy="361030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002060"/>
                </a:solidFill>
              </a:rPr>
              <a:t>pwd</a:t>
            </a:r>
            <a:r>
              <a:rPr lang="en-US" sz="2800" dirty="0" smtClean="0">
                <a:solidFill>
                  <a:srgbClr val="002060"/>
                </a:solidFill>
              </a:rPr>
              <a:t>: Print the </a:t>
            </a:r>
            <a:r>
              <a:rPr lang="en-US" sz="2800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002060"/>
                </a:solidFill>
              </a:rPr>
              <a:t>resent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dirty="0" smtClean="0">
                <a:solidFill>
                  <a:srgbClr val="002060"/>
                </a:solidFill>
              </a:rPr>
              <a:t>orking </a:t>
            </a:r>
            <a:r>
              <a:rPr lang="en-US" sz="2800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>
                <a:solidFill>
                  <a:srgbClr val="002060"/>
                </a:solidFill>
              </a:rPr>
              <a:t>irectory</a:t>
            </a:r>
            <a:endParaRPr lang="en-IN" sz="2400" dirty="0" smtClean="0">
              <a:solidFill>
                <a:srgbClr val="002060"/>
              </a:solidFill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</a:rPr>
              <a:t>Syntax</a:t>
            </a:r>
            <a:r>
              <a:rPr lang="en-US" sz="2800" dirty="0" smtClean="0">
                <a:solidFill>
                  <a:srgbClr val="002060"/>
                </a:solidFill>
              </a:rPr>
              <a:t>: </a:t>
            </a:r>
            <a:r>
              <a:rPr lang="en-US" sz="2800" dirty="0" err="1" smtClean="0">
                <a:solidFill>
                  <a:srgbClr val="002060"/>
                </a:solidFill>
              </a:rPr>
              <a:t>pwd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lang="en-IN" sz="2400" dirty="0" smtClean="0">
              <a:solidFill>
                <a:srgbClr val="002060"/>
              </a:solidFill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</a:rPr>
              <a:t>Example</a:t>
            </a:r>
            <a:r>
              <a:rPr lang="en-US" sz="2800" dirty="0" smtClean="0">
                <a:solidFill>
                  <a:srgbClr val="002060"/>
                </a:solidFill>
              </a:rPr>
              <a:t>: Print the current working directory</a:t>
            </a:r>
            <a:endParaRPr lang="en-IN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$ </a:t>
            </a:r>
            <a:r>
              <a:rPr lang="en-US" sz="2400" b="1" dirty="0" err="1" smtClean="0">
                <a:solidFill>
                  <a:srgbClr val="FF0000"/>
                </a:solidFill>
              </a:rPr>
              <a:t>pwd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13035" y="576814"/>
            <a:ext cx="9612750" cy="47947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Common Directory Commands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540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440" y="1135117"/>
            <a:ext cx="10105698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002060"/>
                </a:solidFill>
              </a:rPr>
              <a:t>ls</a:t>
            </a:r>
            <a:r>
              <a:rPr lang="en-US" sz="2800" dirty="0">
                <a:solidFill>
                  <a:srgbClr val="002060"/>
                </a:solidFill>
              </a:rPr>
              <a:t>: List all the files and directories in the current working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Syntax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  <a:r>
              <a:rPr lang="en-US" sz="2800" dirty="0" err="1">
                <a:solidFill>
                  <a:srgbClr val="002060"/>
                </a:solidFill>
              </a:rPr>
              <a:t>ls</a:t>
            </a:r>
            <a:r>
              <a:rPr lang="en-US" sz="2800" dirty="0">
                <a:solidFill>
                  <a:srgbClr val="002060"/>
                </a:solidFill>
              </a:rPr>
              <a:t> [Option]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Example</a:t>
            </a:r>
            <a:r>
              <a:rPr lang="en-US" sz="2800" dirty="0">
                <a:solidFill>
                  <a:srgbClr val="002060"/>
                </a:solidFill>
              </a:rPr>
              <a:t>: List files in the current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$ </a:t>
            </a:r>
            <a:r>
              <a:rPr lang="en-US" sz="2400" b="1" dirty="0" err="1">
                <a:solidFill>
                  <a:srgbClr val="FF0000"/>
                </a:solidFill>
              </a:rPr>
              <a:t>ls</a:t>
            </a:r>
            <a:endParaRPr lang="en-I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Options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IN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The – l </a:t>
            </a:r>
            <a:r>
              <a:rPr lang="en-US" sz="2400" dirty="0" smtClean="0">
                <a:solidFill>
                  <a:srgbClr val="002060"/>
                </a:solidFill>
              </a:rPr>
              <a:t>produces </a:t>
            </a:r>
            <a:r>
              <a:rPr lang="en-US" sz="2400" dirty="0">
                <a:solidFill>
                  <a:srgbClr val="002060"/>
                </a:solidFill>
              </a:rPr>
              <a:t>informative long list of files</a:t>
            </a:r>
            <a:endParaRPr lang="en-IN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The –x </a:t>
            </a:r>
            <a:r>
              <a:rPr lang="en-US" sz="2400" dirty="0" smtClean="0">
                <a:solidFill>
                  <a:srgbClr val="002060"/>
                </a:solidFill>
              </a:rPr>
              <a:t>produces </a:t>
            </a:r>
            <a:r>
              <a:rPr lang="en-US" sz="2400" dirty="0">
                <a:solidFill>
                  <a:srgbClr val="002060"/>
                </a:solidFill>
              </a:rPr>
              <a:t>a multi columnar </a:t>
            </a:r>
            <a:r>
              <a:rPr lang="en-US" sz="2400" dirty="0" smtClean="0">
                <a:solidFill>
                  <a:srgbClr val="002060"/>
                </a:solidFill>
              </a:rPr>
              <a:t>output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The –a produces the hidden files along with other files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The –t sort files by modification time</a:t>
            </a:r>
            <a:endParaRPr lang="en-IN" sz="2000" dirty="0">
              <a:solidFill>
                <a:srgbClr val="002060"/>
              </a:solidFill>
            </a:endParaRPr>
          </a:p>
          <a:p>
            <a:r>
              <a:rPr lang="en-IN" sz="2600" dirty="0" smtClean="0">
                <a:solidFill>
                  <a:srgbClr val="002060"/>
                </a:solidFill>
              </a:rPr>
              <a:t>When </a:t>
            </a:r>
            <a:r>
              <a:rPr lang="en-IN" sz="2600" dirty="0">
                <a:solidFill>
                  <a:srgbClr val="002060"/>
                </a:solidFill>
              </a:rPr>
              <a:t>you run </a:t>
            </a:r>
            <a:r>
              <a:rPr lang="en-IN" sz="2600" i="1" dirty="0" err="1">
                <a:solidFill>
                  <a:srgbClr val="002060"/>
                </a:solidFill>
              </a:rPr>
              <a:t>ls</a:t>
            </a:r>
            <a:r>
              <a:rPr lang="en-IN" sz="2600" dirty="0">
                <a:solidFill>
                  <a:srgbClr val="002060"/>
                </a:solidFill>
              </a:rPr>
              <a:t> </a:t>
            </a:r>
            <a:r>
              <a:rPr lang="en-IN" sz="2600" dirty="0" smtClean="0">
                <a:solidFill>
                  <a:srgbClr val="002060"/>
                </a:solidFill>
              </a:rPr>
              <a:t>with a directory, </a:t>
            </a:r>
            <a:r>
              <a:rPr lang="en-IN" sz="2600" dirty="0">
                <a:solidFill>
                  <a:srgbClr val="002060"/>
                </a:solidFill>
              </a:rPr>
              <a:t>the contents of that directory are displayed</a:t>
            </a:r>
            <a:r>
              <a:rPr lang="en-IN" sz="2600" dirty="0" smtClean="0">
                <a:solidFill>
                  <a:srgbClr val="002060"/>
                </a:solidFill>
              </a:rPr>
              <a:t>.</a:t>
            </a:r>
          </a:p>
          <a:p>
            <a:pPr marL="742950" lvl="2" indent="-342900"/>
            <a:r>
              <a:rPr lang="en-US" sz="2200" b="1" dirty="0">
                <a:solidFill>
                  <a:srgbClr val="FF0000"/>
                </a:solidFill>
              </a:rPr>
              <a:t>$ </a:t>
            </a:r>
            <a:r>
              <a:rPr lang="en-US" sz="2200" b="1" dirty="0" err="1" smtClean="0">
                <a:solidFill>
                  <a:srgbClr val="FF0000"/>
                </a:solidFill>
              </a:rPr>
              <a:t>ls</a:t>
            </a:r>
            <a:r>
              <a:rPr lang="en-US" sz="2200" b="1" dirty="0" smtClean="0">
                <a:solidFill>
                  <a:srgbClr val="FF0000"/>
                </a:solidFill>
              </a:rPr>
              <a:t>  –l  directory_name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725" y="1308538"/>
            <a:ext cx="10373710" cy="4666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002060"/>
                </a:solidFill>
              </a:rPr>
              <a:t>mkdir</a:t>
            </a:r>
            <a:r>
              <a:rPr lang="en-US" sz="2800" dirty="0">
                <a:solidFill>
                  <a:srgbClr val="002060"/>
                </a:solidFill>
              </a:rPr>
              <a:t>: Make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Syntax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  <a:r>
              <a:rPr lang="en-US" sz="2800" dirty="0" err="1">
                <a:solidFill>
                  <a:srgbClr val="002060"/>
                </a:solidFill>
              </a:rPr>
              <a:t>mkdir</a:t>
            </a:r>
            <a:r>
              <a:rPr lang="en-US" sz="2800" dirty="0">
                <a:solidFill>
                  <a:srgbClr val="002060"/>
                </a:solidFill>
              </a:rPr>
              <a:t> directory_name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Example</a:t>
            </a:r>
            <a:r>
              <a:rPr lang="en-US" sz="2800" dirty="0">
                <a:solidFill>
                  <a:srgbClr val="002060"/>
                </a:solidFill>
              </a:rPr>
              <a:t>: Create directory called </a:t>
            </a:r>
            <a:r>
              <a:rPr lang="en-US" sz="2800" i="1" dirty="0" err="1">
                <a:solidFill>
                  <a:srgbClr val="002060"/>
                </a:solidFill>
              </a:rPr>
              <a:t>progs</a:t>
            </a:r>
            <a:r>
              <a:rPr lang="en-US" sz="2800" dirty="0">
                <a:solidFill>
                  <a:srgbClr val="002060"/>
                </a:solidFill>
              </a:rPr>
              <a:t> under the current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$ </a:t>
            </a:r>
            <a:r>
              <a:rPr lang="en-US" sz="2400" b="1" dirty="0" err="1">
                <a:solidFill>
                  <a:srgbClr val="FF0000"/>
                </a:solidFill>
              </a:rPr>
              <a:t>mkdir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progs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You can also create multiple directories by specifying multiple directory names: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$ </a:t>
            </a:r>
            <a:r>
              <a:rPr lang="en-US" sz="2400" b="1" dirty="0" err="1" smtClean="0">
                <a:solidFill>
                  <a:srgbClr val="FF0000"/>
                </a:solidFill>
              </a:rPr>
              <a:t>mkdir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dur1 dir2 </a:t>
            </a:r>
            <a:r>
              <a:rPr lang="en-US" sz="2400" b="1" dirty="0" err="1" smtClean="0">
                <a:solidFill>
                  <a:srgbClr val="FF0000"/>
                </a:solidFill>
              </a:rPr>
              <a:t>dir2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</a:rPr>
              <a:t>You can use absolute pathname or relative pathname for a directory</a:t>
            </a:r>
            <a:endParaRPr lang="en-IN" sz="22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2012</TotalTime>
  <Words>279</Words>
  <Application>Microsoft Office PowerPoint</Application>
  <PresentationFormat>Custom</PresentationFormat>
  <Paragraphs>140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Theme1</vt:lpstr>
      <vt:lpstr>Custom Design</vt:lpstr>
      <vt:lpstr>School of Computer Science &amp; IT  Department of BCA</vt:lpstr>
      <vt:lpstr>Session -4</vt:lpstr>
      <vt:lpstr>Commonly Used Commands</vt:lpstr>
      <vt:lpstr>PowerPoint Presentation</vt:lpstr>
      <vt:lpstr>PowerPoint Presentation</vt:lpstr>
      <vt:lpstr>Common Directory Names</vt:lpstr>
      <vt:lpstr>Common Directory Commands</vt:lpstr>
      <vt:lpstr>PowerPoint Presentation</vt:lpstr>
      <vt:lpstr>PowerPoint Presentation</vt:lpstr>
      <vt:lpstr>PowerPoint Presentation</vt:lpstr>
      <vt:lpstr>PowerPoint Presentation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330</cp:revision>
  <dcterms:created xsi:type="dcterms:W3CDTF">2020-04-29T14:56:43Z</dcterms:created>
  <dcterms:modified xsi:type="dcterms:W3CDTF">2020-09-09T02:42:07Z</dcterms:modified>
</cp:coreProperties>
</file>