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1"/>
  </p:notesMasterIdLst>
  <p:sldIdLst>
    <p:sldId id="399" r:id="rId3"/>
    <p:sldId id="400" r:id="rId4"/>
    <p:sldId id="410" r:id="rId5"/>
    <p:sldId id="414" r:id="rId6"/>
    <p:sldId id="413" r:id="rId7"/>
    <p:sldId id="407" r:id="rId8"/>
    <p:sldId id="408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Session -5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Working with Directories and Files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725" y="1308538"/>
            <a:ext cx="10373710" cy="46665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rgbClr val="002060"/>
                </a:solidFill>
              </a:rPr>
              <a:t>mkdir</a:t>
            </a:r>
            <a:r>
              <a:rPr lang="en-US" sz="2800" dirty="0">
                <a:solidFill>
                  <a:srgbClr val="002060"/>
                </a:solidFill>
              </a:rPr>
              <a:t>: Make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 err="1">
                <a:solidFill>
                  <a:srgbClr val="002060"/>
                </a:solidFill>
              </a:rPr>
              <a:t>mkdir</a:t>
            </a:r>
            <a:r>
              <a:rPr lang="en-US" sz="2800" dirty="0">
                <a:solidFill>
                  <a:srgbClr val="002060"/>
                </a:solidFill>
              </a:rPr>
              <a:t>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Create directory called </a:t>
            </a:r>
            <a:r>
              <a:rPr lang="en-US" sz="2800" i="1" dirty="0" err="1">
                <a:solidFill>
                  <a:srgbClr val="002060"/>
                </a:solidFill>
              </a:rPr>
              <a:t>progs</a:t>
            </a:r>
            <a:r>
              <a:rPr lang="en-US" sz="2800" dirty="0">
                <a:solidFill>
                  <a:srgbClr val="002060"/>
                </a:solidFill>
              </a:rPr>
              <a:t> under the current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>
                <a:solidFill>
                  <a:srgbClr val="FF0000"/>
                </a:solidFill>
              </a:rPr>
              <a:t>mkdir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progs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You can also create multiple directories by specifying multiple directory names: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 smtClean="0">
                <a:solidFill>
                  <a:srgbClr val="FF0000"/>
                </a:solidFill>
              </a:rPr>
              <a:t>mkdir</a:t>
            </a:r>
            <a:r>
              <a:rPr lang="en-US" sz="2400" b="1" dirty="0" smtClean="0">
                <a:solidFill>
                  <a:srgbClr val="FF0000"/>
                </a:solidFill>
              </a:rPr>
              <a:t> dir1 </a:t>
            </a:r>
            <a:r>
              <a:rPr lang="en-US" sz="2400" b="1" dirty="0">
                <a:solidFill>
                  <a:srgbClr val="FF0000"/>
                </a:solidFill>
              </a:rPr>
              <a:t>dir2 </a:t>
            </a:r>
            <a:r>
              <a:rPr lang="en-US" sz="2400" b="1" dirty="0" smtClean="0">
                <a:solidFill>
                  <a:srgbClr val="FF0000"/>
                </a:solidFill>
              </a:rPr>
              <a:t>dir3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2060"/>
                </a:solidFill>
              </a:rPr>
              <a:t>You can use absolute pathname or relative pathname for a directory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You can also create multiple </a:t>
            </a:r>
            <a:r>
              <a:rPr lang="en-US" sz="2800" dirty="0" smtClean="0">
                <a:solidFill>
                  <a:srgbClr val="002060"/>
                </a:solidFill>
              </a:rPr>
              <a:t>parent directories </a:t>
            </a:r>
            <a:r>
              <a:rPr lang="en-US" sz="2800" dirty="0">
                <a:solidFill>
                  <a:srgbClr val="002060"/>
                </a:solidFill>
              </a:rPr>
              <a:t>by specifying </a:t>
            </a:r>
            <a:r>
              <a:rPr lang="en-US" sz="2800" dirty="0" smtClean="0">
                <a:solidFill>
                  <a:srgbClr val="002060"/>
                </a:solidFill>
              </a:rPr>
              <a:t>–p option: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</a:t>
            </a:r>
            <a:r>
              <a:rPr lang="en-US" sz="2400" b="1" dirty="0" err="1">
                <a:solidFill>
                  <a:srgbClr val="FF0000"/>
                </a:solidFill>
              </a:rPr>
              <a:t>mkdir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–p </a:t>
            </a:r>
            <a:r>
              <a:rPr lang="en-US" sz="2400" b="1" dirty="0" smtClean="0">
                <a:solidFill>
                  <a:srgbClr val="FF0000"/>
                </a:solidFill>
              </a:rPr>
              <a:t>abc1/abc2/abc3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All the three directories will </a:t>
            </a:r>
            <a:r>
              <a:rPr lang="en-US" sz="2400" smtClean="0">
                <a:solidFill>
                  <a:schemeClr val="tx1"/>
                </a:solidFill>
              </a:rPr>
              <a:t>be </a:t>
            </a:r>
            <a:r>
              <a:rPr lang="en-US" sz="2400" smtClean="0">
                <a:solidFill>
                  <a:schemeClr val="tx1"/>
                </a:solidFill>
              </a:rPr>
              <a:t>created, </a:t>
            </a:r>
            <a:r>
              <a:rPr lang="en-US" sz="2400" dirty="0" smtClean="0">
                <a:solidFill>
                  <a:schemeClr val="tx1"/>
                </a:solidFill>
              </a:rPr>
              <a:t>where abc3 is subdirectory of abc2, abc2 is subdirectory of abc1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2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2317" y="529517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Directory Commands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86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786" y="1213945"/>
            <a:ext cx="9943826" cy="4855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cd</a:t>
            </a:r>
            <a:r>
              <a:rPr lang="en-US" sz="2800" dirty="0">
                <a:solidFill>
                  <a:srgbClr val="002060"/>
                </a:solidFill>
              </a:rPr>
              <a:t>: Change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cd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Change working directory to Music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$ cd Music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002060"/>
                </a:solidFill>
              </a:rPr>
              <a:t>To change to the parent directory of the </a:t>
            </a:r>
            <a:r>
              <a:rPr lang="en-US" sz="2600" dirty="0">
                <a:solidFill>
                  <a:srgbClr val="00B050"/>
                </a:solidFill>
              </a:rPr>
              <a:t>current working directory </a:t>
            </a:r>
            <a:endParaRPr lang="en-IN" sz="2600" dirty="0" smtClean="0">
              <a:solidFill>
                <a:srgbClr val="00B05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$ cd  ..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02060"/>
                </a:solidFill>
              </a:rPr>
              <a:t>Single “.” denotes current directory and double dot “..” means parent directory</a:t>
            </a:r>
          </a:p>
          <a:p>
            <a:pPr marL="342900" lvl="1" indent="-342900"/>
            <a:r>
              <a:rPr lang="en-IN" sz="2600" dirty="0" smtClean="0">
                <a:solidFill>
                  <a:srgbClr val="002060"/>
                </a:solidFill>
              </a:rPr>
              <a:t>The</a:t>
            </a:r>
            <a:r>
              <a:rPr lang="en-IN" sz="2600" dirty="0">
                <a:solidFill>
                  <a:srgbClr val="002060"/>
                </a:solidFill>
              </a:rPr>
              <a:t> </a:t>
            </a:r>
            <a:r>
              <a:rPr lang="en-IN" sz="2600" b="1" dirty="0">
                <a:solidFill>
                  <a:srgbClr val="002060"/>
                </a:solidFill>
              </a:rPr>
              <a:t>tilde</a:t>
            </a:r>
            <a:r>
              <a:rPr lang="en-IN" sz="2600" dirty="0">
                <a:solidFill>
                  <a:srgbClr val="002060"/>
                </a:solidFill>
              </a:rPr>
              <a:t> (~) </a:t>
            </a:r>
            <a:r>
              <a:rPr lang="en-IN" sz="2600" dirty="0" smtClean="0">
                <a:solidFill>
                  <a:srgbClr val="002060"/>
                </a:solidFill>
              </a:rPr>
              <a:t>denote </a:t>
            </a:r>
            <a:r>
              <a:rPr lang="en-IN" sz="2600" dirty="0">
                <a:solidFill>
                  <a:srgbClr val="002060"/>
                </a:solidFill>
              </a:rPr>
              <a:t>a user's </a:t>
            </a:r>
            <a:r>
              <a:rPr lang="en-IN" sz="2600" dirty="0">
                <a:solidFill>
                  <a:srgbClr val="00B050"/>
                </a:solidFill>
              </a:rPr>
              <a:t>home directory</a:t>
            </a:r>
            <a:r>
              <a:rPr lang="en-IN" sz="2600" dirty="0" smtClean="0">
                <a:solidFill>
                  <a:srgbClr val="002060"/>
                </a:solidFill>
              </a:rPr>
              <a:t>.</a:t>
            </a:r>
          </a:p>
          <a:p>
            <a:pPr marL="742950" lvl="2" indent="-342900"/>
            <a:r>
              <a:rPr lang="en-US" sz="2200" b="1" dirty="0">
                <a:solidFill>
                  <a:srgbClr val="FF0000"/>
                </a:solidFill>
              </a:rPr>
              <a:t>$ cd  </a:t>
            </a:r>
            <a:r>
              <a:rPr lang="en-IN" sz="2200" b="1" dirty="0" smtClean="0">
                <a:solidFill>
                  <a:srgbClr val="FF0000"/>
                </a:solidFill>
              </a:rPr>
              <a:t>~</a:t>
            </a:r>
          </a:p>
          <a:p>
            <a:pPr marL="342900" lvl="1" indent="-342900"/>
            <a:r>
              <a:rPr lang="en-US" sz="2600" dirty="0">
                <a:solidFill>
                  <a:srgbClr val="002060"/>
                </a:solidFill>
              </a:rPr>
              <a:t>To change to the </a:t>
            </a:r>
            <a:r>
              <a:rPr lang="en-US" sz="2600" dirty="0">
                <a:solidFill>
                  <a:srgbClr val="00B050"/>
                </a:solidFill>
              </a:rPr>
              <a:t>root directory </a:t>
            </a:r>
            <a:r>
              <a:rPr lang="en-US" sz="2600" dirty="0">
                <a:solidFill>
                  <a:srgbClr val="002060"/>
                </a:solidFill>
              </a:rPr>
              <a:t>from the current working directory</a:t>
            </a:r>
            <a:endParaRPr lang="en-US" sz="2600" b="1" dirty="0">
              <a:solidFill>
                <a:srgbClr val="FF0000"/>
              </a:solidFill>
            </a:endParaRPr>
          </a:p>
          <a:p>
            <a:pPr marL="742950" lvl="2" indent="-342900"/>
            <a:r>
              <a:rPr lang="en-US" sz="2000" b="1" dirty="0">
                <a:solidFill>
                  <a:srgbClr val="FF0000"/>
                </a:solidFill>
              </a:rPr>
              <a:t>$ cd  </a:t>
            </a:r>
            <a:r>
              <a:rPr lang="en-IN" sz="2000" b="1" dirty="0" smtClean="0">
                <a:solidFill>
                  <a:srgbClr val="FF0000"/>
                </a:solidFill>
              </a:rPr>
              <a:t>/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3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490" y="1040525"/>
            <a:ext cx="9991122" cy="48706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rmdir</a:t>
            </a:r>
            <a:r>
              <a:rPr lang="en-US" sz="2800" dirty="0">
                <a:solidFill>
                  <a:srgbClr val="002060"/>
                </a:solidFill>
              </a:rPr>
              <a:t>: Remove a directory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Syntax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  <a:r>
              <a:rPr lang="en-US" sz="2800" dirty="0" err="1">
                <a:solidFill>
                  <a:srgbClr val="002060"/>
                </a:solidFill>
              </a:rPr>
              <a:t>rmdir</a:t>
            </a:r>
            <a:r>
              <a:rPr lang="en-US" sz="2800" dirty="0">
                <a:solidFill>
                  <a:srgbClr val="002060"/>
                </a:solidFill>
              </a:rPr>
              <a:t> directory_name</a:t>
            </a:r>
            <a:endParaRPr lang="en-IN" sz="2400" dirty="0">
              <a:solidFill>
                <a:srgbClr val="002060"/>
              </a:solidFill>
            </a:endParaRPr>
          </a:p>
          <a:p>
            <a:pPr lvl="0"/>
            <a:r>
              <a:rPr lang="en-US" sz="2800" b="1" dirty="0">
                <a:solidFill>
                  <a:srgbClr val="002060"/>
                </a:solidFill>
              </a:rPr>
              <a:t>Example</a:t>
            </a:r>
            <a:r>
              <a:rPr lang="en-US" sz="2800" dirty="0">
                <a:solidFill>
                  <a:srgbClr val="002060"/>
                </a:solidFill>
              </a:rPr>
              <a:t>: Remove a directory </a:t>
            </a:r>
            <a:r>
              <a:rPr lang="en-US" sz="2800" dirty="0" err="1">
                <a:solidFill>
                  <a:srgbClr val="002060"/>
                </a:solidFill>
              </a:rPr>
              <a:t>progs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$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rmdir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progs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command can remove multiple directories also. 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such case provide directory names separated by space.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delete a directory, ensure that the directory is empty. The </a:t>
            </a:r>
            <a:r>
              <a:rPr lang="en-US" sz="2400" dirty="0" err="1">
                <a:solidFill>
                  <a:srgbClr val="002060"/>
                </a:solidFill>
              </a:rPr>
              <a:t>rmdir</a:t>
            </a:r>
            <a:r>
              <a:rPr lang="en-US" sz="2400" dirty="0">
                <a:solidFill>
                  <a:srgbClr val="002060"/>
                </a:solidFill>
              </a:rPr>
              <a:t> command removes empty directory only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IN" sz="2400" b="1" dirty="0" smtClean="0">
                <a:solidFill>
                  <a:srgbClr val="002060"/>
                </a:solidFill>
              </a:rPr>
              <a:t>Example</a:t>
            </a:r>
            <a:r>
              <a:rPr lang="en-IN" sz="2400" dirty="0" smtClean="0">
                <a:solidFill>
                  <a:srgbClr val="002060"/>
                </a:solidFill>
              </a:rPr>
              <a:t>: Use </a:t>
            </a:r>
            <a:r>
              <a:rPr lang="en-IN" sz="2400" dirty="0">
                <a:solidFill>
                  <a:srgbClr val="002060"/>
                </a:solidFill>
              </a:rPr>
              <a:t>the -p (parents) option to remove all the specified </a:t>
            </a:r>
            <a:r>
              <a:rPr lang="en-IN" sz="2400" dirty="0" smtClean="0">
                <a:solidFill>
                  <a:srgbClr val="002060"/>
                </a:solidFill>
              </a:rPr>
              <a:t>directories including the parents directories.</a:t>
            </a:r>
            <a:endParaRPr lang="en-IN" sz="2400" dirty="0">
              <a:solidFill>
                <a:srgbClr val="002060"/>
              </a:solidFill>
            </a:endParaRPr>
          </a:p>
          <a:p>
            <a:pPr lvl="1"/>
            <a:r>
              <a:rPr lang="en-IN" sz="2400" b="1" dirty="0" smtClean="0">
                <a:solidFill>
                  <a:srgbClr val="002060"/>
                </a:solidFill>
              </a:rPr>
              <a:t>$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err="1" smtClean="0">
                <a:solidFill>
                  <a:srgbClr val="FF0000"/>
                </a:solidFill>
              </a:rPr>
              <a:t>rmdir</a:t>
            </a:r>
            <a:r>
              <a:rPr lang="en-IN" sz="2400" b="1" dirty="0" smtClean="0">
                <a:solidFill>
                  <a:srgbClr val="FF0000"/>
                </a:solidFill>
              </a:rPr>
              <a:t> -p dir1/dir2/dir3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17" y="529517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Creating and Viewing File using Editors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4" y="1198179"/>
            <a:ext cx="10610194" cy="4997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File creation and editing require text editors.</a:t>
            </a:r>
          </a:p>
          <a:p>
            <a:pPr marL="0" indent="0"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VIM</a:t>
            </a:r>
          </a:p>
          <a:p>
            <a:pPr fontAlgn="base"/>
            <a:r>
              <a:rPr lang="en-IN" sz="2400" dirty="0" smtClean="0">
                <a:solidFill>
                  <a:srgbClr val="002060"/>
                </a:solidFill>
              </a:rPr>
              <a:t>Vim </a:t>
            </a:r>
            <a:r>
              <a:rPr lang="en-IN" sz="2400" dirty="0">
                <a:solidFill>
                  <a:srgbClr val="002060"/>
                </a:solidFill>
              </a:rPr>
              <a:t>or Vi Improved is advanced text editor with IDE like features. It can be used as a standalone application as well as command line interface. Even though it is simple text editor beginners might find it difficult to use </a:t>
            </a:r>
            <a:r>
              <a:rPr lang="en-IN" sz="2400" dirty="0" smtClean="0">
                <a:solidFill>
                  <a:srgbClr val="002060"/>
                </a:solidFill>
              </a:rPr>
              <a:t>initially. However, </a:t>
            </a:r>
            <a:r>
              <a:rPr lang="en-IN" sz="2400" dirty="0">
                <a:solidFill>
                  <a:srgbClr val="002060"/>
                </a:solidFill>
              </a:rPr>
              <a:t>it is one of the most powerful </a:t>
            </a:r>
            <a:r>
              <a:rPr lang="en-IN" sz="2400" dirty="0" smtClean="0">
                <a:solidFill>
                  <a:srgbClr val="002060"/>
                </a:solidFill>
              </a:rPr>
              <a:t>editors. You </a:t>
            </a:r>
            <a:r>
              <a:rPr lang="en-IN" sz="2400" dirty="0">
                <a:solidFill>
                  <a:srgbClr val="002060"/>
                </a:solidFill>
              </a:rPr>
              <a:t>will know about </a:t>
            </a:r>
            <a:r>
              <a:rPr lang="en-IN" sz="2400" dirty="0" smtClean="0">
                <a:solidFill>
                  <a:srgbClr val="002060"/>
                </a:solidFill>
              </a:rPr>
              <a:t>Vi </a:t>
            </a:r>
            <a:r>
              <a:rPr lang="en-IN" sz="2400" dirty="0">
                <a:solidFill>
                  <a:srgbClr val="002060"/>
                </a:solidFill>
              </a:rPr>
              <a:t>editor in future </a:t>
            </a:r>
            <a:r>
              <a:rPr lang="en-IN" sz="2400" dirty="0" smtClean="0">
                <a:solidFill>
                  <a:srgbClr val="002060"/>
                </a:solidFill>
              </a:rPr>
              <a:t>classes.</a:t>
            </a:r>
            <a:endParaRPr lang="en-IN" sz="2400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GEDIT</a:t>
            </a:r>
            <a:endParaRPr lang="en-IN" sz="2400" b="1" dirty="0">
              <a:solidFill>
                <a:srgbClr val="002060"/>
              </a:solidFill>
            </a:endParaRPr>
          </a:p>
          <a:p>
            <a:pPr fontAlgn="base"/>
            <a:r>
              <a:rPr lang="en-IN" sz="2400" dirty="0">
                <a:solidFill>
                  <a:srgbClr val="002060"/>
                </a:solidFill>
              </a:rPr>
              <a:t>GEDIT is a simple and user friendly text editor that comes pre-loaded on Ubuntu. It is very lightweight text editors with some IDE </a:t>
            </a:r>
            <a:r>
              <a:rPr lang="en-IN" sz="2400" dirty="0" smtClean="0">
                <a:solidFill>
                  <a:srgbClr val="002060"/>
                </a:solidFill>
              </a:rPr>
              <a:t>features that include </a:t>
            </a:r>
            <a:r>
              <a:rPr lang="en-IN" sz="2400" dirty="0">
                <a:solidFill>
                  <a:srgbClr val="002060"/>
                </a:solidFill>
              </a:rPr>
              <a:t>syntax </a:t>
            </a:r>
            <a:r>
              <a:rPr lang="en-IN" sz="2400" dirty="0" smtClean="0">
                <a:solidFill>
                  <a:srgbClr val="002060"/>
                </a:solidFill>
              </a:rPr>
              <a:t>highlighting, and </a:t>
            </a:r>
            <a:r>
              <a:rPr lang="en-IN" sz="2400" dirty="0">
                <a:solidFill>
                  <a:srgbClr val="002060"/>
                </a:solidFill>
              </a:rPr>
              <a:t>simple </a:t>
            </a:r>
            <a:r>
              <a:rPr lang="en-IN" sz="2400" dirty="0" smtClean="0">
                <a:solidFill>
                  <a:srgbClr val="002060"/>
                </a:solidFill>
              </a:rPr>
              <a:t>Graphical </a:t>
            </a:r>
            <a:r>
              <a:rPr lang="en-IN" sz="2400" dirty="0">
                <a:solidFill>
                  <a:srgbClr val="002060"/>
                </a:solidFill>
              </a:rPr>
              <a:t>User </a:t>
            </a:r>
            <a:r>
              <a:rPr lang="en-IN" sz="2400" dirty="0" smtClean="0">
                <a:solidFill>
                  <a:srgbClr val="002060"/>
                </a:solidFill>
              </a:rPr>
              <a:t>Interface etc. Invoke it following:</a:t>
            </a:r>
          </a:p>
          <a:p>
            <a:pPr lvl="1" fontAlgn="base"/>
            <a:r>
              <a:rPr lang="en-IN" sz="2200" dirty="0" smtClean="0">
                <a:solidFill>
                  <a:srgbClr val="002060"/>
                </a:solidFill>
              </a:rPr>
              <a:t>  </a:t>
            </a:r>
            <a:r>
              <a:rPr lang="en-IN" sz="2200" dirty="0" smtClean="0">
                <a:solidFill>
                  <a:srgbClr val="FF0000"/>
                </a:solidFill>
              </a:rPr>
              <a:t>$ </a:t>
            </a:r>
            <a:r>
              <a:rPr lang="en-IN" sz="2200" dirty="0" err="1" smtClean="0">
                <a:solidFill>
                  <a:srgbClr val="FF0000"/>
                </a:solidFill>
              </a:rPr>
              <a:t>gedit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 err="1" smtClean="0">
                <a:solidFill>
                  <a:srgbClr val="FF0000"/>
                </a:solidFill>
              </a:rPr>
              <a:t>file_name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1" y="1277007"/>
            <a:ext cx="11067393" cy="4950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000" dirty="0" smtClean="0">
                <a:solidFill>
                  <a:srgbClr val="002060"/>
                </a:solidFill>
              </a:rPr>
              <a:t>It is versatile command. It is used to </a:t>
            </a:r>
            <a:r>
              <a:rPr lang="en-US" sz="2000" dirty="0" smtClean="0">
                <a:solidFill>
                  <a:srgbClr val="00B050"/>
                </a:solidFill>
              </a:rPr>
              <a:t>display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the content of a file. </a:t>
            </a:r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can </a:t>
            </a:r>
            <a:r>
              <a:rPr lang="en-US" sz="2000" dirty="0">
                <a:solidFill>
                  <a:srgbClr val="00B050"/>
                </a:solidFill>
              </a:rPr>
              <a:t>concatenate</a:t>
            </a:r>
            <a:r>
              <a:rPr lang="en-US" sz="2000" dirty="0">
                <a:solidFill>
                  <a:srgbClr val="002060"/>
                </a:solidFill>
              </a:rPr>
              <a:t> files and </a:t>
            </a:r>
            <a:r>
              <a:rPr lang="en-US" sz="2000" dirty="0" smtClean="0">
                <a:solidFill>
                  <a:srgbClr val="002060"/>
                </a:solidFill>
              </a:rPr>
              <a:t>display on the standard </a:t>
            </a:r>
            <a:r>
              <a:rPr lang="en-US" sz="2000" dirty="0">
                <a:solidFill>
                  <a:srgbClr val="002060"/>
                </a:solidFill>
              </a:rPr>
              <a:t>output device</a:t>
            </a:r>
            <a:r>
              <a:rPr lang="en-US" sz="2000" dirty="0" smtClean="0">
                <a:solidFill>
                  <a:srgbClr val="002060"/>
                </a:solidFill>
              </a:rPr>
              <a:t>. </a:t>
            </a:r>
            <a:r>
              <a:rPr lang="en-US" dirty="0">
                <a:solidFill>
                  <a:srgbClr val="002060"/>
                </a:solidFill>
              </a:rPr>
              <a:t>It can be used to </a:t>
            </a:r>
            <a:r>
              <a:rPr lang="en-US" dirty="0">
                <a:solidFill>
                  <a:srgbClr val="00B050"/>
                </a:solidFill>
              </a:rPr>
              <a:t>create</a:t>
            </a:r>
            <a:r>
              <a:rPr lang="en-US" dirty="0">
                <a:solidFill>
                  <a:srgbClr val="002060"/>
                </a:solidFill>
              </a:rPr>
              <a:t> new </a:t>
            </a:r>
            <a:r>
              <a:rPr lang="en-US" dirty="0" smtClean="0">
                <a:solidFill>
                  <a:srgbClr val="002060"/>
                </a:solidFill>
              </a:rPr>
              <a:t>file along with output redirection (‘&gt;’ chevron character). It can also be used to </a:t>
            </a:r>
            <a:r>
              <a:rPr lang="en-US" dirty="0" smtClean="0">
                <a:solidFill>
                  <a:srgbClr val="00B050"/>
                </a:solidFill>
              </a:rPr>
              <a:t>append</a:t>
            </a:r>
            <a:r>
              <a:rPr lang="en-US" dirty="0" smtClean="0">
                <a:solidFill>
                  <a:srgbClr val="002060"/>
                </a:solidFill>
              </a:rPr>
              <a:t> contents to an existing file.</a:t>
            </a:r>
            <a:endParaRPr lang="en-IN" dirty="0">
              <a:solidFill>
                <a:srgbClr val="00206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Syntax</a:t>
            </a:r>
            <a:r>
              <a:rPr lang="en-US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cat filename</a:t>
            </a:r>
            <a:endParaRPr lang="en-I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Display contents of </a:t>
            </a:r>
            <a:r>
              <a:rPr lang="en-US" sz="2000" dirty="0" smtClean="0">
                <a:solidFill>
                  <a:srgbClr val="002060"/>
                </a:solidFill>
              </a:rPr>
              <a:t>abc.txt 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abc.txt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While displaying a lengthy file, use ctrl-s to stop scrolling ctrl-q to resume scrolling</a:t>
            </a:r>
            <a:endParaRPr lang="en-IN" sz="2000" dirty="0">
              <a:solidFill>
                <a:srgbClr val="00206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Concatenate and display contents of file1 and file2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</a:t>
            </a:r>
            <a:r>
              <a:rPr lang="en-US" sz="1800" b="1" dirty="0">
                <a:solidFill>
                  <a:srgbClr val="FF0000"/>
                </a:solidFill>
              </a:rPr>
              <a:t>file1 file2</a:t>
            </a:r>
            <a:endParaRPr lang="en-IN" b="1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Create file1 to entered content and when done press </a:t>
            </a:r>
            <a:r>
              <a:rPr lang="en-US" sz="2000" dirty="0" smtClean="0">
                <a:solidFill>
                  <a:srgbClr val="002060"/>
                </a:solidFill>
              </a:rPr>
              <a:t>ctrl-d </a:t>
            </a:r>
            <a:r>
              <a:rPr lang="en-US" sz="2000" dirty="0">
                <a:solidFill>
                  <a:srgbClr val="002060"/>
                </a:solidFill>
              </a:rPr>
              <a:t>to save and exit from the file.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&gt;  file1</a:t>
            </a:r>
            <a:endParaRPr lang="en-IN" b="1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000" dirty="0" smtClean="0">
                <a:solidFill>
                  <a:srgbClr val="002060"/>
                </a:solidFill>
              </a:rPr>
              <a:t>Append text to file1 and </a:t>
            </a:r>
            <a:r>
              <a:rPr lang="en-US" sz="2000" dirty="0">
                <a:solidFill>
                  <a:srgbClr val="002060"/>
                </a:solidFill>
              </a:rPr>
              <a:t>when done press </a:t>
            </a:r>
            <a:r>
              <a:rPr lang="en-US" sz="2000" dirty="0" smtClean="0">
                <a:solidFill>
                  <a:srgbClr val="002060"/>
                </a:solidFill>
              </a:rPr>
              <a:t>ctrl-d </a:t>
            </a:r>
            <a:r>
              <a:rPr lang="en-US" sz="2000" dirty="0">
                <a:solidFill>
                  <a:srgbClr val="002060"/>
                </a:solidFill>
              </a:rPr>
              <a:t>to save and exit from the file.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cat  </a:t>
            </a:r>
            <a:r>
              <a:rPr lang="en-US" sz="1800" b="1" dirty="0" smtClean="0">
                <a:solidFill>
                  <a:srgbClr val="FF0000"/>
                </a:solidFill>
              </a:rPr>
              <a:t>&gt;&gt;  </a:t>
            </a:r>
            <a:r>
              <a:rPr lang="en-US" sz="1800" b="1" dirty="0">
                <a:solidFill>
                  <a:srgbClr val="FF0000"/>
                </a:solidFill>
              </a:rPr>
              <a:t>file1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3848" y="450689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File Commands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2261</TotalTime>
  <Words>245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Theme1</vt:lpstr>
      <vt:lpstr>Custom Design</vt:lpstr>
      <vt:lpstr>School of Computer Science &amp; IT  Department of BCA</vt:lpstr>
      <vt:lpstr>Session -5</vt:lpstr>
      <vt:lpstr>Directory Commands</vt:lpstr>
      <vt:lpstr>PowerPoint Presentation</vt:lpstr>
      <vt:lpstr>PowerPoint Presentation</vt:lpstr>
      <vt:lpstr>Creating and Viewing File using Editors</vt:lpstr>
      <vt:lpstr>File Commands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366</cp:revision>
  <dcterms:created xsi:type="dcterms:W3CDTF">2020-04-29T14:56:43Z</dcterms:created>
  <dcterms:modified xsi:type="dcterms:W3CDTF">2020-09-21T14:23:44Z</dcterms:modified>
</cp:coreProperties>
</file>