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0"/>
  </p:notesMasterIdLst>
  <p:sldIdLst>
    <p:sldId id="399" r:id="rId3"/>
    <p:sldId id="400" r:id="rId4"/>
    <p:sldId id="408" r:id="rId5"/>
    <p:sldId id="409" r:id="rId6"/>
    <p:sldId id="410" r:id="rId7"/>
    <p:sldId id="411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7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12-09-2020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 </a:t>
            </a:r>
            <a:r>
              <a:rPr lang="en-US" dirty="0" smtClean="0">
                <a:latin typeface="Arial Black" pitchFamily="34" charset="0"/>
              </a:rPr>
              <a:t>-6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</a:rPr>
              <a:t>Working with Files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31" y="1277007"/>
            <a:ext cx="11067393" cy="4950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cat</a:t>
            </a:r>
            <a:r>
              <a:rPr lang="en-US" sz="2000" dirty="0">
                <a:solidFill>
                  <a:srgbClr val="002060"/>
                </a:solidFill>
              </a:rPr>
              <a:t>: </a:t>
            </a:r>
            <a:r>
              <a:rPr lang="en-US" sz="2000" dirty="0" smtClean="0">
                <a:solidFill>
                  <a:srgbClr val="002060"/>
                </a:solidFill>
              </a:rPr>
              <a:t>It is versatile command. It is used to </a:t>
            </a:r>
            <a:r>
              <a:rPr lang="en-US" sz="2000" dirty="0" smtClean="0">
                <a:solidFill>
                  <a:srgbClr val="00B050"/>
                </a:solidFill>
              </a:rPr>
              <a:t>display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the content of a file. </a:t>
            </a:r>
            <a:r>
              <a:rPr lang="en-US" sz="2000" dirty="0" smtClean="0">
                <a:solidFill>
                  <a:srgbClr val="002060"/>
                </a:solidFill>
              </a:rPr>
              <a:t>It </a:t>
            </a:r>
            <a:r>
              <a:rPr lang="en-US" sz="2000" dirty="0">
                <a:solidFill>
                  <a:srgbClr val="002060"/>
                </a:solidFill>
              </a:rPr>
              <a:t>can </a:t>
            </a:r>
            <a:r>
              <a:rPr lang="en-US" sz="2000" dirty="0">
                <a:solidFill>
                  <a:srgbClr val="00B050"/>
                </a:solidFill>
              </a:rPr>
              <a:t>concatenate</a:t>
            </a:r>
            <a:r>
              <a:rPr lang="en-US" sz="2000" dirty="0">
                <a:solidFill>
                  <a:srgbClr val="002060"/>
                </a:solidFill>
              </a:rPr>
              <a:t> files and </a:t>
            </a:r>
            <a:r>
              <a:rPr lang="en-US" sz="2000" dirty="0" smtClean="0">
                <a:solidFill>
                  <a:srgbClr val="002060"/>
                </a:solidFill>
              </a:rPr>
              <a:t>display on the standard </a:t>
            </a:r>
            <a:r>
              <a:rPr lang="en-US" sz="2000" dirty="0">
                <a:solidFill>
                  <a:srgbClr val="002060"/>
                </a:solidFill>
              </a:rPr>
              <a:t>output device</a:t>
            </a:r>
            <a:r>
              <a:rPr lang="en-US" sz="2000" dirty="0" smtClean="0">
                <a:solidFill>
                  <a:srgbClr val="002060"/>
                </a:solidFill>
              </a:rPr>
              <a:t>. </a:t>
            </a:r>
            <a:r>
              <a:rPr lang="en-US" dirty="0">
                <a:solidFill>
                  <a:srgbClr val="002060"/>
                </a:solidFill>
              </a:rPr>
              <a:t>It can be used to </a:t>
            </a:r>
            <a:r>
              <a:rPr lang="en-US" dirty="0">
                <a:solidFill>
                  <a:srgbClr val="00B050"/>
                </a:solidFill>
              </a:rPr>
              <a:t>create</a:t>
            </a:r>
            <a:r>
              <a:rPr lang="en-US" dirty="0">
                <a:solidFill>
                  <a:srgbClr val="002060"/>
                </a:solidFill>
              </a:rPr>
              <a:t> new </a:t>
            </a:r>
            <a:r>
              <a:rPr lang="en-US" dirty="0" smtClean="0">
                <a:solidFill>
                  <a:srgbClr val="002060"/>
                </a:solidFill>
              </a:rPr>
              <a:t>file along with output redirection (‘&gt;’ chevron character). It can also be used to </a:t>
            </a:r>
            <a:r>
              <a:rPr lang="en-US" dirty="0" smtClean="0">
                <a:solidFill>
                  <a:srgbClr val="00B050"/>
                </a:solidFill>
              </a:rPr>
              <a:t>append</a:t>
            </a:r>
            <a:r>
              <a:rPr lang="en-US" dirty="0" smtClean="0">
                <a:solidFill>
                  <a:srgbClr val="002060"/>
                </a:solidFill>
              </a:rPr>
              <a:t> contents to an existing file.</a:t>
            </a:r>
            <a:endParaRPr lang="en-IN" dirty="0">
              <a:solidFill>
                <a:srgbClr val="00206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Syntax</a:t>
            </a:r>
            <a:r>
              <a:rPr lang="en-US" sz="2000" dirty="0" smtClean="0">
                <a:solidFill>
                  <a:srgbClr val="002060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cat filename</a:t>
            </a:r>
            <a:endParaRPr lang="en-IN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Display contents of </a:t>
            </a:r>
            <a:r>
              <a:rPr lang="en-US" sz="2000" dirty="0" smtClean="0">
                <a:solidFill>
                  <a:srgbClr val="002060"/>
                </a:solidFill>
              </a:rPr>
              <a:t>abc.txt 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cat  abc.txt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While displaying a lengthy file, use </a:t>
            </a:r>
            <a:r>
              <a:rPr lang="en-US" sz="2000" dirty="0" smtClean="0">
                <a:solidFill>
                  <a:srgbClr val="00B050"/>
                </a:solidFill>
              </a:rPr>
              <a:t>ctrl-s</a:t>
            </a:r>
            <a:r>
              <a:rPr lang="en-US" sz="2000" dirty="0" smtClean="0">
                <a:solidFill>
                  <a:srgbClr val="002060"/>
                </a:solidFill>
              </a:rPr>
              <a:t> to stop scrolling, and </a:t>
            </a:r>
            <a:r>
              <a:rPr lang="en-US" sz="2000" dirty="0" smtClean="0">
                <a:solidFill>
                  <a:srgbClr val="00B050"/>
                </a:solidFill>
              </a:rPr>
              <a:t>ctrl-q</a:t>
            </a:r>
            <a:r>
              <a:rPr lang="en-US" sz="2000" dirty="0" smtClean="0">
                <a:solidFill>
                  <a:srgbClr val="002060"/>
                </a:solidFill>
              </a:rPr>
              <a:t> to resume scrolling</a:t>
            </a:r>
            <a:endParaRPr lang="en-IN" sz="2000" dirty="0">
              <a:solidFill>
                <a:srgbClr val="00206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Concatenate and display contents of file1 and file2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cat  </a:t>
            </a:r>
            <a:r>
              <a:rPr lang="en-US" sz="1800" b="1" dirty="0">
                <a:solidFill>
                  <a:srgbClr val="FF0000"/>
                </a:solidFill>
              </a:rPr>
              <a:t>file1 file2</a:t>
            </a:r>
            <a:endParaRPr lang="en-IN" b="1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Create file1 to entered content and when done press </a:t>
            </a:r>
            <a:r>
              <a:rPr lang="en-US" sz="2000" dirty="0" smtClean="0">
                <a:solidFill>
                  <a:srgbClr val="00B050"/>
                </a:solidFill>
              </a:rPr>
              <a:t>ctrl-d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to save and exit from the file.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</a:t>
            </a:r>
            <a:r>
              <a:rPr lang="en-US" sz="1800" b="1" dirty="0" smtClean="0">
                <a:solidFill>
                  <a:srgbClr val="FF0000"/>
                </a:solidFill>
              </a:rPr>
              <a:t>cat  &gt;  file1</a:t>
            </a:r>
            <a:endParaRPr lang="en-IN" b="1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</a:t>
            </a:r>
            <a:r>
              <a:rPr lang="en-US" sz="2000" dirty="0" smtClean="0">
                <a:solidFill>
                  <a:srgbClr val="002060"/>
                </a:solidFill>
              </a:rPr>
              <a:t>Append text to file1 and </a:t>
            </a:r>
            <a:r>
              <a:rPr lang="en-US" sz="2000" dirty="0">
                <a:solidFill>
                  <a:srgbClr val="002060"/>
                </a:solidFill>
              </a:rPr>
              <a:t>when done press </a:t>
            </a:r>
            <a:r>
              <a:rPr lang="en-US" sz="2000" dirty="0" smtClean="0">
                <a:solidFill>
                  <a:srgbClr val="002060"/>
                </a:solidFill>
              </a:rPr>
              <a:t>ctrl-d </a:t>
            </a:r>
            <a:r>
              <a:rPr lang="en-US" sz="2000" dirty="0">
                <a:solidFill>
                  <a:srgbClr val="002060"/>
                </a:solidFill>
              </a:rPr>
              <a:t>to save and exit from the file.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</a:rPr>
              <a:t>$ cat  </a:t>
            </a:r>
            <a:r>
              <a:rPr lang="en-US" sz="1800" b="1" dirty="0" smtClean="0">
                <a:solidFill>
                  <a:srgbClr val="FF0000"/>
                </a:solidFill>
              </a:rPr>
              <a:t>&gt;&gt;  </a:t>
            </a:r>
            <a:r>
              <a:rPr lang="en-US" sz="1800" b="1" dirty="0">
                <a:solidFill>
                  <a:srgbClr val="FF0000"/>
                </a:solidFill>
              </a:rPr>
              <a:t>file1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3848" y="450689"/>
            <a:ext cx="9912295" cy="6371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File Commands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9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9255" y="457201"/>
            <a:ext cx="10452538" cy="586477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b="1" dirty="0">
                <a:solidFill>
                  <a:srgbClr val="002060"/>
                </a:solidFill>
              </a:rPr>
              <a:t>cp: Copy files</a:t>
            </a:r>
            <a:endParaRPr lang="en-IN" sz="2400" b="1" dirty="0">
              <a:solidFill>
                <a:srgbClr val="00206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Syntax</a:t>
            </a:r>
            <a:r>
              <a:rPr lang="en-US" sz="2000" dirty="0">
                <a:solidFill>
                  <a:srgbClr val="002060"/>
                </a:solidFill>
              </a:rPr>
              <a:t>: cp source destination</a:t>
            </a:r>
            <a:endParaRPr lang="en-IN" sz="2000" dirty="0">
              <a:solidFill>
                <a:srgbClr val="00206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Copies the abc.txt from directory progs to </a:t>
            </a:r>
            <a:r>
              <a:rPr lang="en-US" sz="2000" dirty="0" smtClean="0">
                <a:solidFill>
                  <a:srgbClr val="002060"/>
                </a:solidFill>
              </a:rPr>
              <a:t>myprog and retain the file </a:t>
            </a:r>
            <a:r>
              <a:rPr lang="en-US" sz="2000" dirty="0">
                <a:solidFill>
                  <a:srgbClr val="002060"/>
                </a:solidFill>
              </a:rPr>
              <a:t>in the source </a:t>
            </a:r>
            <a:r>
              <a:rPr lang="en-US" sz="2000" dirty="0" smtClean="0">
                <a:solidFill>
                  <a:srgbClr val="002060"/>
                </a:solidFill>
              </a:rPr>
              <a:t>directory.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US" sz="2000" b="1" dirty="0">
                <a:solidFill>
                  <a:srgbClr val="FF0000"/>
                </a:solidFill>
              </a:rPr>
              <a:t>cp progs/abc.txt  myprog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Example</a:t>
            </a:r>
            <a:r>
              <a:rPr lang="en-US" sz="2000" dirty="0" smtClean="0">
                <a:solidFill>
                  <a:srgbClr val="002060"/>
                </a:solidFill>
              </a:rPr>
              <a:t>:  Copy multiple files, </a:t>
            </a:r>
            <a:r>
              <a:rPr lang="en-US" sz="2000" dirty="0">
                <a:solidFill>
                  <a:srgbClr val="002060"/>
                </a:solidFill>
              </a:rPr>
              <a:t>but only to one destination directory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IN" sz="2000" dirty="0" smtClean="0">
                <a:solidFill>
                  <a:srgbClr val="002060"/>
                </a:solidFill>
              </a:rPr>
              <a:t>$ </a:t>
            </a:r>
            <a:r>
              <a:rPr lang="en-IN" sz="2000" b="1" dirty="0" err="1" smtClean="0">
                <a:solidFill>
                  <a:srgbClr val="FF0000"/>
                </a:solidFill>
              </a:rPr>
              <a:t>cp</a:t>
            </a:r>
            <a:r>
              <a:rPr lang="en-IN" sz="2000" b="1" dirty="0" smtClean="0">
                <a:solidFill>
                  <a:srgbClr val="FF0000"/>
                </a:solidFill>
              </a:rPr>
              <a:t> file1 file2 file3   dir1</a:t>
            </a:r>
            <a:endParaRPr lang="en-IN" sz="2000" b="1" dirty="0">
              <a:solidFill>
                <a:srgbClr val="FF000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</a:t>
            </a:r>
            <a:r>
              <a:rPr lang="en-US" sz="2000" dirty="0" smtClean="0">
                <a:solidFill>
                  <a:srgbClr val="002060"/>
                </a:solidFill>
              </a:rPr>
              <a:t>Copy </a:t>
            </a:r>
            <a:r>
              <a:rPr lang="en-US" sz="2000" dirty="0">
                <a:solidFill>
                  <a:srgbClr val="002060"/>
                </a:solidFill>
              </a:rPr>
              <a:t>the contents from file1 to file2 and </a:t>
            </a:r>
            <a:r>
              <a:rPr lang="en-US" sz="2000" dirty="0" smtClean="0">
                <a:solidFill>
                  <a:srgbClr val="002060"/>
                </a:solidFill>
              </a:rPr>
              <a:t>file1 </a:t>
            </a:r>
            <a:r>
              <a:rPr lang="en-US" sz="2000" dirty="0">
                <a:solidFill>
                  <a:srgbClr val="002060"/>
                </a:solidFill>
              </a:rPr>
              <a:t>is retained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US" sz="2000" b="1" dirty="0">
                <a:solidFill>
                  <a:srgbClr val="FF0000"/>
                </a:solidFill>
              </a:rPr>
              <a:t>cp file1 file2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IN" sz="2000" b="1" dirty="0" smtClean="0">
                <a:solidFill>
                  <a:srgbClr val="002060"/>
                </a:solidFill>
              </a:rPr>
              <a:t>Example</a:t>
            </a:r>
            <a:r>
              <a:rPr lang="en-IN" sz="2000" dirty="0" smtClean="0">
                <a:solidFill>
                  <a:srgbClr val="002060"/>
                </a:solidFill>
              </a:rPr>
              <a:t>: Copy </a:t>
            </a:r>
            <a:r>
              <a:rPr lang="en-IN" sz="2000" dirty="0">
                <a:solidFill>
                  <a:srgbClr val="002060"/>
                </a:solidFill>
              </a:rPr>
              <a:t>complete </a:t>
            </a:r>
            <a:r>
              <a:rPr lang="en-IN" sz="2000" dirty="0" smtClean="0">
                <a:solidFill>
                  <a:srgbClr val="002060"/>
                </a:solidFill>
              </a:rPr>
              <a:t>directories, the </a:t>
            </a:r>
            <a:r>
              <a:rPr lang="en-IN" sz="2000" b="1" dirty="0">
                <a:solidFill>
                  <a:srgbClr val="002060"/>
                </a:solidFill>
              </a:rPr>
              <a:t>-r </a:t>
            </a:r>
            <a:r>
              <a:rPr lang="en-IN" sz="2000" dirty="0">
                <a:solidFill>
                  <a:srgbClr val="002060"/>
                </a:solidFill>
              </a:rPr>
              <a:t>option forces </a:t>
            </a:r>
            <a:r>
              <a:rPr lang="en-IN" sz="2000" b="1" dirty="0">
                <a:solidFill>
                  <a:srgbClr val="002060"/>
                </a:solidFill>
              </a:rPr>
              <a:t>recursive </a:t>
            </a:r>
            <a:r>
              <a:rPr lang="en-IN" sz="2000" dirty="0">
                <a:solidFill>
                  <a:srgbClr val="002060"/>
                </a:solidFill>
              </a:rPr>
              <a:t>copying of all </a:t>
            </a:r>
            <a:r>
              <a:rPr lang="en-IN" sz="2000" dirty="0" smtClean="0">
                <a:solidFill>
                  <a:srgbClr val="002060"/>
                </a:solidFill>
              </a:rPr>
              <a:t>files in </a:t>
            </a:r>
            <a:r>
              <a:rPr lang="en-IN" sz="2000" dirty="0">
                <a:solidFill>
                  <a:srgbClr val="002060"/>
                </a:solidFill>
              </a:rPr>
              <a:t>all </a:t>
            </a:r>
            <a:r>
              <a:rPr lang="en-IN" sz="2000" dirty="0" smtClean="0">
                <a:solidFill>
                  <a:srgbClr val="002060"/>
                </a:solidFill>
              </a:rPr>
              <a:t>subdirectories.</a:t>
            </a:r>
          </a:p>
          <a:p>
            <a:pPr lvl="1">
              <a:spcBef>
                <a:spcPts val="300"/>
              </a:spcBef>
            </a:pPr>
            <a:r>
              <a:rPr lang="en-IN" sz="2000" dirty="0" smtClean="0">
                <a:solidFill>
                  <a:srgbClr val="002060"/>
                </a:solidFill>
              </a:rPr>
              <a:t>$ </a:t>
            </a:r>
            <a:r>
              <a:rPr lang="en-IN" sz="2000" b="1" dirty="0" err="1" smtClean="0">
                <a:solidFill>
                  <a:srgbClr val="FF0000"/>
                </a:solidFill>
              </a:rPr>
              <a:t>cp</a:t>
            </a:r>
            <a:r>
              <a:rPr lang="en-IN" sz="2000" b="1" dirty="0" smtClean="0">
                <a:solidFill>
                  <a:srgbClr val="FF0000"/>
                </a:solidFill>
              </a:rPr>
              <a:t>  -r dir3 dir31 </a:t>
            </a:r>
          </a:p>
          <a:p>
            <a:pPr>
              <a:spcBef>
                <a:spcPts val="300"/>
              </a:spcBef>
            </a:pPr>
            <a:r>
              <a:rPr lang="en-IN" sz="2000" b="1" dirty="0">
                <a:solidFill>
                  <a:srgbClr val="002060"/>
                </a:solidFill>
              </a:rPr>
              <a:t>Example</a:t>
            </a:r>
            <a:r>
              <a:rPr lang="en-IN" sz="2000" dirty="0">
                <a:solidFill>
                  <a:srgbClr val="002060"/>
                </a:solidFill>
              </a:rPr>
              <a:t>: Copy </a:t>
            </a:r>
            <a:r>
              <a:rPr lang="en-IN" sz="2000" dirty="0" smtClean="0">
                <a:solidFill>
                  <a:srgbClr val="002060"/>
                </a:solidFill>
              </a:rPr>
              <a:t>interactively to avoid overwriting existing files with the </a:t>
            </a:r>
            <a:r>
              <a:rPr lang="en-IN" sz="2000" b="1" dirty="0" smtClean="0">
                <a:solidFill>
                  <a:srgbClr val="002060"/>
                </a:solidFill>
              </a:rPr>
              <a:t>-i </a:t>
            </a:r>
            <a:r>
              <a:rPr lang="en-IN" sz="2000" dirty="0" smtClean="0">
                <a:solidFill>
                  <a:srgbClr val="002060"/>
                </a:solidFill>
              </a:rPr>
              <a:t>option. It will prompt to overwrite, respond y/n to proceed.</a:t>
            </a:r>
          </a:p>
          <a:p>
            <a:pPr lvl="1">
              <a:spcBef>
                <a:spcPts val="300"/>
              </a:spcBef>
            </a:pPr>
            <a:r>
              <a:rPr lang="en-IN" sz="2000" dirty="0" smtClean="0">
                <a:solidFill>
                  <a:srgbClr val="002060"/>
                </a:solidFill>
              </a:rPr>
              <a:t>$ </a:t>
            </a:r>
            <a:r>
              <a:rPr lang="en-IN" sz="2000" b="1" dirty="0" err="1" smtClean="0">
                <a:solidFill>
                  <a:srgbClr val="FF0000"/>
                </a:solidFill>
              </a:rPr>
              <a:t>cp</a:t>
            </a:r>
            <a:r>
              <a:rPr lang="en-IN" sz="2000" b="1" dirty="0" smtClean="0">
                <a:solidFill>
                  <a:srgbClr val="FF0000"/>
                </a:solidFill>
              </a:rPr>
              <a:t>  -i file </a:t>
            </a:r>
            <a:r>
              <a:rPr lang="en-IN" sz="2000" b="1" dirty="0" err="1" smtClean="0">
                <a:solidFill>
                  <a:srgbClr val="FF0000"/>
                </a:solidFill>
              </a:rPr>
              <a:t>dir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00B050"/>
                </a:solidFill>
              </a:rPr>
              <a:t>Wildcards can be used to refer to multiple files</a:t>
            </a:r>
            <a:r>
              <a:rPr lang="en-IN" sz="2000" dirty="0" smtClean="0">
                <a:solidFill>
                  <a:srgbClr val="002060"/>
                </a:solidFill>
              </a:rPr>
              <a:t>.</a:t>
            </a:r>
            <a:r>
              <a:rPr lang="en-IN" sz="2000" b="1" dirty="0" smtClean="0">
                <a:solidFill>
                  <a:srgbClr val="FF0000"/>
                </a:solidFill>
              </a:rPr>
              <a:t> ? -</a:t>
            </a:r>
            <a:r>
              <a:rPr lang="en-IN" sz="2000" dirty="0" smtClean="0">
                <a:solidFill>
                  <a:srgbClr val="002060"/>
                </a:solidFill>
              </a:rPr>
              <a:t>Matches a single character, </a:t>
            </a:r>
            <a:r>
              <a:rPr lang="en-IN" sz="2000" b="1" dirty="0" smtClean="0">
                <a:solidFill>
                  <a:srgbClr val="FF0000"/>
                </a:solidFill>
              </a:rPr>
              <a:t>*</a:t>
            </a:r>
            <a:r>
              <a:rPr lang="en-IN" sz="2000" dirty="0" smtClean="0">
                <a:solidFill>
                  <a:srgbClr val="002060"/>
                </a:solidFill>
              </a:rPr>
              <a:t> -Matches any number of  characters. </a:t>
            </a:r>
            <a:r>
              <a:rPr lang="en-IN" sz="2000" b="1" dirty="0" smtClean="0">
                <a:solidFill>
                  <a:srgbClr val="002060"/>
                </a:solidFill>
              </a:rPr>
              <a:t>Example</a:t>
            </a:r>
            <a:r>
              <a:rPr lang="en-IN" sz="2000" dirty="0" smtClean="0">
                <a:solidFill>
                  <a:srgbClr val="002060"/>
                </a:solidFill>
              </a:rPr>
              <a:t>: </a:t>
            </a:r>
            <a:r>
              <a:rPr lang="en-IN" sz="2000" b="1" dirty="0" err="1" smtClean="0">
                <a:solidFill>
                  <a:srgbClr val="002060"/>
                </a:solidFill>
              </a:rPr>
              <a:t>dir</a:t>
            </a:r>
            <a:r>
              <a:rPr lang="en-IN" sz="2000" b="1" dirty="0" smtClean="0">
                <a:solidFill>
                  <a:srgbClr val="002060"/>
                </a:solidFill>
              </a:rPr>
              <a:t>?, </a:t>
            </a:r>
            <a:r>
              <a:rPr lang="en-IN" sz="2000" b="1" dirty="0" err="1" smtClean="0">
                <a:solidFill>
                  <a:srgbClr val="002060"/>
                </a:solidFill>
              </a:rPr>
              <a:t>dir</a:t>
            </a:r>
            <a:r>
              <a:rPr lang="en-IN" sz="2000" b="1" dirty="0" smtClean="0">
                <a:solidFill>
                  <a:srgbClr val="002060"/>
                </a:solidFill>
              </a:rPr>
              <a:t>*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490" y="599089"/>
            <a:ext cx="10499835" cy="573864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2060"/>
                </a:solidFill>
              </a:rPr>
              <a:t>mv</a:t>
            </a:r>
            <a:r>
              <a:rPr lang="en-US" sz="2000" dirty="0">
                <a:solidFill>
                  <a:srgbClr val="002060"/>
                </a:solidFill>
              </a:rPr>
              <a:t>: </a:t>
            </a:r>
            <a:r>
              <a:rPr lang="en-US" sz="2400" dirty="0">
                <a:solidFill>
                  <a:srgbClr val="002060"/>
                </a:solidFill>
              </a:rPr>
              <a:t>Move file or </a:t>
            </a:r>
            <a:r>
              <a:rPr lang="en-US" sz="2400" dirty="0" smtClean="0">
                <a:solidFill>
                  <a:srgbClr val="002060"/>
                </a:solidFill>
              </a:rPr>
              <a:t>Rename </a:t>
            </a:r>
            <a:r>
              <a:rPr lang="en-US" sz="2400" dirty="0">
                <a:solidFill>
                  <a:srgbClr val="002060"/>
                </a:solidFill>
              </a:rPr>
              <a:t>a file</a:t>
            </a:r>
            <a:r>
              <a:rPr lang="en-US" sz="2000" dirty="0">
                <a:solidFill>
                  <a:srgbClr val="002060"/>
                </a:solidFill>
              </a:rPr>
              <a:t>. The command can be used to rename a directory also. </a:t>
            </a:r>
            <a:endParaRPr lang="en-IN" sz="2000" dirty="0">
              <a:solidFill>
                <a:srgbClr val="002060"/>
              </a:solidFill>
            </a:endParaRPr>
          </a:p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Syntax</a:t>
            </a:r>
            <a:r>
              <a:rPr lang="en-US" sz="2000" dirty="0">
                <a:solidFill>
                  <a:srgbClr val="002060"/>
                </a:solidFill>
              </a:rPr>
              <a:t>: mv source destination</a:t>
            </a:r>
            <a:endParaRPr lang="en-IN" sz="2000" dirty="0">
              <a:solidFill>
                <a:srgbClr val="002060"/>
              </a:solidFill>
            </a:endParaRPr>
          </a:p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Moves the abc.txt from directory progs to myprog. File in the source directory will not be available. If the destination file does not exist, it will be created; if exist, then it will be overwritten.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US" sz="2000" b="1" dirty="0" smtClean="0">
                <a:solidFill>
                  <a:srgbClr val="FF0000"/>
                </a:solidFill>
              </a:rPr>
              <a:t>mv </a:t>
            </a:r>
            <a:r>
              <a:rPr lang="en-US" sz="2000" b="1" dirty="0" err="1">
                <a:solidFill>
                  <a:srgbClr val="FF0000"/>
                </a:solidFill>
              </a:rPr>
              <a:t>progs</a:t>
            </a:r>
            <a:r>
              <a:rPr lang="en-US" sz="2000" b="1" dirty="0">
                <a:solidFill>
                  <a:srgbClr val="FF0000"/>
                </a:solidFill>
              </a:rPr>
              <a:t>/abc.txt  myprog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000" dirty="0" smtClean="0">
                <a:solidFill>
                  <a:srgbClr val="002060"/>
                </a:solidFill>
              </a:rPr>
              <a:t>Example: Move a </a:t>
            </a:r>
            <a:r>
              <a:rPr lang="en-US" sz="2000" dirty="0">
                <a:solidFill>
                  <a:srgbClr val="002060"/>
                </a:solidFill>
              </a:rPr>
              <a:t>group of </a:t>
            </a:r>
            <a:r>
              <a:rPr lang="en-US" sz="2000" dirty="0" smtClean="0">
                <a:solidFill>
                  <a:srgbClr val="002060"/>
                </a:solidFill>
              </a:rPr>
              <a:t>files, </a:t>
            </a:r>
            <a:r>
              <a:rPr lang="en-US" sz="2000" dirty="0">
                <a:solidFill>
                  <a:srgbClr val="002060"/>
                </a:solidFill>
              </a:rPr>
              <a:t>but only to one destination directory</a:t>
            </a:r>
            <a:endParaRPr lang="en-IN" sz="2000" dirty="0">
              <a:solidFill>
                <a:srgbClr val="002060"/>
              </a:solidFill>
            </a:endParaRPr>
          </a:p>
          <a:p>
            <a:pPr marL="742950" lvl="2" indent="-342900">
              <a:lnSpc>
                <a:spcPct val="11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 </a:t>
            </a:r>
            <a:r>
              <a:rPr lang="en-IN" sz="2000" dirty="0">
                <a:solidFill>
                  <a:srgbClr val="002060"/>
                </a:solidFill>
              </a:rPr>
              <a:t>$ </a:t>
            </a:r>
            <a:r>
              <a:rPr lang="en-IN" sz="2000" b="1" dirty="0" smtClean="0">
                <a:solidFill>
                  <a:srgbClr val="FF0000"/>
                </a:solidFill>
              </a:rPr>
              <a:t>mv file1 </a:t>
            </a:r>
            <a:r>
              <a:rPr lang="en-IN" sz="2000" b="1" dirty="0">
                <a:solidFill>
                  <a:srgbClr val="FF0000"/>
                </a:solidFill>
              </a:rPr>
              <a:t>file2 file3   dir1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IN" sz="2000" b="1" dirty="0">
                <a:solidFill>
                  <a:srgbClr val="002060"/>
                </a:solidFill>
              </a:rPr>
              <a:t>Example</a:t>
            </a:r>
            <a:r>
              <a:rPr lang="en-IN" sz="2000" dirty="0">
                <a:solidFill>
                  <a:srgbClr val="002060"/>
                </a:solidFill>
              </a:rPr>
              <a:t>: </a:t>
            </a:r>
            <a:r>
              <a:rPr lang="en-IN" sz="2000" dirty="0" smtClean="0">
                <a:solidFill>
                  <a:srgbClr val="002060"/>
                </a:solidFill>
              </a:rPr>
              <a:t>Move interactively </a:t>
            </a:r>
            <a:r>
              <a:rPr lang="en-IN" sz="2000" dirty="0">
                <a:solidFill>
                  <a:srgbClr val="002060"/>
                </a:solidFill>
              </a:rPr>
              <a:t>to avoid overwriting existing files with the </a:t>
            </a:r>
            <a:r>
              <a:rPr lang="en-IN" sz="2000" b="1" dirty="0">
                <a:solidFill>
                  <a:srgbClr val="002060"/>
                </a:solidFill>
              </a:rPr>
              <a:t>-i </a:t>
            </a:r>
            <a:r>
              <a:rPr lang="en-IN" sz="2000" dirty="0">
                <a:solidFill>
                  <a:srgbClr val="002060"/>
                </a:solidFill>
              </a:rPr>
              <a:t>option. It will prompt to </a:t>
            </a:r>
            <a:r>
              <a:rPr lang="en-IN" sz="2000" dirty="0" smtClean="0">
                <a:solidFill>
                  <a:srgbClr val="002060"/>
                </a:solidFill>
              </a:rPr>
              <a:t>overwrite </a:t>
            </a:r>
            <a:r>
              <a:rPr lang="en-IN" sz="2000" dirty="0">
                <a:solidFill>
                  <a:srgbClr val="002060"/>
                </a:solidFill>
              </a:rPr>
              <a:t>or not, respond y/n to proceed.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IN" sz="2000" dirty="0">
                <a:solidFill>
                  <a:srgbClr val="002060"/>
                </a:solidFill>
              </a:rPr>
              <a:t>$ </a:t>
            </a:r>
            <a:r>
              <a:rPr lang="en-IN" sz="2000" b="1" dirty="0" smtClean="0">
                <a:solidFill>
                  <a:srgbClr val="FF0000"/>
                </a:solidFill>
              </a:rPr>
              <a:t>mv </a:t>
            </a:r>
            <a:r>
              <a:rPr lang="en-IN" sz="2000" b="1" dirty="0">
                <a:solidFill>
                  <a:srgbClr val="FF0000"/>
                </a:solidFill>
              </a:rPr>
              <a:t>-i file </a:t>
            </a:r>
            <a:r>
              <a:rPr lang="en-IN" sz="2000" b="1" dirty="0" err="1">
                <a:solidFill>
                  <a:srgbClr val="FF0000"/>
                </a:solidFill>
              </a:rPr>
              <a:t>dir</a:t>
            </a:r>
            <a:endParaRPr lang="en-IN" sz="2000" b="1" dirty="0">
              <a:solidFill>
                <a:srgbClr val="FF0000"/>
              </a:solidFill>
            </a:endParaRPr>
          </a:p>
          <a:p>
            <a:pPr lvl="0">
              <a:lnSpc>
                <a:spcPct val="110000"/>
              </a:lnSpc>
              <a:spcBef>
                <a:spcPts val="300"/>
              </a:spcBef>
            </a:pPr>
            <a:r>
              <a:rPr lang="en-US" sz="2000" b="1" dirty="0" smtClean="0">
                <a:solidFill>
                  <a:srgbClr val="002060"/>
                </a:solidFill>
              </a:rPr>
              <a:t>Example</a:t>
            </a:r>
            <a:r>
              <a:rPr lang="en-US" sz="2000" dirty="0">
                <a:solidFill>
                  <a:srgbClr val="002060"/>
                </a:solidFill>
              </a:rPr>
              <a:t>: Rename the file abc.txt to abc1.txt</a:t>
            </a:r>
            <a:endParaRPr lang="en-IN" sz="2000" dirty="0">
              <a:solidFill>
                <a:srgbClr val="002060"/>
              </a:solidFill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US" sz="2000" b="1" dirty="0">
                <a:solidFill>
                  <a:srgbClr val="FF0000"/>
                </a:solidFill>
              </a:rPr>
              <a:t>mv abc.txt abc1.txt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IN" sz="2000" dirty="0" smtClean="0">
                <a:solidFill>
                  <a:srgbClr val="002060"/>
                </a:solidFill>
              </a:rPr>
              <a:t>Example: Rename directory.</a:t>
            </a:r>
          </a:p>
          <a:p>
            <a:pPr marL="742950" lvl="2" indent="-342900">
              <a:lnSpc>
                <a:spcPct val="110000"/>
              </a:lnSpc>
              <a:spcBef>
                <a:spcPts val="300"/>
              </a:spcBef>
            </a:pPr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US" sz="2000" b="1" dirty="0">
                <a:solidFill>
                  <a:srgbClr val="FF0000"/>
                </a:solidFill>
              </a:rPr>
              <a:t>mv </a:t>
            </a:r>
            <a:r>
              <a:rPr lang="en-US" sz="2000" b="1" dirty="0" smtClean="0">
                <a:solidFill>
                  <a:srgbClr val="FF0000"/>
                </a:solidFill>
              </a:rPr>
              <a:t>dir1 dir11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0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083" y="788275"/>
            <a:ext cx="10421008" cy="547063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600" b="1" dirty="0" err="1">
                <a:solidFill>
                  <a:srgbClr val="002060"/>
                </a:solidFill>
              </a:rPr>
              <a:t>rm</a:t>
            </a:r>
            <a:r>
              <a:rPr lang="en-US" sz="2600" dirty="0">
                <a:solidFill>
                  <a:srgbClr val="002060"/>
                </a:solidFill>
              </a:rPr>
              <a:t>: Remove </a:t>
            </a:r>
            <a:r>
              <a:rPr lang="en-US" sz="2600" dirty="0" smtClean="0">
                <a:solidFill>
                  <a:srgbClr val="002060"/>
                </a:solidFill>
              </a:rPr>
              <a:t>one or more files</a:t>
            </a:r>
            <a:r>
              <a:rPr lang="en-US" sz="2200" dirty="0">
                <a:solidFill>
                  <a:srgbClr val="002060"/>
                </a:solidFill>
              </a:rPr>
              <a:t>. </a:t>
            </a:r>
            <a:r>
              <a:rPr lang="en-US" sz="2200" dirty="0" smtClean="0">
                <a:solidFill>
                  <a:srgbClr val="002060"/>
                </a:solidFill>
              </a:rPr>
              <a:t>It won’t delete any file with write protection, it prompts if you want force deletion.</a:t>
            </a:r>
          </a:p>
          <a:p>
            <a:pPr>
              <a:spcBef>
                <a:spcPts val="300"/>
              </a:spcBef>
            </a:pPr>
            <a:r>
              <a:rPr lang="en-US" sz="2200" b="1" dirty="0" smtClean="0">
                <a:solidFill>
                  <a:srgbClr val="002060"/>
                </a:solidFill>
              </a:rPr>
              <a:t>Syntax</a:t>
            </a:r>
            <a:r>
              <a:rPr lang="en-US" sz="2200" dirty="0">
                <a:solidFill>
                  <a:srgbClr val="002060"/>
                </a:solidFill>
              </a:rPr>
              <a:t>: </a:t>
            </a:r>
            <a:r>
              <a:rPr lang="en-US" sz="2200" dirty="0" err="1">
                <a:solidFill>
                  <a:srgbClr val="002060"/>
                </a:solidFill>
              </a:rPr>
              <a:t>rm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  <a:endParaRPr lang="en-IN" sz="2200" dirty="0">
              <a:solidFill>
                <a:srgbClr val="002060"/>
              </a:solidFill>
            </a:endParaRPr>
          </a:p>
          <a:p>
            <a:pPr lvl="0">
              <a:spcBef>
                <a:spcPts val="300"/>
              </a:spcBef>
            </a:pPr>
            <a:r>
              <a:rPr lang="en-US" sz="2200" b="1" dirty="0">
                <a:solidFill>
                  <a:srgbClr val="002060"/>
                </a:solidFill>
              </a:rPr>
              <a:t>Example</a:t>
            </a:r>
            <a:r>
              <a:rPr lang="en-US" sz="2200" dirty="0">
                <a:solidFill>
                  <a:srgbClr val="002060"/>
                </a:solidFill>
              </a:rPr>
              <a:t>: Delete file1 </a:t>
            </a:r>
            <a:r>
              <a:rPr lang="en-US" sz="2200" dirty="0" smtClean="0">
                <a:solidFill>
                  <a:srgbClr val="002060"/>
                </a:solidFill>
              </a:rPr>
              <a:t>and file2</a:t>
            </a:r>
            <a:endParaRPr lang="en-IN" sz="22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rm</a:t>
            </a:r>
            <a:r>
              <a:rPr lang="en-US" sz="2200" b="1" dirty="0">
                <a:solidFill>
                  <a:srgbClr val="FF0000"/>
                </a:solidFill>
              </a:rPr>
              <a:t> file1 file2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 </a:t>
            </a:r>
            <a:r>
              <a:rPr lang="en-US" sz="2200" b="1" dirty="0" smtClean="0">
                <a:solidFill>
                  <a:srgbClr val="002060"/>
                </a:solidFill>
              </a:rPr>
              <a:t>Example</a:t>
            </a:r>
            <a:r>
              <a:rPr lang="en-US" sz="2200" dirty="0" smtClean="0">
                <a:solidFill>
                  <a:srgbClr val="002060"/>
                </a:solidFill>
              </a:rPr>
              <a:t>: To </a:t>
            </a:r>
            <a:r>
              <a:rPr lang="en-US" sz="2200" dirty="0">
                <a:solidFill>
                  <a:srgbClr val="002060"/>
                </a:solidFill>
              </a:rPr>
              <a:t>remove all files in a directory you can use * </a:t>
            </a:r>
            <a:r>
              <a:rPr lang="en-US" sz="2200" dirty="0" smtClean="0">
                <a:solidFill>
                  <a:srgbClr val="002060"/>
                </a:solidFill>
              </a:rPr>
              <a:t>wildcard</a:t>
            </a:r>
            <a:endParaRPr lang="en-IN" sz="2200" dirty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rm</a:t>
            </a:r>
            <a:r>
              <a:rPr lang="en-US" sz="2200" b="1" dirty="0">
                <a:solidFill>
                  <a:srgbClr val="FF0000"/>
                </a:solidFill>
              </a:rPr>
              <a:t> *</a:t>
            </a:r>
            <a:endParaRPr lang="en-IN" sz="2200" b="1" dirty="0">
              <a:solidFill>
                <a:srgbClr val="FF0000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b="1" dirty="0" err="1">
                <a:solidFill>
                  <a:srgbClr val="FF0000"/>
                </a:solidFill>
              </a:rPr>
              <a:t>rm</a:t>
            </a:r>
            <a:r>
              <a:rPr lang="en-US" sz="2200" b="1" dirty="0">
                <a:solidFill>
                  <a:srgbClr val="FF0000"/>
                </a:solidFill>
              </a:rPr>
              <a:t> progs/*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IN" sz="2200" b="1" dirty="0">
                <a:solidFill>
                  <a:srgbClr val="002060"/>
                </a:solidFill>
              </a:rPr>
              <a:t>Example</a:t>
            </a:r>
            <a:r>
              <a:rPr lang="en-IN" sz="2200" dirty="0">
                <a:solidFill>
                  <a:srgbClr val="002060"/>
                </a:solidFill>
              </a:rPr>
              <a:t>: </a:t>
            </a:r>
            <a:r>
              <a:rPr lang="en-IN" sz="2200" dirty="0" smtClean="0">
                <a:solidFill>
                  <a:srgbClr val="002060"/>
                </a:solidFill>
              </a:rPr>
              <a:t>Remove interactively </a:t>
            </a:r>
            <a:r>
              <a:rPr lang="en-IN" sz="2200" dirty="0">
                <a:solidFill>
                  <a:srgbClr val="002060"/>
                </a:solidFill>
              </a:rPr>
              <a:t>to avoid </a:t>
            </a:r>
            <a:r>
              <a:rPr lang="en-IN" sz="2200" dirty="0" smtClean="0">
                <a:solidFill>
                  <a:srgbClr val="002060"/>
                </a:solidFill>
              </a:rPr>
              <a:t>accidental removal of files </a:t>
            </a:r>
            <a:r>
              <a:rPr lang="en-IN" sz="2200" dirty="0">
                <a:solidFill>
                  <a:srgbClr val="002060"/>
                </a:solidFill>
              </a:rPr>
              <a:t>with the </a:t>
            </a:r>
            <a:r>
              <a:rPr lang="en-IN" sz="2200" b="1" dirty="0">
                <a:solidFill>
                  <a:srgbClr val="002060"/>
                </a:solidFill>
              </a:rPr>
              <a:t>-i </a:t>
            </a:r>
            <a:r>
              <a:rPr lang="en-IN" sz="2200" dirty="0">
                <a:solidFill>
                  <a:srgbClr val="002060"/>
                </a:solidFill>
              </a:rPr>
              <a:t>option.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IN" sz="2200" dirty="0">
                <a:solidFill>
                  <a:srgbClr val="002060"/>
                </a:solidFill>
              </a:rPr>
              <a:t>$ </a:t>
            </a:r>
            <a:r>
              <a:rPr lang="en-IN" sz="2200" b="1" dirty="0" err="1" smtClean="0">
                <a:solidFill>
                  <a:srgbClr val="FF0000"/>
                </a:solidFill>
              </a:rPr>
              <a:t>rm</a:t>
            </a:r>
            <a:r>
              <a:rPr lang="en-IN" sz="2200" b="1" dirty="0" smtClean="0">
                <a:solidFill>
                  <a:srgbClr val="FF0000"/>
                </a:solidFill>
              </a:rPr>
              <a:t> </a:t>
            </a:r>
            <a:r>
              <a:rPr lang="en-IN" sz="2200" b="1" dirty="0">
                <a:solidFill>
                  <a:srgbClr val="FF0000"/>
                </a:solidFill>
              </a:rPr>
              <a:t>-i </a:t>
            </a:r>
            <a:r>
              <a:rPr lang="en-IN" sz="2200" b="1" dirty="0" smtClean="0">
                <a:solidFill>
                  <a:srgbClr val="FF0000"/>
                </a:solidFill>
              </a:rPr>
              <a:t>*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IN" sz="2200" b="1" dirty="0">
                <a:solidFill>
                  <a:srgbClr val="002060"/>
                </a:solidFill>
              </a:rPr>
              <a:t>Example</a:t>
            </a:r>
            <a:r>
              <a:rPr lang="en-IN" sz="2200" dirty="0">
                <a:solidFill>
                  <a:srgbClr val="002060"/>
                </a:solidFill>
              </a:rPr>
              <a:t>: Remove </a:t>
            </a:r>
            <a:r>
              <a:rPr lang="en-IN" sz="2200" dirty="0" smtClean="0">
                <a:solidFill>
                  <a:srgbClr val="002060"/>
                </a:solidFill>
              </a:rPr>
              <a:t>recursively files and subdirectories in a directory with the </a:t>
            </a:r>
            <a:r>
              <a:rPr lang="en-IN" sz="2200" b="1" dirty="0" smtClean="0">
                <a:solidFill>
                  <a:srgbClr val="002060"/>
                </a:solidFill>
              </a:rPr>
              <a:t>-r </a:t>
            </a:r>
            <a:r>
              <a:rPr lang="en-IN" sz="2200" dirty="0">
                <a:solidFill>
                  <a:srgbClr val="002060"/>
                </a:solidFill>
              </a:rPr>
              <a:t>option.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IN" sz="2200" dirty="0">
                <a:solidFill>
                  <a:srgbClr val="002060"/>
                </a:solidFill>
              </a:rPr>
              <a:t>$ </a:t>
            </a:r>
            <a:r>
              <a:rPr lang="en-IN" sz="2200" b="1" dirty="0" err="1">
                <a:solidFill>
                  <a:srgbClr val="FF0000"/>
                </a:solidFill>
              </a:rPr>
              <a:t>rm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b="1" dirty="0" smtClean="0">
                <a:solidFill>
                  <a:srgbClr val="FF0000"/>
                </a:solidFill>
              </a:rPr>
              <a:t>-r dir1</a:t>
            </a:r>
            <a:endParaRPr lang="en-IN" sz="22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IN" sz="2200" b="1" dirty="0" smtClean="0">
                <a:solidFill>
                  <a:srgbClr val="002060"/>
                </a:solidFill>
              </a:rPr>
              <a:t>Example</a:t>
            </a:r>
            <a:r>
              <a:rPr lang="en-IN" sz="2200" dirty="0">
                <a:solidFill>
                  <a:srgbClr val="002060"/>
                </a:solidFill>
              </a:rPr>
              <a:t>: </a:t>
            </a:r>
            <a:r>
              <a:rPr lang="en-IN" sz="2200" dirty="0" smtClean="0">
                <a:solidFill>
                  <a:srgbClr val="002060"/>
                </a:solidFill>
              </a:rPr>
              <a:t>Force remove write-protected files  with </a:t>
            </a:r>
            <a:r>
              <a:rPr lang="en-IN" sz="2200" dirty="0">
                <a:solidFill>
                  <a:srgbClr val="002060"/>
                </a:solidFill>
              </a:rPr>
              <a:t>the </a:t>
            </a:r>
            <a:r>
              <a:rPr lang="en-IN" sz="2200" b="1" dirty="0" smtClean="0">
                <a:solidFill>
                  <a:srgbClr val="002060"/>
                </a:solidFill>
              </a:rPr>
              <a:t>-f </a:t>
            </a:r>
            <a:r>
              <a:rPr lang="en-IN" sz="2200" dirty="0">
                <a:solidFill>
                  <a:srgbClr val="002060"/>
                </a:solidFill>
              </a:rPr>
              <a:t>option.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IN" sz="2200" dirty="0">
                <a:solidFill>
                  <a:srgbClr val="002060"/>
                </a:solidFill>
              </a:rPr>
              <a:t>$ </a:t>
            </a:r>
            <a:r>
              <a:rPr lang="en-IN" sz="2200" b="1" dirty="0" err="1">
                <a:solidFill>
                  <a:srgbClr val="FF0000"/>
                </a:solidFill>
              </a:rPr>
              <a:t>rm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b="1" dirty="0" smtClean="0">
                <a:solidFill>
                  <a:srgbClr val="FF0000"/>
                </a:solidFill>
              </a:rPr>
              <a:t>-f file1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IN" sz="2200" dirty="0">
                <a:solidFill>
                  <a:srgbClr val="002060"/>
                </a:solidFill>
              </a:rPr>
              <a:t>$ </a:t>
            </a:r>
            <a:r>
              <a:rPr lang="en-IN" sz="2200" b="1" dirty="0" err="1">
                <a:solidFill>
                  <a:srgbClr val="FF0000"/>
                </a:solidFill>
              </a:rPr>
              <a:t>rm</a:t>
            </a:r>
            <a:r>
              <a:rPr lang="en-IN" sz="2200" b="1" dirty="0">
                <a:solidFill>
                  <a:srgbClr val="FF0000"/>
                </a:solidFill>
              </a:rPr>
              <a:t> -</a:t>
            </a:r>
            <a:r>
              <a:rPr lang="en-IN" sz="2200" b="1" dirty="0" err="1">
                <a:solidFill>
                  <a:srgbClr val="FF0000"/>
                </a:solidFill>
              </a:rPr>
              <a:t>rf</a:t>
            </a:r>
            <a:r>
              <a:rPr lang="en-IN" sz="2200" b="1" dirty="0">
                <a:solidFill>
                  <a:srgbClr val="FF0000"/>
                </a:solidFill>
              </a:rPr>
              <a:t> </a:t>
            </a:r>
            <a:r>
              <a:rPr lang="en-IN" sz="2200" b="1" dirty="0" smtClean="0">
                <a:solidFill>
                  <a:srgbClr val="FF0000"/>
                </a:solidFill>
              </a:rPr>
              <a:t>dir1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2476</TotalTime>
  <Words>106</Words>
  <Application>Microsoft Office PowerPoint</Application>
  <PresentationFormat>Custom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Theme1</vt:lpstr>
      <vt:lpstr>Custom Design</vt:lpstr>
      <vt:lpstr>School of Computer Science &amp; IT  Department of BCA</vt:lpstr>
      <vt:lpstr>Session -6</vt:lpstr>
      <vt:lpstr>File Commands</vt:lpstr>
      <vt:lpstr>PowerPoint Presentation</vt:lpstr>
      <vt:lpstr>PowerPoint Presentation</vt:lpstr>
      <vt:lpstr>PowerPoint Presentation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394</cp:revision>
  <dcterms:created xsi:type="dcterms:W3CDTF">2020-04-29T14:56:43Z</dcterms:created>
  <dcterms:modified xsi:type="dcterms:W3CDTF">2020-09-12T04:37:50Z</dcterms:modified>
</cp:coreProperties>
</file>