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9"/>
  </p:notesMasterIdLst>
  <p:sldIdLst>
    <p:sldId id="399" r:id="rId3"/>
    <p:sldId id="400" r:id="rId4"/>
    <p:sldId id="410" r:id="rId5"/>
    <p:sldId id="411" r:id="rId6"/>
    <p:sldId id="412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1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-9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Working with Files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Pipes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442" y="671407"/>
            <a:ext cx="8623738" cy="65289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Connecting Commands with Pipes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546" y="1324303"/>
            <a:ext cx="10857186" cy="4934607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300"/>
              </a:spcBef>
            </a:pPr>
            <a:r>
              <a:rPr lang="en-US" sz="4400" dirty="0">
                <a:solidFill>
                  <a:srgbClr val="7030A0"/>
                </a:solidFill>
              </a:rPr>
              <a:t>Using a </a:t>
            </a:r>
            <a:r>
              <a:rPr lang="en-US" sz="4400" b="1" dirty="0">
                <a:solidFill>
                  <a:srgbClr val="7030A0"/>
                </a:solidFill>
              </a:rPr>
              <a:t>pipe</a:t>
            </a:r>
            <a:r>
              <a:rPr lang="en-US" sz="4400" dirty="0">
                <a:solidFill>
                  <a:srgbClr val="7030A0"/>
                </a:solidFill>
              </a:rPr>
              <a:t>, you can connect two </a:t>
            </a:r>
            <a:r>
              <a:rPr lang="en-US" sz="4400" dirty="0" smtClean="0">
                <a:solidFill>
                  <a:srgbClr val="7030A0"/>
                </a:solidFill>
              </a:rPr>
              <a:t>or more commands </a:t>
            </a:r>
            <a:r>
              <a:rPr lang="en-US" sz="4400" dirty="0">
                <a:solidFill>
                  <a:srgbClr val="7030A0"/>
                </a:solidFill>
              </a:rPr>
              <a:t>together so that the output from one program becomes the input of the next program. Put a vertical bar (</a:t>
            </a:r>
            <a:r>
              <a:rPr lang="en-US" sz="4400" b="1" dirty="0">
                <a:solidFill>
                  <a:srgbClr val="7030A0"/>
                </a:solidFill>
              </a:rPr>
              <a:t>|</a:t>
            </a:r>
            <a:r>
              <a:rPr lang="en-US" sz="4400" dirty="0">
                <a:solidFill>
                  <a:srgbClr val="7030A0"/>
                </a:solidFill>
              </a:rPr>
              <a:t>) on the command line between two commands to make a pipe</a:t>
            </a:r>
            <a:r>
              <a:rPr lang="en-US" sz="4400" dirty="0" smtClean="0">
                <a:solidFill>
                  <a:srgbClr val="7030A0"/>
                </a:solidFill>
              </a:rPr>
              <a:t>. When a sequence of commands is combined together in this way, a </a:t>
            </a:r>
            <a:r>
              <a:rPr lang="en-US" sz="4400" b="1" dirty="0" smtClean="0">
                <a:solidFill>
                  <a:srgbClr val="7030A0"/>
                </a:solidFill>
              </a:rPr>
              <a:t>pipeline</a:t>
            </a:r>
            <a:r>
              <a:rPr lang="en-US" sz="4400" dirty="0" smtClean="0">
                <a:solidFill>
                  <a:srgbClr val="7030A0"/>
                </a:solidFill>
              </a:rPr>
              <a:t> is said to be formed.</a:t>
            </a:r>
          </a:p>
          <a:p>
            <a:pPr lvl="1">
              <a:spcBef>
                <a:spcPts val="300"/>
              </a:spcBef>
            </a:pPr>
            <a:r>
              <a:rPr lang="en-US" sz="4200" dirty="0" smtClean="0">
                <a:solidFill>
                  <a:srgbClr val="002060"/>
                </a:solidFill>
              </a:rPr>
              <a:t>Syntax: </a:t>
            </a:r>
            <a:r>
              <a:rPr lang="en-US" sz="4200" dirty="0" smtClean="0">
                <a:solidFill>
                  <a:srgbClr val="FF0000"/>
                </a:solidFill>
              </a:rPr>
              <a:t>command-1 | command-2 | … | command-n </a:t>
            </a:r>
            <a:endParaRPr lang="en-IN" sz="42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4400" b="1" dirty="0" smtClean="0">
                <a:solidFill>
                  <a:srgbClr val="002060"/>
                </a:solidFill>
              </a:rPr>
              <a:t>Example</a:t>
            </a:r>
            <a:r>
              <a:rPr lang="en-US" sz="4400" dirty="0" smtClean="0">
                <a:solidFill>
                  <a:srgbClr val="002060"/>
                </a:solidFill>
              </a:rPr>
              <a:t>: Display the contents of a file ‘abc.txt’ and count lines, words, and characters  in it. </a:t>
            </a:r>
            <a:endParaRPr lang="en-IN" sz="4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4400" dirty="0">
                <a:solidFill>
                  <a:srgbClr val="002060"/>
                </a:solidFill>
              </a:rPr>
              <a:t>$ </a:t>
            </a:r>
            <a:r>
              <a:rPr lang="en-US" sz="4400" b="1" dirty="0" smtClean="0">
                <a:solidFill>
                  <a:srgbClr val="FF0000"/>
                </a:solidFill>
              </a:rPr>
              <a:t>cat abc.txt | </a:t>
            </a:r>
            <a:r>
              <a:rPr lang="en-US" sz="4400" b="1" dirty="0" err="1" smtClean="0">
                <a:solidFill>
                  <a:srgbClr val="FF0000"/>
                </a:solidFill>
              </a:rPr>
              <a:t>wc</a:t>
            </a:r>
            <a:endParaRPr lang="en-IN" sz="44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4400" dirty="0" smtClean="0">
                <a:solidFill>
                  <a:srgbClr val="002060"/>
                </a:solidFill>
              </a:rPr>
              <a:t>Example: List and count the numbers of files and directories in the current working directory.</a:t>
            </a:r>
          </a:p>
          <a:p>
            <a:pPr lvl="1">
              <a:spcBef>
                <a:spcPts val="300"/>
              </a:spcBef>
            </a:pPr>
            <a:r>
              <a:rPr lang="en-IN" sz="4400" dirty="0" smtClean="0">
                <a:solidFill>
                  <a:srgbClr val="002060"/>
                </a:solidFill>
              </a:rPr>
              <a:t>$ </a:t>
            </a:r>
            <a:r>
              <a:rPr lang="en-IN" sz="4400" b="1" dirty="0" err="1" smtClean="0">
                <a:solidFill>
                  <a:srgbClr val="FF0000"/>
                </a:solidFill>
              </a:rPr>
              <a:t>ls</a:t>
            </a:r>
            <a:r>
              <a:rPr lang="en-IN" sz="4400" b="1" dirty="0">
                <a:solidFill>
                  <a:srgbClr val="FF0000"/>
                </a:solidFill>
              </a:rPr>
              <a:t> </a:t>
            </a:r>
            <a:r>
              <a:rPr lang="en-IN" sz="4400" b="1" dirty="0" smtClean="0">
                <a:solidFill>
                  <a:srgbClr val="FF0000"/>
                </a:solidFill>
              </a:rPr>
              <a:t>| </a:t>
            </a:r>
            <a:r>
              <a:rPr lang="en-IN" sz="4400" b="1" dirty="0" err="1" smtClean="0">
                <a:solidFill>
                  <a:srgbClr val="FF0000"/>
                </a:solidFill>
              </a:rPr>
              <a:t>wc</a:t>
            </a:r>
            <a:endParaRPr lang="en-IN" sz="4400" b="1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4400" dirty="0" smtClean="0">
                <a:solidFill>
                  <a:srgbClr val="002060"/>
                </a:solidFill>
              </a:rPr>
              <a:t>Example: Display and count the number of currently logged-in users.</a:t>
            </a:r>
          </a:p>
          <a:p>
            <a:pPr lvl="1">
              <a:spcBef>
                <a:spcPts val="300"/>
              </a:spcBef>
            </a:pPr>
            <a:r>
              <a:rPr lang="en-IN" sz="4400" dirty="0" smtClean="0">
                <a:solidFill>
                  <a:srgbClr val="002060"/>
                </a:solidFill>
              </a:rPr>
              <a:t>$ </a:t>
            </a:r>
            <a:r>
              <a:rPr lang="en-IN" sz="4400" b="1" dirty="0" smtClean="0">
                <a:solidFill>
                  <a:srgbClr val="FF0000"/>
                </a:solidFill>
              </a:rPr>
              <a:t>who | </a:t>
            </a:r>
            <a:r>
              <a:rPr lang="en-IN" sz="4400" b="1" dirty="0" err="1" smtClean="0">
                <a:solidFill>
                  <a:srgbClr val="FF0000"/>
                </a:solidFill>
              </a:rPr>
              <a:t>wc</a:t>
            </a:r>
            <a:endParaRPr lang="en-IN" sz="4400" b="1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4400" dirty="0">
                <a:solidFill>
                  <a:srgbClr val="002060"/>
                </a:solidFill>
              </a:rPr>
              <a:t>Example: Display </a:t>
            </a:r>
            <a:r>
              <a:rPr lang="en-IN" sz="4400" dirty="0" smtClean="0">
                <a:solidFill>
                  <a:srgbClr val="002060"/>
                </a:solidFill>
              </a:rPr>
              <a:t>the contents of a file page by page (halted output).</a:t>
            </a:r>
            <a:endParaRPr lang="en-IN" sz="4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IN" sz="4400" dirty="0">
                <a:solidFill>
                  <a:srgbClr val="002060"/>
                </a:solidFill>
              </a:rPr>
              <a:t>$ </a:t>
            </a:r>
            <a:r>
              <a:rPr lang="en-IN" sz="4400" b="1" dirty="0" smtClean="0">
                <a:solidFill>
                  <a:srgbClr val="FF0000"/>
                </a:solidFill>
              </a:rPr>
              <a:t>cat abc.txt | more</a:t>
            </a:r>
            <a:endParaRPr lang="en-IN" sz="44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16" y="772511"/>
            <a:ext cx="10357946" cy="51387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Can all commands be connected to a pipe?</a:t>
            </a:r>
          </a:p>
          <a:p>
            <a:pPr lvl="1"/>
            <a:r>
              <a:rPr lang="en-IN" sz="2200" dirty="0" smtClean="0">
                <a:solidFill>
                  <a:srgbClr val="002060"/>
                </a:solidFill>
              </a:rPr>
              <a:t>No. The commands that accepts data from  the standard input or a file and displays data on the standard output or a file, can be used in a pipeline. These standard input and output streams or files can be redirected and fed to a pipe. So </a:t>
            </a:r>
            <a:r>
              <a:rPr lang="en-IN" sz="2200" b="1" dirty="0" smtClean="0">
                <a:solidFill>
                  <a:srgbClr val="002060"/>
                </a:solidFill>
              </a:rPr>
              <a:t>redirection</a:t>
            </a:r>
            <a:r>
              <a:rPr lang="en-IN" sz="2200" dirty="0" smtClean="0">
                <a:solidFill>
                  <a:srgbClr val="002060"/>
                </a:solidFill>
              </a:rPr>
              <a:t> and </a:t>
            </a:r>
            <a:r>
              <a:rPr lang="en-IN" sz="2200" b="1" dirty="0" smtClean="0">
                <a:solidFill>
                  <a:srgbClr val="002060"/>
                </a:solidFill>
              </a:rPr>
              <a:t>piping</a:t>
            </a:r>
            <a:r>
              <a:rPr lang="en-IN" sz="2200" dirty="0" smtClean="0">
                <a:solidFill>
                  <a:srgbClr val="002060"/>
                </a:solidFill>
              </a:rPr>
              <a:t> go hand in hand.</a:t>
            </a:r>
          </a:p>
          <a:p>
            <a:pPr marL="742950" lvl="2" indent="-342900"/>
            <a:r>
              <a:rPr lang="en-US" sz="2200" dirty="0" smtClean="0">
                <a:solidFill>
                  <a:srgbClr val="002060"/>
                </a:solidFill>
              </a:rPr>
              <a:t>Example: $ </a:t>
            </a:r>
            <a:r>
              <a:rPr lang="en-US" sz="2200" b="1" dirty="0">
                <a:solidFill>
                  <a:srgbClr val="FF0000"/>
                </a:solidFill>
              </a:rPr>
              <a:t>cat abx.txt | </a:t>
            </a:r>
            <a:r>
              <a:rPr lang="en-US" sz="2200" b="1" dirty="0" err="1">
                <a:solidFill>
                  <a:srgbClr val="FF0000"/>
                </a:solidFill>
              </a:rPr>
              <a:t>wc</a:t>
            </a:r>
            <a:endParaRPr lang="en-IN" sz="2200" b="1" dirty="0">
              <a:solidFill>
                <a:srgbClr val="FF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7030A0"/>
                </a:solidFill>
              </a:rPr>
              <a:t>How many commands can be combined in a pipeline?</a:t>
            </a:r>
          </a:p>
          <a:p>
            <a:pPr lvl="1"/>
            <a:r>
              <a:rPr lang="en-IN" sz="2200" dirty="0" smtClean="0">
                <a:solidFill>
                  <a:srgbClr val="002060"/>
                </a:solidFill>
              </a:rPr>
              <a:t>There is not restriction. However, the command at the sending end (left) of the pipe must use a standard output or file,  and the command at the receiving end (right) of the pipe must use a standard input or file.</a:t>
            </a:r>
          </a:p>
          <a:p>
            <a:pPr lvl="1"/>
            <a:r>
              <a:rPr lang="en-IN" sz="2200" dirty="0" smtClean="0">
                <a:solidFill>
                  <a:srgbClr val="002060"/>
                </a:solidFill>
              </a:rPr>
              <a:t>Example: $ </a:t>
            </a:r>
            <a:r>
              <a:rPr lang="en-IN" sz="2200" b="1" dirty="0" err="1" smtClean="0">
                <a:solidFill>
                  <a:srgbClr val="FF0000"/>
                </a:solidFill>
              </a:rPr>
              <a:t>ls</a:t>
            </a:r>
            <a:r>
              <a:rPr lang="en-IN" sz="2200" b="1" dirty="0" smtClean="0">
                <a:solidFill>
                  <a:srgbClr val="FF0000"/>
                </a:solidFill>
              </a:rPr>
              <a:t> -la | more | </a:t>
            </a:r>
            <a:r>
              <a:rPr lang="en-IN" sz="2200" b="1" dirty="0" err="1" smtClean="0">
                <a:solidFill>
                  <a:srgbClr val="FF0000"/>
                </a:solidFill>
              </a:rPr>
              <a:t>wc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7" y="624110"/>
            <a:ext cx="9801936" cy="58983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More 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662" y="1277007"/>
            <a:ext cx="10515599" cy="498190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</a:t>
            </a:r>
            <a:r>
              <a:rPr lang="en-US" sz="2400" dirty="0" smtClean="0">
                <a:solidFill>
                  <a:srgbClr val="002060"/>
                </a:solidFill>
              </a:rPr>
              <a:t>sorted contents </a:t>
            </a:r>
            <a:r>
              <a:rPr lang="en-US" sz="2400" dirty="0">
                <a:solidFill>
                  <a:srgbClr val="002060"/>
                </a:solidFill>
              </a:rPr>
              <a:t>of </a:t>
            </a:r>
            <a:r>
              <a:rPr lang="en-US" sz="2400" dirty="0" smtClean="0">
                <a:solidFill>
                  <a:srgbClr val="002060"/>
                </a:solidFill>
              </a:rPr>
              <a:t>the file ‘names.txt’.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</a:t>
            </a:r>
            <a:r>
              <a:rPr lang="en-US" sz="2400" b="1" dirty="0" smtClean="0">
                <a:solidFill>
                  <a:srgbClr val="FF0000"/>
                </a:solidFill>
              </a:rPr>
              <a:t>names.txt </a:t>
            </a:r>
            <a:r>
              <a:rPr lang="en-US" sz="2400" b="1" dirty="0">
                <a:solidFill>
                  <a:srgbClr val="FF0000"/>
                </a:solidFill>
              </a:rPr>
              <a:t>| </a:t>
            </a:r>
            <a:r>
              <a:rPr lang="en-IN" sz="2400" b="1" dirty="0" smtClean="0">
                <a:solidFill>
                  <a:srgbClr val="FF0000"/>
                </a:solidFill>
              </a:rPr>
              <a:t>sort </a:t>
            </a:r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</a:t>
            </a:r>
            <a:r>
              <a:rPr lang="en-US" sz="2400" dirty="0" smtClean="0">
                <a:solidFill>
                  <a:srgbClr val="002060"/>
                </a:solidFill>
              </a:rPr>
              <a:t>sorted contents </a:t>
            </a:r>
            <a:r>
              <a:rPr lang="en-US" sz="2400" dirty="0">
                <a:solidFill>
                  <a:srgbClr val="002060"/>
                </a:solidFill>
              </a:rPr>
              <a:t>of </a:t>
            </a:r>
            <a:r>
              <a:rPr lang="en-US" sz="2400" dirty="0" smtClean="0">
                <a:solidFill>
                  <a:srgbClr val="002060"/>
                </a:solidFill>
              </a:rPr>
              <a:t>the file using reverse sorting. </a:t>
            </a:r>
            <a:endParaRPr lang="en-IN" sz="2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</a:t>
            </a:r>
            <a:r>
              <a:rPr lang="en-US" sz="2400" b="1" dirty="0" smtClean="0">
                <a:solidFill>
                  <a:srgbClr val="FF0000"/>
                </a:solidFill>
              </a:rPr>
              <a:t>names.txt </a:t>
            </a:r>
            <a:r>
              <a:rPr lang="en-US" sz="2400" b="1" dirty="0">
                <a:solidFill>
                  <a:srgbClr val="FF0000"/>
                </a:solidFill>
              </a:rPr>
              <a:t>| </a:t>
            </a:r>
            <a:r>
              <a:rPr lang="en-US" sz="2400" b="1" dirty="0" smtClean="0">
                <a:solidFill>
                  <a:srgbClr val="FF0000"/>
                </a:solidFill>
              </a:rPr>
              <a:t>sort –r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sorted contents of the file  with no duplicates. </a:t>
            </a:r>
            <a:endParaRPr lang="en-IN" sz="2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names.txt | </a:t>
            </a:r>
            <a:r>
              <a:rPr lang="en-US" sz="2400" b="1" dirty="0" smtClean="0">
                <a:solidFill>
                  <a:srgbClr val="FF0000"/>
                </a:solidFill>
              </a:rPr>
              <a:t>sort </a:t>
            </a:r>
            <a:r>
              <a:rPr lang="en-US" sz="2400" b="1" dirty="0">
                <a:solidFill>
                  <a:srgbClr val="FF0000"/>
                </a:solidFill>
              </a:rPr>
              <a:t>| </a:t>
            </a:r>
            <a:r>
              <a:rPr lang="en-US" sz="2400" b="1" dirty="0" err="1">
                <a:solidFill>
                  <a:srgbClr val="FF0000"/>
                </a:solidFill>
              </a:rPr>
              <a:t>uniq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sorted contents of the file ‘names.txt’ with paging.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namex.txt | </a:t>
            </a:r>
            <a:r>
              <a:rPr lang="en-IN" sz="2400" b="1" dirty="0">
                <a:solidFill>
                  <a:srgbClr val="FF0000"/>
                </a:solidFill>
              </a:rPr>
              <a:t>sort | more</a:t>
            </a:r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</a:t>
            </a:r>
            <a:r>
              <a:rPr lang="en-US" sz="2400" dirty="0" smtClean="0">
                <a:solidFill>
                  <a:srgbClr val="002060"/>
                </a:solidFill>
              </a:rPr>
              <a:t>first n lines of </a:t>
            </a: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file. </a:t>
            </a:r>
            <a:endParaRPr lang="en-IN" sz="2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</a:t>
            </a:r>
            <a:r>
              <a:rPr lang="en-US" sz="2400" b="1" dirty="0" smtClean="0">
                <a:solidFill>
                  <a:srgbClr val="FF0000"/>
                </a:solidFill>
              </a:rPr>
              <a:t>names.txt </a:t>
            </a:r>
            <a:r>
              <a:rPr lang="en-US" sz="2400" b="1" dirty="0">
                <a:solidFill>
                  <a:srgbClr val="FF0000"/>
                </a:solidFill>
              </a:rPr>
              <a:t>| </a:t>
            </a:r>
            <a:r>
              <a:rPr lang="en-US" sz="2400" b="1" dirty="0" smtClean="0">
                <a:solidFill>
                  <a:srgbClr val="FF0000"/>
                </a:solidFill>
              </a:rPr>
              <a:t>head -6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Display the </a:t>
            </a:r>
            <a:r>
              <a:rPr lang="en-US" sz="2400" dirty="0" smtClean="0">
                <a:solidFill>
                  <a:srgbClr val="002060"/>
                </a:solidFill>
              </a:rPr>
              <a:t>last n lines of </a:t>
            </a:r>
            <a:r>
              <a:rPr lang="en-US" sz="2400" dirty="0">
                <a:solidFill>
                  <a:srgbClr val="002060"/>
                </a:solidFill>
              </a:rPr>
              <a:t>a file. </a:t>
            </a:r>
            <a:endParaRPr lang="en-IN" sz="24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2060"/>
                </a:solidFill>
              </a:rPr>
              <a:t>$ </a:t>
            </a:r>
            <a:r>
              <a:rPr lang="en-US" sz="2400" b="1" dirty="0">
                <a:solidFill>
                  <a:srgbClr val="FF0000"/>
                </a:solidFill>
              </a:rPr>
              <a:t>cat names.txt | </a:t>
            </a:r>
            <a:r>
              <a:rPr lang="en-US" sz="2400" b="1" dirty="0" smtClean="0">
                <a:solidFill>
                  <a:srgbClr val="FF0000"/>
                </a:solidFill>
              </a:rPr>
              <a:t>tail -5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3246</TotalTime>
  <Words>508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Theme1</vt:lpstr>
      <vt:lpstr>Custom Design</vt:lpstr>
      <vt:lpstr>School of Computer Science &amp; IT  Department of BCA</vt:lpstr>
      <vt:lpstr>Session -9</vt:lpstr>
      <vt:lpstr>Connecting Commands with Pipes</vt:lpstr>
      <vt:lpstr>PowerPoint Presentation</vt:lpstr>
      <vt:lpstr>More Examples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458</cp:revision>
  <dcterms:created xsi:type="dcterms:W3CDTF">2020-04-29T14:56:43Z</dcterms:created>
  <dcterms:modified xsi:type="dcterms:W3CDTF">2020-09-19T05:49:11Z</dcterms:modified>
</cp:coreProperties>
</file>