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15"/>
  </p:notesMasterIdLst>
  <p:sldIdLst>
    <p:sldId id="399" r:id="rId3"/>
    <p:sldId id="400" r:id="rId4"/>
    <p:sldId id="401" r:id="rId5"/>
    <p:sldId id="402" r:id="rId6"/>
    <p:sldId id="403" r:id="rId7"/>
    <p:sldId id="404" r:id="rId8"/>
    <p:sldId id="405" r:id="rId9"/>
    <p:sldId id="406" r:id="rId10"/>
    <p:sldId id="407" r:id="rId11"/>
    <p:sldId id="408" r:id="rId12"/>
    <p:sldId id="409" r:id="rId13"/>
    <p:sldId id="29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 Dutta" initials="MD" lastIdx="1" clrIdx="0">
    <p:extLst>
      <p:ext uri="{19B8F6BF-5375-455C-9EA6-DF929625EA0E}">
        <p15:presenceInfo xmlns:p15="http://schemas.microsoft.com/office/powerpoint/2012/main" xmlns="" userId="b2a02bd806a326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08" autoAdjust="0"/>
    <p:restoredTop sz="94660"/>
  </p:normalViewPr>
  <p:slideViewPr>
    <p:cSldViewPr snapToGrid="0">
      <p:cViewPr varScale="1">
        <p:scale>
          <a:sx n="59" d="100"/>
          <a:sy n="59" d="100"/>
        </p:scale>
        <p:origin x="-78" y="-27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470AC6-4411-4DD1-86D9-7A8854C25663}" type="datetimeFigureOut">
              <a:rPr lang="en-IN" smtClean="0"/>
              <a:t>03-10-2020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AA98B-BCE1-4F73-A511-223A3E5BB9D3}" type="slidenum">
              <a:rPr lang="en-IN" smtClean="0"/>
              <a:t>‹#›</a:t>
            </a:fld>
            <a:endParaRPr lang="en-IN"/>
          </a:p>
        </p:txBody>
      </p:sp>
    </p:spTree>
    <p:extLst>
      <p:ext uri="{BB962C8B-B14F-4D97-AF65-F5344CB8AC3E}">
        <p14:creationId xmlns:p14="http://schemas.microsoft.com/office/powerpoint/2010/main" val="112840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r>
              <a:rPr lang="en-US"/>
              <a:t>Jain (Deemed-to-be University), Department of BCA</a:t>
            </a:r>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993E8C-417D-409F-980C-1BF59389D040}"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Jain (Deemed-to-be University), Department of BCA</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993E8C-417D-409F-980C-1BF59389D04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Jain (Deemed-to-be University), Department of BCA</a:t>
            </a:r>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993E8C-417D-409F-980C-1BF59389D04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Jain (Deemed-to-be University), Department of BCA</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993E8C-417D-409F-980C-1BF59389D040}"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Jain (Deemed-to-be University), Department of BCA</a:t>
            </a:r>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993E8C-417D-409F-980C-1BF59389D04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Jain (Deemed-to-be University), Department of BCA</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993E8C-417D-409F-980C-1BF59389D040}"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Jain (Deemed-to-be University), Department of BCA</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993E8C-417D-409F-980C-1BF59389D040}"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Jain (Deemed-to-be University), Department of BCA</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993E8C-417D-409F-980C-1BF59389D040}"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Jain (Deemed-to-be University), Department of BCA</a:t>
            </a:r>
          </a:p>
        </p:txBody>
      </p:sp>
      <p:sp>
        <p:nvSpPr>
          <p:cNvPr id="6" name="Slide Number Placeholder 5"/>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3322299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Jain (Deemed-to-be University), Department of BCA</a:t>
            </a:r>
          </a:p>
        </p:txBody>
      </p:sp>
      <p:sp>
        <p:nvSpPr>
          <p:cNvPr id="6" name="Slide Number Placeholder 5"/>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2442745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Jain (Deemed-to-be University), Department of BCA</a:t>
            </a:r>
          </a:p>
        </p:txBody>
      </p:sp>
      <p:sp>
        <p:nvSpPr>
          <p:cNvPr id="6" name="Slide Number Placeholder 5"/>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214658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lvl1pPr algn="just">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Jain (Deemed-to-be University), Department of BCA</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993E8C-417D-409F-980C-1BF59389D040}"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Jain (Deemed-to-be University), Department of BCA</a:t>
            </a:r>
          </a:p>
        </p:txBody>
      </p:sp>
      <p:sp>
        <p:nvSpPr>
          <p:cNvPr id="7" name="Slide Number Placeholder 6"/>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989154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Jain (Deemed-to-be University), Department of BCA</a:t>
            </a:r>
          </a:p>
        </p:txBody>
      </p:sp>
      <p:sp>
        <p:nvSpPr>
          <p:cNvPr id="9" name="Slide Number Placeholder 8"/>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2407233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Jain (Deemed-to-be University), Department of BCA</a:t>
            </a:r>
          </a:p>
        </p:txBody>
      </p:sp>
      <p:sp>
        <p:nvSpPr>
          <p:cNvPr id="5" name="Slide Number Placeholder 4"/>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41865244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Jain (Deemed-to-be University), Department of BCA</a:t>
            </a:r>
          </a:p>
        </p:txBody>
      </p:sp>
      <p:sp>
        <p:nvSpPr>
          <p:cNvPr id="4" name="Slide Number Placeholder 3"/>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15719188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Jain (Deemed-to-be University), Department of BCA</a:t>
            </a:r>
          </a:p>
        </p:txBody>
      </p:sp>
      <p:sp>
        <p:nvSpPr>
          <p:cNvPr id="7" name="Slide Number Placeholder 6"/>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32379435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Jain (Deemed-to-be University), Department of BCA</a:t>
            </a:r>
          </a:p>
        </p:txBody>
      </p:sp>
      <p:sp>
        <p:nvSpPr>
          <p:cNvPr id="7" name="Slide Number Placeholder 6"/>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11479778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Jain (Deemed-to-be University), Department of BCA</a:t>
            </a:r>
          </a:p>
        </p:txBody>
      </p:sp>
      <p:sp>
        <p:nvSpPr>
          <p:cNvPr id="6" name="Slide Number Placeholder 5"/>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22934569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Jain (Deemed-to-be University), Department of BCA</a:t>
            </a:r>
          </a:p>
        </p:txBody>
      </p:sp>
      <p:sp>
        <p:nvSpPr>
          <p:cNvPr id="6" name="Slide Number Placeholder 5"/>
          <p:cNvSpPr>
            <a:spLocks noGrp="1"/>
          </p:cNvSpPr>
          <p:nvPr>
            <p:ph type="sldNum" sz="quarter" idx="12"/>
          </p:nvPr>
        </p:nvSpPr>
        <p:spPr/>
        <p:txBody>
          <a:bodyPr/>
          <a:lstStyle/>
          <a:p>
            <a:fld id="{97651E63-B61D-4219-A760-CAA95A64B0CE}" type="slidenum">
              <a:rPr lang="en-US" smtClean="0"/>
              <a:t>‹#›</a:t>
            </a:fld>
            <a:endParaRPr lang="en-US"/>
          </a:p>
        </p:txBody>
      </p:sp>
    </p:spTree>
    <p:extLst>
      <p:ext uri="{BB962C8B-B14F-4D97-AF65-F5344CB8AC3E}">
        <p14:creationId xmlns:p14="http://schemas.microsoft.com/office/powerpoint/2010/main" val="36560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US"/>
              <a:t>Jain (Deemed-to-be University), Department of BCA</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993E8C-417D-409F-980C-1BF59389D04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Jain (Deemed-to-be University), Department of BCA</a:t>
            </a:r>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993E8C-417D-409F-980C-1BF59389D04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US"/>
              <a:t>Jain (Deemed-to-be University), Department of BCA</a:t>
            </a:r>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993E8C-417D-409F-980C-1BF59389D04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US"/>
              <a:t>Jain (Deemed-to-be University), Department of BCA</a:t>
            </a:r>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993E8C-417D-409F-980C-1BF59389D04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US"/>
              <a:t>Jain (Deemed-to-be University), Department of BCA</a:t>
            </a:r>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993E8C-417D-409F-980C-1BF59389D04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Jain (Deemed-to-be University), Department of BCA</a:t>
            </a:r>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993E8C-417D-409F-980C-1BF59389D04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US"/>
              <a:t>Jain (Deemed-to-be University), Department of BCA</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993E8C-417D-409F-980C-1BF59389D04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Jain (Deemed-to-be University), Department of BCA</a:t>
            </a:r>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993E8C-417D-409F-980C-1BF59389D04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Jain (Deemed-to-be University), Department of BCA</a:t>
            </a:r>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51E63-B61D-4219-A760-CAA95A64B0CE}" type="slidenum">
              <a:rPr lang="en-US" smtClean="0"/>
              <a:t>‹#›</a:t>
            </a:fld>
            <a:endParaRPr lang="en-US"/>
          </a:p>
        </p:txBody>
      </p:sp>
    </p:spTree>
    <p:extLst>
      <p:ext uri="{BB962C8B-B14F-4D97-AF65-F5344CB8AC3E}">
        <p14:creationId xmlns:p14="http://schemas.microsoft.com/office/powerpoint/2010/main" val="87877348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9F807E-52CF-46B9-A50F-DD0A9412D47C}"/>
              </a:ext>
            </a:extLst>
          </p:cNvPr>
          <p:cNvSpPr>
            <a:spLocks noGrp="1"/>
          </p:cNvSpPr>
          <p:nvPr>
            <p:ph type="ctrTitle"/>
          </p:nvPr>
        </p:nvSpPr>
        <p:spPr>
          <a:xfrm>
            <a:off x="1524000" y="1461155"/>
            <a:ext cx="9144000" cy="900587"/>
          </a:xfrm>
        </p:spPr>
        <p:txBody>
          <a:bodyPr>
            <a:normAutofit fontScale="90000"/>
          </a:bodyPr>
          <a:lstStyle/>
          <a:p>
            <a:pPr algn="ctr"/>
            <a:r>
              <a:rPr lang="en-IN" sz="3200" b="1" dirty="0">
                <a:latin typeface="Times New Roman" panose="02020603050405020304" pitchFamily="18" charset="0"/>
                <a:cs typeface="Times New Roman" panose="02020603050405020304" pitchFamily="18" charset="0"/>
              </a:rPr>
              <a:t>School of Computer Science &amp; IT</a:t>
            </a: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Department of BCA</a:t>
            </a:r>
          </a:p>
        </p:txBody>
      </p:sp>
      <p:sp>
        <p:nvSpPr>
          <p:cNvPr id="3" name="Subtitle 2">
            <a:extLst>
              <a:ext uri="{FF2B5EF4-FFF2-40B4-BE49-F238E27FC236}">
                <a16:creationId xmlns:a16="http://schemas.microsoft.com/office/drawing/2014/main" xmlns="" id="{B6E9A171-80E0-4AD4-9463-4D7207E71F44}"/>
              </a:ext>
            </a:extLst>
          </p:cNvPr>
          <p:cNvSpPr>
            <a:spLocks noGrp="1"/>
          </p:cNvSpPr>
          <p:nvPr>
            <p:ph type="subTitle" idx="1"/>
          </p:nvPr>
        </p:nvSpPr>
        <p:spPr>
          <a:xfrm>
            <a:off x="2589213" y="3895595"/>
            <a:ext cx="8915399" cy="2008067"/>
          </a:xfrm>
        </p:spPr>
        <p:txBody>
          <a:bodyPr>
            <a:normAutofit fontScale="92500"/>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INTRODUCTION TO LINUX(</a:t>
            </a:r>
            <a:r>
              <a:rPr lang="en-US" sz="3600" b="1" dirty="0">
                <a:solidFill>
                  <a:srgbClr val="002060"/>
                </a:solidFill>
                <a:latin typeface="Times New Roman" panose="02020603050405020304" pitchFamily="18" charset="0"/>
                <a:cs typeface="Times New Roman" panose="02020603050405020304" pitchFamily="18" charset="0"/>
              </a:rPr>
              <a:t>20BCA1C06</a:t>
            </a:r>
            <a:r>
              <a:rPr lang="en-US" sz="3600" b="1" dirty="0">
                <a:solidFill>
                  <a:schemeClr val="accent1">
                    <a:lumMod val="75000"/>
                  </a:schemeClr>
                </a:solidFill>
                <a:latin typeface="Times New Roman" panose="02020603050405020304" pitchFamily="18" charset="0"/>
                <a:cs typeface="Times New Roman" panose="02020603050405020304" pitchFamily="18" charset="0"/>
              </a:rPr>
              <a:t>)</a:t>
            </a:r>
          </a:p>
          <a:p>
            <a:r>
              <a:rPr lang="en-US" sz="3200" b="1" dirty="0">
                <a:solidFill>
                  <a:schemeClr val="accent1">
                    <a:lumMod val="75000"/>
                  </a:schemeClr>
                </a:solidFill>
                <a:latin typeface="Times New Roman" panose="02020603050405020304" pitchFamily="18" charset="0"/>
                <a:cs typeface="Times New Roman" panose="02020603050405020304" pitchFamily="18" charset="0"/>
              </a:rPr>
              <a:t>MODULE </a:t>
            </a:r>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2:</a:t>
            </a:r>
            <a:r>
              <a:rPr lang="en-US" sz="28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3000" b="1" dirty="0" smtClean="0">
                <a:solidFill>
                  <a:schemeClr val="accent1">
                    <a:lumMod val="75000"/>
                  </a:schemeClr>
                </a:solidFill>
                <a:latin typeface="Times New Roman" panose="02020603050405020304" pitchFamily="18" charset="0"/>
                <a:cs typeface="Times New Roman" panose="02020603050405020304" pitchFamily="18" charset="0"/>
              </a:rPr>
              <a:t>The UNIX File System</a:t>
            </a:r>
            <a:endParaRPr lang="en-US" sz="3000" b="1" dirty="0">
              <a:solidFill>
                <a:schemeClr val="accent1">
                  <a:lumMod val="75000"/>
                </a:schemeClr>
              </a:solidFill>
              <a:latin typeface="Times New Roman" panose="02020603050405020304" pitchFamily="18" charset="0"/>
              <a:cs typeface="Times New Roman" panose="02020603050405020304" pitchFamily="18" charset="0"/>
            </a:endParaRPr>
          </a:p>
          <a:p>
            <a:r>
              <a:rPr lang="en-IN" sz="3200" b="1" dirty="0">
                <a:solidFill>
                  <a:srgbClr val="FF0000"/>
                </a:solidFill>
                <a:latin typeface="Times New Roman" pitchFamily="18" charset="0"/>
                <a:cs typeface="Times New Roman" pitchFamily="18" charset="0"/>
              </a:rPr>
              <a:t>       </a:t>
            </a:r>
            <a:r>
              <a:rPr lang="en-IN" sz="3200" b="1" dirty="0">
                <a:solidFill>
                  <a:schemeClr val="accent1"/>
                </a:solidFill>
                <a:latin typeface="Times New Roman" pitchFamily="18" charset="0"/>
                <a:cs typeface="Times New Roman" pitchFamily="18" charset="0"/>
              </a:rPr>
              <a:t>Faculty : </a:t>
            </a:r>
            <a:r>
              <a:rPr lang="en-IN" sz="3200" b="1" dirty="0" err="1">
                <a:solidFill>
                  <a:schemeClr val="accent1"/>
                </a:solidFill>
                <a:latin typeface="Times New Roman" pitchFamily="18" charset="0"/>
                <a:cs typeface="Times New Roman" pitchFamily="18" charset="0"/>
              </a:rPr>
              <a:t>Dr.</a:t>
            </a:r>
            <a:r>
              <a:rPr lang="en-IN" sz="3200" b="1" dirty="0">
                <a:solidFill>
                  <a:schemeClr val="accent1"/>
                </a:solidFill>
                <a:latin typeface="Times New Roman" pitchFamily="18" charset="0"/>
                <a:cs typeface="Times New Roman" pitchFamily="18" charset="0"/>
              </a:rPr>
              <a:t> </a:t>
            </a:r>
            <a:r>
              <a:rPr lang="en-IN" sz="3200" b="1" dirty="0" err="1">
                <a:solidFill>
                  <a:schemeClr val="accent1"/>
                </a:solidFill>
                <a:latin typeface="Times New Roman" pitchFamily="18" charset="0"/>
                <a:cs typeface="Times New Roman" pitchFamily="18" charset="0"/>
              </a:rPr>
              <a:t>Ananta</a:t>
            </a:r>
            <a:r>
              <a:rPr lang="en-IN" sz="3200" b="1" dirty="0">
                <a:solidFill>
                  <a:schemeClr val="accent1"/>
                </a:solidFill>
                <a:latin typeface="Times New Roman" pitchFamily="18" charset="0"/>
                <a:cs typeface="Times New Roman" pitchFamily="18" charset="0"/>
              </a:rPr>
              <a:t> </a:t>
            </a:r>
            <a:r>
              <a:rPr lang="en-IN" sz="3200" b="1" dirty="0" err="1">
                <a:solidFill>
                  <a:schemeClr val="accent1"/>
                </a:solidFill>
                <a:latin typeface="Times New Roman" pitchFamily="18" charset="0"/>
                <a:cs typeface="Times New Roman" pitchFamily="18" charset="0"/>
              </a:rPr>
              <a:t>Ojha</a:t>
            </a:r>
            <a:endParaRPr lang="en-IN" sz="3200" b="1" dirty="0">
              <a:solidFill>
                <a:schemeClr val="accent1"/>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t>Jain (Deemed-to-be University), Department of BCA</a:t>
            </a:r>
            <a:endParaRPr lang="en-IN"/>
          </a:p>
        </p:txBody>
      </p:sp>
      <p:sp>
        <p:nvSpPr>
          <p:cNvPr id="7" name="Slide Number Placeholder 6"/>
          <p:cNvSpPr>
            <a:spLocks noGrp="1"/>
          </p:cNvSpPr>
          <p:nvPr>
            <p:ph type="sldNum" sz="quarter" idx="12"/>
          </p:nvPr>
        </p:nvSpPr>
        <p:spPr/>
        <p:txBody>
          <a:bodyPr/>
          <a:lstStyle/>
          <a:p>
            <a:r>
              <a:rPr lang="en-IN" dirty="0" smtClean="0"/>
              <a:t>1</a:t>
            </a:r>
            <a:endParaRPr lang="en-IN" dirty="0"/>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5978" y="0"/>
            <a:ext cx="2096022" cy="63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Ameen\Downloads\WhatsApp Image 2020-08-12 at 8.54.12 AM.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777" y="0"/>
            <a:ext cx="3319738" cy="63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992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337" y="624110"/>
            <a:ext cx="10315074" cy="948016"/>
          </a:xfrm>
        </p:spPr>
        <p:txBody>
          <a:bodyPr>
            <a:noAutofit/>
          </a:bodyPr>
          <a:lstStyle/>
          <a:p>
            <a:r>
              <a:rPr lang="en-IN" sz="2800" b="1" dirty="0" smtClean="0"/>
              <a:t>Converting Logical Byte Offset of a File to a Physical Disk Block</a:t>
            </a:r>
            <a:endParaRPr lang="en-IN" dirty="0"/>
          </a:p>
        </p:txBody>
      </p:sp>
      <p:sp>
        <p:nvSpPr>
          <p:cNvPr id="3" name="Content Placeholder 2"/>
          <p:cNvSpPr>
            <a:spLocks noGrp="1"/>
          </p:cNvSpPr>
          <p:nvPr>
            <p:ph idx="1"/>
          </p:nvPr>
        </p:nvSpPr>
        <p:spPr>
          <a:xfrm>
            <a:off x="1572126" y="1812758"/>
            <a:ext cx="10026315" cy="4267200"/>
          </a:xfrm>
        </p:spPr>
        <p:txBody>
          <a:bodyPr>
            <a:normAutofit/>
          </a:bodyPr>
          <a:lstStyle/>
          <a:p>
            <a:r>
              <a:rPr lang="en-IN" sz="2400" dirty="0">
                <a:solidFill>
                  <a:schemeClr val="tx1"/>
                </a:solidFill>
              </a:rPr>
              <a:t>Processes access data in a file by </a:t>
            </a:r>
            <a:r>
              <a:rPr lang="en-IN" sz="2400" b="1" dirty="0">
                <a:solidFill>
                  <a:srgbClr val="00B0F0"/>
                </a:solidFill>
              </a:rPr>
              <a:t>byte offset </a:t>
            </a:r>
            <a:r>
              <a:rPr lang="en-IN" sz="2400" dirty="0">
                <a:solidFill>
                  <a:schemeClr val="tx1"/>
                </a:solidFill>
              </a:rPr>
              <a:t>(byte position starting from 0). </a:t>
            </a:r>
            <a:endParaRPr lang="en-IN" sz="2400" dirty="0" smtClean="0">
              <a:solidFill>
                <a:schemeClr val="tx1"/>
              </a:solidFill>
            </a:endParaRPr>
          </a:p>
          <a:p>
            <a:r>
              <a:rPr lang="en-IN" sz="2400" dirty="0" smtClean="0">
                <a:solidFill>
                  <a:schemeClr val="tx1"/>
                </a:solidFill>
              </a:rPr>
              <a:t>They </a:t>
            </a:r>
            <a:r>
              <a:rPr lang="en-IN" sz="2400" dirty="0">
                <a:solidFill>
                  <a:schemeClr val="tx1"/>
                </a:solidFill>
              </a:rPr>
              <a:t>work in terms of byte counts and view a file as a stream of bytes starting at byte address 0 and going up to the size of the file. </a:t>
            </a:r>
            <a:endParaRPr lang="en-IN" sz="2400" dirty="0" smtClean="0">
              <a:solidFill>
                <a:schemeClr val="tx1"/>
              </a:solidFill>
            </a:endParaRPr>
          </a:p>
          <a:p>
            <a:r>
              <a:rPr lang="en-IN" sz="2400" dirty="0" smtClean="0">
                <a:solidFill>
                  <a:schemeClr val="tx1"/>
                </a:solidFill>
              </a:rPr>
              <a:t>The </a:t>
            </a:r>
            <a:r>
              <a:rPr lang="en-IN" sz="2400" dirty="0">
                <a:solidFill>
                  <a:schemeClr val="tx1"/>
                </a:solidFill>
              </a:rPr>
              <a:t>kernel accesses the inode and converts the logical file block into the appropriate disk block.</a:t>
            </a:r>
          </a:p>
          <a:p>
            <a:r>
              <a:rPr lang="en-IN" sz="2400" dirty="0">
                <a:solidFill>
                  <a:schemeClr val="tx1"/>
                </a:solidFill>
              </a:rPr>
              <a:t>Consider two examples for converting a file byte offset into a physical disk block. Assume that a disk block contains 1024 bytes (1K bytes) </a:t>
            </a:r>
            <a:r>
              <a:rPr lang="en-US" sz="2400" dirty="0">
                <a:solidFill>
                  <a:schemeClr val="tx1"/>
                </a:solidFill>
              </a:rPr>
              <a:t>and a block can hold up to 256 block numbers</a:t>
            </a:r>
            <a:r>
              <a:rPr lang="en-US" sz="2400" dirty="0" smtClean="0">
                <a:solidFill>
                  <a:schemeClr val="tx1"/>
                </a:solidFill>
              </a:rPr>
              <a:t>.</a:t>
            </a:r>
          </a:p>
          <a:p>
            <a:endParaRPr lang="en-IN" dirty="0"/>
          </a:p>
        </p:txBody>
      </p:sp>
      <p:sp>
        <p:nvSpPr>
          <p:cNvPr id="4" name="Footer Placeholder 3"/>
          <p:cNvSpPr>
            <a:spLocks noGrp="1"/>
          </p:cNvSpPr>
          <p:nvPr>
            <p:ph type="ftr" sz="quarter" idx="11"/>
          </p:nvPr>
        </p:nvSpPr>
        <p:spPr/>
        <p:txBody>
          <a:bodyPr/>
          <a:lstStyle/>
          <a:p>
            <a:r>
              <a:rPr lang="en-US" smtClean="0"/>
              <a:t>Jain (Deemed-to-be University), Department of BCA</a:t>
            </a:r>
            <a:endParaRPr lang="en-IN"/>
          </a:p>
        </p:txBody>
      </p:sp>
      <p:sp>
        <p:nvSpPr>
          <p:cNvPr id="5" name="Slide Number Placeholder 4"/>
          <p:cNvSpPr>
            <a:spLocks noGrp="1"/>
          </p:cNvSpPr>
          <p:nvPr>
            <p:ph type="sldNum" sz="quarter" idx="12"/>
          </p:nvPr>
        </p:nvSpPr>
        <p:spPr/>
        <p:txBody>
          <a:bodyPr/>
          <a:lstStyle/>
          <a:p>
            <a:fld id="{6D993E8C-417D-409F-980C-1BF59389D040}" type="slidenum">
              <a:rPr lang="en-IN" smtClean="0"/>
              <a:t>10</a:t>
            </a:fld>
            <a:endParaRPr lang="en-IN"/>
          </a:p>
        </p:txBody>
      </p:sp>
    </p:spTree>
    <p:extLst>
      <p:ext uri="{BB962C8B-B14F-4D97-AF65-F5344CB8AC3E}">
        <p14:creationId xmlns:p14="http://schemas.microsoft.com/office/powerpoint/2010/main" val="1731703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379" y="624110"/>
            <a:ext cx="3497179" cy="691343"/>
          </a:xfrm>
        </p:spPr>
        <p:txBody>
          <a:bodyPr/>
          <a:lstStyle/>
          <a:p>
            <a:r>
              <a:rPr lang="en-IN" b="1" dirty="0" smtClean="0"/>
              <a:t>Illustrations</a:t>
            </a:r>
            <a:endParaRPr lang="en-IN" b="1" dirty="0"/>
          </a:p>
        </p:txBody>
      </p:sp>
      <p:sp>
        <p:nvSpPr>
          <p:cNvPr id="3" name="Content Placeholder 2"/>
          <p:cNvSpPr>
            <a:spLocks noGrp="1"/>
          </p:cNvSpPr>
          <p:nvPr>
            <p:ph idx="1"/>
          </p:nvPr>
        </p:nvSpPr>
        <p:spPr>
          <a:xfrm>
            <a:off x="561474" y="1235241"/>
            <a:ext cx="6898105" cy="4973053"/>
          </a:xfrm>
        </p:spPr>
        <p:txBody>
          <a:bodyPr>
            <a:normAutofit lnSpcReduction="10000"/>
          </a:bodyPr>
          <a:lstStyle/>
          <a:p>
            <a:pPr lvl="0"/>
            <a:r>
              <a:rPr lang="en-US" sz="2000" dirty="0">
                <a:solidFill>
                  <a:schemeClr val="tx1"/>
                </a:solidFill>
              </a:rPr>
              <a:t>To access </a:t>
            </a:r>
            <a:r>
              <a:rPr lang="en-US" sz="2000" b="1" dirty="0">
                <a:solidFill>
                  <a:srgbClr val="00B0F0"/>
                </a:solidFill>
              </a:rPr>
              <a:t>byte offset 9000</a:t>
            </a:r>
            <a:r>
              <a:rPr lang="en-US" sz="2000" dirty="0">
                <a:solidFill>
                  <a:schemeClr val="tx1"/>
                </a:solidFill>
              </a:rPr>
              <a:t>: The </a:t>
            </a:r>
            <a:r>
              <a:rPr lang="en-US" sz="2000" dirty="0">
                <a:solidFill>
                  <a:srgbClr val="00B050"/>
                </a:solidFill>
              </a:rPr>
              <a:t>first 10 blocks </a:t>
            </a:r>
            <a:r>
              <a:rPr lang="en-US" sz="2000" dirty="0">
                <a:solidFill>
                  <a:schemeClr val="tx1"/>
                </a:solidFill>
              </a:rPr>
              <a:t>contain 10K bytes. So 9000 should be in the first 10 block. 9000 / 1024 = 8 so it is in the 8th block (starting from 0). And 9000 % 1024 = 808 so the byte offset into the 8th block is 808 bytes (starting from 0). (say block 367 in the </a:t>
            </a:r>
            <a:r>
              <a:rPr lang="en-US" sz="2000" dirty="0" smtClean="0">
                <a:solidFill>
                  <a:schemeClr val="tx1"/>
                </a:solidFill>
              </a:rPr>
              <a:t>figure)</a:t>
            </a:r>
            <a:endParaRPr lang="en-IN" sz="2000" dirty="0">
              <a:solidFill>
                <a:schemeClr val="tx1"/>
              </a:solidFill>
            </a:endParaRPr>
          </a:p>
          <a:p>
            <a:pPr lvl="0"/>
            <a:r>
              <a:rPr lang="en-US" sz="2000" dirty="0">
                <a:solidFill>
                  <a:schemeClr val="tx1"/>
                </a:solidFill>
              </a:rPr>
              <a:t>To access </a:t>
            </a:r>
            <a:r>
              <a:rPr lang="en-US" sz="2000" b="1" dirty="0">
                <a:solidFill>
                  <a:srgbClr val="00B0F0"/>
                </a:solidFill>
              </a:rPr>
              <a:t>byte offset 350000</a:t>
            </a:r>
            <a:r>
              <a:rPr lang="en-US" sz="2000" dirty="0">
                <a:solidFill>
                  <a:schemeClr val="tx1"/>
                </a:solidFill>
              </a:rPr>
              <a:t>: The </a:t>
            </a:r>
            <a:r>
              <a:rPr lang="en-US" sz="2000" dirty="0">
                <a:solidFill>
                  <a:srgbClr val="00B050"/>
                </a:solidFill>
              </a:rPr>
              <a:t>first 10 blocks </a:t>
            </a:r>
            <a:r>
              <a:rPr lang="en-US" sz="2000" dirty="0">
                <a:solidFill>
                  <a:schemeClr val="tx1"/>
                </a:solidFill>
              </a:rPr>
              <a:t>contain 10K bytes (350000 - 10240 = 339760). A </a:t>
            </a:r>
            <a:r>
              <a:rPr lang="en-US" sz="2000" dirty="0">
                <a:solidFill>
                  <a:srgbClr val="00B050"/>
                </a:solidFill>
              </a:rPr>
              <a:t>single indirect block</a:t>
            </a:r>
            <a:r>
              <a:rPr lang="en-US" sz="2000" dirty="0">
                <a:solidFill>
                  <a:schemeClr val="tx1"/>
                </a:solidFill>
              </a:rPr>
              <a:t> contains 256K bytes. (339760 - (256 * 1024) = 77616). So a </a:t>
            </a:r>
            <a:r>
              <a:rPr lang="en-US" sz="2000" dirty="0">
                <a:solidFill>
                  <a:srgbClr val="00B050"/>
                </a:solidFill>
              </a:rPr>
              <a:t>double indirect block</a:t>
            </a:r>
            <a:r>
              <a:rPr lang="en-US" sz="2000" dirty="0">
                <a:solidFill>
                  <a:schemeClr val="tx1"/>
                </a:solidFill>
              </a:rPr>
              <a:t> (block 9156 in the figure) must be used</a:t>
            </a:r>
            <a:r>
              <a:rPr lang="en-US" sz="2000" dirty="0" smtClean="0">
                <a:solidFill>
                  <a:schemeClr val="tx1"/>
                </a:solidFill>
              </a:rPr>
              <a:t>.</a:t>
            </a:r>
          </a:p>
          <a:p>
            <a:pPr lvl="1">
              <a:buFont typeface="Wingdings" pitchFamily="2" charset="2"/>
              <a:buChar char="q"/>
            </a:pPr>
            <a:r>
              <a:rPr lang="en-US" sz="1800" dirty="0" smtClean="0">
                <a:solidFill>
                  <a:schemeClr val="tx1"/>
                </a:solidFill>
              </a:rPr>
              <a:t>Every </a:t>
            </a:r>
            <a:r>
              <a:rPr lang="en-US" sz="1800" dirty="0">
                <a:solidFill>
                  <a:srgbClr val="7030A0"/>
                </a:solidFill>
              </a:rPr>
              <a:t>single indirect block in the double indirect block</a:t>
            </a:r>
            <a:r>
              <a:rPr lang="en-US" sz="1800" dirty="0">
                <a:solidFill>
                  <a:schemeClr val="tx1"/>
                </a:solidFill>
              </a:rPr>
              <a:t> contains 256K (256 * 1024 = 262144), so data must be in the 0th single indirect block (say block 331 in the </a:t>
            </a:r>
            <a:r>
              <a:rPr lang="en-US" sz="1800" dirty="0" smtClean="0">
                <a:solidFill>
                  <a:schemeClr val="tx1"/>
                </a:solidFill>
              </a:rPr>
              <a:t>figure). </a:t>
            </a:r>
            <a:endParaRPr lang="en-US" sz="1800" dirty="0" smtClean="0">
              <a:solidFill>
                <a:schemeClr val="tx1"/>
              </a:solidFill>
            </a:endParaRPr>
          </a:p>
          <a:p>
            <a:pPr lvl="1">
              <a:buFont typeface="Wingdings" pitchFamily="2" charset="2"/>
              <a:buChar char="q"/>
            </a:pPr>
            <a:r>
              <a:rPr lang="en-US" sz="1800" dirty="0" smtClean="0">
                <a:solidFill>
                  <a:schemeClr val="tx1"/>
                </a:solidFill>
              </a:rPr>
              <a:t>Every </a:t>
            </a:r>
            <a:r>
              <a:rPr lang="en-US" sz="1800" dirty="0">
                <a:solidFill>
                  <a:srgbClr val="7030A0"/>
                </a:solidFill>
              </a:rPr>
              <a:t>direct block in the single indirect block</a:t>
            </a:r>
            <a:r>
              <a:rPr lang="en-US" sz="1800" dirty="0">
                <a:solidFill>
                  <a:schemeClr val="tx1"/>
                </a:solidFill>
              </a:rPr>
              <a:t> </a:t>
            </a:r>
            <a:r>
              <a:rPr lang="en-US" sz="1800" dirty="0" smtClean="0">
                <a:solidFill>
                  <a:schemeClr val="tx1"/>
                </a:solidFill>
              </a:rPr>
              <a:t>contains 1K bytes. </a:t>
            </a:r>
            <a:r>
              <a:rPr lang="en-US" sz="1800" dirty="0">
                <a:solidFill>
                  <a:schemeClr val="tx1"/>
                </a:solidFill>
              </a:rPr>
              <a:t>So the data must be </a:t>
            </a:r>
            <a:r>
              <a:rPr lang="en-US" sz="1800" dirty="0">
                <a:solidFill>
                  <a:schemeClr val="tx1"/>
                </a:solidFill>
              </a:rPr>
              <a:t>in 75th (77616 / 1024 = 75) (</a:t>
            </a:r>
            <a:r>
              <a:rPr lang="en-US" sz="1800" dirty="0">
                <a:solidFill>
                  <a:schemeClr val="tx1"/>
                </a:solidFill>
              </a:rPr>
              <a:t>starting from 0) direct block (say block number 3333 in the </a:t>
            </a:r>
            <a:r>
              <a:rPr lang="en-US" sz="1800" dirty="0" smtClean="0">
                <a:solidFill>
                  <a:schemeClr val="tx1"/>
                </a:solidFill>
              </a:rPr>
              <a:t>figure). </a:t>
            </a:r>
            <a:r>
              <a:rPr lang="en-US" sz="1800" dirty="0">
                <a:solidFill>
                  <a:schemeClr val="tx1"/>
                </a:solidFill>
              </a:rPr>
              <a:t>And the byte offset will be 77616 % 1024 = 816</a:t>
            </a:r>
            <a:r>
              <a:rPr lang="en-US" sz="1800" dirty="0" smtClean="0">
                <a:solidFill>
                  <a:schemeClr val="tx1"/>
                </a:solidFill>
              </a:rPr>
              <a:t>. </a:t>
            </a:r>
            <a:r>
              <a:rPr lang="en-US" dirty="0" smtClean="0">
                <a:solidFill>
                  <a:schemeClr val="tx1"/>
                </a:solidFill>
              </a:rPr>
              <a:t>(77616-(1024*75)=816)</a:t>
            </a:r>
            <a:endParaRPr lang="en-IN" dirty="0">
              <a:solidFill>
                <a:schemeClr val="tx1"/>
              </a:solidFill>
            </a:endParaRPr>
          </a:p>
          <a:p>
            <a:endParaRPr lang="en-IN" dirty="0"/>
          </a:p>
        </p:txBody>
      </p:sp>
      <p:sp>
        <p:nvSpPr>
          <p:cNvPr id="4" name="Footer Placeholder 3"/>
          <p:cNvSpPr>
            <a:spLocks noGrp="1"/>
          </p:cNvSpPr>
          <p:nvPr>
            <p:ph type="ftr" sz="quarter" idx="11"/>
          </p:nvPr>
        </p:nvSpPr>
        <p:spPr/>
        <p:txBody>
          <a:bodyPr/>
          <a:lstStyle/>
          <a:p>
            <a:r>
              <a:rPr lang="en-US" smtClean="0"/>
              <a:t>Jain (Deemed-to-be University), Department of BCA</a:t>
            </a:r>
            <a:endParaRPr lang="en-IN"/>
          </a:p>
        </p:txBody>
      </p:sp>
      <p:sp>
        <p:nvSpPr>
          <p:cNvPr id="5" name="Slide Number Placeholder 4"/>
          <p:cNvSpPr>
            <a:spLocks noGrp="1"/>
          </p:cNvSpPr>
          <p:nvPr>
            <p:ph type="sldNum" sz="quarter" idx="12"/>
          </p:nvPr>
        </p:nvSpPr>
        <p:spPr/>
        <p:txBody>
          <a:bodyPr/>
          <a:lstStyle/>
          <a:p>
            <a:fld id="{6D993E8C-417D-409F-980C-1BF59389D040}" type="slidenum">
              <a:rPr lang="en-IN" smtClean="0"/>
              <a:t>11</a:t>
            </a:fld>
            <a:endParaRPr lang="en-IN"/>
          </a:p>
        </p:txBody>
      </p:sp>
      <p:pic>
        <p:nvPicPr>
          <p:cNvPr id="6" name="Picture 5" descr="Block layout of a sample file and its inode"/>
          <p:cNvPicPr/>
          <p:nvPr/>
        </p:nvPicPr>
        <p:blipFill rotWithShape="1">
          <a:blip r:embed="rId2" cstate="print">
            <a:extLst>
              <a:ext uri="{28A0092B-C50C-407E-A947-70E740481C1C}">
                <a14:useLocalDpi xmlns:a14="http://schemas.microsoft.com/office/drawing/2010/main" val="0"/>
              </a:ext>
            </a:extLst>
          </a:blip>
          <a:srcRect l="2398"/>
          <a:stretch/>
        </p:blipFill>
        <p:spPr bwMode="auto">
          <a:xfrm>
            <a:off x="7459579" y="705854"/>
            <a:ext cx="4604920" cy="49890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37202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11D5D27-585B-4866-94A0-F0B3ECE858C5}"/>
              </a:ext>
            </a:extLst>
          </p:cNvPr>
          <p:cNvSpPr>
            <a:spLocks noGrp="1"/>
          </p:cNvSpPr>
          <p:nvPr>
            <p:ph type="title"/>
          </p:nvPr>
        </p:nvSpPr>
        <p:spPr>
          <a:xfrm>
            <a:off x="838200" y="1282045"/>
            <a:ext cx="10144027" cy="4119514"/>
          </a:xfrm>
        </p:spPr>
        <p:txBody>
          <a:bodyPr>
            <a:normAutofit/>
          </a:bodyPr>
          <a:lstStyle/>
          <a:p>
            <a:pPr algn="ctr"/>
            <a:r>
              <a:rPr lang="en-IN" sz="6600" dirty="0">
                <a:solidFill>
                  <a:schemeClr val="accent1">
                    <a:lumMod val="75000"/>
                  </a:schemeClr>
                </a:solidFill>
                <a:latin typeface="Times New Roman" panose="02020603050405020304" pitchFamily="18" charset="0"/>
                <a:cs typeface="Times New Roman" panose="02020603050405020304" pitchFamily="18" charset="0"/>
              </a:rPr>
              <a:t/>
            </a:r>
            <a:br>
              <a:rPr lang="en-IN" sz="6600" dirty="0">
                <a:solidFill>
                  <a:schemeClr val="accent1">
                    <a:lumMod val="75000"/>
                  </a:schemeClr>
                </a:solidFill>
                <a:latin typeface="Times New Roman" panose="02020603050405020304" pitchFamily="18" charset="0"/>
                <a:cs typeface="Times New Roman" panose="02020603050405020304" pitchFamily="18" charset="0"/>
              </a:rPr>
            </a:br>
            <a:r>
              <a:rPr lang="en-IN" sz="6600" dirty="0">
                <a:solidFill>
                  <a:schemeClr val="accent1">
                    <a:lumMod val="75000"/>
                  </a:schemeClr>
                </a:solidFill>
                <a:latin typeface="Times New Roman" panose="02020603050405020304" pitchFamily="18" charset="0"/>
                <a:cs typeface="Times New Roman" panose="02020603050405020304" pitchFamily="18" charset="0"/>
              </a:rPr>
              <a:t>THANK YOU</a:t>
            </a:r>
            <a:br>
              <a:rPr lang="en-IN" sz="6600" dirty="0">
                <a:solidFill>
                  <a:schemeClr val="accent1">
                    <a:lumMod val="75000"/>
                  </a:schemeClr>
                </a:solidFill>
                <a:latin typeface="Times New Roman" panose="02020603050405020304" pitchFamily="18" charset="0"/>
                <a:cs typeface="Times New Roman" panose="02020603050405020304" pitchFamily="18" charset="0"/>
              </a:rPr>
            </a:br>
            <a:r>
              <a:rPr lang="en-IN" sz="6600" dirty="0">
                <a:solidFill>
                  <a:schemeClr val="accent1">
                    <a:lumMod val="75000"/>
                  </a:schemeClr>
                </a:solidFill>
                <a:latin typeface="Times New Roman" panose="02020603050405020304" pitchFamily="18" charset="0"/>
                <a:cs typeface="Times New Roman" panose="02020603050405020304" pitchFamily="18" charset="0"/>
              </a:rPr>
              <a:t/>
            </a:r>
            <a:br>
              <a:rPr lang="en-IN" sz="6600" dirty="0">
                <a:solidFill>
                  <a:schemeClr val="accent1">
                    <a:lumMod val="75000"/>
                  </a:schemeClr>
                </a:solidFill>
                <a:latin typeface="Times New Roman" panose="02020603050405020304" pitchFamily="18" charset="0"/>
                <a:cs typeface="Times New Roman" panose="02020603050405020304" pitchFamily="18" charset="0"/>
              </a:rPr>
            </a:br>
            <a:r>
              <a:rPr lang="en-IN" sz="6600" dirty="0">
                <a:solidFill>
                  <a:schemeClr val="accent1">
                    <a:lumMod val="75000"/>
                  </a:schemeClr>
                </a:solidFill>
                <a:latin typeface="Times New Roman" panose="02020603050405020304" pitchFamily="18" charset="0"/>
                <a:cs typeface="Times New Roman" panose="02020603050405020304" pitchFamily="18" charset="0"/>
              </a:rPr>
              <a:t>Any questions…?</a:t>
            </a:r>
          </a:p>
        </p:txBody>
      </p:sp>
      <p:sp>
        <p:nvSpPr>
          <p:cNvPr id="5" name="Footer Placeholder 4"/>
          <p:cNvSpPr>
            <a:spLocks noGrp="1"/>
          </p:cNvSpPr>
          <p:nvPr>
            <p:ph type="ftr" sz="quarter" idx="11"/>
          </p:nvPr>
        </p:nvSpPr>
        <p:spPr/>
        <p:txBody>
          <a:bodyPr/>
          <a:lstStyle/>
          <a:p>
            <a:r>
              <a:rPr lang="en-US"/>
              <a:t>Jain (Deemed-to-be University), Department of BCA</a:t>
            </a:r>
            <a:endParaRPr lang="en-IN"/>
          </a:p>
        </p:txBody>
      </p:sp>
      <p:sp>
        <p:nvSpPr>
          <p:cNvPr id="6" name="Slide Number Placeholder 5"/>
          <p:cNvSpPr>
            <a:spLocks noGrp="1"/>
          </p:cNvSpPr>
          <p:nvPr>
            <p:ph type="sldNum" sz="quarter" idx="12"/>
          </p:nvPr>
        </p:nvSpPr>
        <p:spPr/>
        <p:txBody>
          <a:bodyPr/>
          <a:lstStyle/>
          <a:p>
            <a:fld id="{6D993E8C-417D-409F-980C-1BF59389D040}" type="slidenum">
              <a:rPr lang="en-IN" smtClean="0"/>
              <a:t>12</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3885" y="2927176"/>
            <a:ext cx="2857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2279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682"/>
            <a:ext cx="10515600" cy="964504"/>
          </a:xfrm>
        </p:spPr>
        <p:txBody>
          <a:bodyPr/>
          <a:lstStyle/>
          <a:p>
            <a:r>
              <a:rPr lang="en-US" dirty="0">
                <a:latin typeface="Arial Black" pitchFamily="34" charset="0"/>
              </a:rPr>
              <a:t>Session -</a:t>
            </a:r>
            <a:r>
              <a:rPr lang="en-US" dirty="0" smtClean="0">
                <a:latin typeface="Arial Black" pitchFamily="34" charset="0"/>
              </a:rPr>
              <a:t>1</a:t>
            </a:r>
            <a:endParaRPr lang="en-US" dirty="0">
              <a:latin typeface="Arial Black" pitchFamily="34" charset="0"/>
            </a:endParaRPr>
          </a:p>
        </p:txBody>
      </p:sp>
      <p:sp>
        <p:nvSpPr>
          <p:cNvPr id="3" name="Content Placeholder 2"/>
          <p:cNvSpPr>
            <a:spLocks noGrp="1"/>
          </p:cNvSpPr>
          <p:nvPr>
            <p:ph idx="1"/>
          </p:nvPr>
        </p:nvSpPr>
        <p:spPr>
          <a:xfrm>
            <a:off x="1702676" y="1177447"/>
            <a:ext cx="9651124" cy="4999516"/>
          </a:xfrm>
        </p:spPr>
        <p:txBody>
          <a:bodyPr>
            <a:normAutofit/>
          </a:bodyPr>
          <a:lstStyle/>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800" b="1" dirty="0" err="1" smtClean="0">
                <a:solidFill>
                  <a:schemeClr val="accent5">
                    <a:lumMod val="75000"/>
                  </a:schemeClr>
                </a:solidFill>
              </a:rPr>
              <a:t>Inodes</a:t>
            </a:r>
            <a:endParaRPr lang="en-US" sz="2800" b="1" dirty="0">
              <a:solidFill>
                <a:schemeClr val="accent5">
                  <a:lumMod val="75000"/>
                </a:schemeClr>
              </a:solidFill>
            </a:endParaRPr>
          </a:p>
          <a:p>
            <a:pPr lvl="1">
              <a:buFont typeface="Wingdings" pitchFamily="2" charset="2"/>
              <a:buChar char="Ø"/>
            </a:pPr>
            <a:r>
              <a:rPr lang="en-US" sz="2800" dirty="0" smtClean="0">
                <a:solidFill>
                  <a:schemeClr val="accent5">
                    <a:lumMod val="75000"/>
                  </a:schemeClr>
                </a:solidFill>
              </a:rPr>
              <a:t>Disk Inode</a:t>
            </a:r>
          </a:p>
          <a:p>
            <a:pPr lvl="1">
              <a:buFont typeface="Wingdings" pitchFamily="2" charset="2"/>
              <a:buChar char="Ø"/>
            </a:pPr>
            <a:r>
              <a:rPr lang="en-US" sz="2800" dirty="0" smtClean="0">
                <a:solidFill>
                  <a:schemeClr val="accent5">
                    <a:lumMod val="75000"/>
                  </a:schemeClr>
                </a:solidFill>
              </a:rPr>
              <a:t>In-core Inode</a:t>
            </a:r>
          </a:p>
          <a:p>
            <a:pPr>
              <a:buFont typeface="Wingdings" pitchFamily="2" charset="2"/>
              <a:buChar char="Ø"/>
            </a:pPr>
            <a:r>
              <a:rPr lang="en-US" sz="2800" b="1" dirty="0" smtClean="0">
                <a:solidFill>
                  <a:schemeClr val="accent5">
                    <a:lumMod val="75000"/>
                  </a:schemeClr>
                </a:solidFill>
              </a:rPr>
              <a:t>Structure of a Regular File</a:t>
            </a:r>
            <a:endParaRPr lang="en-US" sz="2800" b="1" dirty="0">
              <a:solidFill>
                <a:schemeClr val="accent5">
                  <a:lumMod val="75000"/>
                </a:schemeClr>
              </a:solidFill>
            </a:endParaRPr>
          </a:p>
        </p:txBody>
      </p:sp>
      <p:sp>
        <p:nvSpPr>
          <p:cNvPr id="5" name="Footer Placeholder 4"/>
          <p:cNvSpPr>
            <a:spLocks noGrp="1"/>
          </p:cNvSpPr>
          <p:nvPr>
            <p:ph type="ftr" sz="quarter" idx="11"/>
          </p:nvPr>
        </p:nvSpPr>
        <p:spPr/>
        <p:txBody>
          <a:bodyPr/>
          <a:lstStyle/>
          <a:p>
            <a:r>
              <a:rPr lang="en-US"/>
              <a:t>Jain (Deemed-to-be University), Department of BCA</a:t>
            </a:r>
            <a:endParaRPr lang="en-IN"/>
          </a:p>
        </p:txBody>
      </p:sp>
      <p:sp>
        <p:nvSpPr>
          <p:cNvPr id="6" name="Slide Number Placeholder 5"/>
          <p:cNvSpPr>
            <a:spLocks noGrp="1"/>
          </p:cNvSpPr>
          <p:nvPr>
            <p:ph type="sldNum" sz="quarter" idx="12"/>
          </p:nvPr>
        </p:nvSpPr>
        <p:spPr/>
        <p:txBody>
          <a:bodyPr/>
          <a:lstStyle/>
          <a:p>
            <a:r>
              <a:rPr lang="en-IN" dirty="0"/>
              <a:t>2</a:t>
            </a:r>
          </a:p>
        </p:txBody>
      </p:sp>
    </p:spTree>
    <p:extLst>
      <p:ext uri="{BB962C8B-B14F-4D97-AF65-F5344CB8AC3E}">
        <p14:creationId xmlns:p14="http://schemas.microsoft.com/office/powerpoint/2010/main" val="91922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0253" y="624110"/>
            <a:ext cx="9884359" cy="1280890"/>
          </a:xfrm>
        </p:spPr>
        <p:txBody>
          <a:bodyPr/>
          <a:lstStyle/>
          <a:p>
            <a:r>
              <a:rPr lang="en-IN" b="1" dirty="0" smtClean="0"/>
              <a:t>Understanding Inode</a:t>
            </a:r>
            <a:endParaRPr lang="en-IN" b="1" dirty="0"/>
          </a:p>
        </p:txBody>
      </p:sp>
      <p:sp>
        <p:nvSpPr>
          <p:cNvPr id="3" name="Content Placeholder 2"/>
          <p:cNvSpPr>
            <a:spLocks noGrp="1"/>
          </p:cNvSpPr>
          <p:nvPr>
            <p:ph idx="1"/>
          </p:nvPr>
        </p:nvSpPr>
        <p:spPr>
          <a:xfrm>
            <a:off x="1171074" y="1219201"/>
            <a:ext cx="10716126" cy="4989094"/>
          </a:xfrm>
        </p:spPr>
        <p:txBody>
          <a:bodyPr>
            <a:noAutofit/>
          </a:bodyPr>
          <a:lstStyle/>
          <a:p>
            <a:r>
              <a:rPr lang="en-IN" sz="2400" dirty="0">
                <a:solidFill>
                  <a:schemeClr val="tx1"/>
                </a:solidFill>
              </a:rPr>
              <a:t>The Unix/Linux OS maintains two type of information related to a </a:t>
            </a:r>
            <a:r>
              <a:rPr lang="en-IN" sz="2400" dirty="0" smtClean="0">
                <a:solidFill>
                  <a:schemeClr val="tx1"/>
                </a:solidFill>
              </a:rPr>
              <a:t>file:</a:t>
            </a:r>
          </a:p>
          <a:p>
            <a:pPr lvl="1"/>
            <a:r>
              <a:rPr lang="en-IN" sz="2000" dirty="0" smtClean="0">
                <a:solidFill>
                  <a:schemeClr val="tx1"/>
                </a:solidFill>
              </a:rPr>
              <a:t>the </a:t>
            </a:r>
            <a:r>
              <a:rPr lang="en-IN" sz="2000" dirty="0">
                <a:solidFill>
                  <a:schemeClr val="tx1"/>
                </a:solidFill>
              </a:rPr>
              <a:t>file’s data that is stored on </a:t>
            </a:r>
            <a:r>
              <a:rPr lang="en-IN" sz="2000" dirty="0" smtClean="0">
                <a:solidFill>
                  <a:schemeClr val="tx1"/>
                </a:solidFill>
              </a:rPr>
              <a:t>disk</a:t>
            </a:r>
          </a:p>
          <a:p>
            <a:pPr lvl="1"/>
            <a:r>
              <a:rPr lang="en-IN" sz="2000" dirty="0" smtClean="0">
                <a:solidFill>
                  <a:schemeClr val="tx1"/>
                </a:solidFill>
              </a:rPr>
              <a:t>the </a:t>
            </a:r>
            <a:r>
              <a:rPr lang="en-IN" sz="2000" dirty="0">
                <a:solidFill>
                  <a:schemeClr val="tx1"/>
                </a:solidFill>
              </a:rPr>
              <a:t>other is the information </a:t>
            </a:r>
            <a:r>
              <a:rPr lang="en-IN" sz="2000" dirty="0" smtClean="0">
                <a:solidFill>
                  <a:schemeClr val="tx1"/>
                </a:solidFill>
              </a:rPr>
              <a:t>about </a:t>
            </a:r>
            <a:r>
              <a:rPr lang="en-IN" sz="2000" dirty="0">
                <a:solidFill>
                  <a:schemeClr val="tx1"/>
                </a:solidFill>
              </a:rPr>
              <a:t>the file itself. </a:t>
            </a:r>
            <a:endParaRPr lang="en-IN" sz="2000" dirty="0" smtClean="0">
              <a:solidFill>
                <a:schemeClr val="tx1"/>
              </a:solidFill>
            </a:endParaRPr>
          </a:p>
          <a:p>
            <a:r>
              <a:rPr lang="en-IN" sz="2400" dirty="0" smtClean="0">
                <a:solidFill>
                  <a:schemeClr val="tx1"/>
                </a:solidFill>
              </a:rPr>
              <a:t>This </a:t>
            </a:r>
            <a:r>
              <a:rPr lang="en-IN" sz="2400" dirty="0">
                <a:solidFill>
                  <a:schemeClr val="tx1"/>
                </a:solidFill>
              </a:rPr>
              <a:t>information about the file is stored in a data structure called </a:t>
            </a:r>
            <a:r>
              <a:rPr lang="en-IN" sz="2400" b="1" dirty="0">
                <a:solidFill>
                  <a:srgbClr val="00B0F0"/>
                </a:solidFill>
              </a:rPr>
              <a:t>inode</a:t>
            </a:r>
            <a:r>
              <a:rPr lang="en-IN" sz="2400" dirty="0">
                <a:solidFill>
                  <a:srgbClr val="00B0F0"/>
                </a:solidFill>
              </a:rPr>
              <a:t> </a:t>
            </a:r>
            <a:r>
              <a:rPr lang="en-IN" sz="2400" dirty="0">
                <a:solidFill>
                  <a:schemeClr val="tx1"/>
                </a:solidFill>
              </a:rPr>
              <a:t>(</a:t>
            </a:r>
            <a:r>
              <a:rPr lang="en-IN" sz="2400" b="1" dirty="0">
                <a:solidFill>
                  <a:schemeClr val="tx1"/>
                </a:solidFill>
              </a:rPr>
              <a:t>i</a:t>
            </a:r>
            <a:r>
              <a:rPr lang="en-IN" sz="2400" dirty="0">
                <a:solidFill>
                  <a:schemeClr val="tx1"/>
                </a:solidFill>
              </a:rPr>
              <a:t>ndex </a:t>
            </a:r>
            <a:r>
              <a:rPr lang="en-IN" sz="2400" b="1" dirty="0">
                <a:solidFill>
                  <a:schemeClr val="tx1"/>
                </a:solidFill>
              </a:rPr>
              <a:t>node</a:t>
            </a:r>
            <a:r>
              <a:rPr lang="en-IN" sz="2400" dirty="0">
                <a:solidFill>
                  <a:schemeClr val="tx1"/>
                </a:solidFill>
              </a:rPr>
              <a:t>). </a:t>
            </a:r>
            <a:endParaRPr lang="en-IN" sz="2400" dirty="0" smtClean="0">
              <a:solidFill>
                <a:schemeClr val="tx1"/>
              </a:solidFill>
            </a:endParaRPr>
          </a:p>
          <a:p>
            <a:r>
              <a:rPr lang="en-IN" sz="2400" dirty="0" smtClean="0">
                <a:solidFill>
                  <a:schemeClr val="tx1"/>
                </a:solidFill>
              </a:rPr>
              <a:t>When </a:t>
            </a:r>
            <a:r>
              <a:rPr lang="en-IN" sz="2400" dirty="0">
                <a:solidFill>
                  <a:schemeClr val="tx1"/>
                </a:solidFill>
              </a:rPr>
              <a:t>a file (or directory) is created, Unix/Linux creates an inode, a unique number to identify and access the file in the file system.</a:t>
            </a:r>
          </a:p>
          <a:p>
            <a:r>
              <a:rPr lang="en-IN" sz="2400" dirty="0">
                <a:solidFill>
                  <a:schemeClr val="tx1"/>
                </a:solidFill>
              </a:rPr>
              <a:t> </a:t>
            </a:r>
            <a:r>
              <a:rPr lang="en-IN" sz="2400" dirty="0" smtClean="0">
                <a:solidFill>
                  <a:schemeClr val="tx1"/>
                </a:solidFill>
              </a:rPr>
              <a:t>The </a:t>
            </a:r>
            <a:r>
              <a:rPr lang="en-IN" sz="2400" dirty="0">
                <a:solidFill>
                  <a:schemeClr val="tx1"/>
                </a:solidFill>
              </a:rPr>
              <a:t>inode of a file exists in static form on disk called </a:t>
            </a:r>
            <a:r>
              <a:rPr lang="en-IN" sz="2400" b="1" dirty="0">
                <a:solidFill>
                  <a:srgbClr val="00B0F0"/>
                </a:solidFill>
              </a:rPr>
              <a:t>disk </a:t>
            </a:r>
            <a:r>
              <a:rPr lang="en-IN" sz="2400" b="1" dirty="0" smtClean="0">
                <a:solidFill>
                  <a:srgbClr val="00B0F0"/>
                </a:solidFill>
              </a:rPr>
              <a:t>inode</a:t>
            </a:r>
            <a:r>
              <a:rPr lang="en-IN" sz="2400" dirty="0" smtClean="0">
                <a:solidFill>
                  <a:schemeClr val="tx1"/>
                </a:solidFill>
              </a:rPr>
              <a:t>. </a:t>
            </a:r>
          </a:p>
          <a:p>
            <a:r>
              <a:rPr lang="en-US" sz="2400" dirty="0" smtClean="0">
                <a:solidFill>
                  <a:schemeClr val="tx1"/>
                </a:solidFill>
              </a:rPr>
              <a:t>When </a:t>
            </a:r>
            <a:r>
              <a:rPr lang="en-US" sz="2400" dirty="0">
                <a:solidFill>
                  <a:schemeClr val="tx1"/>
                </a:solidFill>
              </a:rPr>
              <a:t>a file is opened (file data is read into the memory), the Unix kernel reads the inode of the file into the main memory for manipulation. This copy of the inode on main memory is called </a:t>
            </a:r>
            <a:r>
              <a:rPr lang="en-US" sz="2400" b="1" dirty="0">
                <a:solidFill>
                  <a:srgbClr val="00B0F0"/>
                </a:solidFill>
              </a:rPr>
              <a:t>in-core inode</a:t>
            </a:r>
            <a:r>
              <a:rPr lang="en-US" sz="2400" dirty="0">
                <a:solidFill>
                  <a:schemeClr val="tx1"/>
                </a:solidFill>
              </a:rPr>
              <a:t>.</a:t>
            </a:r>
            <a:endParaRPr lang="en-IN" sz="2400" dirty="0">
              <a:solidFill>
                <a:schemeClr val="tx1"/>
              </a:solidFill>
            </a:endParaRPr>
          </a:p>
        </p:txBody>
      </p:sp>
      <p:sp>
        <p:nvSpPr>
          <p:cNvPr id="4" name="Footer Placeholder 3"/>
          <p:cNvSpPr>
            <a:spLocks noGrp="1"/>
          </p:cNvSpPr>
          <p:nvPr>
            <p:ph type="ftr" sz="quarter" idx="11"/>
          </p:nvPr>
        </p:nvSpPr>
        <p:spPr/>
        <p:txBody>
          <a:bodyPr/>
          <a:lstStyle/>
          <a:p>
            <a:r>
              <a:rPr lang="en-US" smtClean="0"/>
              <a:t>Jain (Deemed-to-be University), Department of BCA</a:t>
            </a:r>
            <a:endParaRPr lang="en-IN"/>
          </a:p>
        </p:txBody>
      </p:sp>
      <p:sp>
        <p:nvSpPr>
          <p:cNvPr id="5" name="Slide Number Placeholder 4"/>
          <p:cNvSpPr>
            <a:spLocks noGrp="1"/>
          </p:cNvSpPr>
          <p:nvPr>
            <p:ph type="sldNum" sz="quarter" idx="12"/>
          </p:nvPr>
        </p:nvSpPr>
        <p:spPr/>
        <p:txBody>
          <a:bodyPr/>
          <a:lstStyle/>
          <a:p>
            <a:fld id="{6D993E8C-417D-409F-980C-1BF59389D040}" type="slidenum">
              <a:rPr lang="en-IN" smtClean="0"/>
              <a:t>3</a:t>
            </a:fld>
            <a:endParaRPr lang="en-IN"/>
          </a:p>
        </p:txBody>
      </p:sp>
    </p:spTree>
    <p:extLst>
      <p:ext uri="{BB962C8B-B14F-4D97-AF65-F5344CB8AC3E}">
        <p14:creationId xmlns:p14="http://schemas.microsoft.com/office/powerpoint/2010/main" val="999476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2127" y="624111"/>
            <a:ext cx="5518484" cy="546964"/>
          </a:xfrm>
        </p:spPr>
        <p:txBody>
          <a:bodyPr>
            <a:normAutofit fontScale="90000"/>
          </a:bodyPr>
          <a:lstStyle/>
          <a:p>
            <a:r>
              <a:rPr lang="en-IN" b="1" dirty="0" smtClean="0"/>
              <a:t>Disk Inode</a:t>
            </a:r>
            <a:endParaRPr lang="en-IN" b="1" dirty="0"/>
          </a:p>
        </p:txBody>
      </p:sp>
      <p:sp>
        <p:nvSpPr>
          <p:cNvPr id="3" name="Content Placeholder 2"/>
          <p:cNvSpPr>
            <a:spLocks noGrp="1"/>
          </p:cNvSpPr>
          <p:nvPr>
            <p:ph idx="1"/>
          </p:nvPr>
        </p:nvSpPr>
        <p:spPr>
          <a:xfrm>
            <a:off x="1121765" y="1251284"/>
            <a:ext cx="7956884" cy="4948989"/>
          </a:xfrm>
        </p:spPr>
        <p:txBody>
          <a:bodyPr>
            <a:normAutofit lnSpcReduction="10000"/>
          </a:bodyPr>
          <a:lstStyle/>
          <a:p>
            <a:pPr marL="0" indent="0">
              <a:buNone/>
            </a:pPr>
            <a:r>
              <a:rPr lang="en-US" dirty="0">
                <a:solidFill>
                  <a:schemeClr val="tx1"/>
                </a:solidFill>
              </a:rPr>
              <a:t>A </a:t>
            </a:r>
            <a:r>
              <a:rPr lang="en-US" b="1" dirty="0">
                <a:solidFill>
                  <a:schemeClr val="tx1"/>
                </a:solidFill>
              </a:rPr>
              <a:t>disk inode</a:t>
            </a:r>
            <a:r>
              <a:rPr lang="en-US" dirty="0">
                <a:solidFill>
                  <a:schemeClr val="tx1"/>
                </a:solidFill>
              </a:rPr>
              <a:t> consists of the following fields:</a:t>
            </a:r>
            <a:endParaRPr lang="en-IN" dirty="0">
              <a:solidFill>
                <a:schemeClr val="tx1"/>
              </a:solidFill>
            </a:endParaRPr>
          </a:p>
          <a:p>
            <a:pPr lvl="0"/>
            <a:r>
              <a:rPr lang="en-US" b="1" dirty="0">
                <a:solidFill>
                  <a:srgbClr val="00B0F0"/>
                </a:solidFill>
              </a:rPr>
              <a:t>Ownership</a:t>
            </a:r>
            <a:r>
              <a:rPr lang="en-US" dirty="0">
                <a:solidFill>
                  <a:srgbClr val="00B0F0"/>
                </a:solidFill>
              </a:rPr>
              <a:t> </a:t>
            </a:r>
            <a:r>
              <a:rPr lang="en-US" dirty="0">
                <a:solidFill>
                  <a:schemeClr val="tx1"/>
                </a:solidFill>
              </a:rPr>
              <a:t>information: ownership is divided into a user and a group of users. Root user has access to all the files.</a:t>
            </a:r>
            <a:endParaRPr lang="en-IN" dirty="0">
              <a:solidFill>
                <a:schemeClr val="tx1"/>
              </a:solidFill>
            </a:endParaRPr>
          </a:p>
          <a:p>
            <a:pPr lvl="0"/>
            <a:r>
              <a:rPr lang="en-US" b="1" dirty="0">
                <a:solidFill>
                  <a:srgbClr val="00B0F0"/>
                </a:solidFill>
              </a:rPr>
              <a:t>File type</a:t>
            </a:r>
            <a:r>
              <a:rPr lang="en-US" dirty="0">
                <a:solidFill>
                  <a:schemeClr val="tx1"/>
                </a:solidFill>
              </a:rPr>
              <a:t>: </a:t>
            </a:r>
            <a:r>
              <a:rPr lang="en-US" dirty="0" smtClean="0">
                <a:solidFill>
                  <a:schemeClr val="tx1"/>
                </a:solidFill>
              </a:rPr>
              <a:t>whether </a:t>
            </a:r>
            <a:r>
              <a:rPr lang="en-US" dirty="0">
                <a:solidFill>
                  <a:schemeClr val="tx1"/>
                </a:solidFill>
              </a:rPr>
              <a:t>a file is a normal file, a directory, a device file, or a block or character special file.</a:t>
            </a:r>
            <a:endParaRPr lang="en-IN" dirty="0">
              <a:solidFill>
                <a:schemeClr val="tx1"/>
              </a:solidFill>
            </a:endParaRPr>
          </a:p>
          <a:p>
            <a:pPr lvl="0"/>
            <a:r>
              <a:rPr lang="en-US" b="1" dirty="0">
                <a:solidFill>
                  <a:srgbClr val="00B0F0"/>
                </a:solidFill>
              </a:rPr>
              <a:t>File access permissions</a:t>
            </a:r>
            <a:r>
              <a:rPr lang="en-US" dirty="0">
                <a:solidFill>
                  <a:schemeClr val="tx1"/>
                </a:solidFill>
              </a:rPr>
              <a:t>: there are 3 types of access permissions: owner, group and others. </a:t>
            </a:r>
            <a:r>
              <a:rPr lang="en-US" dirty="0" smtClean="0">
                <a:solidFill>
                  <a:schemeClr val="tx1"/>
                </a:solidFill>
              </a:rPr>
              <a:t>Read, write, execute</a:t>
            </a:r>
            <a:endParaRPr lang="en-IN" dirty="0">
              <a:solidFill>
                <a:schemeClr val="tx1"/>
              </a:solidFill>
            </a:endParaRPr>
          </a:p>
          <a:p>
            <a:pPr lvl="0"/>
            <a:r>
              <a:rPr lang="en-US" b="1" dirty="0">
                <a:solidFill>
                  <a:srgbClr val="00B0F0"/>
                </a:solidFill>
              </a:rPr>
              <a:t>Access times</a:t>
            </a:r>
            <a:r>
              <a:rPr lang="en-US" dirty="0">
                <a:solidFill>
                  <a:schemeClr val="tx1"/>
                </a:solidFill>
              </a:rPr>
              <a:t>: the times at which the file was last accessed and last modified, and the time at which the inode was last modified</a:t>
            </a:r>
            <a:endParaRPr lang="en-IN" dirty="0">
              <a:solidFill>
                <a:schemeClr val="tx1"/>
              </a:solidFill>
            </a:endParaRPr>
          </a:p>
          <a:p>
            <a:pPr lvl="0"/>
            <a:r>
              <a:rPr lang="en-US" b="1" dirty="0">
                <a:solidFill>
                  <a:srgbClr val="00B0F0"/>
                </a:solidFill>
              </a:rPr>
              <a:t>Number of links</a:t>
            </a:r>
            <a:r>
              <a:rPr lang="en-US" dirty="0">
                <a:solidFill>
                  <a:schemeClr val="tx1"/>
                </a:solidFill>
              </a:rPr>
              <a:t>: number of places from which the file is being referred.</a:t>
            </a:r>
            <a:endParaRPr lang="en-IN" dirty="0">
              <a:solidFill>
                <a:schemeClr val="tx1"/>
              </a:solidFill>
            </a:endParaRPr>
          </a:p>
          <a:p>
            <a:pPr lvl="0"/>
            <a:r>
              <a:rPr lang="en-US" b="1" dirty="0">
                <a:solidFill>
                  <a:srgbClr val="00B0F0"/>
                </a:solidFill>
              </a:rPr>
              <a:t>File size</a:t>
            </a:r>
            <a:r>
              <a:rPr lang="en-US" dirty="0">
                <a:solidFill>
                  <a:schemeClr val="tx1"/>
                </a:solidFill>
              </a:rPr>
              <a:t>: the addressing of the file begins from location 0 from relative to the starting location and the size of the file is the maximum offset of the file + 1. For example, if a user creates a file and writes a byte at offset 999, the size of the file is 1000.</a:t>
            </a:r>
            <a:endParaRPr lang="en-IN" dirty="0">
              <a:solidFill>
                <a:schemeClr val="tx1"/>
              </a:solidFill>
            </a:endParaRPr>
          </a:p>
          <a:p>
            <a:pPr lvl="0"/>
            <a:r>
              <a:rPr lang="en-US" b="1" dirty="0">
                <a:solidFill>
                  <a:srgbClr val="00B0F0"/>
                </a:solidFill>
              </a:rPr>
              <a:t>Disk address</a:t>
            </a:r>
            <a:r>
              <a:rPr lang="en-US" dirty="0">
                <a:solidFill>
                  <a:schemeClr val="tx1"/>
                </a:solidFill>
              </a:rPr>
              <a:t>: a table of contents or an array of disk blocks on which the data is scattered</a:t>
            </a:r>
            <a:r>
              <a:rPr lang="en-US" dirty="0" smtClean="0">
                <a:solidFill>
                  <a:schemeClr val="tx1"/>
                </a:solidFill>
              </a:rPr>
              <a:t>.</a:t>
            </a:r>
            <a:endParaRPr lang="en-IN" dirty="0">
              <a:solidFill>
                <a:schemeClr val="tx1"/>
              </a:solidFill>
            </a:endParaRPr>
          </a:p>
        </p:txBody>
      </p:sp>
      <p:sp>
        <p:nvSpPr>
          <p:cNvPr id="4" name="Footer Placeholder 3"/>
          <p:cNvSpPr>
            <a:spLocks noGrp="1"/>
          </p:cNvSpPr>
          <p:nvPr>
            <p:ph type="ftr" sz="quarter" idx="11"/>
          </p:nvPr>
        </p:nvSpPr>
        <p:spPr/>
        <p:txBody>
          <a:bodyPr/>
          <a:lstStyle/>
          <a:p>
            <a:r>
              <a:rPr lang="en-US" smtClean="0"/>
              <a:t>Jain (Deemed-to-be University), Department of BCA</a:t>
            </a:r>
            <a:endParaRPr lang="en-IN"/>
          </a:p>
        </p:txBody>
      </p:sp>
      <p:sp>
        <p:nvSpPr>
          <p:cNvPr id="5" name="Slide Number Placeholder 4"/>
          <p:cNvSpPr>
            <a:spLocks noGrp="1"/>
          </p:cNvSpPr>
          <p:nvPr>
            <p:ph type="sldNum" sz="quarter" idx="12"/>
          </p:nvPr>
        </p:nvSpPr>
        <p:spPr/>
        <p:txBody>
          <a:bodyPr/>
          <a:lstStyle/>
          <a:p>
            <a:fld id="{6D993E8C-417D-409F-980C-1BF59389D040}" type="slidenum">
              <a:rPr lang="en-IN" smtClean="0"/>
              <a:t>4</a:t>
            </a:fld>
            <a:endParaRPr lang="en-IN"/>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9078649" y="588343"/>
            <a:ext cx="3091565" cy="3165509"/>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9252831" y="3899374"/>
            <a:ext cx="2743200" cy="2246769"/>
          </a:xfrm>
          <a:prstGeom prst="rect">
            <a:avLst/>
          </a:prstGeom>
        </p:spPr>
        <p:txBody>
          <a:bodyPr wrap="square">
            <a:spAutoFit/>
          </a:bodyPr>
          <a:lstStyle/>
          <a:p>
            <a:pPr algn="just"/>
            <a:r>
              <a:rPr lang="en-IN" sz="1400" dirty="0">
                <a:solidFill>
                  <a:srgbClr val="7030A0"/>
                </a:solidFill>
                <a:latin typeface="Tahoma" pitchFamily="34" charset="0"/>
                <a:ea typeface="Tahoma" pitchFamily="34" charset="0"/>
                <a:cs typeface="Tahoma" pitchFamily="34" charset="0"/>
              </a:rPr>
              <a:t>The contents of an inode change when changing the contents of a file or when changing its</a:t>
            </a:r>
            <a:r>
              <a:rPr lang="en-IN" sz="1400" i="1" dirty="0">
                <a:solidFill>
                  <a:srgbClr val="7030A0"/>
                </a:solidFill>
                <a:latin typeface="Tahoma" pitchFamily="34" charset="0"/>
                <a:ea typeface="Tahoma" pitchFamily="34" charset="0"/>
                <a:cs typeface="Tahoma" pitchFamily="34" charset="0"/>
              </a:rPr>
              <a:t> </a:t>
            </a:r>
            <a:r>
              <a:rPr lang="en-IN" sz="1400" dirty="0">
                <a:solidFill>
                  <a:srgbClr val="7030A0"/>
                </a:solidFill>
                <a:latin typeface="Tahoma" pitchFamily="34" charset="0"/>
                <a:ea typeface="Tahoma" pitchFamily="34" charset="0"/>
                <a:cs typeface="Tahoma" pitchFamily="34" charset="0"/>
              </a:rPr>
              <a:t>owner, permission, or link settings. Changing the contents of a file automatically implies a change to the inode, but changing the inode does not imply that the contents of the file change.</a:t>
            </a:r>
            <a:endParaRPr lang="en-IN" dirty="0">
              <a:solidFill>
                <a:srgbClr val="7030A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561546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212" y="624110"/>
            <a:ext cx="4989094" cy="627174"/>
          </a:xfrm>
        </p:spPr>
        <p:txBody>
          <a:bodyPr>
            <a:normAutofit fontScale="90000"/>
          </a:bodyPr>
          <a:lstStyle/>
          <a:p>
            <a:r>
              <a:rPr lang="en-IN" b="1" dirty="0" smtClean="0"/>
              <a:t>In-core Inode</a:t>
            </a:r>
            <a:endParaRPr lang="en-IN" b="1" dirty="0"/>
          </a:p>
        </p:txBody>
      </p:sp>
      <p:sp>
        <p:nvSpPr>
          <p:cNvPr id="3" name="Content Placeholder 2"/>
          <p:cNvSpPr>
            <a:spLocks noGrp="1"/>
          </p:cNvSpPr>
          <p:nvPr>
            <p:ph idx="1"/>
          </p:nvPr>
        </p:nvSpPr>
        <p:spPr>
          <a:xfrm>
            <a:off x="1010653" y="1171074"/>
            <a:ext cx="11020926" cy="5213684"/>
          </a:xfrm>
        </p:spPr>
        <p:txBody>
          <a:bodyPr>
            <a:noAutofit/>
          </a:bodyPr>
          <a:lstStyle/>
          <a:p>
            <a:pPr marL="0" indent="0">
              <a:buNone/>
            </a:pPr>
            <a:r>
              <a:rPr lang="en-IN" sz="2000" dirty="0">
                <a:solidFill>
                  <a:schemeClr val="tx1"/>
                </a:solidFill>
              </a:rPr>
              <a:t>The </a:t>
            </a:r>
            <a:r>
              <a:rPr lang="en-IN" sz="2000" b="1" dirty="0">
                <a:solidFill>
                  <a:srgbClr val="00B0F0"/>
                </a:solidFill>
              </a:rPr>
              <a:t>in-core inode</a:t>
            </a:r>
            <a:r>
              <a:rPr lang="en-IN" sz="2000" dirty="0">
                <a:solidFill>
                  <a:srgbClr val="00B0F0"/>
                </a:solidFill>
              </a:rPr>
              <a:t> </a:t>
            </a:r>
            <a:r>
              <a:rPr lang="en-IN" sz="2000" dirty="0">
                <a:solidFill>
                  <a:schemeClr val="tx1"/>
                </a:solidFill>
              </a:rPr>
              <a:t>contains the following fields in addition to the fields of the disk inode:</a:t>
            </a:r>
            <a:endParaRPr lang="en-IN" sz="1600" dirty="0">
              <a:solidFill>
                <a:schemeClr val="tx1"/>
              </a:solidFill>
            </a:endParaRPr>
          </a:p>
          <a:p>
            <a:pPr lvl="0"/>
            <a:r>
              <a:rPr lang="en-US" sz="2000" b="1" dirty="0">
                <a:solidFill>
                  <a:srgbClr val="00B0F0"/>
                </a:solidFill>
              </a:rPr>
              <a:t>Status of the in-core inode</a:t>
            </a:r>
            <a:r>
              <a:rPr lang="en-US" sz="2000" dirty="0">
                <a:solidFill>
                  <a:schemeClr val="tx1"/>
                </a:solidFill>
              </a:rPr>
              <a:t>, indicating whether </a:t>
            </a:r>
            <a:endParaRPr lang="en-IN" dirty="0">
              <a:solidFill>
                <a:schemeClr val="tx1"/>
              </a:solidFill>
            </a:endParaRPr>
          </a:p>
          <a:p>
            <a:pPr lvl="1"/>
            <a:r>
              <a:rPr lang="en-US" sz="1800" dirty="0">
                <a:solidFill>
                  <a:schemeClr val="tx1"/>
                </a:solidFill>
              </a:rPr>
              <a:t>The inode is </a:t>
            </a:r>
            <a:r>
              <a:rPr lang="en-US" sz="1800" b="1" dirty="0">
                <a:solidFill>
                  <a:srgbClr val="7030A0"/>
                </a:solidFill>
              </a:rPr>
              <a:t>Locked</a:t>
            </a:r>
            <a:r>
              <a:rPr lang="en-US" sz="1800" dirty="0">
                <a:solidFill>
                  <a:srgbClr val="7030A0"/>
                </a:solidFill>
              </a:rPr>
              <a:t> </a:t>
            </a:r>
            <a:r>
              <a:rPr lang="en-US" sz="1800" dirty="0">
                <a:solidFill>
                  <a:schemeClr val="tx1"/>
                </a:solidFill>
              </a:rPr>
              <a:t>(it </a:t>
            </a:r>
            <a:r>
              <a:rPr lang="en-IN" sz="1800" dirty="0">
                <a:solidFill>
                  <a:schemeClr val="tx1"/>
                </a:solidFill>
              </a:rPr>
              <a:t>prevents other processes from accessing the inode</a:t>
            </a:r>
            <a:r>
              <a:rPr lang="en-US" sz="1800" dirty="0">
                <a:solidFill>
                  <a:schemeClr val="tx1"/>
                </a:solidFill>
              </a:rPr>
              <a:t>).</a:t>
            </a:r>
            <a:endParaRPr lang="en-IN" dirty="0">
              <a:solidFill>
                <a:schemeClr val="tx1"/>
              </a:solidFill>
            </a:endParaRPr>
          </a:p>
          <a:p>
            <a:pPr lvl="1"/>
            <a:r>
              <a:rPr lang="en-US" sz="1800" dirty="0">
                <a:solidFill>
                  <a:schemeClr val="tx1"/>
                </a:solidFill>
              </a:rPr>
              <a:t>A process is (or many processes are) </a:t>
            </a:r>
            <a:r>
              <a:rPr lang="en-US" sz="1800" b="1" dirty="0">
                <a:solidFill>
                  <a:srgbClr val="7030A0"/>
                </a:solidFill>
              </a:rPr>
              <a:t>waiting for it to be unlocked</a:t>
            </a:r>
            <a:r>
              <a:rPr lang="en-US" sz="1800" dirty="0">
                <a:solidFill>
                  <a:schemeClr val="tx1"/>
                </a:solidFill>
              </a:rPr>
              <a:t>.</a:t>
            </a:r>
            <a:endParaRPr lang="en-IN" dirty="0">
              <a:solidFill>
                <a:schemeClr val="tx1"/>
              </a:solidFill>
            </a:endParaRPr>
          </a:p>
          <a:p>
            <a:pPr lvl="1"/>
            <a:r>
              <a:rPr lang="en-US" sz="1800" dirty="0">
                <a:solidFill>
                  <a:schemeClr val="tx1"/>
                </a:solidFill>
              </a:rPr>
              <a:t>The data in the in-core inode differs from the disk inode due to </a:t>
            </a:r>
            <a:r>
              <a:rPr lang="en-US" sz="1800" b="1" dirty="0">
                <a:solidFill>
                  <a:srgbClr val="7030A0"/>
                </a:solidFill>
              </a:rPr>
              <a:t>change in the inode data</a:t>
            </a:r>
            <a:r>
              <a:rPr lang="en-US" sz="1800" dirty="0">
                <a:solidFill>
                  <a:schemeClr val="tx1"/>
                </a:solidFill>
              </a:rPr>
              <a:t>.</a:t>
            </a:r>
            <a:endParaRPr lang="en-IN" dirty="0">
              <a:solidFill>
                <a:schemeClr val="tx1"/>
              </a:solidFill>
            </a:endParaRPr>
          </a:p>
          <a:p>
            <a:pPr lvl="1"/>
            <a:r>
              <a:rPr lang="en-US" sz="1800" dirty="0">
                <a:solidFill>
                  <a:schemeClr val="tx1"/>
                </a:solidFill>
              </a:rPr>
              <a:t>The data in the in-core file differs from the disk copy due to </a:t>
            </a:r>
            <a:r>
              <a:rPr lang="en-US" sz="1800" b="1" dirty="0">
                <a:solidFill>
                  <a:srgbClr val="7030A0"/>
                </a:solidFill>
              </a:rPr>
              <a:t>change in the file data</a:t>
            </a:r>
            <a:r>
              <a:rPr lang="en-US" sz="1800" dirty="0">
                <a:solidFill>
                  <a:schemeClr val="tx1"/>
                </a:solidFill>
              </a:rPr>
              <a:t>.</a:t>
            </a:r>
            <a:endParaRPr lang="en-IN" dirty="0">
              <a:solidFill>
                <a:schemeClr val="tx1"/>
              </a:solidFill>
            </a:endParaRPr>
          </a:p>
          <a:p>
            <a:pPr lvl="1"/>
            <a:r>
              <a:rPr lang="en-US" sz="1800" dirty="0">
                <a:solidFill>
                  <a:schemeClr val="tx1"/>
                </a:solidFill>
              </a:rPr>
              <a:t>The file is a </a:t>
            </a:r>
            <a:r>
              <a:rPr lang="en-US" sz="1800" b="1" dirty="0">
                <a:solidFill>
                  <a:srgbClr val="7030A0"/>
                </a:solidFill>
              </a:rPr>
              <a:t>mount point</a:t>
            </a:r>
            <a:r>
              <a:rPr lang="en-US" sz="1800" dirty="0">
                <a:solidFill>
                  <a:schemeClr val="tx1"/>
                </a:solidFill>
              </a:rPr>
              <a:t>.</a:t>
            </a:r>
            <a:endParaRPr lang="en-IN" dirty="0">
              <a:solidFill>
                <a:schemeClr val="tx1"/>
              </a:solidFill>
            </a:endParaRPr>
          </a:p>
          <a:p>
            <a:pPr lvl="0"/>
            <a:r>
              <a:rPr lang="en-IN" sz="2000" b="1" dirty="0">
                <a:solidFill>
                  <a:srgbClr val="00B0F0"/>
                </a:solidFill>
              </a:rPr>
              <a:t>The logical device number </a:t>
            </a:r>
            <a:r>
              <a:rPr lang="en-IN" sz="2000" dirty="0">
                <a:solidFill>
                  <a:schemeClr val="tx1"/>
                </a:solidFill>
              </a:rPr>
              <a:t>of the file system that contains the file.</a:t>
            </a:r>
            <a:endParaRPr lang="en-IN" dirty="0">
              <a:solidFill>
                <a:schemeClr val="tx1"/>
              </a:solidFill>
            </a:endParaRPr>
          </a:p>
          <a:p>
            <a:pPr lvl="0"/>
            <a:r>
              <a:rPr lang="en-IN" sz="2000" b="1" dirty="0">
                <a:solidFill>
                  <a:srgbClr val="00B0F0"/>
                </a:solidFill>
              </a:rPr>
              <a:t>The inode number</a:t>
            </a:r>
            <a:r>
              <a:rPr lang="en-IN" sz="2000" dirty="0">
                <a:solidFill>
                  <a:schemeClr val="tx1"/>
                </a:solidFill>
              </a:rPr>
              <a:t>.  (Since </a:t>
            </a:r>
            <a:r>
              <a:rPr lang="en-IN" sz="2000" dirty="0" err="1">
                <a:solidFill>
                  <a:schemeClr val="tx1"/>
                </a:solidFill>
              </a:rPr>
              <a:t>inodes</a:t>
            </a:r>
            <a:r>
              <a:rPr lang="en-IN" sz="2000" dirty="0">
                <a:solidFill>
                  <a:schemeClr val="tx1"/>
                </a:solidFill>
              </a:rPr>
              <a:t> are stored in a linear array on disk, the kernel identifies the number of a disk inode by its position in the array. The disk inode does not need this field.)</a:t>
            </a:r>
            <a:endParaRPr lang="en-IN" dirty="0">
              <a:solidFill>
                <a:schemeClr val="tx1"/>
              </a:solidFill>
            </a:endParaRPr>
          </a:p>
          <a:p>
            <a:pPr lvl="0"/>
            <a:r>
              <a:rPr lang="en-IN" sz="2000" b="1" dirty="0">
                <a:solidFill>
                  <a:srgbClr val="00B0F0"/>
                </a:solidFill>
              </a:rPr>
              <a:t>Pointers to other in-core </a:t>
            </a:r>
            <a:r>
              <a:rPr lang="en-IN" sz="2000" b="1" dirty="0" err="1">
                <a:solidFill>
                  <a:srgbClr val="00B0F0"/>
                </a:solidFill>
              </a:rPr>
              <a:t>inodes</a:t>
            </a:r>
            <a:r>
              <a:rPr lang="en-IN" sz="2000" dirty="0">
                <a:solidFill>
                  <a:schemeClr val="tx1"/>
                </a:solidFill>
              </a:rPr>
              <a:t>. </a:t>
            </a:r>
            <a:endParaRPr lang="en-IN" dirty="0">
              <a:solidFill>
                <a:schemeClr val="tx1"/>
              </a:solidFill>
            </a:endParaRPr>
          </a:p>
          <a:p>
            <a:r>
              <a:rPr lang="en-IN" sz="2000" b="1" dirty="0">
                <a:solidFill>
                  <a:srgbClr val="00B0F0"/>
                </a:solidFill>
              </a:rPr>
              <a:t>A reference count</a:t>
            </a:r>
            <a:r>
              <a:rPr lang="en-IN" sz="2000" dirty="0">
                <a:solidFill>
                  <a:schemeClr val="tx1"/>
                </a:solidFill>
              </a:rPr>
              <a:t>, indicating the number of instances of the file that are active (such as when the file is opened</a:t>
            </a:r>
            <a:r>
              <a:rPr lang="en-IN" sz="2000" i="1" dirty="0">
                <a:solidFill>
                  <a:schemeClr val="tx1"/>
                </a:solidFill>
              </a:rPr>
              <a:t>).</a:t>
            </a:r>
            <a:endParaRPr lang="en-IN" sz="2000" dirty="0">
              <a:solidFill>
                <a:schemeClr val="tx1"/>
              </a:solidFill>
            </a:endParaRPr>
          </a:p>
        </p:txBody>
      </p:sp>
      <p:sp>
        <p:nvSpPr>
          <p:cNvPr id="4" name="Footer Placeholder 3"/>
          <p:cNvSpPr>
            <a:spLocks noGrp="1"/>
          </p:cNvSpPr>
          <p:nvPr>
            <p:ph type="ftr" sz="quarter" idx="11"/>
          </p:nvPr>
        </p:nvSpPr>
        <p:spPr/>
        <p:txBody>
          <a:bodyPr/>
          <a:lstStyle/>
          <a:p>
            <a:r>
              <a:rPr lang="en-US" smtClean="0"/>
              <a:t>Jain (Deemed-to-be University), Department of BCA</a:t>
            </a:r>
            <a:endParaRPr lang="en-IN"/>
          </a:p>
        </p:txBody>
      </p:sp>
      <p:sp>
        <p:nvSpPr>
          <p:cNvPr id="5" name="Slide Number Placeholder 4"/>
          <p:cNvSpPr>
            <a:spLocks noGrp="1"/>
          </p:cNvSpPr>
          <p:nvPr>
            <p:ph type="sldNum" sz="quarter" idx="12"/>
          </p:nvPr>
        </p:nvSpPr>
        <p:spPr/>
        <p:txBody>
          <a:bodyPr/>
          <a:lstStyle/>
          <a:p>
            <a:fld id="{6D993E8C-417D-409F-980C-1BF59389D040}" type="slidenum">
              <a:rPr lang="en-IN" smtClean="0"/>
              <a:t>5</a:t>
            </a:fld>
            <a:endParaRPr lang="en-IN"/>
          </a:p>
        </p:txBody>
      </p:sp>
    </p:spTree>
    <p:extLst>
      <p:ext uri="{BB962C8B-B14F-4D97-AF65-F5344CB8AC3E}">
        <p14:creationId xmlns:p14="http://schemas.microsoft.com/office/powerpoint/2010/main" val="206218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211" y="624110"/>
            <a:ext cx="9900401" cy="627174"/>
          </a:xfrm>
        </p:spPr>
        <p:txBody>
          <a:bodyPr>
            <a:normAutofit fontScale="90000"/>
          </a:bodyPr>
          <a:lstStyle/>
          <a:p>
            <a:r>
              <a:rPr lang="en-IN" b="1" dirty="0" smtClean="0"/>
              <a:t>Structure of a Regular File</a:t>
            </a:r>
            <a:endParaRPr lang="en-IN" dirty="0"/>
          </a:p>
        </p:txBody>
      </p:sp>
      <p:sp>
        <p:nvSpPr>
          <p:cNvPr id="3" name="Content Placeholder 2"/>
          <p:cNvSpPr>
            <a:spLocks noGrp="1"/>
          </p:cNvSpPr>
          <p:nvPr>
            <p:ph idx="1"/>
          </p:nvPr>
        </p:nvSpPr>
        <p:spPr>
          <a:xfrm>
            <a:off x="737937" y="1171075"/>
            <a:ext cx="11293641" cy="3481136"/>
          </a:xfrm>
        </p:spPr>
        <p:txBody>
          <a:bodyPr>
            <a:noAutofit/>
          </a:bodyPr>
          <a:lstStyle/>
          <a:p>
            <a:r>
              <a:rPr lang="en-US" sz="2200" dirty="0">
                <a:solidFill>
                  <a:schemeClr val="tx1"/>
                </a:solidFill>
              </a:rPr>
              <a:t>In UNIX, the data in files is not stored </a:t>
            </a:r>
            <a:r>
              <a:rPr lang="en-US" sz="2200" b="1" dirty="0">
                <a:solidFill>
                  <a:srgbClr val="00B0F0"/>
                </a:solidFill>
              </a:rPr>
              <a:t>sequentially</a:t>
            </a:r>
            <a:r>
              <a:rPr lang="en-US" sz="2200" dirty="0">
                <a:solidFill>
                  <a:srgbClr val="00B0F0"/>
                </a:solidFill>
              </a:rPr>
              <a:t> </a:t>
            </a:r>
            <a:r>
              <a:rPr lang="en-US" sz="2200" dirty="0">
                <a:solidFill>
                  <a:schemeClr val="tx1"/>
                </a:solidFill>
              </a:rPr>
              <a:t>on disk blocks.  Because, when files grow or sink, it creates disk </a:t>
            </a:r>
            <a:r>
              <a:rPr lang="en-US" sz="2200" dirty="0" smtClean="0">
                <a:solidFill>
                  <a:schemeClr val="tx1"/>
                </a:solidFill>
              </a:rPr>
              <a:t>fragmentation. </a:t>
            </a:r>
          </a:p>
          <a:p>
            <a:r>
              <a:rPr lang="en-IN" sz="2200" dirty="0" smtClean="0">
                <a:solidFill>
                  <a:schemeClr val="tx1"/>
                </a:solidFill>
              </a:rPr>
              <a:t>The </a:t>
            </a:r>
            <a:r>
              <a:rPr lang="en-IN" sz="2200" dirty="0">
                <a:solidFill>
                  <a:schemeClr val="tx1"/>
                </a:solidFill>
              </a:rPr>
              <a:t>kernel could minimize fragmentation of storage space by periodically running garbage collection procedures to compact available storage, but that would cost additional processing power. </a:t>
            </a:r>
            <a:endParaRPr lang="en-IN" sz="2200" dirty="0" smtClean="0">
              <a:solidFill>
                <a:schemeClr val="tx1"/>
              </a:solidFill>
            </a:endParaRPr>
          </a:p>
          <a:p>
            <a:r>
              <a:rPr lang="en-IN" sz="2200" dirty="0" smtClean="0">
                <a:solidFill>
                  <a:schemeClr val="tx1"/>
                </a:solidFill>
              </a:rPr>
              <a:t>Therefore </a:t>
            </a:r>
            <a:r>
              <a:rPr lang="en-US" sz="2200" b="1" dirty="0">
                <a:solidFill>
                  <a:srgbClr val="00B0F0"/>
                </a:solidFill>
              </a:rPr>
              <a:t>contiguous memory allocation </a:t>
            </a:r>
            <a:r>
              <a:rPr lang="en-US" sz="2200" dirty="0">
                <a:solidFill>
                  <a:schemeClr val="tx1"/>
                </a:solidFill>
              </a:rPr>
              <a:t>is not a better memory allocation strategy.</a:t>
            </a:r>
            <a:endParaRPr lang="en-IN" sz="2200" dirty="0">
              <a:solidFill>
                <a:schemeClr val="tx1"/>
              </a:solidFill>
            </a:endParaRPr>
          </a:p>
          <a:p>
            <a:r>
              <a:rPr lang="en-IN" sz="2200" dirty="0">
                <a:solidFill>
                  <a:schemeClr val="tx1"/>
                </a:solidFill>
              </a:rPr>
              <a:t>For greater flexibility, the kernel allocates file space one block at a time and allows the data in a file to be spread in </a:t>
            </a:r>
            <a:r>
              <a:rPr lang="en-IN" sz="2200" b="1" dirty="0">
                <a:solidFill>
                  <a:srgbClr val="00B0F0"/>
                </a:solidFill>
              </a:rPr>
              <a:t>non-contiguous blocks</a:t>
            </a:r>
            <a:r>
              <a:rPr lang="en-IN" sz="2200" dirty="0">
                <a:solidFill>
                  <a:srgbClr val="00B0F0"/>
                </a:solidFill>
              </a:rPr>
              <a:t> </a:t>
            </a:r>
            <a:r>
              <a:rPr lang="en-IN" sz="2200" dirty="0">
                <a:solidFill>
                  <a:schemeClr val="tx1"/>
                </a:solidFill>
              </a:rPr>
              <a:t>in the disk. But this allocation scheme complicates the task of locating the data</a:t>
            </a:r>
            <a:r>
              <a:rPr lang="en-IN" sz="2200" dirty="0" smtClean="0">
                <a:solidFill>
                  <a:schemeClr val="tx1"/>
                </a:solidFill>
              </a:rPr>
              <a:t>.</a:t>
            </a:r>
            <a:endParaRPr lang="en-IN" sz="2200" dirty="0">
              <a:solidFill>
                <a:schemeClr val="tx1"/>
              </a:solidFill>
            </a:endParaRPr>
          </a:p>
        </p:txBody>
      </p:sp>
      <p:sp>
        <p:nvSpPr>
          <p:cNvPr id="4" name="Footer Placeholder 3"/>
          <p:cNvSpPr>
            <a:spLocks noGrp="1"/>
          </p:cNvSpPr>
          <p:nvPr>
            <p:ph type="ftr" sz="quarter" idx="11"/>
          </p:nvPr>
        </p:nvSpPr>
        <p:spPr/>
        <p:txBody>
          <a:bodyPr/>
          <a:lstStyle/>
          <a:p>
            <a:r>
              <a:rPr lang="en-US" smtClean="0"/>
              <a:t>Jain (Deemed-to-be University), Department of BCA</a:t>
            </a:r>
            <a:endParaRPr lang="en-IN"/>
          </a:p>
        </p:txBody>
      </p:sp>
      <p:sp>
        <p:nvSpPr>
          <p:cNvPr id="5" name="Slide Number Placeholder 4"/>
          <p:cNvSpPr>
            <a:spLocks noGrp="1"/>
          </p:cNvSpPr>
          <p:nvPr>
            <p:ph type="sldNum" sz="quarter" idx="12"/>
          </p:nvPr>
        </p:nvSpPr>
        <p:spPr/>
        <p:txBody>
          <a:bodyPr/>
          <a:lstStyle/>
          <a:p>
            <a:fld id="{6D993E8C-417D-409F-980C-1BF59389D040}" type="slidenum">
              <a:rPr lang="en-IN" smtClean="0"/>
              <a:t>6</a:t>
            </a:fld>
            <a:endParaRPr lang="en-IN"/>
          </a:p>
        </p:txBody>
      </p:sp>
      <p:pic>
        <p:nvPicPr>
          <p:cNvPr id="6" name="Picture 5"/>
          <p:cNvPicPr/>
          <p:nvPr/>
        </p:nvPicPr>
        <p:blipFill>
          <a:blip r:embed="rId2">
            <a:lum contrast="40000"/>
            <a:extLst>
              <a:ext uri="{28A0092B-C50C-407E-A947-70E740481C1C}">
                <a14:useLocalDpi xmlns:a14="http://schemas.microsoft.com/office/drawing/2010/main" val="0"/>
              </a:ext>
            </a:extLst>
          </a:blip>
          <a:srcRect/>
          <a:stretch>
            <a:fillRect/>
          </a:stretch>
        </p:blipFill>
        <p:spPr bwMode="auto">
          <a:xfrm>
            <a:off x="4780547" y="4443661"/>
            <a:ext cx="7363326" cy="23421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84218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8169" y="624110"/>
            <a:ext cx="9916444" cy="627174"/>
          </a:xfrm>
        </p:spPr>
        <p:txBody>
          <a:bodyPr>
            <a:normAutofit fontScale="90000"/>
          </a:bodyPr>
          <a:lstStyle/>
          <a:p>
            <a:r>
              <a:rPr lang="en-IN" b="1" dirty="0" smtClean="0"/>
              <a:t>Disk address in inode</a:t>
            </a:r>
            <a:endParaRPr lang="en-IN" b="1" dirty="0"/>
          </a:p>
        </p:txBody>
      </p:sp>
      <p:sp>
        <p:nvSpPr>
          <p:cNvPr id="3" name="Content Placeholder 2"/>
          <p:cNvSpPr>
            <a:spLocks noGrp="1"/>
          </p:cNvSpPr>
          <p:nvPr>
            <p:ph idx="1"/>
          </p:nvPr>
        </p:nvSpPr>
        <p:spPr>
          <a:xfrm>
            <a:off x="1219199" y="1299411"/>
            <a:ext cx="10459453" cy="4611811"/>
          </a:xfrm>
        </p:spPr>
        <p:txBody>
          <a:bodyPr>
            <a:normAutofit lnSpcReduction="10000"/>
          </a:bodyPr>
          <a:lstStyle/>
          <a:p>
            <a:r>
              <a:rPr lang="en-IN" sz="2400" dirty="0">
                <a:solidFill>
                  <a:schemeClr val="tx1"/>
                </a:solidFill>
              </a:rPr>
              <a:t>The table of </a:t>
            </a:r>
            <a:r>
              <a:rPr lang="en-IN" sz="2400" dirty="0" smtClean="0">
                <a:solidFill>
                  <a:schemeClr val="tx1"/>
                </a:solidFill>
              </a:rPr>
              <a:t>contents of disk address in inode </a:t>
            </a:r>
            <a:r>
              <a:rPr lang="en-IN" sz="2400" dirty="0">
                <a:solidFill>
                  <a:schemeClr val="tx1"/>
                </a:solidFill>
              </a:rPr>
              <a:t>could consist of a list of block numbers </a:t>
            </a:r>
            <a:r>
              <a:rPr lang="en-IN" sz="2400" dirty="0" smtClean="0">
                <a:solidFill>
                  <a:schemeClr val="tx1"/>
                </a:solidFill>
              </a:rPr>
              <a:t>that contain </a:t>
            </a:r>
            <a:r>
              <a:rPr lang="en-IN" sz="2400" dirty="0">
                <a:solidFill>
                  <a:schemeClr val="tx1"/>
                </a:solidFill>
              </a:rPr>
              <a:t>the data belonging to the </a:t>
            </a:r>
            <a:r>
              <a:rPr lang="en-IN" sz="2400" dirty="0" smtClean="0">
                <a:solidFill>
                  <a:schemeClr val="tx1"/>
                </a:solidFill>
              </a:rPr>
              <a:t>file.</a:t>
            </a:r>
          </a:p>
          <a:p>
            <a:r>
              <a:rPr lang="en-IN" sz="2400" dirty="0" smtClean="0">
                <a:solidFill>
                  <a:schemeClr val="tx1"/>
                </a:solidFill>
              </a:rPr>
              <a:t>But </a:t>
            </a:r>
            <a:r>
              <a:rPr lang="en-IN" sz="2400" dirty="0">
                <a:solidFill>
                  <a:schemeClr val="tx1"/>
                </a:solidFill>
              </a:rPr>
              <a:t>simple calculations show that a linear list of file blocks in the </a:t>
            </a:r>
            <a:r>
              <a:rPr lang="en-IN" sz="2400" b="1" dirty="0">
                <a:solidFill>
                  <a:srgbClr val="00B0F0"/>
                </a:solidFill>
              </a:rPr>
              <a:t>inode is difficult to manage</a:t>
            </a:r>
            <a:r>
              <a:rPr lang="en-IN" sz="2400" b="1" dirty="0" smtClean="0">
                <a:solidFill>
                  <a:schemeClr val="tx1"/>
                </a:solidFill>
              </a:rPr>
              <a:t>.</a:t>
            </a:r>
          </a:p>
          <a:p>
            <a:r>
              <a:rPr lang="en-IN" sz="2400" dirty="0" smtClean="0">
                <a:solidFill>
                  <a:schemeClr val="tx1"/>
                </a:solidFill>
              </a:rPr>
              <a:t>If </a:t>
            </a:r>
            <a:r>
              <a:rPr lang="en-IN" sz="2400" dirty="0">
                <a:solidFill>
                  <a:schemeClr val="tx1"/>
                </a:solidFill>
              </a:rPr>
              <a:t>a logical block contains 1K bytes, then a file consisting of 10K bytes would require an index of 10 block numbers, but a file containing 100K bytes would require an index of 100 block numbers</a:t>
            </a:r>
            <a:r>
              <a:rPr lang="en-IN" sz="2400" dirty="0" smtClean="0">
                <a:solidFill>
                  <a:schemeClr val="tx1"/>
                </a:solidFill>
              </a:rPr>
              <a:t>.</a:t>
            </a:r>
          </a:p>
          <a:p>
            <a:r>
              <a:rPr lang="en-IN" sz="2400" dirty="0" smtClean="0">
                <a:solidFill>
                  <a:schemeClr val="tx1"/>
                </a:solidFill>
              </a:rPr>
              <a:t>Either </a:t>
            </a:r>
            <a:r>
              <a:rPr lang="en-IN" sz="2400" dirty="0">
                <a:solidFill>
                  <a:schemeClr val="tx1"/>
                </a:solidFill>
              </a:rPr>
              <a:t>the size of the inode would vary according to the size of the file, or a relatively low limit would have to be placed on the size of a file</a:t>
            </a:r>
            <a:r>
              <a:rPr lang="en-IN" sz="2400" dirty="0" smtClean="0">
                <a:solidFill>
                  <a:schemeClr val="tx1"/>
                </a:solidFill>
              </a:rPr>
              <a:t>.</a:t>
            </a:r>
          </a:p>
          <a:p>
            <a:r>
              <a:rPr lang="en-IN" sz="2400" dirty="0">
                <a:solidFill>
                  <a:schemeClr val="tx1"/>
                </a:solidFill>
              </a:rPr>
              <a:t>To keep the inode structure small, yet still allow large files, the </a:t>
            </a:r>
            <a:r>
              <a:rPr lang="en-IN" sz="2400" b="1" dirty="0">
                <a:solidFill>
                  <a:srgbClr val="00B0F0"/>
                </a:solidFill>
              </a:rPr>
              <a:t>System V UNIX</a:t>
            </a:r>
            <a:r>
              <a:rPr lang="en-IN" sz="2400" dirty="0">
                <a:solidFill>
                  <a:srgbClr val="00B0F0"/>
                </a:solidFill>
              </a:rPr>
              <a:t> </a:t>
            </a:r>
            <a:r>
              <a:rPr lang="en-IN" sz="2400" dirty="0">
                <a:solidFill>
                  <a:schemeClr val="tx1"/>
                </a:solidFill>
              </a:rPr>
              <a:t>system runs with 13 entries in the inode table of contents for disk blocks </a:t>
            </a:r>
            <a:r>
              <a:rPr lang="en-IN" sz="2400" dirty="0" smtClean="0">
                <a:solidFill>
                  <a:schemeClr val="tx1"/>
                </a:solidFill>
              </a:rPr>
              <a:t>and </a:t>
            </a:r>
            <a:r>
              <a:rPr lang="en-IN" sz="2400" dirty="0">
                <a:solidFill>
                  <a:schemeClr val="tx1"/>
                </a:solidFill>
              </a:rPr>
              <a:t>use both </a:t>
            </a:r>
            <a:r>
              <a:rPr lang="en-IN" sz="2400" b="1" dirty="0">
                <a:solidFill>
                  <a:srgbClr val="00B0F0"/>
                </a:solidFill>
              </a:rPr>
              <a:t>direct and indirect addressing</a:t>
            </a:r>
            <a:r>
              <a:rPr lang="en-IN" sz="2400" dirty="0">
                <a:solidFill>
                  <a:srgbClr val="00B0F0"/>
                </a:solidFill>
              </a:rPr>
              <a:t>.</a:t>
            </a:r>
          </a:p>
          <a:p>
            <a:endParaRPr lang="en-IN" dirty="0">
              <a:solidFill>
                <a:srgbClr val="00B0F0"/>
              </a:solidFill>
            </a:endParaRPr>
          </a:p>
        </p:txBody>
      </p:sp>
      <p:sp>
        <p:nvSpPr>
          <p:cNvPr id="4" name="Footer Placeholder 3"/>
          <p:cNvSpPr>
            <a:spLocks noGrp="1"/>
          </p:cNvSpPr>
          <p:nvPr>
            <p:ph type="ftr" sz="quarter" idx="11"/>
          </p:nvPr>
        </p:nvSpPr>
        <p:spPr/>
        <p:txBody>
          <a:bodyPr/>
          <a:lstStyle/>
          <a:p>
            <a:r>
              <a:rPr lang="en-US" smtClean="0"/>
              <a:t>Jain (Deemed-to-be University), Department of BCA</a:t>
            </a:r>
            <a:endParaRPr lang="en-IN"/>
          </a:p>
        </p:txBody>
      </p:sp>
      <p:sp>
        <p:nvSpPr>
          <p:cNvPr id="5" name="Slide Number Placeholder 4"/>
          <p:cNvSpPr>
            <a:spLocks noGrp="1"/>
          </p:cNvSpPr>
          <p:nvPr>
            <p:ph type="sldNum" sz="quarter" idx="12"/>
          </p:nvPr>
        </p:nvSpPr>
        <p:spPr/>
        <p:txBody>
          <a:bodyPr/>
          <a:lstStyle/>
          <a:p>
            <a:fld id="{6D993E8C-417D-409F-980C-1BF59389D040}" type="slidenum">
              <a:rPr lang="en-IN" smtClean="0"/>
              <a:t>7</a:t>
            </a:fld>
            <a:endParaRPr lang="en-IN"/>
          </a:p>
        </p:txBody>
      </p:sp>
    </p:spTree>
    <p:extLst>
      <p:ext uri="{BB962C8B-B14F-4D97-AF65-F5344CB8AC3E}">
        <p14:creationId xmlns:p14="http://schemas.microsoft.com/office/powerpoint/2010/main" val="3327808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295" y="624110"/>
            <a:ext cx="10282989" cy="691343"/>
          </a:xfrm>
        </p:spPr>
        <p:txBody>
          <a:bodyPr>
            <a:normAutofit/>
          </a:bodyPr>
          <a:lstStyle/>
          <a:p>
            <a:r>
              <a:rPr lang="en-IN" sz="2800" b="1" dirty="0"/>
              <a:t>Direct and Indirect Blocks in </a:t>
            </a:r>
            <a:r>
              <a:rPr lang="en-IN" sz="2800" b="1" dirty="0" smtClean="0"/>
              <a:t>Inode table of contents</a:t>
            </a:r>
            <a:endParaRPr lang="en-IN" sz="2800" b="1" dirty="0"/>
          </a:p>
        </p:txBody>
      </p:sp>
      <p:sp>
        <p:nvSpPr>
          <p:cNvPr id="3" name="Content Placeholder 2"/>
          <p:cNvSpPr>
            <a:spLocks noGrp="1"/>
          </p:cNvSpPr>
          <p:nvPr>
            <p:ph idx="1"/>
          </p:nvPr>
        </p:nvSpPr>
        <p:spPr>
          <a:xfrm>
            <a:off x="1074821" y="1251284"/>
            <a:ext cx="5582653" cy="4659938"/>
          </a:xfrm>
        </p:spPr>
        <p:txBody>
          <a:bodyPr>
            <a:normAutofit fontScale="92500" lnSpcReduction="10000"/>
          </a:bodyPr>
          <a:lstStyle/>
          <a:p>
            <a:r>
              <a:rPr lang="en-US" sz="2400" dirty="0">
                <a:solidFill>
                  <a:schemeClr val="tx1"/>
                </a:solidFill>
              </a:rPr>
              <a:t>The </a:t>
            </a:r>
            <a:r>
              <a:rPr lang="en-US" sz="2400" b="1" dirty="0">
                <a:solidFill>
                  <a:srgbClr val="00B0F0"/>
                </a:solidFill>
              </a:rPr>
              <a:t>first 10 entries </a:t>
            </a:r>
            <a:r>
              <a:rPr lang="en-US" sz="2400" dirty="0">
                <a:solidFill>
                  <a:schemeClr val="tx1"/>
                </a:solidFill>
              </a:rPr>
              <a:t>of the array are "direct addresses", meaning that they </a:t>
            </a:r>
            <a:r>
              <a:rPr lang="en-IN" sz="2400" dirty="0">
                <a:solidFill>
                  <a:schemeClr val="tx1"/>
                </a:solidFill>
              </a:rPr>
              <a:t>contain the numbers of disk blocks that contain real data. </a:t>
            </a:r>
            <a:endParaRPr lang="en-IN" sz="2400" dirty="0" smtClean="0">
              <a:solidFill>
                <a:schemeClr val="tx1"/>
              </a:solidFill>
            </a:endParaRPr>
          </a:p>
          <a:p>
            <a:r>
              <a:rPr lang="en-US" sz="2400" dirty="0" smtClean="0">
                <a:solidFill>
                  <a:schemeClr val="tx1"/>
                </a:solidFill>
              </a:rPr>
              <a:t>The </a:t>
            </a:r>
            <a:r>
              <a:rPr lang="en-US" sz="2400" b="1" dirty="0">
                <a:solidFill>
                  <a:srgbClr val="00B0F0"/>
                </a:solidFill>
              </a:rPr>
              <a:t>11th entry </a:t>
            </a:r>
            <a:r>
              <a:rPr lang="en-US" sz="2400" dirty="0">
                <a:solidFill>
                  <a:schemeClr val="tx1"/>
                </a:solidFill>
              </a:rPr>
              <a:t>is "single indirect", it stores the block number of the block which has "direct addresses". </a:t>
            </a:r>
            <a:endParaRPr lang="en-US" sz="2400" dirty="0" smtClean="0">
              <a:solidFill>
                <a:schemeClr val="tx1"/>
              </a:solidFill>
            </a:endParaRPr>
          </a:p>
          <a:p>
            <a:r>
              <a:rPr lang="en-US" sz="2400" dirty="0" smtClean="0">
                <a:solidFill>
                  <a:schemeClr val="tx1"/>
                </a:solidFill>
              </a:rPr>
              <a:t>The </a:t>
            </a:r>
            <a:r>
              <a:rPr lang="en-US" sz="2400" b="1" dirty="0">
                <a:solidFill>
                  <a:srgbClr val="00B0F0"/>
                </a:solidFill>
              </a:rPr>
              <a:t>12th entry</a:t>
            </a:r>
            <a:r>
              <a:rPr lang="en-US" sz="2400" dirty="0">
                <a:solidFill>
                  <a:srgbClr val="00B0F0"/>
                </a:solidFill>
              </a:rPr>
              <a:t> </a:t>
            </a:r>
            <a:r>
              <a:rPr lang="en-US" sz="2400" dirty="0">
                <a:solidFill>
                  <a:schemeClr val="tx1"/>
                </a:solidFill>
              </a:rPr>
              <a:t>is "double indirect", it stores block number of a "single indirect" block</a:t>
            </a:r>
            <a:r>
              <a:rPr lang="en-US" sz="2400" dirty="0" smtClean="0">
                <a:solidFill>
                  <a:schemeClr val="tx1"/>
                </a:solidFill>
              </a:rPr>
              <a:t>.</a:t>
            </a:r>
          </a:p>
          <a:p>
            <a:r>
              <a:rPr lang="en-US" sz="2400" dirty="0" smtClean="0">
                <a:solidFill>
                  <a:schemeClr val="tx1"/>
                </a:solidFill>
              </a:rPr>
              <a:t>The </a:t>
            </a:r>
            <a:r>
              <a:rPr lang="en-US" sz="2400" b="1" dirty="0">
                <a:solidFill>
                  <a:srgbClr val="00B0F0"/>
                </a:solidFill>
              </a:rPr>
              <a:t>13th entry </a:t>
            </a:r>
            <a:r>
              <a:rPr lang="en-US" sz="2400" dirty="0">
                <a:solidFill>
                  <a:schemeClr val="tx1"/>
                </a:solidFill>
              </a:rPr>
              <a:t>is "triple indirect", it stores block number of a "double indirect" block</a:t>
            </a:r>
            <a:r>
              <a:rPr lang="en-US" sz="2400" dirty="0" smtClean="0">
                <a:solidFill>
                  <a:schemeClr val="tx1"/>
                </a:solidFill>
              </a:rPr>
              <a:t>.</a:t>
            </a:r>
          </a:p>
          <a:p>
            <a:r>
              <a:rPr lang="en-US" sz="2400" dirty="0" smtClean="0">
                <a:solidFill>
                  <a:schemeClr val="tx1"/>
                </a:solidFill>
              </a:rPr>
              <a:t>This </a:t>
            </a:r>
            <a:r>
              <a:rPr lang="en-US" sz="2400" dirty="0">
                <a:solidFill>
                  <a:schemeClr val="tx1"/>
                </a:solidFill>
              </a:rPr>
              <a:t>strategy can be extended to "quadruple" or "quintuple" indirect addressing.</a:t>
            </a:r>
            <a:endParaRPr lang="en-IN" sz="2400" dirty="0">
              <a:solidFill>
                <a:schemeClr val="tx1"/>
              </a:solidFill>
            </a:endParaRPr>
          </a:p>
          <a:p>
            <a:endParaRPr lang="en-IN" dirty="0"/>
          </a:p>
        </p:txBody>
      </p:sp>
      <p:sp>
        <p:nvSpPr>
          <p:cNvPr id="4" name="Footer Placeholder 3"/>
          <p:cNvSpPr>
            <a:spLocks noGrp="1"/>
          </p:cNvSpPr>
          <p:nvPr>
            <p:ph type="ftr" sz="quarter" idx="11"/>
          </p:nvPr>
        </p:nvSpPr>
        <p:spPr/>
        <p:txBody>
          <a:bodyPr/>
          <a:lstStyle/>
          <a:p>
            <a:r>
              <a:rPr lang="en-US" smtClean="0"/>
              <a:t>Jain (Deemed-to-be University), Department of BCA</a:t>
            </a:r>
            <a:endParaRPr lang="en-IN"/>
          </a:p>
        </p:txBody>
      </p:sp>
      <p:sp>
        <p:nvSpPr>
          <p:cNvPr id="5" name="Slide Number Placeholder 4"/>
          <p:cNvSpPr>
            <a:spLocks noGrp="1"/>
          </p:cNvSpPr>
          <p:nvPr>
            <p:ph type="sldNum" sz="quarter" idx="12"/>
          </p:nvPr>
        </p:nvSpPr>
        <p:spPr/>
        <p:txBody>
          <a:bodyPr/>
          <a:lstStyle/>
          <a:p>
            <a:fld id="{6D993E8C-417D-409F-980C-1BF59389D040}" type="slidenum">
              <a:rPr lang="en-IN" smtClean="0"/>
              <a:t>8</a:t>
            </a:fld>
            <a:endParaRPr lang="en-IN"/>
          </a:p>
        </p:txBody>
      </p:sp>
      <p:pic>
        <p:nvPicPr>
          <p:cNvPr id="6" name="Picture 5" descr="Direct and indirect blocks in Inode"/>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976" t="2095" r="2678"/>
          <a:stretch/>
        </p:blipFill>
        <p:spPr bwMode="auto">
          <a:xfrm>
            <a:off x="6753726" y="1026695"/>
            <a:ext cx="5293895" cy="5358063"/>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939008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379" y="624110"/>
            <a:ext cx="9836233" cy="643216"/>
          </a:xfrm>
        </p:spPr>
        <p:txBody>
          <a:bodyPr/>
          <a:lstStyle/>
          <a:p>
            <a:r>
              <a:rPr lang="en-IN" b="1" dirty="0" smtClean="0"/>
              <a:t>File Size</a:t>
            </a:r>
            <a:endParaRPr lang="en-IN" b="1" dirty="0"/>
          </a:p>
        </p:txBody>
      </p:sp>
      <p:sp>
        <p:nvSpPr>
          <p:cNvPr id="3" name="Content Placeholder 2"/>
          <p:cNvSpPr>
            <a:spLocks noGrp="1"/>
          </p:cNvSpPr>
          <p:nvPr>
            <p:ph idx="1"/>
          </p:nvPr>
        </p:nvSpPr>
        <p:spPr>
          <a:xfrm>
            <a:off x="1347537" y="1219199"/>
            <a:ext cx="10619874" cy="4940969"/>
          </a:xfrm>
        </p:spPr>
        <p:txBody>
          <a:bodyPr>
            <a:normAutofit fontScale="92500"/>
          </a:bodyPr>
          <a:lstStyle/>
          <a:p>
            <a:r>
              <a:rPr lang="en-IN" sz="2400" dirty="0">
                <a:solidFill>
                  <a:schemeClr val="tx1"/>
                </a:solidFill>
              </a:rPr>
              <a:t>Assume that a logical block on the file system holds 1K bytes and that a block number is addressable by a 32 bit (4 byte) integer. Then a block can hold up to 256 block numbers</a:t>
            </a:r>
            <a:r>
              <a:rPr lang="en-US" sz="2400" dirty="0" smtClean="0">
                <a:solidFill>
                  <a:schemeClr val="tx1"/>
                </a:solidFill>
              </a:rPr>
              <a:t>.</a:t>
            </a:r>
            <a:r>
              <a:rPr lang="en-US" sz="2400" dirty="0" smtClean="0">
                <a:solidFill>
                  <a:schemeClr val="tx1"/>
                </a:solidFill>
              </a:rPr>
              <a:t> </a:t>
            </a:r>
            <a:endParaRPr lang="en-US" sz="2400" dirty="0" smtClean="0">
              <a:solidFill>
                <a:schemeClr val="tx1"/>
              </a:solidFill>
            </a:endParaRPr>
          </a:p>
          <a:p>
            <a:r>
              <a:rPr lang="en-US" sz="2400" dirty="0" smtClean="0">
                <a:solidFill>
                  <a:schemeClr val="tx1"/>
                </a:solidFill>
              </a:rPr>
              <a:t>The </a:t>
            </a:r>
            <a:r>
              <a:rPr lang="en-US" sz="2400" dirty="0">
                <a:solidFill>
                  <a:schemeClr val="tx1"/>
                </a:solidFill>
              </a:rPr>
              <a:t>maximum file size with 13 member data array is: </a:t>
            </a:r>
            <a:r>
              <a:rPr lang="en-IN" sz="2400" b="1" dirty="0">
                <a:solidFill>
                  <a:srgbClr val="00B0F0"/>
                </a:solidFill>
              </a:rPr>
              <a:t>The maximum number of bytes that could be held in a file is calculated at well over 16 gigabytes</a:t>
            </a:r>
            <a:r>
              <a:rPr lang="en-IN" sz="2400" dirty="0">
                <a:solidFill>
                  <a:schemeClr val="tx1"/>
                </a:solidFill>
              </a:rPr>
              <a:t>, using 10 direct blocks and 1 single indirect, 1 double indirect, and 1 triple indirect block in the inode.</a:t>
            </a:r>
          </a:p>
          <a:p>
            <a:pPr marL="0" indent="0">
              <a:buNone/>
            </a:pPr>
            <a:r>
              <a:rPr lang="en-US" sz="2400" dirty="0">
                <a:solidFill>
                  <a:schemeClr val="tx1"/>
                </a:solidFill>
              </a:rPr>
              <a:t> </a:t>
            </a:r>
            <a:endParaRPr lang="en-IN" sz="2400" dirty="0">
              <a:solidFill>
                <a:schemeClr val="tx1"/>
              </a:solidFill>
            </a:endParaRPr>
          </a:p>
          <a:p>
            <a:r>
              <a:rPr lang="en-US" sz="2400" dirty="0">
                <a:solidFill>
                  <a:schemeClr val="tx1"/>
                </a:solidFill>
              </a:rPr>
              <a:t>10 direct blocks with 1K bytes each =                           10K bytes</a:t>
            </a:r>
            <a:endParaRPr lang="en-IN" sz="2400" dirty="0">
              <a:solidFill>
                <a:schemeClr val="tx1"/>
              </a:solidFill>
            </a:endParaRPr>
          </a:p>
          <a:p>
            <a:r>
              <a:rPr lang="en-US" sz="2400" dirty="0">
                <a:solidFill>
                  <a:schemeClr val="tx1"/>
                </a:solidFill>
              </a:rPr>
              <a:t>1 indirect block with 256 direct blocks =                       256K bytes</a:t>
            </a:r>
            <a:endParaRPr lang="en-IN" sz="2400" dirty="0">
              <a:solidFill>
                <a:schemeClr val="tx1"/>
              </a:solidFill>
            </a:endParaRPr>
          </a:p>
          <a:p>
            <a:r>
              <a:rPr lang="en-US" sz="2400" dirty="0">
                <a:solidFill>
                  <a:schemeClr val="tx1"/>
                </a:solidFill>
              </a:rPr>
              <a:t>1 double indirect block with 256 indirect blocks =          64M </a:t>
            </a:r>
            <a:r>
              <a:rPr lang="en-US" sz="2400" dirty="0" smtClean="0">
                <a:solidFill>
                  <a:schemeClr val="tx1"/>
                </a:solidFill>
              </a:rPr>
              <a:t>bytes  </a:t>
            </a:r>
            <a:r>
              <a:rPr lang="en-US" sz="1700" dirty="0" smtClean="0">
                <a:solidFill>
                  <a:srgbClr val="7030A0"/>
                </a:solidFill>
              </a:rPr>
              <a:t>(i.e. 256 *256 = 65536)</a:t>
            </a:r>
            <a:endParaRPr lang="en-IN" sz="1700" dirty="0">
              <a:solidFill>
                <a:srgbClr val="7030A0"/>
              </a:solidFill>
            </a:endParaRPr>
          </a:p>
          <a:p>
            <a:r>
              <a:rPr lang="en-US" sz="2400" dirty="0">
                <a:solidFill>
                  <a:schemeClr val="tx1"/>
                </a:solidFill>
              </a:rPr>
              <a:t>1 triple indirect block with 256 double indirect blocks = 16G </a:t>
            </a:r>
            <a:r>
              <a:rPr lang="en-US" sz="2400" dirty="0" smtClean="0">
                <a:solidFill>
                  <a:schemeClr val="tx1"/>
                </a:solidFill>
              </a:rPr>
              <a:t>bytes  </a:t>
            </a:r>
            <a:r>
              <a:rPr lang="en-US" sz="1700" dirty="0" smtClean="0">
                <a:solidFill>
                  <a:srgbClr val="7030A0"/>
                </a:solidFill>
              </a:rPr>
              <a:t>(i.e. 256*256*256=16777216)</a:t>
            </a:r>
            <a:endParaRPr lang="en-IN" sz="1700" dirty="0">
              <a:solidFill>
                <a:srgbClr val="7030A0"/>
              </a:solidFill>
            </a:endParaRPr>
          </a:p>
          <a:p>
            <a:endParaRPr lang="en-IN" dirty="0"/>
          </a:p>
        </p:txBody>
      </p:sp>
      <p:sp>
        <p:nvSpPr>
          <p:cNvPr id="4" name="Footer Placeholder 3"/>
          <p:cNvSpPr>
            <a:spLocks noGrp="1"/>
          </p:cNvSpPr>
          <p:nvPr>
            <p:ph type="ftr" sz="quarter" idx="11"/>
          </p:nvPr>
        </p:nvSpPr>
        <p:spPr/>
        <p:txBody>
          <a:bodyPr/>
          <a:lstStyle/>
          <a:p>
            <a:r>
              <a:rPr lang="en-US" smtClean="0"/>
              <a:t>Jain (Deemed-to-be University), Department of BCA</a:t>
            </a:r>
            <a:endParaRPr lang="en-IN"/>
          </a:p>
        </p:txBody>
      </p:sp>
      <p:sp>
        <p:nvSpPr>
          <p:cNvPr id="5" name="Slide Number Placeholder 4"/>
          <p:cNvSpPr>
            <a:spLocks noGrp="1"/>
          </p:cNvSpPr>
          <p:nvPr>
            <p:ph type="sldNum" sz="quarter" idx="12"/>
          </p:nvPr>
        </p:nvSpPr>
        <p:spPr/>
        <p:txBody>
          <a:bodyPr/>
          <a:lstStyle/>
          <a:p>
            <a:fld id="{6D993E8C-417D-409F-980C-1BF59389D040}" type="slidenum">
              <a:rPr lang="en-IN" smtClean="0"/>
              <a:t>9</a:t>
            </a:fld>
            <a:endParaRPr lang="en-IN"/>
          </a:p>
        </p:txBody>
      </p:sp>
    </p:spTree>
    <p:extLst>
      <p:ext uri="{BB962C8B-B14F-4D97-AF65-F5344CB8AC3E}">
        <p14:creationId xmlns:p14="http://schemas.microsoft.com/office/powerpoint/2010/main" val="279682532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3953</TotalTime>
  <Words>1290</Words>
  <Application>Microsoft Office PowerPoint</Application>
  <PresentationFormat>Custom</PresentationFormat>
  <Paragraphs>100</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Theme1</vt:lpstr>
      <vt:lpstr>Custom Design</vt:lpstr>
      <vt:lpstr>School of Computer Science &amp; IT  Department of BCA</vt:lpstr>
      <vt:lpstr>Session -1</vt:lpstr>
      <vt:lpstr>Understanding Inode</vt:lpstr>
      <vt:lpstr>Disk Inode</vt:lpstr>
      <vt:lpstr>In-core Inode</vt:lpstr>
      <vt:lpstr>Structure of a Regular File</vt:lpstr>
      <vt:lpstr>Disk address in inode</vt:lpstr>
      <vt:lpstr>Direct and Indirect Blocks in Inode table of contents</vt:lpstr>
      <vt:lpstr>File Size</vt:lpstr>
      <vt:lpstr>Converting Logical Byte Offset of a File to a Physical Disk Block</vt:lpstr>
      <vt:lpstr>Illustrations</vt:lpstr>
      <vt:lpstr> THANK YOU  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M Dutta</dc:creator>
  <cp:lastModifiedBy>A C Ojha</cp:lastModifiedBy>
  <cp:revision>572</cp:revision>
  <dcterms:created xsi:type="dcterms:W3CDTF">2020-04-29T14:56:43Z</dcterms:created>
  <dcterms:modified xsi:type="dcterms:W3CDTF">2020-10-03T01:51:58Z</dcterms:modified>
</cp:coreProperties>
</file>