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0"/>
  </p:notesMasterIdLst>
  <p:sldIdLst>
    <p:sldId id="399" r:id="rId3"/>
    <p:sldId id="400" r:id="rId4"/>
    <p:sldId id="401" r:id="rId5"/>
    <p:sldId id="410" r:id="rId6"/>
    <p:sldId id="412" r:id="rId7"/>
    <p:sldId id="406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:p15="http://schemas.microsoft.com/office/powerpoint/2012/main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IT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2: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UNIX File System</a:t>
            </a:r>
          </a:p>
          <a:p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Session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Directories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Conversion of path name to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Inode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Number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54" y="624110"/>
            <a:ext cx="4620126" cy="5950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074" y="1219201"/>
            <a:ext cx="10716126" cy="498909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A directory is a file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It gives hierarchical structure to the file system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Play an important role in conversion of a file name to an </a:t>
            </a:r>
            <a:r>
              <a:rPr lang="en-IN" sz="2400" dirty="0" err="1">
                <a:solidFill>
                  <a:schemeClr val="tx1"/>
                </a:solidFill>
              </a:rPr>
              <a:t>inode</a:t>
            </a:r>
            <a:r>
              <a:rPr lang="en-IN" sz="2400" dirty="0">
                <a:solidFill>
                  <a:schemeClr val="tx1"/>
                </a:solidFill>
              </a:rPr>
              <a:t> number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Its data is a sequence of entries, each consisting of an </a:t>
            </a:r>
            <a:r>
              <a:rPr lang="en-IN" sz="2400" dirty="0" err="1">
                <a:solidFill>
                  <a:schemeClr val="tx1"/>
                </a:solidFill>
              </a:rPr>
              <a:t>inode</a:t>
            </a:r>
            <a:r>
              <a:rPr lang="en-IN" sz="2400" dirty="0">
                <a:solidFill>
                  <a:schemeClr val="tx1"/>
                </a:solidFill>
              </a:rPr>
              <a:t> number and the name of a file (or subdirectory) contained in the directory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A path name is a null terminated character string divided into separate components by the slash ("/") character. 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Each component except the last must be the name of a directory, but the last component may be a non-directory file. 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UNIX System V restricts 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a maximum of 14 characters for a component name</a:t>
            </a:r>
            <a:r>
              <a:rPr lang="en-IN" sz="2200" dirty="0">
                <a:solidFill>
                  <a:schemeClr val="tx1"/>
                </a:solidFill>
              </a:rPr>
              <a:t>;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a 2 byte entry for the </a:t>
            </a:r>
            <a:r>
              <a:rPr lang="en-IN" sz="2400" dirty="0" err="1">
                <a:solidFill>
                  <a:schemeClr val="tx1"/>
                </a:solidFill>
              </a:rPr>
              <a:t>inode</a:t>
            </a:r>
            <a:r>
              <a:rPr lang="en-IN" sz="2400" dirty="0">
                <a:solidFill>
                  <a:schemeClr val="tx1"/>
                </a:solidFill>
              </a:rPr>
              <a:t> number,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size of a directory entry is 16 bytes.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47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32" y="1155032"/>
            <a:ext cx="7090609" cy="5053263"/>
          </a:xfrm>
        </p:spPr>
        <p:txBody>
          <a:bodyPr>
            <a:normAutofit fontScale="77500" lnSpcReduction="20000"/>
          </a:bodyPr>
          <a:lstStyle/>
          <a:p>
            <a:r>
              <a:rPr lang="en-IN" sz="2300" dirty="0">
                <a:solidFill>
                  <a:schemeClr val="tx1"/>
                </a:solidFill>
              </a:rPr>
              <a:t>Every directory contains the file names </a:t>
            </a:r>
            <a:r>
              <a:rPr lang="en-IN" sz="2300" dirty="0">
                <a:solidFill>
                  <a:srgbClr val="FF0000"/>
                </a:solidFill>
              </a:rPr>
              <a:t>dot and dot-dot </a:t>
            </a:r>
            <a:r>
              <a:rPr lang="en-IN" sz="2300" dirty="0">
                <a:solidFill>
                  <a:schemeClr val="tx1"/>
                </a:solidFill>
              </a:rPr>
              <a:t>("." and "..") whose </a:t>
            </a:r>
            <a:r>
              <a:rPr lang="en-IN" sz="2300" dirty="0" err="1">
                <a:solidFill>
                  <a:schemeClr val="tx1"/>
                </a:solidFill>
              </a:rPr>
              <a:t>inode</a:t>
            </a:r>
            <a:r>
              <a:rPr lang="en-IN" sz="2300" dirty="0">
                <a:solidFill>
                  <a:schemeClr val="tx1"/>
                </a:solidFill>
              </a:rPr>
              <a:t> numbers are those of the directory and its parent directory, respectively.</a:t>
            </a:r>
          </a:p>
          <a:p>
            <a:r>
              <a:rPr lang="en-IN" sz="2300" dirty="0">
                <a:solidFill>
                  <a:schemeClr val="tx1"/>
                </a:solidFill>
              </a:rPr>
              <a:t>Directory entries may be </a:t>
            </a:r>
            <a:r>
              <a:rPr lang="en-IN" sz="2300" dirty="0">
                <a:solidFill>
                  <a:srgbClr val="FF0000"/>
                </a:solidFill>
              </a:rPr>
              <a:t>empty</a:t>
            </a:r>
            <a:r>
              <a:rPr lang="en-IN" sz="2300" dirty="0">
                <a:solidFill>
                  <a:schemeClr val="tx1"/>
                </a:solidFill>
              </a:rPr>
              <a:t>, indicated by an </a:t>
            </a:r>
            <a:r>
              <a:rPr lang="en-IN" sz="2300" dirty="0" err="1">
                <a:solidFill>
                  <a:schemeClr val="tx1"/>
                </a:solidFill>
              </a:rPr>
              <a:t>inode</a:t>
            </a:r>
            <a:r>
              <a:rPr lang="en-IN" sz="2300" dirty="0">
                <a:solidFill>
                  <a:schemeClr val="tx1"/>
                </a:solidFill>
              </a:rPr>
              <a:t> number of 0.(i.e. deleted files).</a:t>
            </a:r>
          </a:p>
          <a:p>
            <a:r>
              <a:rPr lang="en-IN" sz="2300" dirty="0">
                <a:solidFill>
                  <a:schemeClr val="tx1"/>
                </a:solidFill>
              </a:rPr>
              <a:t>The </a:t>
            </a:r>
            <a:r>
              <a:rPr lang="en-IN" sz="2300" dirty="0">
                <a:solidFill>
                  <a:srgbClr val="FF0000"/>
                </a:solidFill>
              </a:rPr>
              <a:t>kernel</a:t>
            </a:r>
            <a:r>
              <a:rPr lang="en-IN" sz="2300" dirty="0">
                <a:solidFill>
                  <a:schemeClr val="tx1"/>
                </a:solidFill>
              </a:rPr>
              <a:t> </a:t>
            </a:r>
            <a:r>
              <a:rPr lang="en-IN" sz="2300" dirty="0">
                <a:solidFill>
                  <a:srgbClr val="FF0000"/>
                </a:solidFill>
              </a:rPr>
              <a:t>stores data </a:t>
            </a:r>
            <a:r>
              <a:rPr lang="en-IN" sz="2300" dirty="0">
                <a:solidFill>
                  <a:schemeClr val="tx1"/>
                </a:solidFill>
              </a:rPr>
              <a:t>for a directory just as it stores data for an ordinary file, using the </a:t>
            </a:r>
            <a:r>
              <a:rPr lang="en-IN" sz="2300" dirty="0" err="1">
                <a:solidFill>
                  <a:schemeClr val="tx1"/>
                </a:solidFill>
              </a:rPr>
              <a:t>inode</a:t>
            </a:r>
            <a:r>
              <a:rPr lang="en-IN" sz="2300" dirty="0">
                <a:solidFill>
                  <a:schemeClr val="tx1"/>
                </a:solidFill>
              </a:rPr>
              <a:t> structure and levels of direct and indirect blocks. </a:t>
            </a:r>
          </a:p>
          <a:p>
            <a:r>
              <a:rPr lang="en-IN" sz="2300" dirty="0">
                <a:solidFill>
                  <a:schemeClr val="tx1"/>
                </a:solidFill>
              </a:rPr>
              <a:t>Processes may read directories in the same way they read regular files, but the </a:t>
            </a:r>
            <a:r>
              <a:rPr lang="en-IN" sz="2300" dirty="0">
                <a:solidFill>
                  <a:srgbClr val="FF0000"/>
                </a:solidFill>
              </a:rPr>
              <a:t>kernel reserves exclusive right to write a directory </a:t>
            </a:r>
            <a:r>
              <a:rPr lang="en-IN" sz="2300" dirty="0">
                <a:solidFill>
                  <a:schemeClr val="tx1"/>
                </a:solidFill>
              </a:rPr>
              <a:t>(via system calls), thus ensuring its correct structure. </a:t>
            </a:r>
          </a:p>
          <a:p>
            <a:r>
              <a:rPr lang="en-IN" sz="2300" dirty="0">
                <a:solidFill>
                  <a:schemeClr val="tx1"/>
                </a:solidFill>
              </a:rPr>
              <a:t>The access permissions of a directory have the following meaning: </a:t>
            </a:r>
          </a:p>
          <a:p>
            <a:pPr lvl="1"/>
            <a:r>
              <a:rPr lang="en-IN" sz="2300" dirty="0">
                <a:solidFill>
                  <a:srgbClr val="FF0000"/>
                </a:solidFill>
              </a:rPr>
              <a:t>read</a:t>
            </a:r>
            <a:r>
              <a:rPr lang="en-IN" sz="2300" dirty="0">
                <a:solidFill>
                  <a:schemeClr val="tx1"/>
                </a:solidFill>
              </a:rPr>
              <a:t> permission on a directory allows a process to read a directory; </a:t>
            </a:r>
          </a:p>
          <a:p>
            <a:pPr lvl="1"/>
            <a:r>
              <a:rPr lang="en-IN" sz="2300" dirty="0">
                <a:solidFill>
                  <a:srgbClr val="FF0000"/>
                </a:solidFill>
              </a:rPr>
              <a:t>write</a:t>
            </a:r>
            <a:r>
              <a:rPr lang="en-IN" sz="2300" dirty="0">
                <a:solidFill>
                  <a:schemeClr val="tx1"/>
                </a:solidFill>
              </a:rPr>
              <a:t> permission allows a process to create new directory entries or remove old ones, thereby altering the contents of the directory; </a:t>
            </a:r>
          </a:p>
          <a:p>
            <a:pPr lvl="1"/>
            <a:r>
              <a:rPr lang="en-IN" sz="2300" dirty="0">
                <a:solidFill>
                  <a:srgbClr val="FF0000"/>
                </a:solidFill>
              </a:rPr>
              <a:t>execute</a:t>
            </a:r>
            <a:r>
              <a:rPr lang="en-IN" sz="2300" dirty="0">
                <a:solidFill>
                  <a:schemeClr val="tx1"/>
                </a:solidFill>
              </a:rPr>
              <a:t> permission allows a process to search the directory for a file name.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41" y="701842"/>
            <a:ext cx="4170947" cy="46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768004" y="332510"/>
            <a:ext cx="251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Directory Entry for /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5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53" y="624110"/>
            <a:ext cx="9884359" cy="69134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Conversion of Path Name to an </a:t>
            </a:r>
            <a:r>
              <a:rPr lang="en-IN" b="1" dirty="0" err="1"/>
              <a:t>Inode</a:t>
            </a:r>
            <a:r>
              <a:rPr lang="en-IN" b="1" dirty="0"/>
              <a:t> Number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822" y="1347537"/>
            <a:ext cx="7539789" cy="5021179"/>
          </a:xfrm>
        </p:spPr>
        <p:txBody>
          <a:bodyPr>
            <a:noAutofit/>
          </a:bodyPr>
          <a:lstStyle/>
          <a:p>
            <a:r>
              <a:rPr lang="en-IN" sz="2200" dirty="0">
                <a:solidFill>
                  <a:schemeClr val="tx1"/>
                </a:solidFill>
              </a:rPr>
              <a:t>The initial access to a file is by its path name, as in the open, </a:t>
            </a:r>
            <a:r>
              <a:rPr lang="en-IN" sz="2200" dirty="0" err="1">
                <a:solidFill>
                  <a:schemeClr val="tx1"/>
                </a:solidFill>
              </a:rPr>
              <a:t>chdir</a:t>
            </a:r>
            <a:r>
              <a:rPr lang="en-IN" sz="2200" dirty="0">
                <a:solidFill>
                  <a:schemeClr val="tx1"/>
                </a:solidFill>
              </a:rPr>
              <a:t> (change directory), or link system calls.</a:t>
            </a:r>
          </a:p>
          <a:p>
            <a:r>
              <a:rPr lang="en-IN" sz="2200" dirty="0">
                <a:solidFill>
                  <a:schemeClr val="tx1"/>
                </a:solidFill>
              </a:rPr>
              <a:t>Because the kernel works internally with </a:t>
            </a:r>
            <a:r>
              <a:rPr lang="en-IN" sz="2200" dirty="0" err="1">
                <a:solidFill>
                  <a:schemeClr val="tx1"/>
                </a:solidFill>
              </a:rPr>
              <a:t>inodes</a:t>
            </a:r>
            <a:r>
              <a:rPr lang="en-IN" sz="2200" dirty="0">
                <a:solidFill>
                  <a:schemeClr val="tx1"/>
                </a:solidFill>
              </a:rPr>
              <a:t> rather than with path names, it converts the path names to </a:t>
            </a:r>
            <a:r>
              <a:rPr lang="en-IN" sz="2200" dirty="0" err="1">
                <a:solidFill>
                  <a:schemeClr val="tx1"/>
                </a:solidFill>
              </a:rPr>
              <a:t>inodes</a:t>
            </a:r>
            <a:r>
              <a:rPr lang="en-IN" sz="2200" dirty="0">
                <a:solidFill>
                  <a:schemeClr val="tx1"/>
                </a:solidFill>
              </a:rPr>
              <a:t> to access files.</a:t>
            </a:r>
          </a:p>
          <a:p>
            <a:r>
              <a:rPr lang="en-IN" sz="2200" dirty="0">
                <a:solidFill>
                  <a:schemeClr val="tx1"/>
                </a:solidFill>
              </a:rPr>
              <a:t>The algorithm </a:t>
            </a:r>
            <a:r>
              <a:rPr lang="en-IN" sz="2200" dirty="0" err="1">
                <a:solidFill>
                  <a:srgbClr val="FF0000"/>
                </a:solidFill>
              </a:rPr>
              <a:t>namei</a:t>
            </a:r>
            <a:r>
              <a:rPr lang="en-IN" sz="2200" dirty="0">
                <a:solidFill>
                  <a:srgbClr val="FF0000"/>
                </a:solidFill>
              </a:rPr>
              <a:t> </a:t>
            </a:r>
            <a:r>
              <a:rPr lang="en-IN" sz="2200" dirty="0">
                <a:solidFill>
                  <a:schemeClr val="tx1"/>
                </a:solidFill>
              </a:rPr>
              <a:t>parses the path name one component at a time, converting each component into an </a:t>
            </a:r>
            <a:r>
              <a:rPr lang="en-IN" sz="2200" dirty="0" err="1">
                <a:solidFill>
                  <a:schemeClr val="tx1"/>
                </a:solidFill>
              </a:rPr>
              <a:t>inode</a:t>
            </a:r>
            <a:r>
              <a:rPr lang="en-IN" sz="2200" dirty="0">
                <a:solidFill>
                  <a:schemeClr val="tx1"/>
                </a:solidFill>
              </a:rPr>
              <a:t> based on its name and the directory being searched, and eventually returns the </a:t>
            </a:r>
            <a:r>
              <a:rPr lang="en-IN" sz="2200" dirty="0" err="1">
                <a:solidFill>
                  <a:schemeClr val="tx1"/>
                </a:solidFill>
              </a:rPr>
              <a:t>inode</a:t>
            </a:r>
            <a:r>
              <a:rPr lang="en-IN" sz="2200" dirty="0">
                <a:solidFill>
                  <a:schemeClr val="tx1"/>
                </a:solidFill>
              </a:rPr>
              <a:t> of the input path name.</a:t>
            </a:r>
          </a:p>
          <a:p>
            <a:r>
              <a:rPr lang="en-IN" sz="2200" dirty="0">
                <a:solidFill>
                  <a:schemeClr val="tx1"/>
                </a:solidFill>
              </a:rPr>
              <a:t>All path name searches start from the current directory of the process unless the path name starts with the slash (‘/’) character, signifying that the search should start from the root directory.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90" y="1373356"/>
            <a:ext cx="3331957" cy="2332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59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506" y="207015"/>
            <a:ext cx="9432758" cy="418627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Algorithm: </a:t>
            </a:r>
            <a:r>
              <a:rPr lang="en-IN" sz="2800" b="1" dirty="0" err="1">
                <a:solidFill>
                  <a:schemeClr val="tx1"/>
                </a:solidFill>
              </a:rPr>
              <a:t>namei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406590" y="19418"/>
            <a:ext cx="4785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 working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is used for the intermediate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the path.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40042" y="673769"/>
            <a:ext cx="10299032" cy="58874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Input: path name; Output: </a:t>
            </a:r>
            <a:r>
              <a:rPr lang="en-US" dirty="0" err="1">
                <a:solidFill>
                  <a:srgbClr val="0070C0"/>
                </a:solidFill>
              </a:rPr>
              <a:t>inode</a:t>
            </a:r>
            <a:r>
              <a:rPr lang="en-US" dirty="0">
                <a:solidFill>
                  <a:srgbClr val="0070C0"/>
                </a:solidFill>
              </a:rPr>
              <a:t> number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if (path name starts with root)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working </a:t>
            </a:r>
            <a:r>
              <a:rPr lang="en-US" sz="1800" dirty="0" err="1">
                <a:solidFill>
                  <a:schemeClr val="tx1"/>
                </a:solidFill>
              </a:rPr>
              <a:t>inode</a:t>
            </a:r>
            <a:r>
              <a:rPr lang="en-US" sz="1800" dirty="0">
                <a:solidFill>
                  <a:schemeClr val="tx1"/>
                </a:solidFill>
              </a:rPr>
              <a:t> = root </a:t>
            </a:r>
            <a:r>
              <a:rPr lang="en-US" sz="1800" dirty="0" err="1">
                <a:solidFill>
                  <a:schemeClr val="tx1"/>
                </a:solidFill>
              </a:rPr>
              <a:t>inode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working </a:t>
            </a:r>
            <a:r>
              <a:rPr lang="en-US" sz="1800" dirty="0" err="1">
                <a:solidFill>
                  <a:schemeClr val="tx1"/>
                </a:solidFill>
              </a:rPr>
              <a:t>inode</a:t>
            </a:r>
            <a:r>
              <a:rPr lang="en-US" sz="1800" dirty="0">
                <a:solidFill>
                  <a:schemeClr val="tx1"/>
                </a:solidFill>
              </a:rPr>
              <a:t> = current directory </a:t>
            </a:r>
            <a:r>
              <a:rPr lang="en-US" sz="1800" dirty="0" err="1">
                <a:solidFill>
                  <a:schemeClr val="tx1"/>
                </a:solidFill>
              </a:rPr>
              <a:t>inode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while (there is more </a:t>
            </a:r>
            <a:r>
              <a:rPr lang="en-US">
                <a:solidFill>
                  <a:schemeClr val="tx1"/>
                </a:solidFill>
              </a:rPr>
              <a:t>component in path </a:t>
            </a:r>
            <a:r>
              <a:rPr lang="en-US" dirty="0">
                <a:solidFill>
                  <a:schemeClr val="tx1"/>
                </a:solidFill>
              </a:rPr>
              <a:t>name)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read next component from input </a:t>
            </a:r>
            <a:r>
              <a:rPr lang="en-IN" sz="1800" dirty="0">
                <a:solidFill>
                  <a:schemeClr val="tx1"/>
                </a:solidFill>
              </a:rPr>
              <a:t>and verifies that working </a:t>
            </a:r>
            <a:r>
              <a:rPr lang="en-IN" sz="1800" dirty="0" err="1">
                <a:solidFill>
                  <a:schemeClr val="tx1"/>
                </a:solidFill>
              </a:rPr>
              <a:t>inode</a:t>
            </a:r>
            <a:r>
              <a:rPr lang="en-IN" sz="1800" dirty="0">
                <a:solidFill>
                  <a:schemeClr val="tx1"/>
                </a:solidFill>
              </a:rPr>
              <a:t> is of directory, access permissions OK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chemeClr val="tx1"/>
                </a:solidFill>
              </a:rPr>
              <a:t>If  (working </a:t>
            </a:r>
            <a:r>
              <a:rPr lang="en-IN" sz="1800" dirty="0" err="1">
                <a:solidFill>
                  <a:schemeClr val="tx1"/>
                </a:solidFill>
              </a:rPr>
              <a:t>inode</a:t>
            </a:r>
            <a:r>
              <a:rPr lang="en-IN" sz="1800" dirty="0">
                <a:solidFill>
                  <a:schemeClr val="tx1"/>
                </a:solidFill>
              </a:rPr>
              <a:t> is of root and component is ‘..’)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800" dirty="0">
                <a:solidFill>
                  <a:schemeClr val="tx1"/>
                </a:solidFill>
              </a:rPr>
              <a:t> continue to check whether there is more path name or not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chemeClr val="tx1"/>
                </a:solidFill>
              </a:rPr>
              <a:t>else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800" dirty="0">
                <a:solidFill>
                  <a:schemeClr val="tx1"/>
                </a:solidFill>
              </a:rPr>
              <a:t>read directory entry to find the path name component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if (component matches an entry in directory)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get </a:t>
            </a:r>
            <a:r>
              <a:rPr lang="en-US" sz="1800" dirty="0" err="1">
                <a:solidFill>
                  <a:schemeClr val="tx1"/>
                </a:solidFill>
              </a:rPr>
              <a:t>inode</a:t>
            </a:r>
            <a:r>
              <a:rPr lang="en-US" sz="1800" dirty="0">
                <a:solidFill>
                  <a:schemeClr val="tx1"/>
                </a:solidFill>
              </a:rPr>
              <a:t> number for matched component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working </a:t>
            </a:r>
            <a:r>
              <a:rPr lang="en-US" sz="1800" dirty="0" err="1">
                <a:solidFill>
                  <a:schemeClr val="tx1"/>
                </a:solidFill>
              </a:rPr>
              <a:t>inode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inode</a:t>
            </a:r>
            <a:r>
              <a:rPr lang="en-US" sz="1800" dirty="0">
                <a:solidFill>
                  <a:schemeClr val="tx1"/>
                </a:solidFill>
              </a:rPr>
              <a:t> of matched component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else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return no </a:t>
            </a:r>
            <a:r>
              <a:rPr lang="en-US" sz="1800" dirty="0" err="1">
                <a:solidFill>
                  <a:schemeClr val="tx1"/>
                </a:solidFill>
              </a:rPr>
              <a:t>inode</a:t>
            </a:r>
            <a:r>
              <a:rPr lang="en-US" sz="1800" dirty="0">
                <a:solidFill>
                  <a:schemeClr val="tx1"/>
                </a:solidFill>
              </a:rPr>
              <a:t> i.e. component not in the directory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return (working </a:t>
            </a:r>
            <a:r>
              <a:rPr lang="en-US" dirty="0" err="1">
                <a:solidFill>
                  <a:schemeClr val="tx1"/>
                </a:solidFill>
              </a:rPr>
              <a:t>inode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F0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209" y="1071312"/>
            <a:ext cx="1571625" cy="70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00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4309</TotalTime>
  <Words>705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Theme1</vt:lpstr>
      <vt:lpstr>Custom Design</vt:lpstr>
      <vt:lpstr>School of Computer Science &amp; IT  Department of BCA</vt:lpstr>
      <vt:lpstr>Session -2</vt:lpstr>
      <vt:lpstr>Directories</vt:lpstr>
      <vt:lpstr>PowerPoint Presentation</vt:lpstr>
      <vt:lpstr>Conversion of Path Name to an Inode Number</vt:lpstr>
      <vt:lpstr>Algorithm: namei</vt:lpstr>
      <vt:lpstr> THANK YOU  Any questions…?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Ananta Ojha</cp:lastModifiedBy>
  <cp:revision>607</cp:revision>
  <dcterms:created xsi:type="dcterms:W3CDTF">2020-04-29T14:56:43Z</dcterms:created>
  <dcterms:modified xsi:type="dcterms:W3CDTF">2020-10-08T06:45:35Z</dcterms:modified>
</cp:coreProperties>
</file>