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11"/>
  </p:notesMasterIdLst>
  <p:sldIdLst>
    <p:sldId id="399" r:id="rId3"/>
    <p:sldId id="400" r:id="rId4"/>
    <p:sldId id="401" r:id="rId5"/>
    <p:sldId id="412" r:id="rId6"/>
    <p:sldId id="413" r:id="rId7"/>
    <p:sldId id="414" r:id="rId8"/>
    <p:sldId id="415" r:id="rId9"/>
    <p:sldId id="29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 Dutta" initials="MD" lastIdx="1" clrIdx="0">
    <p:extLst>
      <p:ext uri="{19B8F6BF-5375-455C-9EA6-DF929625EA0E}">
        <p15:presenceInfo xmlns:p15="http://schemas.microsoft.com/office/powerpoint/2012/main" xmlns="" userId="b2a02bd806a326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8" autoAdjust="0"/>
    <p:restoredTop sz="94660"/>
  </p:normalViewPr>
  <p:slideViewPr>
    <p:cSldViewPr snapToGrid="0">
      <p:cViewPr varScale="1">
        <p:scale>
          <a:sx n="59" d="100"/>
          <a:sy n="59" d="100"/>
        </p:scale>
        <p:origin x="-78" y="-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70AC6-4411-4DD1-86D9-7A8854C25663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AA98B-BCE1-4F73-A511-223A3E5B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40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9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45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8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 algn="just">
              <a:defRPr>
                <a:latin typeface="Times New Roman" pitchFamily="18" charset="0"/>
                <a:cs typeface="Times New Roman" pitchFamily="18" charset="0"/>
              </a:defRPr>
            </a:lvl1pPr>
            <a:lvl2pPr algn="just">
              <a:defRPr>
                <a:latin typeface="Times New Roman" pitchFamily="18" charset="0"/>
                <a:cs typeface="Times New Roman" pitchFamily="18" charset="0"/>
              </a:defRPr>
            </a:lvl2pPr>
            <a:lvl3pPr algn="just">
              <a:defRPr>
                <a:latin typeface="Times New Roman" pitchFamily="18" charset="0"/>
                <a:cs typeface="Times New Roman" pitchFamily="18" charset="0"/>
              </a:defRPr>
            </a:lvl3pPr>
            <a:lvl4pPr algn="just">
              <a:defRPr>
                <a:latin typeface="Times New Roman" pitchFamily="18" charset="0"/>
                <a:cs typeface="Times New Roman" pitchFamily="18" charset="0"/>
              </a:defRPr>
            </a:lvl4pPr>
            <a:lvl5pPr algn="just"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54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330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244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18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435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778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569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7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9F807E-52CF-46B9-A50F-DD0A9412D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1155"/>
            <a:ext cx="9144000" cy="90058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&amp; IT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BCA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6E9A171-80E0-4AD4-9463-4D7207E71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895595"/>
            <a:ext cx="8915399" cy="2008067"/>
          </a:xfrm>
        </p:spPr>
        <p:txBody>
          <a:bodyPr>
            <a:normAutofit fontScale="92500"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LINUX(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20BCA1C06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UNIX File System</a:t>
            </a:r>
            <a:endParaRPr lang="en-US" sz="3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Faculty : </a:t>
            </a:r>
            <a:r>
              <a:rPr lang="en-IN" sz="32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Dr.</a:t>
            </a:r>
            <a:r>
              <a:rPr lang="en-IN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Ananta</a:t>
            </a:r>
            <a:r>
              <a:rPr lang="en-IN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Ojha</a:t>
            </a:r>
            <a:endParaRPr lang="en-IN" sz="32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 smtClean="0"/>
              <a:t>1</a:t>
            </a:r>
            <a:endParaRPr lang="en-IN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978" y="0"/>
            <a:ext cx="2096022" cy="63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meen\Downloads\WhatsApp Image 2020-08-12 at 8.54.12 AM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77" y="0"/>
            <a:ext cx="3319738" cy="63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9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682"/>
            <a:ext cx="10515600" cy="964504"/>
          </a:xfrm>
        </p:spPr>
        <p:txBody>
          <a:bodyPr/>
          <a:lstStyle/>
          <a:p>
            <a:r>
              <a:rPr lang="en-US" dirty="0">
                <a:latin typeface="Arial Black" pitchFamily="34" charset="0"/>
              </a:rPr>
              <a:t>Session </a:t>
            </a:r>
            <a:r>
              <a:rPr lang="en-US" dirty="0" smtClean="0">
                <a:latin typeface="Arial Black" pitchFamily="34" charset="0"/>
              </a:rPr>
              <a:t>-3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76" y="1177447"/>
            <a:ext cx="9651124" cy="499951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Super Block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800" b="1" dirty="0">
                <a:solidFill>
                  <a:schemeClr val="accent5">
                    <a:lumMod val="75000"/>
                  </a:schemeClr>
                </a:solidFill>
              </a:rPr>
              <a:t>Inode Assignment to a New </a:t>
            </a:r>
            <a:r>
              <a:rPr lang="en-IN" sz="2800" b="1" dirty="0" smtClean="0">
                <a:solidFill>
                  <a:schemeClr val="accent5">
                    <a:lumMod val="75000"/>
                  </a:schemeClr>
                </a:solidFill>
              </a:rPr>
              <a:t>File</a:t>
            </a:r>
          </a:p>
          <a:p>
            <a:pPr>
              <a:buFont typeface="Wingdings" pitchFamily="2" charset="2"/>
              <a:buChar char="Ø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19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54" y="624110"/>
            <a:ext cx="9689430" cy="59509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Internal Structure of </a:t>
            </a:r>
            <a:r>
              <a:rPr lang="en-IN" b="1" dirty="0"/>
              <a:t>UNIX File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1074" y="1331495"/>
            <a:ext cx="10716126" cy="3753853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Unix divides physical disks into logical parts called </a:t>
            </a:r>
            <a:r>
              <a:rPr lang="en-IN" b="1" i="1" dirty="0">
                <a:solidFill>
                  <a:srgbClr val="002060"/>
                </a:solidFill>
              </a:rPr>
              <a:t>partitions</a:t>
            </a:r>
            <a:r>
              <a:rPr lang="en-IN" dirty="0">
                <a:solidFill>
                  <a:schemeClr val="tx1"/>
                </a:solidFill>
              </a:rPr>
              <a:t>. Each partition can </a:t>
            </a:r>
            <a:r>
              <a:rPr lang="en-IN" b="1" dirty="0">
                <a:solidFill>
                  <a:srgbClr val="002060"/>
                </a:solidFill>
              </a:rPr>
              <a:t>contain a standalone file system</a:t>
            </a:r>
            <a:r>
              <a:rPr lang="en-IN" dirty="0">
                <a:solidFill>
                  <a:schemeClr val="tx1"/>
                </a:solidFill>
              </a:rPr>
              <a:t>. </a:t>
            </a:r>
            <a:r>
              <a:rPr lang="en-IN" dirty="0" smtClean="0">
                <a:solidFill>
                  <a:schemeClr val="tx1"/>
                </a:solidFill>
              </a:rPr>
              <a:t> Each </a:t>
            </a:r>
            <a:r>
              <a:rPr lang="en-IN" dirty="0">
                <a:solidFill>
                  <a:schemeClr val="tx1"/>
                </a:solidFill>
              </a:rPr>
              <a:t>file system contains:</a:t>
            </a:r>
          </a:p>
          <a:p>
            <a:r>
              <a:rPr lang="en-IN" dirty="0">
                <a:solidFill>
                  <a:schemeClr val="tx1"/>
                </a:solidFill>
              </a:rPr>
              <a:t>1. a </a:t>
            </a:r>
            <a:r>
              <a:rPr lang="en-IN" b="1" i="1" dirty="0">
                <a:solidFill>
                  <a:srgbClr val="002060"/>
                </a:solidFill>
              </a:rPr>
              <a:t>boot block</a:t>
            </a:r>
            <a:r>
              <a:rPr lang="en-IN" dirty="0">
                <a:solidFill>
                  <a:schemeClr val="tx1"/>
                </a:solidFill>
              </a:rPr>
              <a:t> located in the first few </a:t>
            </a:r>
            <a:r>
              <a:rPr lang="en-IN" dirty="0" smtClean="0">
                <a:solidFill>
                  <a:schemeClr val="tx1"/>
                </a:solidFill>
              </a:rPr>
              <a:t>blocks of </a:t>
            </a:r>
            <a:r>
              <a:rPr lang="en-IN" dirty="0">
                <a:solidFill>
                  <a:schemeClr val="tx1"/>
                </a:solidFill>
              </a:rPr>
              <a:t>a file system. The boot block contains the initial bootstrap program used to load the operating system. Typically, the first block contains a bootstrap program that reads in a larger bootstrap program from the next few blocks, and so forth.</a:t>
            </a:r>
          </a:p>
          <a:p>
            <a:r>
              <a:rPr lang="en-IN" dirty="0">
                <a:solidFill>
                  <a:schemeClr val="tx1"/>
                </a:solidFill>
              </a:rPr>
              <a:t>2. a special block called the</a:t>
            </a:r>
            <a:r>
              <a:rPr lang="en-IN" b="1" dirty="0">
                <a:solidFill>
                  <a:srgbClr val="002060"/>
                </a:solidFill>
              </a:rPr>
              <a:t> </a:t>
            </a:r>
            <a:r>
              <a:rPr lang="en-IN" b="1" i="1" dirty="0">
                <a:solidFill>
                  <a:srgbClr val="002060"/>
                </a:solidFill>
              </a:rPr>
              <a:t>superblock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that contains the basic information about the file system: the size of the file system, the list of free and allocated blocks, etc.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3</a:t>
            </a:r>
            <a:r>
              <a:rPr lang="en-IN" dirty="0">
                <a:solidFill>
                  <a:schemeClr val="tx1"/>
                </a:solidFill>
              </a:rPr>
              <a:t>. </a:t>
            </a:r>
            <a:r>
              <a:rPr lang="en-IN" dirty="0" smtClean="0">
                <a:solidFill>
                  <a:schemeClr val="tx1"/>
                </a:solidFill>
              </a:rPr>
              <a:t>blocks that contain </a:t>
            </a:r>
            <a:r>
              <a:rPr lang="en-IN" dirty="0">
                <a:solidFill>
                  <a:schemeClr val="tx1"/>
                </a:solidFill>
              </a:rPr>
              <a:t>linear list of</a:t>
            </a:r>
            <a:r>
              <a:rPr lang="en-IN" b="1" dirty="0">
                <a:solidFill>
                  <a:srgbClr val="002060"/>
                </a:solidFill>
              </a:rPr>
              <a:t> </a:t>
            </a:r>
            <a:r>
              <a:rPr lang="en-IN" b="1" i="1" dirty="0">
                <a:solidFill>
                  <a:srgbClr val="002060"/>
                </a:solidFill>
              </a:rPr>
              <a:t>inodes</a:t>
            </a:r>
            <a:r>
              <a:rPr lang="en-IN" dirty="0">
                <a:solidFill>
                  <a:schemeClr val="tx1"/>
                </a:solidFill>
              </a:rPr>
              <a:t>. There is a one to one mapping of files to inodes and vice versa. An inode is identified by its </a:t>
            </a:r>
            <a:r>
              <a:rPr lang="en-IN" dirty="0" smtClean="0">
                <a:solidFill>
                  <a:schemeClr val="tx1"/>
                </a:solidFill>
              </a:rPr>
              <a:t>“inode </a:t>
            </a:r>
            <a:r>
              <a:rPr lang="en-IN" dirty="0">
                <a:solidFill>
                  <a:schemeClr val="tx1"/>
                </a:solidFill>
              </a:rPr>
              <a:t>number'', which </a:t>
            </a:r>
            <a:r>
              <a:rPr lang="en-IN" dirty="0" smtClean="0">
                <a:solidFill>
                  <a:schemeClr val="tx1"/>
                </a:solidFill>
              </a:rPr>
              <a:t>is used to </a:t>
            </a:r>
            <a:r>
              <a:rPr lang="en-IN" dirty="0">
                <a:solidFill>
                  <a:schemeClr val="tx1"/>
                </a:solidFill>
              </a:rPr>
              <a:t>find the inode itself on the disk. Thus, while users think of files in terms of file names, Unix thinks of files in terms of inodes.</a:t>
            </a:r>
          </a:p>
          <a:p>
            <a:r>
              <a:rPr lang="en-IN" dirty="0">
                <a:solidFill>
                  <a:schemeClr val="tx1"/>
                </a:solidFill>
              </a:rPr>
              <a:t>4. </a:t>
            </a:r>
            <a:r>
              <a:rPr lang="en-IN" b="1" i="1" dirty="0">
                <a:solidFill>
                  <a:srgbClr val="002060"/>
                </a:solidFill>
              </a:rPr>
              <a:t>data blocks</a:t>
            </a:r>
            <a:r>
              <a:rPr lang="en-IN" dirty="0">
                <a:solidFill>
                  <a:schemeClr val="tx1"/>
                </a:solidFill>
              </a:rPr>
              <a:t> that </a:t>
            </a:r>
            <a:r>
              <a:rPr lang="en-IN" dirty="0" smtClean="0">
                <a:solidFill>
                  <a:schemeClr val="tx1"/>
                </a:solidFill>
              </a:rPr>
              <a:t>contain </a:t>
            </a:r>
            <a:r>
              <a:rPr lang="en-IN" dirty="0">
                <a:solidFill>
                  <a:schemeClr val="tx1"/>
                </a:solidFill>
              </a:rPr>
              <a:t>the actual contents of </a:t>
            </a:r>
            <a:r>
              <a:rPr lang="en-IN" dirty="0" smtClean="0">
                <a:solidFill>
                  <a:schemeClr val="tx1"/>
                </a:solidFill>
              </a:rPr>
              <a:t>files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Jain (Deemed-to-be University), Department of BCA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3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645909" y="5811071"/>
            <a:ext cx="2667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Blocks in a File System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349" y="4953821"/>
            <a:ext cx="4981575" cy="857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947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53" y="529390"/>
            <a:ext cx="9884359" cy="6096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Super Block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822" y="1155033"/>
            <a:ext cx="10892589" cy="5213684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The super block consists of the following </a:t>
            </a:r>
            <a:r>
              <a:rPr lang="en-IN" sz="2400" dirty="0" smtClean="0">
                <a:solidFill>
                  <a:schemeClr val="tx1"/>
                </a:solidFill>
              </a:rPr>
              <a:t>information/fields:</a:t>
            </a:r>
          </a:p>
          <a:p>
            <a:pPr lvl="1">
              <a:spcBef>
                <a:spcPts val="0"/>
              </a:spcBef>
              <a:buFont typeface="Wingdings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The size </a:t>
            </a:r>
            <a:r>
              <a:rPr lang="en-IN" sz="2400" dirty="0">
                <a:solidFill>
                  <a:schemeClr val="tx1"/>
                </a:solidFill>
              </a:rPr>
              <a:t>of the file system.</a:t>
            </a:r>
          </a:p>
          <a:p>
            <a:pPr lvl="1">
              <a:spcBef>
                <a:spcPts val="0"/>
              </a:spcBef>
              <a:buFont typeface="Wingdings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T</a:t>
            </a:r>
            <a:r>
              <a:rPr lang="en-IN" sz="2400" dirty="0" smtClean="0">
                <a:solidFill>
                  <a:schemeClr val="tx1"/>
                </a:solidFill>
              </a:rPr>
              <a:t>he number </a:t>
            </a:r>
            <a:r>
              <a:rPr lang="en-IN" sz="2400" dirty="0">
                <a:solidFill>
                  <a:schemeClr val="tx1"/>
                </a:solidFill>
              </a:rPr>
              <a:t>of free blocks in the file system.</a:t>
            </a:r>
          </a:p>
          <a:p>
            <a:pPr lvl="1">
              <a:spcBef>
                <a:spcPts val="0"/>
              </a:spcBef>
              <a:buFont typeface="Wingdings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A list </a:t>
            </a:r>
            <a:r>
              <a:rPr lang="en-IN" sz="2400" dirty="0">
                <a:solidFill>
                  <a:srgbClr val="00B050"/>
                </a:solidFill>
              </a:rPr>
              <a:t>of free blocks </a:t>
            </a:r>
            <a:r>
              <a:rPr lang="en-IN" sz="2400" dirty="0">
                <a:solidFill>
                  <a:schemeClr val="tx1"/>
                </a:solidFill>
              </a:rPr>
              <a:t>in </a:t>
            </a:r>
            <a:r>
              <a:rPr lang="en-IN" sz="2400" dirty="0" smtClean="0">
                <a:solidFill>
                  <a:schemeClr val="tx1"/>
                </a:solidFill>
              </a:rPr>
              <a:t>available the </a:t>
            </a:r>
            <a:r>
              <a:rPr lang="en-IN" sz="2400" dirty="0">
                <a:solidFill>
                  <a:schemeClr val="tx1"/>
                </a:solidFill>
              </a:rPr>
              <a:t>file system.</a:t>
            </a:r>
          </a:p>
          <a:p>
            <a:pPr lvl="1">
              <a:spcBef>
                <a:spcPts val="0"/>
              </a:spcBef>
              <a:buFont typeface="Wingdings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The pointer </a:t>
            </a:r>
            <a:r>
              <a:rPr lang="en-IN" sz="2400" dirty="0">
                <a:solidFill>
                  <a:schemeClr val="tx1"/>
                </a:solidFill>
              </a:rPr>
              <a:t>to the next free block in the free blocks list</a:t>
            </a:r>
          </a:p>
          <a:p>
            <a:pPr lvl="1">
              <a:spcBef>
                <a:spcPts val="0"/>
              </a:spcBef>
              <a:buFont typeface="Wingdings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The size </a:t>
            </a:r>
            <a:r>
              <a:rPr lang="en-IN" sz="2400" dirty="0">
                <a:solidFill>
                  <a:schemeClr val="tx1"/>
                </a:solidFill>
              </a:rPr>
              <a:t>of the inodes list.</a:t>
            </a:r>
          </a:p>
          <a:p>
            <a:pPr lvl="1">
              <a:spcBef>
                <a:spcPts val="0"/>
              </a:spcBef>
              <a:buFont typeface="Wingdings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The number </a:t>
            </a:r>
            <a:r>
              <a:rPr lang="en-IN" sz="2400" dirty="0">
                <a:solidFill>
                  <a:schemeClr val="tx1"/>
                </a:solidFill>
              </a:rPr>
              <a:t>of </a:t>
            </a:r>
            <a:r>
              <a:rPr lang="en-IN" sz="2400" dirty="0">
                <a:solidFill>
                  <a:srgbClr val="00B050"/>
                </a:solidFill>
              </a:rPr>
              <a:t>free inodes </a:t>
            </a:r>
            <a:r>
              <a:rPr lang="en-IN" sz="2400" dirty="0">
                <a:solidFill>
                  <a:schemeClr val="tx1"/>
                </a:solidFill>
              </a:rPr>
              <a:t>in the file system.</a:t>
            </a:r>
          </a:p>
          <a:p>
            <a:pPr lvl="1">
              <a:spcBef>
                <a:spcPts val="0"/>
              </a:spcBef>
              <a:buFont typeface="Wingdings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A list </a:t>
            </a:r>
            <a:r>
              <a:rPr lang="en-IN" sz="2400" dirty="0">
                <a:solidFill>
                  <a:schemeClr val="tx1"/>
                </a:solidFill>
              </a:rPr>
              <a:t>of free inodes in the file system.</a:t>
            </a:r>
          </a:p>
          <a:p>
            <a:pPr lvl="1">
              <a:spcBef>
                <a:spcPts val="0"/>
              </a:spcBef>
              <a:buFont typeface="Wingdings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The pointer </a:t>
            </a:r>
            <a:r>
              <a:rPr lang="en-IN" sz="2400" dirty="0">
                <a:solidFill>
                  <a:schemeClr val="tx1"/>
                </a:solidFill>
              </a:rPr>
              <a:t>to the next free inode in the free inodes list.</a:t>
            </a:r>
          </a:p>
          <a:p>
            <a:pPr lvl="1">
              <a:spcBef>
                <a:spcPts val="0"/>
              </a:spcBef>
              <a:buFont typeface="Wingdings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Lock </a:t>
            </a:r>
            <a:r>
              <a:rPr lang="en-IN" sz="2400" dirty="0">
                <a:solidFill>
                  <a:schemeClr val="tx1"/>
                </a:solidFill>
              </a:rPr>
              <a:t>fields for the free blocks and free inodes list</a:t>
            </a:r>
            <a:r>
              <a:rPr lang="en-IN" sz="2400" dirty="0" smtClean="0">
                <a:solidFill>
                  <a:schemeClr val="tx1"/>
                </a:solidFill>
              </a:rPr>
              <a:t>. </a:t>
            </a:r>
            <a:r>
              <a:rPr lang="en-IN" sz="1800" dirty="0" smtClean="0">
                <a:solidFill>
                  <a:schemeClr val="tx1"/>
                </a:solidFill>
              </a:rPr>
              <a:t>(if any process has locked the access to free blocks list and free inodes list)</a:t>
            </a:r>
            <a:endParaRPr lang="en-IN" sz="24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Font typeface="Wingdings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A </a:t>
            </a:r>
            <a:r>
              <a:rPr lang="en-IN" sz="2400" dirty="0">
                <a:solidFill>
                  <a:schemeClr val="tx1"/>
                </a:solidFill>
              </a:rPr>
              <a:t>field indicating whether the super block has changed.</a:t>
            </a:r>
          </a:p>
          <a:p>
            <a:r>
              <a:rPr lang="en-IN" sz="2400" dirty="0">
                <a:solidFill>
                  <a:schemeClr val="tx1"/>
                </a:solidFill>
              </a:rPr>
              <a:t>The kernel periodically writes the super block to disk if it had been modified so </a:t>
            </a:r>
            <a:r>
              <a:rPr lang="en-IN" sz="2400" dirty="0" smtClean="0">
                <a:solidFill>
                  <a:schemeClr val="tx1"/>
                </a:solidFill>
              </a:rPr>
              <a:t>that it </a:t>
            </a:r>
            <a:r>
              <a:rPr lang="en-IN" sz="2400" dirty="0">
                <a:solidFill>
                  <a:schemeClr val="tx1"/>
                </a:solidFill>
              </a:rPr>
              <a:t>is consistent with the data in the file system.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Jain (Deemed-to-be University), Department of BCA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59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463" y="624110"/>
            <a:ext cx="9804149" cy="739469"/>
          </a:xfrm>
        </p:spPr>
        <p:txBody>
          <a:bodyPr/>
          <a:lstStyle/>
          <a:p>
            <a:r>
              <a:rPr lang="en-IN" b="1" dirty="0"/>
              <a:t>Inode Assignment to a New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611" y="1379621"/>
            <a:ext cx="11036967" cy="484471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dirty="0">
                <a:solidFill>
                  <a:schemeClr val="tx1"/>
                </a:solidFill>
              </a:rPr>
              <a:t>When the file system is created, a fixed number of inodes are set aside. However, these inodes are not allocated until they are needed. An </a:t>
            </a:r>
            <a:r>
              <a:rPr lang="en-IN" sz="2400" b="1" dirty="0">
                <a:solidFill>
                  <a:schemeClr val="tx1"/>
                </a:solidFill>
              </a:rPr>
              <a:t>allocated inode</a:t>
            </a:r>
            <a:r>
              <a:rPr lang="en-IN" sz="2400" dirty="0">
                <a:solidFill>
                  <a:schemeClr val="tx1"/>
                </a:solidFill>
              </a:rPr>
              <a:t> is one that </a:t>
            </a:r>
            <a:r>
              <a:rPr lang="en-IN" sz="2400" dirty="0" smtClean="0">
                <a:solidFill>
                  <a:schemeClr val="tx1"/>
                </a:solidFill>
              </a:rPr>
              <a:t>is assigned to </a:t>
            </a:r>
            <a:r>
              <a:rPr lang="en-IN" sz="2400" dirty="0">
                <a:solidFill>
                  <a:schemeClr val="tx1"/>
                </a:solidFill>
              </a:rPr>
              <a:t>a file. An </a:t>
            </a:r>
            <a:r>
              <a:rPr lang="en-IN" sz="2400" b="1" dirty="0">
                <a:solidFill>
                  <a:schemeClr val="tx1"/>
                </a:solidFill>
              </a:rPr>
              <a:t>unallocated inode</a:t>
            </a:r>
            <a:r>
              <a:rPr lang="en-IN" sz="2400" dirty="0">
                <a:solidFill>
                  <a:schemeClr val="tx1"/>
                </a:solidFill>
              </a:rPr>
              <a:t> </a:t>
            </a:r>
            <a:r>
              <a:rPr lang="en-IN" sz="2400" dirty="0" smtClean="0">
                <a:solidFill>
                  <a:schemeClr val="tx1"/>
                </a:solidFill>
              </a:rPr>
              <a:t>is not assigned to </a:t>
            </a:r>
            <a:r>
              <a:rPr lang="en-IN" sz="2400" dirty="0">
                <a:solidFill>
                  <a:schemeClr val="tx1"/>
                </a:solidFill>
              </a:rPr>
              <a:t>a file and, therefore, </a:t>
            </a:r>
            <a:r>
              <a:rPr lang="en-IN" sz="2400" dirty="0" smtClean="0">
                <a:solidFill>
                  <a:schemeClr val="tx1"/>
                </a:solidFill>
              </a:rPr>
              <a:t>is free.</a:t>
            </a:r>
            <a:endParaRPr lang="en-IN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IN" sz="2400" dirty="0">
                <a:solidFill>
                  <a:schemeClr val="tx1"/>
                </a:solidFill>
              </a:rPr>
              <a:t>The file system contains </a:t>
            </a:r>
            <a:r>
              <a:rPr lang="en-IN" sz="2400" dirty="0">
                <a:solidFill>
                  <a:srgbClr val="00B0F0"/>
                </a:solidFill>
              </a:rPr>
              <a:t>a linear list of inodes</a:t>
            </a:r>
            <a:r>
              <a:rPr lang="en-IN" sz="2400" dirty="0">
                <a:solidFill>
                  <a:schemeClr val="tx1"/>
                </a:solidFill>
              </a:rPr>
              <a:t>. An inode is free if its type field is zero. When a process needs a new inode, the kernel could theoretically search the inode list for a free inode. </a:t>
            </a:r>
          </a:p>
          <a:p>
            <a:pPr>
              <a:spcBef>
                <a:spcPts val="0"/>
              </a:spcBef>
            </a:pPr>
            <a:r>
              <a:rPr lang="en-IN" sz="2400" dirty="0">
                <a:solidFill>
                  <a:schemeClr val="tx1"/>
                </a:solidFill>
              </a:rPr>
              <a:t>However, such a search would be expensive, requiring at least one read </a:t>
            </a:r>
            <a:r>
              <a:rPr lang="en-IN" sz="2400" dirty="0" smtClean="0">
                <a:solidFill>
                  <a:schemeClr val="tx1"/>
                </a:solidFill>
              </a:rPr>
              <a:t>operation from disk for </a:t>
            </a:r>
            <a:r>
              <a:rPr lang="en-IN" sz="2400" dirty="0">
                <a:solidFill>
                  <a:schemeClr val="tx1"/>
                </a:solidFill>
              </a:rPr>
              <a:t>every inode. </a:t>
            </a:r>
          </a:p>
          <a:p>
            <a:pPr>
              <a:spcBef>
                <a:spcPts val="0"/>
              </a:spcBef>
            </a:pPr>
            <a:r>
              <a:rPr lang="en-IN" sz="2400" dirty="0">
                <a:solidFill>
                  <a:schemeClr val="tx1"/>
                </a:solidFill>
              </a:rPr>
              <a:t>To improve performance, the file system super block contains an array </a:t>
            </a:r>
            <a:r>
              <a:rPr lang="en-IN" sz="2400" dirty="0" smtClean="0">
                <a:solidFill>
                  <a:schemeClr val="tx1"/>
                </a:solidFill>
              </a:rPr>
              <a:t>of </a:t>
            </a:r>
            <a:r>
              <a:rPr lang="en-IN" sz="2400" dirty="0">
                <a:solidFill>
                  <a:schemeClr val="tx1"/>
                </a:solidFill>
              </a:rPr>
              <a:t>free inodes in the file system. </a:t>
            </a:r>
            <a:endParaRPr lang="en-IN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IN" sz="2400" dirty="0" smtClean="0">
                <a:solidFill>
                  <a:schemeClr val="tx1"/>
                </a:solidFill>
              </a:rPr>
              <a:t>The kernel uses the algorithm</a:t>
            </a:r>
            <a:r>
              <a:rPr lang="en-IN" sz="2400" dirty="0">
                <a:solidFill>
                  <a:schemeClr val="tx1"/>
                </a:solidFill>
              </a:rPr>
              <a:t>, </a:t>
            </a:r>
            <a:r>
              <a:rPr lang="en-IN" sz="2400" dirty="0" err="1">
                <a:solidFill>
                  <a:srgbClr val="FF0000"/>
                </a:solidFill>
              </a:rPr>
              <a:t>ialloc</a:t>
            </a:r>
            <a:r>
              <a:rPr lang="en-IN" sz="2400" dirty="0">
                <a:solidFill>
                  <a:schemeClr val="tx1"/>
                </a:solidFill>
              </a:rPr>
              <a:t>, </a:t>
            </a:r>
            <a:r>
              <a:rPr lang="en-IN" sz="2400" dirty="0" smtClean="0">
                <a:solidFill>
                  <a:schemeClr val="tx1"/>
                </a:solidFill>
              </a:rPr>
              <a:t>to assign </a:t>
            </a:r>
            <a:r>
              <a:rPr lang="en-IN" sz="2400" dirty="0">
                <a:solidFill>
                  <a:schemeClr val="tx1"/>
                </a:solidFill>
              </a:rPr>
              <a:t>a disk inode to a newly created file. </a:t>
            </a:r>
            <a:endParaRPr lang="en-IN" sz="2400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44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138" y="367436"/>
            <a:ext cx="3144251" cy="498837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Major Steps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495" y="1026695"/>
            <a:ext cx="10684042" cy="5293894"/>
          </a:xfrm>
        </p:spPr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IN" sz="2200" dirty="0" smtClean="0">
                <a:solidFill>
                  <a:schemeClr val="tx1"/>
                </a:solidFill>
              </a:rPr>
              <a:t>The </a:t>
            </a:r>
            <a:r>
              <a:rPr lang="en-IN" sz="2200" dirty="0">
                <a:solidFill>
                  <a:schemeClr val="tx1"/>
                </a:solidFill>
              </a:rPr>
              <a:t>kernel first verifies that no other processes have locked access to the super block free inode list. 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IN" sz="2200" dirty="0" smtClean="0">
                <a:solidFill>
                  <a:schemeClr val="tx1"/>
                </a:solidFill>
              </a:rPr>
              <a:t>If the list of free inodes in the super block is </a:t>
            </a:r>
            <a:r>
              <a:rPr lang="en-IN" sz="2200" b="1" dirty="0" smtClean="0">
                <a:solidFill>
                  <a:schemeClr val="tx1"/>
                </a:solidFill>
              </a:rPr>
              <a:t>not empty</a:t>
            </a:r>
            <a:r>
              <a:rPr lang="en-IN" sz="2200" dirty="0" smtClean="0">
                <a:solidFill>
                  <a:schemeClr val="tx1"/>
                </a:solidFill>
              </a:rPr>
              <a:t>, the kernel </a:t>
            </a:r>
            <a:r>
              <a:rPr lang="en-IN" sz="2200" dirty="0" smtClean="0">
                <a:solidFill>
                  <a:srgbClr val="00B050"/>
                </a:solidFill>
              </a:rPr>
              <a:t>assigns</a:t>
            </a:r>
            <a:r>
              <a:rPr lang="en-IN" sz="2200" dirty="0" smtClean="0">
                <a:solidFill>
                  <a:schemeClr val="tx1"/>
                </a:solidFill>
              </a:rPr>
              <a:t> the next inode number, </a:t>
            </a:r>
            <a:r>
              <a:rPr lang="en-IN" sz="2200" dirty="0">
                <a:solidFill>
                  <a:srgbClr val="00B050"/>
                </a:solidFill>
              </a:rPr>
              <a:t>allocates</a:t>
            </a:r>
            <a:r>
              <a:rPr lang="en-IN" sz="2200" dirty="0">
                <a:solidFill>
                  <a:schemeClr val="tx1"/>
                </a:solidFill>
              </a:rPr>
              <a:t> an in-core copy of an inode </a:t>
            </a:r>
            <a:r>
              <a:rPr lang="en-IN" sz="2200" dirty="0" smtClean="0">
                <a:solidFill>
                  <a:schemeClr val="tx1"/>
                </a:solidFill>
              </a:rPr>
              <a:t>using algorithm </a:t>
            </a:r>
            <a:r>
              <a:rPr lang="en-IN" sz="2200" i="1" dirty="0" smtClean="0">
                <a:solidFill>
                  <a:schemeClr val="tx1"/>
                </a:solidFill>
              </a:rPr>
              <a:t>iget</a:t>
            </a:r>
            <a:r>
              <a:rPr lang="en-IN" sz="2200" dirty="0">
                <a:solidFill>
                  <a:schemeClr val="tx1"/>
                </a:solidFill>
              </a:rPr>
              <a:t> </a:t>
            </a:r>
            <a:r>
              <a:rPr lang="en-IN" sz="2200" dirty="0" smtClean="0">
                <a:solidFill>
                  <a:schemeClr val="tx1"/>
                </a:solidFill>
              </a:rPr>
              <a:t>that </a:t>
            </a:r>
            <a:r>
              <a:rPr lang="en-IN" sz="2200" dirty="0" smtClean="0">
                <a:solidFill>
                  <a:srgbClr val="00B050"/>
                </a:solidFill>
              </a:rPr>
              <a:t>reads</a:t>
            </a:r>
            <a:r>
              <a:rPr lang="en-IN" sz="2200" dirty="0" smtClean="0">
                <a:solidFill>
                  <a:schemeClr val="tx1"/>
                </a:solidFill>
              </a:rPr>
              <a:t> the </a:t>
            </a:r>
            <a:r>
              <a:rPr lang="en-IN" sz="2200" dirty="0">
                <a:solidFill>
                  <a:schemeClr val="tx1"/>
                </a:solidFill>
              </a:rPr>
              <a:t>disk inode to the in-core </a:t>
            </a:r>
            <a:r>
              <a:rPr lang="en-IN" sz="2200" dirty="0" smtClean="0">
                <a:solidFill>
                  <a:schemeClr val="tx1"/>
                </a:solidFill>
              </a:rPr>
              <a:t>copy, </a:t>
            </a:r>
            <a:r>
              <a:rPr lang="en-IN" sz="2200" dirty="0" smtClean="0">
                <a:solidFill>
                  <a:srgbClr val="00B050"/>
                </a:solidFill>
              </a:rPr>
              <a:t>initializes</a:t>
            </a:r>
            <a:r>
              <a:rPr lang="en-IN" sz="2200" dirty="0" smtClean="0">
                <a:solidFill>
                  <a:schemeClr val="tx1"/>
                </a:solidFill>
              </a:rPr>
              <a:t> the fields as per the newly created file.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IN" sz="2200" dirty="0" smtClean="0">
                <a:solidFill>
                  <a:schemeClr val="tx1"/>
                </a:solidFill>
              </a:rPr>
              <a:t>It </a:t>
            </a:r>
            <a:r>
              <a:rPr lang="en-IN" sz="2200" dirty="0" smtClean="0">
                <a:solidFill>
                  <a:srgbClr val="00B050"/>
                </a:solidFill>
              </a:rPr>
              <a:t>writes</a:t>
            </a:r>
            <a:r>
              <a:rPr lang="en-IN" sz="2200" dirty="0" smtClean="0">
                <a:solidFill>
                  <a:schemeClr val="tx1"/>
                </a:solidFill>
              </a:rPr>
              <a:t> inode to the disk and </a:t>
            </a:r>
            <a:r>
              <a:rPr lang="en-IN" sz="2200" dirty="0" smtClean="0">
                <a:solidFill>
                  <a:srgbClr val="00B050"/>
                </a:solidFill>
              </a:rPr>
              <a:t>decrements</a:t>
            </a:r>
            <a:r>
              <a:rPr lang="en-IN" sz="2200" dirty="0" smtClean="0">
                <a:solidFill>
                  <a:schemeClr val="tx1"/>
                </a:solidFill>
              </a:rPr>
              <a:t> </a:t>
            </a:r>
            <a:r>
              <a:rPr lang="en-IN" sz="2200" dirty="0">
                <a:solidFill>
                  <a:schemeClr val="tx1"/>
                </a:solidFill>
              </a:rPr>
              <a:t>the free inode count </a:t>
            </a:r>
            <a:r>
              <a:rPr lang="en-IN" sz="2200" dirty="0" smtClean="0">
                <a:solidFill>
                  <a:schemeClr val="tx1"/>
                </a:solidFill>
              </a:rPr>
              <a:t>in </a:t>
            </a:r>
            <a:r>
              <a:rPr lang="en-IN" sz="2200" dirty="0">
                <a:solidFill>
                  <a:schemeClr val="tx1"/>
                </a:solidFill>
              </a:rPr>
              <a:t>the super block. 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IN" sz="2200" dirty="0" smtClean="0">
                <a:solidFill>
                  <a:schemeClr val="tx1"/>
                </a:solidFill>
              </a:rPr>
              <a:t>If </a:t>
            </a:r>
            <a:r>
              <a:rPr lang="en-IN" sz="2200" dirty="0">
                <a:solidFill>
                  <a:schemeClr val="tx1"/>
                </a:solidFill>
              </a:rPr>
              <a:t>the </a:t>
            </a:r>
            <a:r>
              <a:rPr lang="en-IN" sz="2200" dirty="0" smtClean="0">
                <a:solidFill>
                  <a:schemeClr val="tx1"/>
                </a:solidFill>
              </a:rPr>
              <a:t>list </a:t>
            </a:r>
            <a:r>
              <a:rPr lang="en-IN" sz="2200" dirty="0">
                <a:solidFill>
                  <a:schemeClr val="tx1"/>
                </a:solidFill>
              </a:rPr>
              <a:t>of free inodes in the super block is </a:t>
            </a:r>
            <a:r>
              <a:rPr lang="en-IN" sz="2200" b="1" dirty="0">
                <a:solidFill>
                  <a:schemeClr val="tx1"/>
                </a:solidFill>
              </a:rPr>
              <a:t>empty</a:t>
            </a:r>
            <a:r>
              <a:rPr lang="en-IN" sz="2200" dirty="0">
                <a:solidFill>
                  <a:schemeClr val="tx1"/>
                </a:solidFill>
              </a:rPr>
              <a:t>, the kernel </a:t>
            </a:r>
            <a:r>
              <a:rPr lang="en-IN" sz="2200" dirty="0">
                <a:solidFill>
                  <a:srgbClr val="00B050"/>
                </a:solidFill>
              </a:rPr>
              <a:t>searches</a:t>
            </a:r>
            <a:r>
              <a:rPr lang="en-IN" sz="2200" dirty="0">
                <a:solidFill>
                  <a:schemeClr val="tx1"/>
                </a:solidFill>
              </a:rPr>
              <a:t> the disk and </a:t>
            </a:r>
            <a:r>
              <a:rPr lang="en-IN" sz="2200" dirty="0" smtClean="0">
                <a:solidFill>
                  <a:srgbClr val="00B050"/>
                </a:solidFill>
              </a:rPr>
              <a:t>puts</a:t>
            </a:r>
            <a:r>
              <a:rPr lang="en-IN" sz="2200" dirty="0" smtClean="0">
                <a:solidFill>
                  <a:schemeClr val="tx1"/>
                </a:solidFill>
              </a:rPr>
              <a:t> as </a:t>
            </a:r>
            <a:r>
              <a:rPr lang="en-IN" sz="2200" dirty="0">
                <a:solidFill>
                  <a:schemeClr val="tx1"/>
                </a:solidFill>
              </a:rPr>
              <a:t>many free inode numbers as possible into the super block. </a:t>
            </a:r>
            <a:endParaRPr lang="en-IN" sz="22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IN" sz="2200" dirty="0">
                <a:solidFill>
                  <a:srgbClr val="7030A0"/>
                </a:solidFill>
              </a:rPr>
              <a:t>The kernel reads the inode list on disk, block by block, and fills the super block list of inode numbers to </a:t>
            </a:r>
            <a:r>
              <a:rPr lang="en-IN" sz="2200" dirty="0" smtClean="0">
                <a:solidFill>
                  <a:srgbClr val="7030A0"/>
                </a:solidFill>
              </a:rPr>
              <a:t>its capacity</a:t>
            </a:r>
            <a:r>
              <a:rPr lang="en-IN" sz="2200" dirty="0">
                <a:solidFill>
                  <a:srgbClr val="7030A0"/>
                </a:solidFill>
              </a:rPr>
              <a:t>, remembering the highest-numbered inode that it finds. Call that inode the "</a:t>
            </a:r>
            <a:r>
              <a:rPr lang="en-IN" sz="2200" dirty="0">
                <a:solidFill>
                  <a:srgbClr val="002060"/>
                </a:solidFill>
              </a:rPr>
              <a:t>remembered</a:t>
            </a:r>
            <a:r>
              <a:rPr lang="en-IN" sz="2200" dirty="0">
                <a:solidFill>
                  <a:srgbClr val="7030A0"/>
                </a:solidFill>
              </a:rPr>
              <a:t>" inode; it is the last one saved in the super block. </a:t>
            </a:r>
          </a:p>
          <a:p>
            <a:pPr>
              <a:spcBef>
                <a:spcPts val="0"/>
              </a:spcBef>
            </a:pPr>
            <a:r>
              <a:rPr lang="en-IN" sz="2200" dirty="0">
                <a:solidFill>
                  <a:srgbClr val="7030A0"/>
                </a:solidFill>
              </a:rPr>
              <a:t>The next time the kernel searches the disk for free inodes, it uses the </a:t>
            </a:r>
            <a:r>
              <a:rPr lang="en-IN" sz="2200" dirty="0">
                <a:solidFill>
                  <a:srgbClr val="002060"/>
                </a:solidFill>
              </a:rPr>
              <a:t>remembered</a:t>
            </a:r>
            <a:r>
              <a:rPr lang="en-IN" sz="2200" dirty="0">
                <a:solidFill>
                  <a:srgbClr val="7030A0"/>
                </a:solidFill>
              </a:rPr>
              <a:t> inode as its starting point, thereby assuring that it wastes no time reading disk blocks where no free inodes should exist. </a:t>
            </a:r>
            <a:endParaRPr lang="en-IN" sz="2200" dirty="0" smtClean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5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643" y="1458299"/>
            <a:ext cx="2582778" cy="2135133"/>
          </a:xfrm>
        </p:spPr>
        <p:txBody>
          <a:bodyPr>
            <a:normAutofit/>
          </a:bodyPr>
          <a:lstStyle/>
          <a:p>
            <a:r>
              <a:rPr lang="en-IN" b="1" dirty="0" smtClean="0"/>
              <a:t>Algorithm: </a:t>
            </a:r>
            <a:r>
              <a:rPr lang="en-IN" sz="2400" b="1" dirty="0" err="1" smtClean="0"/>
              <a:t>ialloc</a:t>
            </a:r>
            <a:r>
              <a:rPr lang="en-IN" sz="2700" dirty="0" smtClean="0"/>
              <a:t/>
            </a:r>
            <a:br>
              <a:rPr lang="en-IN" sz="2700" dirty="0" smtClean="0"/>
            </a:br>
            <a:r>
              <a:rPr lang="en-IN" sz="1800" b="1" dirty="0" smtClean="0"/>
              <a:t>input: file system</a:t>
            </a:r>
            <a:br>
              <a:rPr lang="en-IN" sz="1800" b="1" dirty="0" smtClean="0"/>
            </a:br>
            <a:r>
              <a:rPr lang="en-IN" sz="1800" b="1" dirty="0" smtClean="0"/>
              <a:t>output: locked inode</a:t>
            </a:r>
            <a:endParaRPr lang="en-IN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0296" y="128337"/>
            <a:ext cx="8390020" cy="656122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1" dirty="0" smtClean="0">
                <a:solidFill>
                  <a:schemeClr val="tx1"/>
                </a:solidFill>
              </a:rPr>
              <a:t>while </a:t>
            </a:r>
            <a:r>
              <a:rPr lang="en-IN" sz="1600" b="1" dirty="0">
                <a:solidFill>
                  <a:schemeClr val="tx1"/>
                </a:solidFill>
              </a:rPr>
              <a:t>(not done) </a:t>
            </a:r>
            <a:r>
              <a:rPr lang="en-IN" sz="1600" b="1" dirty="0" smtClean="0">
                <a:solidFill>
                  <a:schemeClr val="tx1"/>
                </a:solidFill>
              </a:rPr>
              <a:t> { </a:t>
            </a:r>
            <a:endParaRPr lang="en-IN" sz="1600" b="1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1" dirty="0" smtClean="0">
                <a:solidFill>
                  <a:schemeClr val="tx1"/>
                </a:solidFill>
              </a:rPr>
              <a:t>   if </a:t>
            </a:r>
            <a:r>
              <a:rPr lang="en-IN" sz="1600" b="1" dirty="0">
                <a:solidFill>
                  <a:schemeClr val="tx1"/>
                </a:solidFill>
              </a:rPr>
              <a:t>(super block locked) </a:t>
            </a:r>
            <a:r>
              <a:rPr lang="en-IN" sz="1600" b="1" dirty="0" smtClean="0">
                <a:solidFill>
                  <a:schemeClr val="tx1"/>
                </a:solidFill>
              </a:rPr>
              <a:t> { </a:t>
            </a:r>
            <a:endParaRPr lang="en-IN" sz="1600" b="1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1" dirty="0" smtClean="0">
                <a:solidFill>
                  <a:schemeClr val="tx1"/>
                </a:solidFill>
              </a:rPr>
              <a:t>        </a:t>
            </a:r>
            <a:r>
              <a:rPr lang="en-IN" sz="1600" b="1" dirty="0" smtClean="0">
                <a:solidFill>
                  <a:srgbClr val="FF0000"/>
                </a:solidFill>
              </a:rPr>
              <a:t>sleep</a:t>
            </a:r>
            <a:r>
              <a:rPr lang="en-IN" sz="1600" b="1" dirty="0" smtClean="0">
                <a:solidFill>
                  <a:schemeClr val="tx1"/>
                </a:solidFill>
              </a:rPr>
              <a:t> </a:t>
            </a:r>
            <a:r>
              <a:rPr lang="en-IN" sz="1600" b="1" dirty="0">
                <a:solidFill>
                  <a:schemeClr val="tx1"/>
                </a:solidFill>
              </a:rPr>
              <a:t>(event super block becomes free); </a:t>
            </a:r>
            <a:r>
              <a:rPr lang="en-IN" sz="1600" b="1" dirty="0" smtClean="0">
                <a:solidFill>
                  <a:schemeClr val="tx1"/>
                </a:solidFill>
              </a:rPr>
              <a:t>  continue</a:t>
            </a:r>
            <a:r>
              <a:rPr lang="en-IN" sz="1600" b="1" dirty="0">
                <a:solidFill>
                  <a:schemeClr val="tx1"/>
                </a:solidFill>
              </a:rPr>
              <a:t>; /* while loop */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1" dirty="0" smtClean="0">
                <a:solidFill>
                  <a:schemeClr val="tx1"/>
                </a:solidFill>
              </a:rPr>
              <a:t>   } </a:t>
            </a:r>
            <a:endParaRPr lang="en-IN" sz="1600" b="1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1" dirty="0" smtClean="0">
                <a:solidFill>
                  <a:schemeClr val="tx1"/>
                </a:solidFill>
              </a:rPr>
              <a:t>   if </a:t>
            </a:r>
            <a:r>
              <a:rPr lang="en-IN" sz="1600" b="1" dirty="0">
                <a:solidFill>
                  <a:schemeClr val="tx1"/>
                </a:solidFill>
              </a:rPr>
              <a:t>(inode list in super block is empty) </a:t>
            </a:r>
            <a:r>
              <a:rPr lang="en-IN" sz="1600" b="1" dirty="0" smtClean="0">
                <a:solidFill>
                  <a:schemeClr val="tx1"/>
                </a:solidFill>
              </a:rPr>
              <a:t>{ </a:t>
            </a:r>
            <a:endParaRPr lang="en-IN" sz="1600" b="1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1" dirty="0" smtClean="0">
                <a:solidFill>
                  <a:schemeClr val="tx1"/>
                </a:solidFill>
              </a:rPr>
              <a:t>           lock </a:t>
            </a:r>
            <a:r>
              <a:rPr lang="en-IN" sz="1600" b="1" dirty="0">
                <a:solidFill>
                  <a:schemeClr val="tx1"/>
                </a:solidFill>
              </a:rPr>
              <a:t>super block;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1" dirty="0" smtClean="0">
                <a:solidFill>
                  <a:schemeClr val="tx1"/>
                </a:solidFill>
              </a:rPr>
              <a:t>           get </a:t>
            </a:r>
            <a:r>
              <a:rPr lang="en-IN" sz="1600" b="1" dirty="0">
                <a:solidFill>
                  <a:schemeClr val="tx1"/>
                </a:solidFill>
              </a:rPr>
              <a:t>remembered inode for free inode search;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1" dirty="0" smtClean="0">
                <a:solidFill>
                  <a:schemeClr val="tx1"/>
                </a:solidFill>
              </a:rPr>
              <a:t>           search </a:t>
            </a:r>
            <a:r>
              <a:rPr lang="en-IN" sz="1600" b="1" dirty="0">
                <a:solidFill>
                  <a:schemeClr val="tx1"/>
                </a:solidFill>
              </a:rPr>
              <a:t>disk for free inodes until super block full, </a:t>
            </a:r>
            <a:r>
              <a:rPr lang="en-IN" sz="1600" b="1" dirty="0" smtClean="0">
                <a:solidFill>
                  <a:schemeClr val="tx1"/>
                </a:solidFill>
              </a:rPr>
              <a:t> or </a:t>
            </a:r>
            <a:r>
              <a:rPr lang="en-IN" sz="1600" b="1" dirty="0">
                <a:solidFill>
                  <a:schemeClr val="tx1"/>
                </a:solidFill>
              </a:rPr>
              <a:t>no more free </a:t>
            </a:r>
            <a:r>
              <a:rPr lang="en-IN" sz="1600" b="1" dirty="0" smtClean="0">
                <a:solidFill>
                  <a:schemeClr val="tx1"/>
                </a:solidFill>
              </a:rPr>
              <a:t>inodes; </a:t>
            </a:r>
            <a:endParaRPr lang="en-IN" sz="1600" b="1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1" dirty="0" smtClean="0">
                <a:solidFill>
                  <a:schemeClr val="tx1"/>
                </a:solidFill>
              </a:rPr>
              <a:t>           unlock </a:t>
            </a:r>
            <a:r>
              <a:rPr lang="en-IN" sz="1600" b="1" dirty="0">
                <a:solidFill>
                  <a:schemeClr val="tx1"/>
                </a:solidFill>
              </a:rPr>
              <a:t>super block;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1" dirty="0" smtClean="0">
                <a:solidFill>
                  <a:schemeClr val="tx1"/>
                </a:solidFill>
              </a:rPr>
              <a:t>           </a:t>
            </a:r>
            <a:r>
              <a:rPr lang="en-IN" sz="1600" b="1" dirty="0" smtClean="0">
                <a:solidFill>
                  <a:srgbClr val="FF0000"/>
                </a:solidFill>
              </a:rPr>
              <a:t>wake </a:t>
            </a:r>
            <a:r>
              <a:rPr lang="en-IN" sz="1600" b="1" dirty="0">
                <a:solidFill>
                  <a:srgbClr val="FF0000"/>
                </a:solidFill>
              </a:rPr>
              <a:t>up</a:t>
            </a:r>
            <a:r>
              <a:rPr lang="en-IN" sz="1600" b="1" dirty="0">
                <a:solidFill>
                  <a:schemeClr val="tx1"/>
                </a:solidFill>
              </a:rPr>
              <a:t> (event super block becomes free) 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1" dirty="0" smtClean="0">
                <a:solidFill>
                  <a:schemeClr val="tx1"/>
                </a:solidFill>
              </a:rPr>
              <a:t>        if </a:t>
            </a:r>
            <a:r>
              <a:rPr lang="en-IN" sz="1600" b="1" dirty="0">
                <a:solidFill>
                  <a:schemeClr val="tx1"/>
                </a:solidFill>
              </a:rPr>
              <a:t>(no free inodes found on disk)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1" dirty="0" smtClean="0">
                <a:solidFill>
                  <a:schemeClr val="tx1"/>
                </a:solidFill>
              </a:rPr>
              <a:t>                     </a:t>
            </a:r>
            <a:r>
              <a:rPr lang="en-IN" sz="1600" b="1" dirty="0" smtClean="0">
                <a:solidFill>
                  <a:srgbClr val="002060"/>
                </a:solidFill>
              </a:rPr>
              <a:t>return </a:t>
            </a:r>
            <a:r>
              <a:rPr lang="en-IN" sz="1600" b="1" dirty="0">
                <a:solidFill>
                  <a:srgbClr val="002060"/>
                </a:solidFill>
              </a:rPr>
              <a:t>(no inode);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1" dirty="0" smtClean="0">
                <a:solidFill>
                  <a:schemeClr val="tx1"/>
                </a:solidFill>
              </a:rPr>
              <a:t>           set </a:t>
            </a:r>
            <a:r>
              <a:rPr lang="en-IN" sz="1600" b="1" dirty="0">
                <a:solidFill>
                  <a:schemeClr val="tx1"/>
                </a:solidFill>
              </a:rPr>
              <a:t>remembered inode for next free inode search;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1" dirty="0" smtClean="0">
                <a:solidFill>
                  <a:schemeClr val="tx1"/>
                </a:solidFill>
              </a:rPr>
              <a:t>    } </a:t>
            </a:r>
            <a:endParaRPr lang="en-IN" sz="1600" b="1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1" dirty="0" smtClean="0">
                <a:solidFill>
                  <a:schemeClr val="tx1"/>
                </a:solidFill>
              </a:rPr>
              <a:t>              /* </a:t>
            </a:r>
            <a:r>
              <a:rPr lang="en-IN" sz="1600" b="1" dirty="0">
                <a:solidFill>
                  <a:schemeClr val="tx1"/>
                </a:solidFill>
              </a:rPr>
              <a:t>there are inodes in super block inode list */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1" dirty="0" smtClean="0">
                <a:solidFill>
                  <a:schemeClr val="tx1"/>
                </a:solidFill>
              </a:rPr>
              <a:t>     get </a:t>
            </a:r>
            <a:r>
              <a:rPr lang="en-IN" sz="1600" b="1" dirty="0">
                <a:solidFill>
                  <a:schemeClr val="tx1"/>
                </a:solidFill>
              </a:rPr>
              <a:t>inode number from super block inode list;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1" dirty="0" smtClean="0">
                <a:solidFill>
                  <a:schemeClr val="tx1"/>
                </a:solidFill>
              </a:rPr>
              <a:t>     </a:t>
            </a:r>
            <a:r>
              <a:rPr lang="en-IN" sz="1600" b="1" dirty="0" smtClean="0">
                <a:solidFill>
                  <a:schemeClr val="tx1"/>
                </a:solidFill>
              </a:rPr>
              <a:t>read inode from the disk (create in-core inode using algorithm </a:t>
            </a:r>
            <a:r>
              <a:rPr lang="en-IN" sz="1600" b="1" dirty="0">
                <a:solidFill>
                  <a:schemeClr val="tx1"/>
                </a:solidFill>
              </a:rPr>
              <a:t>iget);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1" dirty="0" smtClean="0">
                <a:solidFill>
                  <a:schemeClr val="tx1"/>
                </a:solidFill>
              </a:rPr>
              <a:t>      initialize </a:t>
            </a:r>
            <a:r>
              <a:rPr lang="en-IN" sz="1600" b="1" dirty="0" smtClean="0">
                <a:solidFill>
                  <a:schemeClr val="tx1"/>
                </a:solidFill>
              </a:rPr>
              <a:t>inode as per the new file; </a:t>
            </a:r>
            <a:endParaRPr lang="en-IN" sz="1600" b="1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1" dirty="0" smtClean="0">
                <a:solidFill>
                  <a:schemeClr val="tx1"/>
                </a:solidFill>
              </a:rPr>
              <a:t>      write </a:t>
            </a:r>
            <a:r>
              <a:rPr lang="en-IN" sz="1600" b="1" dirty="0">
                <a:solidFill>
                  <a:schemeClr val="tx1"/>
                </a:solidFill>
              </a:rPr>
              <a:t>inode to disk;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1" dirty="0" smtClean="0">
                <a:solidFill>
                  <a:schemeClr val="tx1"/>
                </a:solidFill>
              </a:rPr>
              <a:t>     decrement </a:t>
            </a:r>
            <a:r>
              <a:rPr lang="en-IN" sz="1600" b="1" dirty="0">
                <a:solidFill>
                  <a:schemeClr val="tx1"/>
                </a:solidFill>
              </a:rPr>
              <a:t>file system free inode count;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1" dirty="0" smtClean="0">
                <a:solidFill>
                  <a:schemeClr val="tx1"/>
                </a:solidFill>
              </a:rPr>
              <a:t>    return </a:t>
            </a:r>
            <a:r>
              <a:rPr lang="en-IN" sz="1600" b="1" dirty="0">
                <a:solidFill>
                  <a:schemeClr val="tx1"/>
                </a:solidFill>
              </a:rPr>
              <a:t>(inode);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1" dirty="0" smtClean="0">
                <a:solidFill>
                  <a:schemeClr val="tx1"/>
                </a:solidFill>
              </a:rPr>
              <a:t> } </a:t>
            </a:r>
            <a:endParaRPr lang="en-IN" sz="1600" b="1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700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Jain (Deemed-to-be University), Department of BCA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67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11D5D27-585B-4866-94A0-F0B3ECE8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2045"/>
            <a:ext cx="10144027" cy="4119514"/>
          </a:xfrm>
        </p:spPr>
        <p:txBody>
          <a:bodyPr>
            <a:normAutofit/>
          </a:bodyPr>
          <a:lstStyle/>
          <a:p>
            <a:pPr algn="ctr"/>
            <a: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questions…?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8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85" y="2927176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27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4695</TotalTime>
  <Words>719</Words>
  <Application>Microsoft Office PowerPoint</Application>
  <PresentationFormat>Custom</PresentationFormat>
  <Paragraphs>81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Theme1</vt:lpstr>
      <vt:lpstr>Custom Design</vt:lpstr>
      <vt:lpstr>School of Computer Science &amp; IT  Department of BCA</vt:lpstr>
      <vt:lpstr>Session -3</vt:lpstr>
      <vt:lpstr>Internal Structure of UNIX File System </vt:lpstr>
      <vt:lpstr>Super Block</vt:lpstr>
      <vt:lpstr>Inode Assignment to a New File</vt:lpstr>
      <vt:lpstr>Major Steps:</vt:lpstr>
      <vt:lpstr>Algorithm: ialloc input: file system output: locked inode</vt:lpstr>
      <vt:lpstr> THANK YOU  Any questions…?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M Dutta</dc:creator>
  <cp:lastModifiedBy>A C Ojha</cp:lastModifiedBy>
  <cp:revision>646</cp:revision>
  <dcterms:created xsi:type="dcterms:W3CDTF">2020-04-29T14:56:43Z</dcterms:created>
  <dcterms:modified xsi:type="dcterms:W3CDTF">2020-10-10T02:10:08Z</dcterms:modified>
</cp:coreProperties>
</file>