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0"/>
  </p:notesMasterIdLst>
  <p:sldIdLst>
    <p:sldId id="399" r:id="rId3"/>
    <p:sldId id="400" r:id="rId4"/>
    <p:sldId id="413" r:id="rId5"/>
    <p:sldId id="414" r:id="rId6"/>
    <p:sldId id="415" r:id="rId7"/>
    <p:sldId id="416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=""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-78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UNIX File System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Session </a:t>
            </a:r>
            <a:r>
              <a:rPr lang="en-US" dirty="0" smtClean="0">
                <a:latin typeface="Arial Black" pitchFamily="34" charset="0"/>
              </a:rPr>
              <a:t>-4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Allocation of Disk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Blocks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Other File Types in UNIX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54" y="383478"/>
            <a:ext cx="6079958" cy="739469"/>
          </a:xfrm>
        </p:spPr>
        <p:txBody>
          <a:bodyPr/>
          <a:lstStyle/>
          <a:p>
            <a:r>
              <a:rPr lang="en-IN" b="1" dirty="0" smtClean="0"/>
              <a:t>Allocation of Disk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79" y="1219200"/>
            <a:ext cx="6304046" cy="5005137"/>
          </a:xfrm>
        </p:spPr>
        <p:txBody>
          <a:bodyPr>
            <a:noAutofit/>
          </a:bodyPr>
          <a:lstStyle/>
          <a:p>
            <a:r>
              <a:rPr lang="en-IN" sz="2200" dirty="0">
                <a:solidFill>
                  <a:schemeClr val="tx1"/>
                </a:solidFill>
              </a:rPr>
              <a:t>When a process writes data to a file, the kernel must allocate disk blocks from </a:t>
            </a:r>
            <a:r>
              <a:rPr lang="en-IN" sz="2200" dirty="0" smtClean="0">
                <a:solidFill>
                  <a:schemeClr val="tx1"/>
                </a:solidFill>
              </a:rPr>
              <a:t>the file </a:t>
            </a:r>
            <a:r>
              <a:rPr lang="en-IN" sz="2200" dirty="0">
                <a:solidFill>
                  <a:schemeClr val="tx1"/>
                </a:solidFill>
              </a:rPr>
              <a:t>system for direct data blocks </a:t>
            </a:r>
            <a:r>
              <a:rPr lang="en-IN" sz="2200" dirty="0" smtClean="0">
                <a:solidFill>
                  <a:schemeClr val="tx1"/>
                </a:solidFill>
              </a:rPr>
              <a:t>and </a:t>
            </a:r>
            <a:r>
              <a:rPr lang="en-IN" sz="2200" dirty="0">
                <a:solidFill>
                  <a:schemeClr val="tx1"/>
                </a:solidFill>
              </a:rPr>
              <a:t>indirect </a:t>
            </a:r>
            <a:r>
              <a:rPr lang="en-IN" sz="2200" dirty="0" smtClean="0">
                <a:solidFill>
                  <a:schemeClr val="tx1"/>
                </a:solidFill>
              </a:rPr>
              <a:t>blocks as needed. </a:t>
            </a:r>
          </a:p>
          <a:p>
            <a:r>
              <a:rPr lang="en-IN" sz="2200" dirty="0" smtClean="0">
                <a:solidFill>
                  <a:schemeClr val="tx1"/>
                </a:solidFill>
              </a:rPr>
              <a:t>The file system </a:t>
            </a:r>
            <a:r>
              <a:rPr lang="en-IN" sz="2200" dirty="0">
                <a:solidFill>
                  <a:schemeClr val="tx1"/>
                </a:solidFill>
              </a:rPr>
              <a:t>super block contains an array that </a:t>
            </a:r>
            <a:r>
              <a:rPr lang="en-IN" sz="2200" dirty="0" smtClean="0">
                <a:solidFill>
                  <a:schemeClr val="tx1"/>
                </a:solidFill>
              </a:rPr>
              <a:t>keeps track of the </a:t>
            </a:r>
            <a:r>
              <a:rPr lang="en-IN" sz="2200" dirty="0">
                <a:solidFill>
                  <a:schemeClr val="tx1"/>
                </a:solidFill>
              </a:rPr>
              <a:t>numbers of free </a:t>
            </a:r>
            <a:r>
              <a:rPr lang="en-IN" sz="2200" dirty="0" smtClean="0">
                <a:solidFill>
                  <a:schemeClr val="tx1"/>
                </a:solidFill>
              </a:rPr>
              <a:t>disk blocks </a:t>
            </a:r>
            <a:r>
              <a:rPr lang="en-IN" sz="2200" dirty="0">
                <a:solidFill>
                  <a:schemeClr val="tx1"/>
                </a:solidFill>
              </a:rPr>
              <a:t>in the file </a:t>
            </a:r>
            <a:r>
              <a:rPr lang="en-IN" sz="2200" dirty="0" smtClean="0">
                <a:solidFill>
                  <a:schemeClr val="tx1"/>
                </a:solidFill>
              </a:rPr>
              <a:t>system. The </a:t>
            </a:r>
            <a:r>
              <a:rPr lang="en-IN" sz="2200" dirty="0" smtClean="0">
                <a:solidFill>
                  <a:srgbClr val="7030A0"/>
                </a:solidFill>
              </a:rPr>
              <a:t>last block </a:t>
            </a:r>
            <a:r>
              <a:rPr lang="en-IN" sz="2200" dirty="0" smtClean="0">
                <a:solidFill>
                  <a:schemeClr val="tx1"/>
                </a:solidFill>
              </a:rPr>
              <a:t>in the super block </a:t>
            </a:r>
            <a:r>
              <a:rPr lang="en-IN" sz="2200" dirty="0" smtClean="0">
                <a:solidFill>
                  <a:srgbClr val="7030A0"/>
                </a:solidFill>
              </a:rPr>
              <a:t>points</a:t>
            </a:r>
            <a:r>
              <a:rPr lang="en-IN" sz="2200" dirty="0" smtClean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rgbClr val="7030A0"/>
                </a:solidFill>
              </a:rPr>
              <a:t>to</a:t>
            </a:r>
            <a:r>
              <a:rPr lang="en-IN" sz="2200" dirty="0" smtClean="0">
                <a:solidFill>
                  <a:schemeClr val="tx1"/>
                </a:solidFill>
              </a:rPr>
              <a:t> a block that contains </a:t>
            </a:r>
            <a:r>
              <a:rPr lang="en-IN" sz="2200" dirty="0" smtClean="0">
                <a:solidFill>
                  <a:srgbClr val="7030A0"/>
                </a:solidFill>
              </a:rPr>
              <a:t>a list of free blocks</a:t>
            </a:r>
            <a:r>
              <a:rPr lang="en-IN" sz="22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N" sz="2200" dirty="0" smtClean="0">
                <a:solidFill>
                  <a:schemeClr val="tx1"/>
                </a:solidFill>
              </a:rPr>
              <a:t> When a file system is created (using </a:t>
            </a:r>
            <a:r>
              <a:rPr lang="en-IN" sz="2200" i="1" dirty="0" err="1" smtClean="0">
                <a:solidFill>
                  <a:schemeClr val="tx1"/>
                </a:solidFill>
              </a:rPr>
              <a:t>mkfs</a:t>
            </a:r>
            <a:r>
              <a:rPr lang="en-IN" sz="2200" dirty="0" smtClean="0">
                <a:solidFill>
                  <a:schemeClr val="tx1"/>
                </a:solidFill>
              </a:rPr>
              <a:t> command), the data blocks are organized in a linked list, </a:t>
            </a:r>
            <a:r>
              <a:rPr lang="en-IN" sz="2200" dirty="0">
                <a:solidFill>
                  <a:schemeClr val="tx1"/>
                </a:solidFill>
              </a:rPr>
              <a:t>such that </a:t>
            </a:r>
            <a:r>
              <a:rPr lang="en-IN" sz="2200" dirty="0">
                <a:solidFill>
                  <a:srgbClr val="0070C0"/>
                </a:solidFill>
              </a:rPr>
              <a:t>each link </a:t>
            </a:r>
            <a:r>
              <a:rPr lang="en-IN" sz="2200" dirty="0">
                <a:solidFill>
                  <a:schemeClr val="tx1"/>
                </a:solidFill>
              </a:rPr>
              <a:t>of the list is </a:t>
            </a:r>
            <a:r>
              <a:rPr lang="en-IN" sz="2200" dirty="0" smtClean="0">
                <a:solidFill>
                  <a:srgbClr val="0070C0"/>
                </a:solidFill>
              </a:rPr>
              <a:t>a disk </a:t>
            </a:r>
            <a:r>
              <a:rPr lang="en-IN" sz="2200" dirty="0">
                <a:solidFill>
                  <a:srgbClr val="0070C0"/>
                </a:solidFill>
              </a:rPr>
              <a:t>block</a:t>
            </a:r>
            <a:r>
              <a:rPr lang="en-IN" sz="2200" dirty="0">
                <a:solidFill>
                  <a:schemeClr val="tx1"/>
                </a:solidFill>
              </a:rPr>
              <a:t> that </a:t>
            </a:r>
            <a:r>
              <a:rPr lang="en-IN" sz="2200" dirty="0">
                <a:solidFill>
                  <a:srgbClr val="0070C0"/>
                </a:solidFill>
              </a:rPr>
              <a:t>contains an array of free disk block numbers</a:t>
            </a:r>
            <a:r>
              <a:rPr lang="en-IN" sz="2200" dirty="0">
                <a:solidFill>
                  <a:schemeClr val="tx1"/>
                </a:solidFill>
              </a:rPr>
              <a:t>, and one array entry </a:t>
            </a:r>
            <a:r>
              <a:rPr lang="en-IN" sz="2200" dirty="0" smtClean="0">
                <a:solidFill>
                  <a:schemeClr val="tx1"/>
                </a:solidFill>
              </a:rPr>
              <a:t>is the </a:t>
            </a:r>
            <a:r>
              <a:rPr lang="en-IN" sz="2200" dirty="0">
                <a:solidFill>
                  <a:schemeClr val="tx1"/>
                </a:solidFill>
              </a:rPr>
              <a:t>number of the next block of the linked list.</a:t>
            </a:r>
            <a:endParaRPr lang="en-IN" sz="22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70" y="2946260"/>
            <a:ext cx="4753682" cy="2857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7508883" y="6025610"/>
            <a:ext cx="4282991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1800" b="1" dirty="0" smtClean="0">
                <a:latin typeface="굴림" pitchFamily="50" charset="-127"/>
                <a:ea typeface="굴림" pitchFamily="50" charset="-127"/>
              </a:rPr>
              <a:t>Linked </a:t>
            </a:r>
            <a:r>
              <a:rPr kumimoji="1" lang="en-US" altLang="ko-KR" sz="1800" b="1" dirty="0">
                <a:latin typeface="굴림" pitchFamily="50" charset="-127"/>
                <a:ea typeface="굴림" pitchFamily="50" charset="-127"/>
              </a:rPr>
              <a:t>list of free disk block number</a:t>
            </a:r>
            <a:endParaRPr kumimoji="1" lang="ko-KR" altLang="en-US" sz="18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48" y="1264067"/>
            <a:ext cx="4543704" cy="95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8554263" y="1849073"/>
            <a:ext cx="246666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1800" b="1" dirty="0" smtClean="0">
                <a:latin typeface="굴림" pitchFamily="50" charset="-127"/>
                <a:ea typeface="굴림" pitchFamily="50" charset="-127"/>
              </a:rPr>
              <a:t>Super Block Array</a:t>
            </a:r>
            <a:endParaRPr kumimoji="1" lang="ko-KR" altLang="en-US" sz="18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4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138" y="367436"/>
            <a:ext cx="3144251" cy="49883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Major Steps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621" y="898358"/>
            <a:ext cx="10635915" cy="542223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When </a:t>
            </a:r>
            <a:r>
              <a:rPr lang="en-IN" sz="2400" dirty="0">
                <a:solidFill>
                  <a:schemeClr val="tx1"/>
                </a:solidFill>
              </a:rPr>
              <a:t>the kernel wants to allocate a block from a file system, it </a:t>
            </a:r>
            <a:r>
              <a:rPr lang="en-IN" sz="2400" dirty="0">
                <a:solidFill>
                  <a:srgbClr val="7030A0"/>
                </a:solidFill>
              </a:rPr>
              <a:t>allocates the next available block</a:t>
            </a:r>
            <a:r>
              <a:rPr lang="en-IN" sz="2400" dirty="0">
                <a:solidFill>
                  <a:schemeClr val="tx1"/>
                </a:solidFill>
              </a:rPr>
              <a:t> in the super block </a:t>
            </a:r>
            <a:r>
              <a:rPr lang="en-IN" sz="2400" dirty="0" smtClean="0">
                <a:solidFill>
                  <a:schemeClr val="tx1"/>
                </a:solidFill>
              </a:rPr>
              <a:t>array. </a:t>
            </a:r>
            <a:r>
              <a:rPr lang="en-IN" sz="2400" dirty="0">
                <a:solidFill>
                  <a:schemeClr val="tx1"/>
                </a:solidFill>
              </a:rPr>
              <a:t>Once allocated, the block cannot be reallocated until it becomes free.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If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rgbClr val="7030A0"/>
                </a:solidFill>
              </a:rPr>
              <a:t>allocated block is the last available block </a:t>
            </a:r>
            <a:r>
              <a:rPr lang="en-IN" sz="2400" dirty="0">
                <a:solidFill>
                  <a:schemeClr val="tx1"/>
                </a:solidFill>
              </a:rPr>
              <a:t>in the super block array, the kernel treats it as a pointer to a block that contains a list of free blocks.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In such case, it </a:t>
            </a:r>
            <a:r>
              <a:rPr lang="en-IN" sz="2400" dirty="0">
                <a:solidFill>
                  <a:schemeClr val="tx1"/>
                </a:solidFill>
              </a:rPr>
              <a:t>reads the block, </a:t>
            </a:r>
            <a:r>
              <a:rPr lang="en-IN" sz="2400" dirty="0">
                <a:solidFill>
                  <a:srgbClr val="7030A0"/>
                </a:solidFill>
              </a:rPr>
              <a:t>populates the super block array </a:t>
            </a:r>
            <a:r>
              <a:rPr lang="en-IN" sz="2400" dirty="0">
                <a:solidFill>
                  <a:schemeClr val="tx1"/>
                </a:solidFill>
              </a:rPr>
              <a:t>with the new list of block numbers, and then proceeds to </a:t>
            </a:r>
            <a:r>
              <a:rPr lang="en-IN" sz="2400" dirty="0" smtClean="0">
                <a:solidFill>
                  <a:schemeClr val="tx1"/>
                </a:solidFill>
              </a:rPr>
              <a:t>allocate these </a:t>
            </a:r>
            <a:r>
              <a:rPr lang="en-IN" sz="2400" dirty="0">
                <a:solidFill>
                  <a:schemeClr val="tx1"/>
                </a:solidFill>
              </a:rPr>
              <a:t>block </a:t>
            </a:r>
            <a:r>
              <a:rPr lang="en-IN" sz="2400" dirty="0" smtClean="0">
                <a:solidFill>
                  <a:schemeClr val="tx1"/>
                </a:solidFill>
              </a:rPr>
              <a:t>numbers </a:t>
            </a:r>
            <a:r>
              <a:rPr lang="en-IN" sz="2400" dirty="0">
                <a:solidFill>
                  <a:schemeClr val="tx1"/>
                </a:solidFill>
              </a:rPr>
              <a:t>one by one.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It </a:t>
            </a:r>
            <a:r>
              <a:rPr lang="en-IN" sz="2400" dirty="0">
                <a:solidFill>
                  <a:schemeClr val="tx1"/>
                </a:solidFill>
              </a:rPr>
              <a:t>allocates a </a:t>
            </a:r>
            <a:r>
              <a:rPr lang="en-IN" sz="2400" dirty="0">
                <a:solidFill>
                  <a:srgbClr val="7030A0"/>
                </a:solidFill>
              </a:rPr>
              <a:t>buffer</a:t>
            </a:r>
            <a:r>
              <a:rPr lang="en-IN" sz="2400" dirty="0">
                <a:solidFill>
                  <a:schemeClr val="tx1"/>
                </a:solidFill>
              </a:rPr>
              <a:t> for the available free block and clears the buffer's </a:t>
            </a:r>
            <a:r>
              <a:rPr lang="en-IN" sz="2400" dirty="0" smtClean="0">
                <a:solidFill>
                  <a:schemeClr val="tx1"/>
                </a:solidFill>
              </a:rPr>
              <a:t>data. </a:t>
            </a:r>
            <a:r>
              <a:rPr lang="en-IN" sz="2000" dirty="0" smtClean="0">
                <a:solidFill>
                  <a:schemeClr val="tx1"/>
                </a:solidFill>
              </a:rPr>
              <a:t>(Now, a disk block is allocated and the </a:t>
            </a:r>
            <a:r>
              <a:rPr lang="en-IN" sz="2000" dirty="0">
                <a:solidFill>
                  <a:schemeClr val="tx1"/>
                </a:solidFill>
              </a:rPr>
              <a:t>kernel has a buffer </a:t>
            </a:r>
            <a:r>
              <a:rPr lang="en-IN" sz="2000" dirty="0" smtClean="0">
                <a:solidFill>
                  <a:schemeClr val="tx1"/>
                </a:solidFill>
              </a:rPr>
              <a:t>ready to </a:t>
            </a:r>
            <a:r>
              <a:rPr lang="en-IN" sz="2000" i="1" dirty="0">
                <a:solidFill>
                  <a:srgbClr val="002060"/>
                </a:solidFill>
              </a:rPr>
              <a:t>write</a:t>
            </a:r>
            <a:r>
              <a:rPr lang="en-IN" sz="2000" dirty="0">
                <a:solidFill>
                  <a:srgbClr val="002060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the data to the disk</a:t>
            </a:r>
            <a:r>
              <a:rPr lang="en-IN" sz="2000" dirty="0" smtClean="0">
                <a:solidFill>
                  <a:schemeClr val="tx1"/>
                </a:solidFill>
              </a:rPr>
              <a:t>.)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If </a:t>
            </a:r>
            <a:r>
              <a:rPr lang="en-IN" sz="2400" dirty="0">
                <a:solidFill>
                  <a:schemeClr val="tx1"/>
                </a:solidFill>
              </a:rPr>
              <a:t>the file system contains </a:t>
            </a:r>
            <a:r>
              <a:rPr lang="en-IN" sz="2400" dirty="0">
                <a:solidFill>
                  <a:srgbClr val="7030A0"/>
                </a:solidFill>
              </a:rPr>
              <a:t>no free blocks</a:t>
            </a:r>
            <a:r>
              <a:rPr lang="en-IN" sz="2400" dirty="0">
                <a:solidFill>
                  <a:schemeClr val="tx1"/>
                </a:solidFill>
              </a:rPr>
              <a:t>, the calling process receives an error.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I</a:t>
            </a:r>
            <a:r>
              <a:rPr lang="en-IN" sz="2400" dirty="0" smtClean="0">
                <a:solidFill>
                  <a:schemeClr val="tx1"/>
                </a:solidFill>
              </a:rPr>
              <a:t>f </a:t>
            </a:r>
            <a:r>
              <a:rPr lang="en-IN" sz="2400" dirty="0">
                <a:solidFill>
                  <a:schemeClr val="tx1"/>
                </a:solidFill>
              </a:rPr>
              <a:t>a process </a:t>
            </a:r>
            <a:r>
              <a:rPr lang="en-IN" sz="2400" i="1" dirty="0">
                <a:solidFill>
                  <a:srgbClr val="002060"/>
                </a:solidFill>
              </a:rPr>
              <a:t>writes</a:t>
            </a:r>
            <a:r>
              <a:rPr lang="en-IN" sz="2400" i="1" dirty="0">
                <a:solidFill>
                  <a:srgbClr val="00B050"/>
                </a:solidFill>
              </a:rPr>
              <a:t> </a:t>
            </a:r>
            <a:r>
              <a:rPr lang="en-IN" sz="2400" i="1" dirty="0">
                <a:solidFill>
                  <a:schemeClr val="tx1"/>
                </a:solidFill>
              </a:rPr>
              <a:t>a </a:t>
            </a:r>
            <a:r>
              <a:rPr lang="en-IN" sz="2400" dirty="0">
                <a:solidFill>
                  <a:schemeClr val="tx1"/>
                </a:solidFill>
              </a:rPr>
              <a:t>lot of data to a file, it repeatedly asks the kernel for blocks to store the data, but the kernel assigns only one block at a time.</a:t>
            </a:r>
          </a:p>
          <a:p>
            <a:pPr>
              <a:spcBef>
                <a:spcPts val="0"/>
              </a:spcBef>
            </a:pPr>
            <a:endParaRPr lang="en-IN" sz="2200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IN" sz="22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8" y="1458299"/>
            <a:ext cx="3272590" cy="1349069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Algorithm: </a:t>
            </a:r>
            <a:r>
              <a:rPr lang="en-IN" sz="2400" b="1" dirty="0" err="1" smtClean="0"/>
              <a:t>alloc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1800" b="1" dirty="0" smtClean="0">
                <a:solidFill>
                  <a:schemeClr val="tx1"/>
                </a:solidFill>
              </a:rPr>
              <a:t>input: </a:t>
            </a:r>
            <a:r>
              <a:rPr lang="en-IN" sz="1600" b="1" dirty="0" smtClean="0">
                <a:solidFill>
                  <a:schemeClr val="tx1"/>
                </a:solidFill>
              </a:rPr>
              <a:t>file </a:t>
            </a:r>
            <a:r>
              <a:rPr lang="en-IN" sz="1600" b="1" dirty="0" smtClean="0">
                <a:solidFill>
                  <a:schemeClr val="tx1"/>
                </a:solidFill>
              </a:rPr>
              <a:t>system number</a:t>
            </a:r>
            <a:r>
              <a:rPr lang="en-IN" sz="1800" b="1" dirty="0" smtClean="0">
                <a:solidFill>
                  <a:schemeClr val="tx1"/>
                </a:solidFill>
              </a:rPr>
              <a:t/>
            </a:r>
            <a:br>
              <a:rPr lang="en-IN" sz="1800" b="1" dirty="0" smtClean="0">
                <a:solidFill>
                  <a:schemeClr val="tx1"/>
                </a:solidFill>
              </a:rPr>
            </a:br>
            <a:r>
              <a:rPr lang="en-IN" sz="1800" b="1" dirty="0" smtClean="0">
                <a:solidFill>
                  <a:schemeClr val="tx1"/>
                </a:solidFill>
              </a:rPr>
              <a:t>output: </a:t>
            </a:r>
            <a:r>
              <a:rPr lang="en-IN" sz="1600" b="1" dirty="0" smtClean="0">
                <a:solidFill>
                  <a:schemeClr val="tx1"/>
                </a:solidFill>
              </a:rPr>
              <a:t>buffer for new block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768" y="128337"/>
            <a:ext cx="8229599" cy="62564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while (super block locked)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sleep (event: super block not locked);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remove block from super block free 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if (removed last block from free list</a:t>
            </a:r>
            <a:r>
              <a:rPr lang="en-IN" sz="2400" dirty="0" smtClean="0">
                <a:solidFill>
                  <a:schemeClr val="tx1"/>
                </a:solidFill>
              </a:rPr>
              <a:t>) {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lock super block;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read block just taken from free </a:t>
            </a:r>
            <a:r>
              <a:rPr lang="en-IN" sz="2400" dirty="0" smtClean="0">
                <a:solidFill>
                  <a:schemeClr val="tx1"/>
                </a:solidFill>
              </a:rPr>
              <a:t>list;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copy block numbers in block into super block;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</a:t>
            </a:r>
            <a:r>
              <a:rPr lang="en-IN" sz="2400" dirty="0" smtClean="0">
                <a:solidFill>
                  <a:schemeClr val="tx1"/>
                </a:solidFill>
              </a:rPr>
              <a:t>unlock </a:t>
            </a:r>
            <a:r>
              <a:rPr lang="en-IN" sz="2400" dirty="0">
                <a:solidFill>
                  <a:schemeClr val="tx1"/>
                </a:solidFill>
              </a:rPr>
              <a:t>super block;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wakeup </a:t>
            </a:r>
            <a:r>
              <a:rPr lang="en-IN" sz="2400" dirty="0" smtClean="0">
                <a:solidFill>
                  <a:schemeClr val="tx1"/>
                </a:solidFill>
              </a:rPr>
              <a:t>(</a:t>
            </a:r>
            <a:r>
              <a:rPr lang="en-IN" sz="2400" dirty="0">
                <a:solidFill>
                  <a:schemeClr val="tx1"/>
                </a:solidFill>
              </a:rPr>
              <a:t>event: super block not locked);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  }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get buffer for block removed from super block </a:t>
            </a:r>
            <a:r>
              <a:rPr lang="en-IN" sz="2400" dirty="0" smtClean="0">
                <a:solidFill>
                  <a:schemeClr val="tx1"/>
                </a:solidFill>
              </a:rPr>
              <a:t>list;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clear buffer </a:t>
            </a:r>
            <a:r>
              <a:rPr lang="en-IN" sz="2400" dirty="0">
                <a:solidFill>
                  <a:schemeClr val="tx1"/>
                </a:solidFill>
              </a:rPr>
              <a:t>contents;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decrement total count of free blocks;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mark super block modified;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return buffer;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22" y="479732"/>
            <a:ext cx="4331369" cy="57904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Other File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58" y="1010653"/>
            <a:ext cx="11454063" cy="5229726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UNIX system supports two other file types: </a:t>
            </a:r>
            <a:r>
              <a:rPr lang="en-IN" sz="2400" dirty="0">
                <a:solidFill>
                  <a:srgbClr val="FF0000"/>
                </a:solidFill>
              </a:rPr>
              <a:t>pipes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dirty="0" smtClean="0">
                <a:solidFill>
                  <a:srgbClr val="FF0000"/>
                </a:solidFill>
              </a:rPr>
              <a:t>special/device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dirty="0" smtClean="0">
                <a:solidFill>
                  <a:srgbClr val="FF0000"/>
                </a:solidFill>
              </a:rPr>
              <a:t>pipe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>
                <a:solidFill>
                  <a:schemeClr val="tx1"/>
                </a:solidFill>
              </a:rPr>
              <a:t>sometimes called a </a:t>
            </a:r>
            <a:r>
              <a:rPr lang="en-IN" sz="2400" i="1" dirty="0" err="1">
                <a:solidFill>
                  <a:srgbClr val="7030A0"/>
                </a:solidFill>
              </a:rPr>
              <a:t>fifo</a:t>
            </a:r>
            <a:r>
              <a:rPr lang="en-IN" sz="2400" i="1" dirty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(for "first-in-first-out"), differs from a regular file in that its data is </a:t>
            </a:r>
            <a:r>
              <a:rPr lang="en-IN" sz="2400" dirty="0">
                <a:solidFill>
                  <a:srgbClr val="7030A0"/>
                </a:solidFill>
              </a:rPr>
              <a:t>transient</a:t>
            </a:r>
            <a:r>
              <a:rPr lang="en-IN" sz="2400" dirty="0">
                <a:solidFill>
                  <a:schemeClr val="tx1"/>
                </a:solidFill>
              </a:rPr>
              <a:t>: Once data is read from a pipe, it cannot be read again. </a:t>
            </a:r>
          </a:p>
          <a:p>
            <a:pPr lvl="1"/>
            <a:r>
              <a:rPr lang="en-IN" sz="2200" dirty="0">
                <a:solidFill>
                  <a:schemeClr val="tx1"/>
                </a:solidFill>
              </a:rPr>
              <a:t>Also, the data is </a:t>
            </a:r>
            <a:r>
              <a:rPr lang="en-IN" sz="2200" dirty="0">
                <a:solidFill>
                  <a:srgbClr val="7030A0"/>
                </a:solidFill>
              </a:rPr>
              <a:t>read in the order </a:t>
            </a:r>
            <a:r>
              <a:rPr lang="en-IN" sz="2200" dirty="0">
                <a:solidFill>
                  <a:schemeClr val="tx1"/>
                </a:solidFill>
              </a:rPr>
              <a:t>that it was written to the pipe, and the system allows </a:t>
            </a:r>
            <a:r>
              <a:rPr lang="en-IN" sz="2200" dirty="0">
                <a:solidFill>
                  <a:srgbClr val="7030A0"/>
                </a:solidFill>
              </a:rPr>
              <a:t>no deviation</a:t>
            </a:r>
            <a:r>
              <a:rPr lang="en-IN" sz="2200" dirty="0">
                <a:solidFill>
                  <a:schemeClr val="tx1"/>
                </a:solidFill>
              </a:rPr>
              <a:t> from that order. </a:t>
            </a:r>
            <a:endParaRPr lang="en-IN" sz="2200" dirty="0" smtClean="0">
              <a:solidFill>
                <a:schemeClr val="tx1"/>
              </a:solidFill>
            </a:endParaRPr>
          </a:p>
          <a:p>
            <a:pPr lvl="1"/>
            <a:r>
              <a:rPr lang="en-IN" sz="2200" dirty="0" smtClean="0">
                <a:solidFill>
                  <a:schemeClr val="tx1"/>
                </a:solidFill>
              </a:rPr>
              <a:t>The </a:t>
            </a:r>
            <a:r>
              <a:rPr lang="en-IN" sz="2200" dirty="0">
                <a:solidFill>
                  <a:schemeClr val="tx1"/>
                </a:solidFill>
              </a:rPr>
              <a:t>kernel </a:t>
            </a:r>
            <a:r>
              <a:rPr lang="en-IN" sz="2200" dirty="0">
                <a:solidFill>
                  <a:srgbClr val="7030A0"/>
                </a:solidFill>
              </a:rPr>
              <a:t>stores data in a pipe the same way it stores data in an ordinary file</a:t>
            </a:r>
            <a:r>
              <a:rPr lang="en-IN" sz="2200" dirty="0">
                <a:solidFill>
                  <a:schemeClr val="tx1"/>
                </a:solidFill>
              </a:rPr>
              <a:t>, except that it uses </a:t>
            </a:r>
            <a:r>
              <a:rPr lang="en-IN" sz="2200" dirty="0">
                <a:solidFill>
                  <a:srgbClr val="7030A0"/>
                </a:solidFill>
              </a:rPr>
              <a:t>only the direct blocks</a:t>
            </a:r>
            <a:r>
              <a:rPr lang="en-IN" sz="2200" dirty="0">
                <a:solidFill>
                  <a:schemeClr val="tx1"/>
                </a:solidFill>
              </a:rPr>
              <a:t>, not the indirect blocks. 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 smtClean="0">
                <a:solidFill>
                  <a:srgbClr val="FF0000"/>
                </a:solidFill>
              </a:rPr>
              <a:t>special files </a:t>
            </a:r>
            <a:r>
              <a:rPr lang="en-IN" sz="2400" dirty="0" smtClean="0">
                <a:solidFill>
                  <a:schemeClr val="tx1"/>
                </a:solidFill>
              </a:rPr>
              <a:t>include: </a:t>
            </a:r>
            <a:r>
              <a:rPr lang="en-IN" sz="2400" dirty="0">
                <a:solidFill>
                  <a:srgbClr val="0070C0"/>
                </a:solidFill>
              </a:rPr>
              <a:t>block device </a:t>
            </a:r>
            <a:r>
              <a:rPr lang="en-IN" sz="2400" dirty="0">
                <a:solidFill>
                  <a:schemeClr val="tx1"/>
                </a:solidFill>
              </a:rPr>
              <a:t>special files and </a:t>
            </a:r>
            <a:r>
              <a:rPr lang="en-IN" sz="2400" dirty="0">
                <a:solidFill>
                  <a:srgbClr val="0070C0"/>
                </a:solidFill>
              </a:rPr>
              <a:t>character device </a:t>
            </a:r>
            <a:r>
              <a:rPr lang="en-IN" sz="2400" dirty="0">
                <a:solidFill>
                  <a:schemeClr val="tx1"/>
                </a:solidFill>
              </a:rPr>
              <a:t>special files.</a:t>
            </a:r>
          </a:p>
          <a:p>
            <a:pPr lvl="1"/>
            <a:r>
              <a:rPr lang="en-IN" sz="2200" dirty="0">
                <a:solidFill>
                  <a:schemeClr val="tx1"/>
                </a:solidFill>
              </a:rPr>
              <a:t>Both types specify devices, and therefore the file </a:t>
            </a:r>
            <a:r>
              <a:rPr lang="en-IN" sz="2200" dirty="0" err="1">
                <a:solidFill>
                  <a:schemeClr val="tx1"/>
                </a:solidFill>
              </a:rPr>
              <a:t>inodes</a:t>
            </a:r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>
                <a:solidFill>
                  <a:srgbClr val="0070C0"/>
                </a:solidFill>
              </a:rPr>
              <a:t>do not reference any data</a:t>
            </a:r>
            <a:r>
              <a:rPr lang="en-IN" sz="22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sz="2200" dirty="0" smtClean="0">
                <a:solidFill>
                  <a:schemeClr val="tx1"/>
                </a:solidFill>
              </a:rPr>
              <a:t>Instead</a:t>
            </a:r>
            <a:r>
              <a:rPr lang="en-IN" sz="2200" dirty="0">
                <a:solidFill>
                  <a:schemeClr val="tx1"/>
                </a:solidFill>
              </a:rPr>
              <a:t>, the </a:t>
            </a:r>
            <a:r>
              <a:rPr lang="en-IN" sz="2200" dirty="0" err="1">
                <a:solidFill>
                  <a:schemeClr val="tx1"/>
                </a:solidFill>
              </a:rPr>
              <a:t>inode</a:t>
            </a:r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>
                <a:solidFill>
                  <a:srgbClr val="0070C0"/>
                </a:solidFill>
              </a:rPr>
              <a:t>contains</a:t>
            </a:r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>
                <a:solidFill>
                  <a:srgbClr val="0070C0"/>
                </a:solidFill>
              </a:rPr>
              <a:t>two numbers </a:t>
            </a:r>
            <a:r>
              <a:rPr lang="en-IN" sz="2200" dirty="0">
                <a:solidFill>
                  <a:schemeClr val="tx1"/>
                </a:solidFill>
              </a:rPr>
              <a:t>known as the </a:t>
            </a:r>
            <a:r>
              <a:rPr lang="en-IN" sz="2200" dirty="0">
                <a:solidFill>
                  <a:srgbClr val="0070C0"/>
                </a:solidFill>
              </a:rPr>
              <a:t>major</a:t>
            </a:r>
            <a:r>
              <a:rPr lang="en-IN" sz="2200" dirty="0">
                <a:solidFill>
                  <a:schemeClr val="tx1"/>
                </a:solidFill>
              </a:rPr>
              <a:t> and </a:t>
            </a:r>
            <a:r>
              <a:rPr lang="en-IN" sz="2200" dirty="0">
                <a:solidFill>
                  <a:srgbClr val="0070C0"/>
                </a:solidFill>
              </a:rPr>
              <a:t>minor</a:t>
            </a:r>
            <a:r>
              <a:rPr lang="en-IN" sz="2200" dirty="0">
                <a:solidFill>
                  <a:schemeClr val="tx1"/>
                </a:solidFill>
              </a:rPr>
              <a:t> device numbers. </a:t>
            </a:r>
            <a:endParaRPr lang="en-IN" sz="2200" dirty="0" smtClean="0">
              <a:solidFill>
                <a:schemeClr val="tx1"/>
              </a:solidFill>
            </a:endParaRPr>
          </a:p>
          <a:p>
            <a:pPr lvl="1"/>
            <a:r>
              <a:rPr lang="en-IN" sz="2200" dirty="0" smtClean="0">
                <a:solidFill>
                  <a:schemeClr val="tx1"/>
                </a:solidFill>
              </a:rPr>
              <a:t>The </a:t>
            </a:r>
            <a:r>
              <a:rPr lang="en-IN" sz="2200" dirty="0">
                <a:solidFill>
                  <a:schemeClr val="tx1"/>
                </a:solidFill>
              </a:rPr>
              <a:t>major number indicates a </a:t>
            </a:r>
            <a:r>
              <a:rPr lang="en-IN" sz="2200" dirty="0">
                <a:solidFill>
                  <a:srgbClr val="0070C0"/>
                </a:solidFill>
              </a:rPr>
              <a:t>device type </a:t>
            </a:r>
            <a:r>
              <a:rPr lang="en-IN" sz="2200" dirty="0">
                <a:solidFill>
                  <a:schemeClr val="tx1"/>
                </a:solidFill>
              </a:rPr>
              <a:t>such as terminal or disk, and the minor number indicates the </a:t>
            </a:r>
            <a:r>
              <a:rPr lang="en-IN" sz="2200" dirty="0">
                <a:solidFill>
                  <a:srgbClr val="0070C0"/>
                </a:solidFill>
              </a:rPr>
              <a:t>unit number </a:t>
            </a:r>
            <a:r>
              <a:rPr lang="en-IN" sz="2200" dirty="0">
                <a:solidFill>
                  <a:schemeClr val="tx1"/>
                </a:solidFill>
              </a:rPr>
              <a:t>of the device</a:t>
            </a:r>
            <a:r>
              <a:rPr lang="en-IN" sz="2200" dirty="0" smtClean="0">
                <a:solidFill>
                  <a:schemeClr val="tx1"/>
                </a:solidFill>
              </a:rPr>
              <a:t>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2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5023</TotalTime>
  <Words>630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Theme1</vt:lpstr>
      <vt:lpstr>Custom Design</vt:lpstr>
      <vt:lpstr>School of Computer Science &amp; IT  Department of BCA</vt:lpstr>
      <vt:lpstr>Session -4</vt:lpstr>
      <vt:lpstr>Allocation of Disk Blocks</vt:lpstr>
      <vt:lpstr>Major Steps:</vt:lpstr>
      <vt:lpstr>Algorithm: alloc input: file system number output: buffer for new block</vt:lpstr>
      <vt:lpstr>Other File Types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675</cp:revision>
  <dcterms:created xsi:type="dcterms:W3CDTF">2020-04-29T14:56:43Z</dcterms:created>
  <dcterms:modified xsi:type="dcterms:W3CDTF">2020-10-12T06:36:10Z</dcterms:modified>
</cp:coreProperties>
</file>